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6" r:id="rId6"/>
  </p:sldMasterIdLst>
  <p:notesMasterIdLst>
    <p:notesMasterId r:id="rId33"/>
  </p:notesMasterIdLst>
  <p:handoutMasterIdLst>
    <p:handoutMasterId r:id="rId34"/>
  </p:handoutMasterIdLst>
  <p:sldIdLst>
    <p:sldId id="412" r:id="rId7"/>
    <p:sldId id="383" r:id="rId8"/>
    <p:sldId id="372" r:id="rId9"/>
    <p:sldId id="396" r:id="rId10"/>
    <p:sldId id="397" r:id="rId11"/>
    <p:sldId id="384" r:id="rId12"/>
    <p:sldId id="338" r:id="rId13"/>
    <p:sldId id="341" r:id="rId14"/>
    <p:sldId id="340" r:id="rId15"/>
    <p:sldId id="410" r:id="rId16"/>
    <p:sldId id="411" r:id="rId17"/>
    <p:sldId id="267" r:id="rId18"/>
    <p:sldId id="373" r:id="rId19"/>
    <p:sldId id="382" r:id="rId20"/>
    <p:sldId id="398" r:id="rId21"/>
    <p:sldId id="399" r:id="rId22"/>
    <p:sldId id="400" r:id="rId23"/>
    <p:sldId id="401" r:id="rId24"/>
    <p:sldId id="402" r:id="rId25"/>
    <p:sldId id="403" r:id="rId26"/>
    <p:sldId id="414" r:id="rId27"/>
    <p:sldId id="294" r:id="rId28"/>
    <p:sldId id="407" r:id="rId29"/>
    <p:sldId id="408" r:id="rId30"/>
    <p:sldId id="395" r:id="rId31"/>
    <p:sldId id="413" r:id="rId32"/>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Goffredi" initials="KG"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F4"/>
    <a:srgbClr val="FE5000"/>
    <a:srgbClr val="4292F4"/>
    <a:srgbClr val="0077E5"/>
    <a:srgbClr val="056DFF"/>
    <a:srgbClr val="1734FF"/>
    <a:srgbClr val="3B3BBD"/>
    <a:srgbClr val="004AD4"/>
    <a:srgbClr val="1C3CD1"/>
    <a:srgbClr val="27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8" autoAdjust="0"/>
    <p:restoredTop sz="83019"/>
  </p:normalViewPr>
  <p:slideViewPr>
    <p:cSldViewPr>
      <p:cViewPr>
        <p:scale>
          <a:sx n="117" d="100"/>
          <a:sy n="117" d="100"/>
        </p:scale>
        <p:origin x="1349" y="109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3" d="100"/>
          <a:sy n="83" d="100"/>
        </p:scale>
        <p:origin x="-20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E5000"/>
              </a:solidFill>
              <a:ln w="19050">
                <a:solidFill>
                  <a:schemeClr val="lt1"/>
                </a:solidFill>
              </a:ln>
              <a:effectLst/>
            </c:spPr>
            <c:extLst xmlns:c16r2="http://schemas.microsoft.com/office/drawing/2015/06/chart">
              <c:ext xmlns:c16="http://schemas.microsoft.com/office/drawing/2014/chart" uri="{C3380CC4-5D6E-409C-BE32-E72D297353CC}">
                <c16:uniqueId val="{00000001-63D8-46E1-A6C6-1F874CB13B2F}"/>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3D8-46E1-A6C6-1F874CB13B2F}"/>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3D8-46E1-A6C6-1F874CB13B2F}"/>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3D8-46E1-A6C6-1F874CB13B2F}"/>
              </c:ext>
            </c:extLst>
          </c:dPt>
          <c:dLbls>
            <c:dLbl>
              <c:idx val="0"/>
              <c:delete val="1"/>
              <c:extLst xmlns:c16r2="http://schemas.microsoft.com/office/drawing/2015/06/chart">
                <c:ext xmlns:c16="http://schemas.microsoft.com/office/drawing/2014/chart" uri="{C3380CC4-5D6E-409C-BE32-E72D297353CC}">
                  <c16:uniqueId val="{00000001-63D8-46E1-A6C6-1F874CB13B2F}"/>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63D8-46E1-A6C6-1F874CB13B2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41</c:v>
                </c:pt>
                <c:pt idx="1">
                  <c:v>59</c:v>
                </c:pt>
              </c:numCache>
            </c:numRef>
          </c:val>
          <c:extLst xmlns:c16r2="http://schemas.microsoft.com/office/drawing/2015/06/chart">
            <c:ext xmlns:c16="http://schemas.microsoft.com/office/drawing/2014/chart" uri="{C3380CC4-5D6E-409C-BE32-E72D297353CC}">
              <c16:uniqueId val="{00000008-63D8-46E1-A6C6-1F874CB13B2F}"/>
            </c:ext>
          </c:extLst>
        </c:ser>
        <c:dLbls>
          <c:showLegendKey val="0"/>
          <c:showVal val="0"/>
          <c:showCatName val="1"/>
          <c:showSerName val="0"/>
          <c:showPercent val="0"/>
          <c:showBubbleSize val="0"/>
          <c:showLeaderLines val="1"/>
        </c:dLbls>
        <c:firstSliceAng val="204"/>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4292F4"/>
              </a:solidFill>
              <a:ln w="19050">
                <a:solidFill>
                  <a:schemeClr val="lt1"/>
                </a:solidFill>
              </a:ln>
              <a:effectLst/>
            </c:spPr>
            <c:extLst xmlns:c16r2="http://schemas.microsoft.com/office/drawing/2015/06/chart">
              <c:ext xmlns:c16="http://schemas.microsoft.com/office/drawing/2014/chart" uri="{C3380CC4-5D6E-409C-BE32-E72D297353CC}">
                <c16:uniqueId val="{00000001-A80E-4F52-A25D-1677C6DD09B4}"/>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A80E-4F52-A25D-1677C6DD09B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80E-4F52-A25D-1677C6DD09B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80E-4F52-A25D-1677C6DD09B4}"/>
              </c:ext>
            </c:extLst>
          </c:dPt>
          <c:dLbls>
            <c:dLbl>
              <c:idx val="0"/>
              <c:delete val="1"/>
              <c:extLst xmlns:c16r2="http://schemas.microsoft.com/office/drawing/2015/06/chart">
                <c:ext xmlns:c16="http://schemas.microsoft.com/office/drawing/2014/chart" uri="{C3380CC4-5D6E-409C-BE32-E72D297353CC}">
                  <c16:uniqueId val="{00000001-A80E-4F52-A25D-1677C6DD09B4}"/>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A80E-4F52-A25D-1677C6DD09B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60</c:v>
                </c:pt>
                <c:pt idx="1">
                  <c:v>40</c:v>
                </c:pt>
              </c:numCache>
            </c:numRef>
          </c:val>
          <c:extLst xmlns:c16r2="http://schemas.microsoft.com/office/drawing/2015/06/chart">
            <c:ext xmlns:c16="http://schemas.microsoft.com/office/drawing/2014/chart" uri="{C3380CC4-5D6E-409C-BE32-E72D297353CC}">
              <c16:uniqueId val="{00000008-A80E-4F52-A25D-1677C6DD09B4}"/>
            </c:ext>
          </c:extLst>
        </c:ser>
        <c:dLbls>
          <c:showLegendKey val="0"/>
          <c:showVal val="0"/>
          <c:showCatName val="1"/>
          <c:showSerName val="0"/>
          <c:showPercent val="0"/>
          <c:showBubbleSize val="0"/>
          <c:showLeaderLines val="1"/>
        </c:dLbls>
        <c:firstSliceAng val="204"/>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E5000"/>
              </a:solidFill>
              <a:ln w="19050">
                <a:solidFill>
                  <a:schemeClr val="lt1"/>
                </a:solidFill>
              </a:ln>
              <a:effectLst/>
            </c:spPr>
            <c:extLst xmlns:c16r2="http://schemas.microsoft.com/office/drawing/2015/06/chart">
              <c:ext xmlns:c16="http://schemas.microsoft.com/office/drawing/2014/chart" uri="{C3380CC4-5D6E-409C-BE32-E72D297353CC}">
                <c16:uniqueId val="{00000001-63D8-46E1-A6C6-1F874CB13B2F}"/>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3D8-46E1-A6C6-1F874CB13B2F}"/>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3D8-46E1-A6C6-1F874CB13B2F}"/>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3D8-46E1-A6C6-1F874CB13B2F}"/>
              </c:ext>
            </c:extLst>
          </c:dPt>
          <c:dLbls>
            <c:dLbl>
              <c:idx val="0"/>
              <c:delete val="1"/>
              <c:extLst xmlns:c16r2="http://schemas.microsoft.com/office/drawing/2015/06/chart">
                <c:ext xmlns:c16="http://schemas.microsoft.com/office/drawing/2014/chart" uri="{C3380CC4-5D6E-409C-BE32-E72D297353CC}">
                  <c16:uniqueId val="{00000001-63D8-46E1-A6C6-1F874CB13B2F}"/>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63D8-46E1-A6C6-1F874CB13B2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15</c:v>
                </c:pt>
                <c:pt idx="1">
                  <c:v>61</c:v>
                </c:pt>
              </c:numCache>
            </c:numRef>
          </c:val>
          <c:extLst xmlns:c16r2="http://schemas.microsoft.com/office/drawing/2015/06/chart">
            <c:ext xmlns:c16="http://schemas.microsoft.com/office/drawing/2014/chart" uri="{C3380CC4-5D6E-409C-BE32-E72D297353CC}">
              <c16:uniqueId val="{00000008-63D8-46E1-A6C6-1F874CB13B2F}"/>
            </c:ext>
          </c:extLst>
        </c:ser>
        <c:dLbls>
          <c:showLegendKey val="0"/>
          <c:showVal val="0"/>
          <c:showCatName val="1"/>
          <c:showSerName val="0"/>
          <c:showPercent val="0"/>
          <c:showBubbleSize val="0"/>
          <c:showLeaderLines val="1"/>
        </c:dLbls>
        <c:firstSliceAng val="204"/>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4292F4"/>
              </a:solidFill>
              <a:ln w="19050">
                <a:solidFill>
                  <a:schemeClr val="lt1"/>
                </a:solidFill>
              </a:ln>
              <a:effectLst/>
            </c:spPr>
            <c:extLst xmlns:c16r2="http://schemas.microsoft.com/office/drawing/2015/06/chart">
              <c:ext xmlns:c16="http://schemas.microsoft.com/office/drawing/2014/chart" uri="{C3380CC4-5D6E-409C-BE32-E72D297353CC}">
                <c16:uniqueId val="{00000001-A80E-4F52-A25D-1677C6DD09B4}"/>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A80E-4F52-A25D-1677C6DD09B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80E-4F52-A25D-1677C6DD09B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80E-4F52-A25D-1677C6DD09B4}"/>
              </c:ext>
            </c:extLst>
          </c:dPt>
          <c:dLbls>
            <c:dLbl>
              <c:idx val="0"/>
              <c:delete val="1"/>
              <c:extLst xmlns:c16r2="http://schemas.microsoft.com/office/drawing/2015/06/chart">
                <c:ext xmlns:c16="http://schemas.microsoft.com/office/drawing/2014/chart" uri="{C3380CC4-5D6E-409C-BE32-E72D297353CC}">
                  <c16:uniqueId val="{00000001-A80E-4F52-A25D-1677C6DD09B4}"/>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A80E-4F52-A25D-1677C6DD09B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60</c:v>
                </c:pt>
                <c:pt idx="1">
                  <c:v>40</c:v>
                </c:pt>
              </c:numCache>
            </c:numRef>
          </c:val>
          <c:extLst xmlns:c16r2="http://schemas.microsoft.com/office/drawing/2015/06/chart">
            <c:ext xmlns:c16="http://schemas.microsoft.com/office/drawing/2014/chart" uri="{C3380CC4-5D6E-409C-BE32-E72D297353CC}">
              <c16:uniqueId val="{00000008-A80E-4F52-A25D-1677C6DD09B4}"/>
            </c:ext>
          </c:extLst>
        </c:ser>
        <c:dLbls>
          <c:showLegendKey val="0"/>
          <c:showVal val="0"/>
          <c:showCatName val="1"/>
          <c:showSerName val="0"/>
          <c:showPercent val="0"/>
          <c:showBubbleSize val="0"/>
          <c:showLeaderLines val="1"/>
        </c:dLbls>
        <c:firstSliceAng val="204"/>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C09EBF-9215-4C93-AB61-C92DFF4C0F47}" type="datetimeFigureOut">
              <a:rPr lang="en-US" smtClean="0"/>
              <a:t>10/31/2016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5ADA51-F3B6-4C56-9061-CA356D664AB9}" type="slidenum">
              <a:rPr lang="en-US" smtClean="0"/>
              <a:t>‹#›</a:t>
            </a:fld>
            <a:endParaRPr lang="en-US"/>
          </a:p>
        </p:txBody>
      </p:sp>
    </p:spTree>
    <p:extLst>
      <p:ext uri="{BB962C8B-B14F-4D97-AF65-F5344CB8AC3E}">
        <p14:creationId xmlns:p14="http://schemas.microsoft.com/office/powerpoint/2010/main" val="2482637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53B77-2B04-42AE-8866-F908D56C84C0}" type="datetimeFigureOut">
              <a:rPr lang="en-US" smtClean="0"/>
              <a:t>10/31/2016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C73BB-2C0D-4744-AD61-B9379BE365EB}" type="slidenum">
              <a:rPr lang="en-US" smtClean="0"/>
              <a:t>‹#›</a:t>
            </a:fld>
            <a:endParaRPr lang="en-US"/>
          </a:p>
        </p:txBody>
      </p:sp>
    </p:spTree>
    <p:extLst>
      <p:ext uri="{BB962C8B-B14F-4D97-AF65-F5344CB8AC3E}">
        <p14:creationId xmlns:p14="http://schemas.microsoft.com/office/powerpoint/2010/main" val="213017876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supporting educational outcomes, high-speed connections at schools can support broader plans to increase broadband access in Tribal Lands</a:t>
            </a:r>
          </a:p>
          <a:p>
            <a:endParaRPr lang="en-US" dirty="0"/>
          </a:p>
        </p:txBody>
      </p:sp>
      <p:sp>
        <p:nvSpPr>
          <p:cNvPr id="4" name="Slide Number Placeholder 3"/>
          <p:cNvSpPr>
            <a:spLocks noGrp="1"/>
          </p:cNvSpPr>
          <p:nvPr>
            <p:ph type="sldNum" sz="quarter" idx="10"/>
          </p:nvPr>
        </p:nvSpPr>
        <p:spPr/>
        <p:txBody>
          <a:bodyPr/>
          <a:lstStyle/>
          <a:p>
            <a:fld id="{2B3C73BB-2C0D-4744-AD61-B9379BE365EB}" type="slidenum">
              <a:rPr lang="en-US" smtClean="0"/>
              <a:t>3</a:t>
            </a:fld>
            <a:endParaRPr lang="en-US"/>
          </a:p>
        </p:txBody>
      </p:sp>
    </p:spTree>
    <p:extLst>
      <p:ext uri="{BB962C8B-B14F-4D97-AF65-F5344CB8AC3E}">
        <p14:creationId xmlns:p14="http://schemas.microsoft.com/office/powerpoint/2010/main" val="388017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discount calculated from independent Tribal</a:t>
            </a:r>
            <a:r>
              <a:rPr lang="en-US" baseline="0" dirty="0" smtClean="0"/>
              <a:t> schools and libraries that applied for E-rate in FY2016.</a:t>
            </a:r>
            <a:endParaRPr lang="en-US" dirty="0"/>
          </a:p>
        </p:txBody>
      </p:sp>
      <p:sp>
        <p:nvSpPr>
          <p:cNvPr id="4" name="Slide Number Placeholder 3"/>
          <p:cNvSpPr>
            <a:spLocks noGrp="1"/>
          </p:cNvSpPr>
          <p:nvPr>
            <p:ph type="sldNum" sz="quarter" idx="10"/>
          </p:nvPr>
        </p:nvSpPr>
        <p:spPr/>
        <p:txBody>
          <a:bodyPr/>
          <a:lstStyle/>
          <a:p>
            <a:fld id="{2B3C73BB-2C0D-4744-AD61-B9379BE365EB}" type="slidenum">
              <a:rPr lang="en-US" smtClean="0"/>
              <a:t>15</a:t>
            </a:fld>
            <a:endParaRPr lang="en-US"/>
          </a:p>
        </p:txBody>
      </p:sp>
    </p:spTree>
    <p:extLst>
      <p:ext uri="{BB962C8B-B14F-4D97-AF65-F5344CB8AC3E}">
        <p14:creationId xmlns:p14="http://schemas.microsoft.com/office/powerpoint/2010/main" val="135822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$3.9B available per year includes a $1B target for Category Two funding</a:t>
            </a:r>
          </a:p>
          <a:p>
            <a:r>
              <a:rPr lang="en-US" baseline="0" dirty="0" smtClean="0"/>
              <a:t>Voice is still eligible but being phased down.  FY2017 will be 30% (if you started at 90%).</a:t>
            </a:r>
            <a:endParaRPr lang="en-US" dirty="0"/>
          </a:p>
        </p:txBody>
      </p:sp>
      <p:sp>
        <p:nvSpPr>
          <p:cNvPr id="4" name="Slide Number Placeholder 3"/>
          <p:cNvSpPr>
            <a:spLocks noGrp="1"/>
          </p:cNvSpPr>
          <p:nvPr>
            <p:ph type="sldNum" sz="quarter" idx="10"/>
          </p:nvPr>
        </p:nvSpPr>
        <p:spPr/>
        <p:txBody>
          <a:bodyPr/>
          <a:lstStyle/>
          <a:p>
            <a:fld id="{2B3C73BB-2C0D-4744-AD61-B9379BE365EB}" type="slidenum">
              <a:rPr lang="en-US" smtClean="0"/>
              <a:t>16</a:t>
            </a:fld>
            <a:endParaRPr lang="en-US"/>
          </a:p>
        </p:txBody>
      </p:sp>
    </p:spTree>
    <p:extLst>
      <p:ext uri="{BB962C8B-B14F-4D97-AF65-F5344CB8AC3E}">
        <p14:creationId xmlns:p14="http://schemas.microsoft.com/office/powerpoint/2010/main" val="411909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 Brief</a:t>
            </a:r>
          </a:p>
          <a:p>
            <a:r>
              <a:rPr lang="en-US" dirty="0" smtClean="0"/>
              <a:t>Training &amp; Outreach Pages</a:t>
            </a:r>
            <a:r>
              <a:rPr lang="en-US" baseline="0" dirty="0" smtClean="0"/>
              <a:t>, which lead to the OLL and Tribal Training pages</a:t>
            </a:r>
          </a:p>
          <a:p>
            <a:r>
              <a:rPr lang="en-US" baseline="0" dirty="0" smtClean="0"/>
              <a:t>FAWM</a:t>
            </a:r>
            <a:endParaRPr lang="en-US" dirty="0" smtClean="0"/>
          </a:p>
          <a:p>
            <a:r>
              <a:rPr lang="en-US" dirty="0" smtClean="0"/>
              <a:t>Filing Window HQ</a:t>
            </a:r>
            <a:endParaRPr lang="en-US" dirty="0"/>
          </a:p>
        </p:txBody>
      </p:sp>
      <p:sp>
        <p:nvSpPr>
          <p:cNvPr id="4" name="Slide Number Placeholder 3"/>
          <p:cNvSpPr>
            <a:spLocks noGrp="1"/>
          </p:cNvSpPr>
          <p:nvPr>
            <p:ph type="sldNum" sz="quarter" idx="10"/>
          </p:nvPr>
        </p:nvSpPr>
        <p:spPr/>
        <p:txBody>
          <a:bodyPr/>
          <a:lstStyle/>
          <a:p>
            <a:fld id="{2B3C73BB-2C0D-4744-AD61-B9379BE365EB}" type="slidenum">
              <a:rPr lang="en-US" smtClean="0"/>
              <a:t>25</a:t>
            </a:fld>
            <a:endParaRPr lang="en-US"/>
          </a:p>
        </p:txBody>
      </p:sp>
    </p:spTree>
    <p:extLst>
      <p:ext uri="{BB962C8B-B14F-4D97-AF65-F5344CB8AC3E}">
        <p14:creationId xmlns:p14="http://schemas.microsoft.com/office/powerpoint/2010/main" val="30028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C73BB-2C0D-4744-AD61-B9379BE365EB}" type="slidenum">
              <a:rPr lang="en-US" smtClean="0"/>
              <a:t>4</a:t>
            </a:fld>
            <a:endParaRPr lang="en-US"/>
          </a:p>
        </p:txBody>
      </p:sp>
    </p:spTree>
    <p:extLst>
      <p:ext uri="{BB962C8B-B14F-4D97-AF65-F5344CB8AC3E}">
        <p14:creationId xmlns:p14="http://schemas.microsoft.com/office/powerpoint/2010/main" val="18991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 From NIEA</a:t>
            </a:r>
            <a:r>
              <a:rPr lang="en-US" baseline="0" dirty="0"/>
              <a:t> one-pager</a:t>
            </a:r>
          </a:p>
          <a:p>
            <a:r>
              <a:rPr lang="en-US" baseline="0" dirty="0"/>
              <a:t>41% - from FCC </a:t>
            </a:r>
            <a:r>
              <a:rPr lang="en-US" dirty="0"/>
              <a:t>Fact Sheet: 2016 Broadband Progress Report  https://</a:t>
            </a:r>
            <a:r>
              <a:rPr lang="en-US" dirty="0" err="1"/>
              <a:t>apps.fcc.gov</a:t>
            </a:r>
            <a:r>
              <a:rPr lang="en-US" dirty="0"/>
              <a:t>/</a:t>
            </a:r>
            <a:r>
              <a:rPr lang="en-US" dirty="0" err="1"/>
              <a:t>edocs_public</a:t>
            </a:r>
            <a:r>
              <a:rPr lang="en-US" dirty="0"/>
              <a:t>/</a:t>
            </a:r>
            <a:r>
              <a:rPr lang="en-US" dirty="0" err="1"/>
              <a:t>attachmatch</a:t>
            </a:r>
            <a:r>
              <a:rPr lang="en-US" dirty="0"/>
              <a:t>/FCC-16-6A1.pdf</a:t>
            </a:r>
          </a:p>
          <a:p>
            <a:r>
              <a:rPr lang="en-US" dirty="0"/>
              <a:t>67% - Pew home broadband 2015 http://</a:t>
            </a:r>
            <a:r>
              <a:rPr lang="en-US" dirty="0" err="1"/>
              <a:t>www.pewinternet.org</a:t>
            </a:r>
            <a:r>
              <a:rPr lang="en-US" dirty="0"/>
              <a:t>/2015/12/21/home-broadband-2015/</a:t>
            </a:r>
          </a:p>
        </p:txBody>
      </p:sp>
      <p:sp>
        <p:nvSpPr>
          <p:cNvPr id="4" name="Slide Number Placeholder 3"/>
          <p:cNvSpPr>
            <a:spLocks noGrp="1"/>
          </p:cNvSpPr>
          <p:nvPr>
            <p:ph type="sldNum" sz="quarter" idx="10"/>
          </p:nvPr>
        </p:nvSpPr>
        <p:spPr/>
        <p:txBody>
          <a:bodyPr/>
          <a:lstStyle/>
          <a:p>
            <a:fld id="{2B3C73BB-2C0D-4744-AD61-B9379BE365EB}" type="slidenum">
              <a:rPr lang="en-US" smtClean="0"/>
              <a:t>6</a:t>
            </a:fld>
            <a:endParaRPr lang="en-US"/>
          </a:p>
        </p:txBody>
      </p:sp>
    </p:spTree>
    <p:extLst>
      <p:ext uri="{BB962C8B-B14F-4D97-AF65-F5344CB8AC3E}">
        <p14:creationId xmlns:p14="http://schemas.microsoft.com/office/powerpoint/2010/main" val="17380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C73BB-2C0D-4744-AD61-B9379BE365EB}" type="slidenum">
              <a:rPr lang="en-US" smtClean="0"/>
              <a:t>7</a:t>
            </a:fld>
            <a:endParaRPr lang="en-US"/>
          </a:p>
        </p:txBody>
      </p:sp>
    </p:spTree>
    <p:extLst>
      <p:ext uri="{BB962C8B-B14F-4D97-AF65-F5344CB8AC3E}">
        <p14:creationId xmlns:p14="http://schemas.microsoft.com/office/powerpoint/2010/main" val="198233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the NIEA one-pager: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State Standards and E-rate in Tribal Communities</a:t>
            </a:r>
          </a:p>
        </p:txBody>
      </p:sp>
      <p:sp>
        <p:nvSpPr>
          <p:cNvPr id="4" name="Slide Number Placeholder 3"/>
          <p:cNvSpPr>
            <a:spLocks noGrp="1"/>
          </p:cNvSpPr>
          <p:nvPr>
            <p:ph type="sldNum" sz="quarter" idx="10"/>
          </p:nvPr>
        </p:nvSpPr>
        <p:spPr/>
        <p:txBody>
          <a:bodyPr/>
          <a:lstStyle/>
          <a:p>
            <a:fld id="{2B3C73BB-2C0D-4744-AD61-B9379BE365EB}" type="slidenum">
              <a:rPr lang="en-US" smtClean="0"/>
              <a:t>8</a:t>
            </a:fld>
            <a:endParaRPr lang="en-US"/>
          </a:p>
        </p:txBody>
      </p:sp>
    </p:spTree>
    <p:extLst>
      <p:ext uri="{BB962C8B-B14F-4D97-AF65-F5344CB8AC3E}">
        <p14:creationId xmlns:p14="http://schemas.microsoft.com/office/powerpoint/2010/main" val="83577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r>
              <a:rPr lang="en-US" dirty="0"/>
              <a:t>Interactive, personalized learning experience:</a:t>
            </a:r>
          </a:p>
          <a:p>
            <a:pPr marL="171450" indent="-171450">
              <a:buFontTx/>
              <a:buChar char="-"/>
            </a:pPr>
            <a:r>
              <a:rPr lang="en-US" dirty="0"/>
              <a:t>Real-time</a:t>
            </a:r>
            <a:r>
              <a:rPr lang="en-US" baseline="0" dirty="0"/>
              <a:t> feedback about each student’s progress</a:t>
            </a:r>
          </a:p>
          <a:p>
            <a:pPr marL="171450" indent="-171450">
              <a:buFontTx/>
              <a:buChar char="-"/>
            </a:pPr>
            <a:r>
              <a:rPr lang="en-US" baseline="0" dirty="0"/>
              <a:t>Self-guided learning</a:t>
            </a:r>
          </a:p>
          <a:p>
            <a:pPr marL="0" indent="0">
              <a:buFontTx/>
              <a:buNone/>
            </a:pPr>
            <a:r>
              <a:rPr lang="en-US" baseline="0" dirty="0"/>
              <a:t>Also mention: research and media 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Slide content heavily borrowed from the president’s </a:t>
            </a:r>
            <a:r>
              <a:rPr lang="en-US" dirty="0" err="1"/>
              <a:t>ConnectEd</a:t>
            </a:r>
            <a:r>
              <a:rPr lang="en-US" dirty="0"/>
              <a:t> speech https://</a:t>
            </a:r>
            <a:r>
              <a:rPr lang="en-US" dirty="0" err="1"/>
              <a:t>www.whitehouse.gov</a:t>
            </a:r>
            <a:r>
              <a:rPr lang="en-US" dirty="0"/>
              <a:t>/the-press-office/2014/02/04/remarks-president-connected </a:t>
            </a:r>
          </a:p>
        </p:txBody>
      </p:sp>
      <p:sp>
        <p:nvSpPr>
          <p:cNvPr id="4" name="Slide Number Placeholder 3"/>
          <p:cNvSpPr>
            <a:spLocks noGrp="1"/>
          </p:cNvSpPr>
          <p:nvPr>
            <p:ph type="sldNum" sz="quarter" idx="10"/>
          </p:nvPr>
        </p:nvSpPr>
        <p:spPr/>
        <p:txBody>
          <a:bodyPr/>
          <a:lstStyle/>
          <a:p>
            <a:fld id="{2B3C73BB-2C0D-4744-AD61-B9379BE365EB}" type="slidenum">
              <a:rPr lang="en-US" smtClean="0"/>
              <a:t>9</a:t>
            </a:fld>
            <a:endParaRPr lang="en-US"/>
          </a:p>
        </p:txBody>
      </p:sp>
    </p:spTree>
    <p:extLst>
      <p:ext uri="{BB962C8B-B14F-4D97-AF65-F5344CB8AC3E}">
        <p14:creationId xmlns:p14="http://schemas.microsoft.com/office/powerpoint/2010/main" val="67545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from</a:t>
            </a:r>
            <a:r>
              <a:rPr lang="en-US" baseline="0" dirty="0" smtClean="0"/>
              <a:t> ATALM 2013 Report on the disconnect between E-rate and Tribal Libs: http://www.atalm.org/sites/default/files/ATALM%20E-Rate%20Brief.pdf</a:t>
            </a:r>
            <a:endParaRPr lang="en-US" dirty="0"/>
          </a:p>
        </p:txBody>
      </p:sp>
      <p:sp>
        <p:nvSpPr>
          <p:cNvPr id="4" name="Slide Number Placeholder 3"/>
          <p:cNvSpPr>
            <a:spLocks noGrp="1"/>
          </p:cNvSpPr>
          <p:nvPr>
            <p:ph type="sldNum" sz="quarter" idx="10"/>
          </p:nvPr>
        </p:nvSpPr>
        <p:spPr/>
        <p:txBody>
          <a:bodyPr/>
          <a:lstStyle/>
          <a:p>
            <a:fld id="{2B3C73BB-2C0D-4744-AD61-B9379BE365EB}" type="slidenum">
              <a:rPr lang="en-US" smtClean="0"/>
              <a:t>11</a:t>
            </a:fld>
            <a:endParaRPr lang="en-US"/>
          </a:p>
        </p:txBody>
      </p:sp>
    </p:spTree>
    <p:extLst>
      <p:ext uri="{BB962C8B-B14F-4D97-AF65-F5344CB8AC3E}">
        <p14:creationId xmlns:p14="http://schemas.microsoft.com/office/powerpoint/2010/main" val="17380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Libraries often receive funding from local property taxes and state government</a:t>
            </a:r>
          </a:p>
          <a:p>
            <a:r>
              <a:rPr lang="en-US" dirty="0" smtClean="0"/>
              <a:t>It is estimated that tribal libraries, on average, receive less than $3 per capita per year</a:t>
            </a:r>
            <a:endParaRPr lang="en-US" dirty="0"/>
          </a:p>
        </p:txBody>
      </p:sp>
      <p:sp>
        <p:nvSpPr>
          <p:cNvPr id="4" name="Slide Number Placeholder 3"/>
          <p:cNvSpPr>
            <a:spLocks noGrp="1"/>
          </p:cNvSpPr>
          <p:nvPr>
            <p:ph type="sldNum" sz="quarter" idx="10"/>
          </p:nvPr>
        </p:nvSpPr>
        <p:spPr/>
        <p:txBody>
          <a:bodyPr/>
          <a:lstStyle/>
          <a:p>
            <a:fld id="{2B3C73BB-2C0D-4744-AD61-B9379BE365EB}" type="slidenum">
              <a:rPr lang="en-US" smtClean="0"/>
              <a:t>13</a:t>
            </a:fld>
            <a:endParaRPr lang="en-US"/>
          </a:p>
        </p:txBody>
      </p:sp>
    </p:spTree>
    <p:extLst>
      <p:ext uri="{BB962C8B-B14F-4D97-AF65-F5344CB8AC3E}">
        <p14:creationId xmlns:p14="http://schemas.microsoft.com/office/powerpoint/2010/main" val="145942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Prices: http://</a:t>
            </a:r>
            <a:r>
              <a:rPr lang="en-US" dirty="0" err="1"/>
              <a:t>stateofthestates.educationsuperhighway.org</a:t>
            </a:r>
            <a:r>
              <a:rPr lang="en-US" dirty="0"/>
              <a:t>/</a:t>
            </a:r>
          </a:p>
        </p:txBody>
      </p:sp>
      <p:sp>
        <p:nvSpPr>
          <p:cNvPr id="4" name="Slide Number Placeholder 3"/>
          <p:cNvSpPr>
            <a:spLocks noGrp="1"/>
          </p:cNvSpPr>
          <p:nvPr>
            <p:ph type="sldNum" sz="quarter" idx="10"/>
          </p:nvPr>
        </p:nvSpPr>
        <p:spPr/>
        <p:txBody>
          <a:bodyPr/>
          <a:lstStyle/>
          <a:p>
            <a:fld id="{2B3C73BB-2C0D-4744-AD61-B9379BE365EB}" type="slidenum">
              <a:rPr lang="en-US" smtClean="0"/>
              <a:t>14</a:t>
            </a:fld>
            <a:endParaRPr lang="en-US"/>
          </a:p>
        </p:txBody>
      </p:sp>
    </p:spTree>
    <p:extLst>
      <p:ext uri="{BB962C8B-B14F-4D97-AF65-F5344CB8AC3E}">
        <p14:creationId xmlns:p14="http://schemas.microsoft.com/office/powerpoint/2010/main" val="212667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Shape 3"/>
          <p:cNvSpPr/>
          <p:nvPr userDrawn="1"/>
        </p:nvSpPr>
        <p:spPr>
          <a:xfrm>
            <a:off x="-3969" y="-2977"/>
            <a:ext cx="12199940" cy="85726"/>
          </a:xfrm>
          <a:prstGeom prst="rect">
            <a:avLst/>
          </a:prstGeom>
          <a:solidFill>
            <a:srgbClr val="004AD4"/>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1"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rgbClr val="004AD4"/>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sp>
        <p:nvSpPr>
          <p:cNvPr id="5" name="Shape 4"/>
          <p:cNvSpPr/>
          <p:nvPr userDrawn="1"/>
        </p:nvSpPr>
        <p:spPr>
          <a:xfrm>
            <a:off x="304800" y="6494535"/>
            <a:ext cx="1424669" cy="184009"/>
          </a:xfrm>
          <a:prstGeom prst="rect">
            <a:avLst/>
          </a:prstGeom>
          <a:ln w="3175">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a:t>USAC — Private &amp; Confidential</a:t>
            </a:r>
          </a:p>
        </p:txBody>
      </p:sp>
    </p:spTree>
    <p:extLst>
      <p:ext uri="{BB962C8B-B14F-4D97-AF65-F5344CB8AC3E}">
        <p14:creationId xmlns:p14="http://schemas.microsoft.com/office/powerpoint/2010/main" val="187051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cxnSp>
        <p:nvCxnSpPr>
          <p:cNvPr id="9" name="Straight Connector 8"/>
          <p:cNvCxnSpPr/>
          <p:nvPr userDrawn="1"/>
        </p:nvCxnSpPr>
        <p:spPr>
          <a:xfrm>
            <a:off x="304800" y="1066800"/>
            <a:ext cx="115824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 Placeholder 15"/>
          <p:cNvSpPr>
            <a:spLocks noGrp="1"/>
          </p:cNvSpPr>
          <p:nvPr>
            <p:ph type="body" sz="quarter" idx="10"/>
          </p:nvPr>
        </p:nvSpPr>
        <p:spPr>
          <a:xfrm>
            <a:off x="304800" y="1956816"/>
            <a:ext cx="11582400" cy="3754120"/>
          </a:xfrm>
          <a:prstGeom prst="rect">
            <a:avLst/>
          </a:prstGeom>
        </p:spPr>
        <p:txBody>
          <a:bodyPr/>
          <a:lstStyle>
            <a:lvl1pPr marL="0" indent="-182880">
              <a:spcBef>
                <a:spcPts val="0"/>
              </a:spcBef>
              <a:spcAft>
                <a:spcPts val="800"/>
              </a:spcAft>
              <a:defRPr sz="1500" b="0" i="0">
                <a:latin typeface="Source Sans Pro Light" charset="0"/>
                <a:ea typeface="Source Sans Pro Light" charset="0"/>
                <a:cs typeface="Source Sans Pro Light" charset="0"/>
              </a:defRPr>
            </a:lvl1pPr>
            <a:lvl2pPr marL="457200" indent="-228600">
              <a:spcBef>
                <a:spcPts val="0"/>
              </a:spcBef>
              <a:spcAft>
                <a:spcPts val="800"/>
              </a:spcAft>
              <a:defRPr sz="1500" b="0" i="0">
                <a:latin typeface="Source Sans Pro Light" charset="0"/>
                <a:ea typeface="Source Sans Pro Light" charset="0"/>
                <a:cs typeface="Source Sans Pro Light" charset="0"/>
              </a:defRPr>
            </a:lvl2pPr>
          </a:lstStyle>
          <a:p>
            <a:pPr lvl="0"/>
            <a:r>
              <a:rPr lang="en-US" dirty="0"/>
              <a:t>Click to edit Master text styles</a:t>
            </a:r>
          </a:p>
          <a:p>
            <a:pPr lvl="1"/>
            <a:r>
              <a:rPr lang="en-US" dirty="0"/>
              <a:t>Second level</a:t>
            </a:r>
          </a:p>
        </p:txBody>
      </p:sp>
      <p:sp>
        <p:nvSpPr>
          <p:cNvPr id="15" name="Text Placeholder 20"/>
          <p:cNvSpPr>
            <a:spLocks noGrp="1"/>
          </p:cNvSpPr>
          <p:nvPr>
            <p:ph type="body" sz="quarter" idx="12" hasCustomPrompt="1"/>
          </p:nvPr>
        </p:nvSpPr>
        <p:spPr>
          <a:xfrm>
            <a:off x="304800" y="304801"/>
            <a:ext cx="11582400" cy="635001"/>
          </a:xfrm>
          <a:prstGeom prst="rect">
            <a:avLst/>
          </a:prstGeom>
        </p:spPr>
        <p:txBody>
          <a:bodyPr anchor="ctr"/>
          <a:lstStyle>
            <a:lvl1pPr marL="0" indent="0" algn="l">
              <a:spcBef>
                <a:spcPts val="0"/>
              </a:spcBef>
              <a:buNone/>
              <a:defRPr sz="2200" b="1">
                <a:solidFill>
                  <a:srgbClr val="004AD4"/>
                </a:solidFill>
                <a:latin typeface="Source Sans Pro" charset="0"/>
                <a:ea typeface="Source Sans Pro" charset="0"/>
                <a:cs typeface="Source Sans Pro" charset="0"/>
              </a:defRPr>
            </a:lvl1pPr>
          </a:lstStyle>
          <a:p>
            <a:pPr lvl="0"/>
            <a:r>
              <a:rPr lang="en-US" dirty="0" smtClean="0"/>
              <a:t>CLICK TO EDIT MASTER TEXT STYLES</a:t>
            </a:r>
            <a:endParaRPr lang="en-US" dirty="0"/>
          </a:p>
        </p:txBody>
      </p:sp>
      <p:sp>
        <p:nvSpPr>
          <p:cNvPr id="16" name="Title 1"/>
          <p:cNvSpPr>
            <a:spLocks noGrp="1"/>
          </p:cNvSpPr>
          <p:nvPr>
            <p:ph type="title"/>
          </p:nvPr>
        </p:nvSpPr>
        <p:spPr>
          <a:xfrm>
            <a:off x="304800" y="1219200"/>
            <a:ext cx="11582400" cy="609600"/>
          </a:xfrm>
          <a:prstGeom prst="rect">
            <a:avLst/>
          </a:prstGeom>
        </p:spPr>
        <p:txBody>
          <a:bodyPr anchor="ctr"/>
          <a:lstStyle>
            <a:lvl1pPr algn="l">
              <a:defRPr sz="2000" b="0" i="0" u="none">
                <a:solidFill>
                  <a:srgbClr val="004AD4"/>
                </a:solidFill>
                <a:latin typeface="Source Sans Pro" charset="0"/>
                <a:ea typeface="Source Sans Pro" charset="0"/>
                <a:cs typeface="Source Sans Pro" charset="0"/>
              </a:defRPr>
            </a:lvl1pPr>
          </a:lstStyle>
          <a:p>
            <a:pPr lvl="0"/>
            <a:endParaRPr lang="en-US" dirty="0"/>
          </a:p>
        </p:txBody>
      </p:sp>
      <p:sp>
        <p:nvSpPr>
          <p:cNvPr id="17" name="Shape 3"/>
          <p:cNvSpPr/>
          <p:nvPr userDrawn="1"/>
        </p:nvSpPr>
        <p:spPr>
          <a:xfrm>
            <a:off x="-3969" y="-2977"/>
            <a:ext cx="12199940" cy="85726"/>
          </a:xfrm>
          <a:prstGeom prst="rect">
            <a:avLst/>
          </a:prstGeom>
          <a:solidFill>
            <a:srgbClr val="004AD4"/>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8"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a:t>USAC — Private &amp; Confidential</a:t>
            </a:r>
          </a:p>
        </p:txBody>
      </p:sp>
      <p:sp>
        <p:nvSpPr>
          <p:cNvPr id="19"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rgbClr val="004AD4"/>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spTree>
    <p:extLst>
      <p:ext uri="{BB962C8B-B14F-4D97-AF65-F5344CB8AC3E}">
        <p14:creationId xmlns:p14="http://schemas.microsoft.com/office/powerpoint/2010/main" val="5724781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and Photo">
    <p:spTree>
      <p:nvGrpSpPr>
        <p:cNvPr id="1" name=""/>
        <p:cNvGrpSpPr/>
        <p:nvPr/>
      </p:nvGrpSpPr>
      <p:grpSpPr>
        <a:xfrm>
          <a:off x="0" y="0"/>
          <a:ext cx="0" cy="0"/>
          <a:chOff x="0" y="0"/>
          <a:chExt cx="0" cy="0"/>
        </a:xfrm>
      </p:grpSpPr>
      <p:sp>
        <p:nvSpPr>
          <p:cNvPr id="11" name="Text Placeholder 20"/>
          <p:cNvSpPr>
            <a:spLocks noGrp="1"/>
          </p:cNvSpPr>
          <p:nvPr>
            <p:ph type="body" sz="quarter" idx="12" hasCustomPrompt="1"/>
          </p:nvPr>
        </p:nvSpPr>
        <p:spPr>
          <a:xfrm>
            <a:off x="304800" y="304801"/>
            <a:ext cx="11582400" cy="635001"/>
          </a:xfrm>
          <a:prstGeom prst="rect">
            <a:avLst/>
          </a:prstGeom>
        </p:spPr>
        <p:txBody>
          <a:bodyPr anchor="ctr"/>
          <a:lstStyle>
            <a:lvl1pPr marL="0" indent="0" algn="l">
              <a:spcBef>
                <a:spcPts val="0"/>
              </a:spcBef>
              <a:buNone/>
              <a:defRPr sz="2200" b="1">
                <a:solidFill>
                  <a:srgbClr val="004AD4"/>
                </a:solidFill>
                <a:latin typeface="Source Sans Pro" charset="0"/>
                <a:ea typeface="Source Sans Pro" charset="0"/>
                <a:cs typeface="Source Sans Pro" charset="0"/>
              </a:defRPr>
            </a:lvl1pPr>
          </a:lstStyle>
          <a:p>
            <a:pPr lvl="0"/>
            <a:r>
              <a:rPr lang="en-US" dirty="0" smtClean="0"/>
              <a:t>CLICK TO EDIT MASTER TEXT STYLES</a:t>
            </a:r>
            <a:endParaRPr lang="en-US" dirty="0"/>
          </a:p>
        </p:txBody>
      </p:sp>
      <p:sp>
        <p:nvSpPr>
          <p:cNvPr id="12" name="Text Placeholder 15"/>
          <p:cNvSpPr>
            <a:spLocks noGrp="1"/>
          </p:cNvSpPr>
          <p:nvPr>
            <p:ph type="body" sz="quarter" idx="10"/>
          </p:nvPr>
        </p:nvSpPr>
        <p:spPr>
          <a:xfrm>
            <a:off x="304800" y="1956816"/>
            <a:ext cx="7823200" cy="3754120"/>
          </a:xfrm>
          <a:prstGeom prst="rect">
            <a:avLst/>
          </a:prstGeom>
        </p:spPr>
        <p:txBody>
          <a:bodyPr/>
          <a:lstStyle>
            <a:lvl1pPr marL="0" indent="-182880">
              <a:spcBef>
                <a:spcPts val="0"/>
              </a:spcBef>
              <a:spcAft>
                <a:spcPts val="1600"/>
              </a:spcAft>
              <a:defRPr sz="1500" b="0" i="0">
                <a:latin typeface="Source Sans Pro Light" charset="0"/>
                <a:ea typeface="Source Sans Pro Light" charset="0"/>
                <a:cs typeface="Source Sans Pro Light" charset="0"/>
              </a:defRPr>
            </a:lvl1pPr>
            <a:lvl2pPr marL="457200" indent="-228600">
              <a:spcBef>
                <a:spcPts val="0"/>
              </a:spcBef>
              <a:spcAft>
                <a:spcPts val="1600"/>
              </a:spcAft>
              <a:defRPr sz="1500" b="0" i="0">
                <a:latin typeface="Source Sans Pro Light" charset="0"/>
                <a:ea typeface="Source Sans Pro Light" charset="0"/>
                <a:cs typeface="Source Sans Pro Light" charset="0"/>
              </a:defRPr>
            </a:lvl2pPr>
          </a:lstStyle>
          <a:p>
            <a:pPr lvl="0"/>
            <a:r>
              <a:rPr lang="en-US" dirty="0"/>
              <a:t>Click to edit Master text styles</a:t>
            </a:r>
          </a:p>
          <a:p>
            <a:pPr lvl="1"/>
            <a:r>
              <a:rPr lang="en-US" dirty="0"/>
              <a:t>Second level</a:t>
            </a:r>
          </a:p>
        </p:txBody>
      </p:sp>
      <p:sp>
        <p:nvSpPr>
          <p:cNvPr id="13" name="Title 1"/>
          <p:cNvSpPr>
            <a:spLocks noGrp="1"/>
          </p:cNvSpPr>
          <p:nvPr>
            <p:ph type="title"/>
          </p:nvPr>
        </p:nvSpPr>
        <p:spPr>
          <a:xfrm>
            <a:off x="304800" y="1216152"/>
            <a:ext cx="11582400" cy="609600"/>
          </a:xfrm>
          <a:prstGeom prst="rect">
            <a:avLst/>
          </a:prstGeom>
        </p:spPr>
        <p:txBody>
          <a:bodyPr anchor="ctr"/>
          <a:lstStyle>
            <a:lvl1pPr algn="l">
              <a:defRPr sz="2000" b="0" i="0" u="none">
                <a:solidFill>
                  <a:srgbClr val="004AD4"/>
                </a:solidFill>
                <a:latin typeface="Source Sans Pro" charset="0"/>
                <a:ea typeface="Source Sans Pro" charset="0"/>
                <a:cs typeface="Source Sans Pro" charset="0"/>
              </a:defRPr>
            </a:lvl1pPr>
          </a:lstStyle>
          <a:p>
            <a:pPr lvl="0"/>
            <a:endParaRPr lang="en-US" dirty="0"/>
          </a:p>
        </p:txBody>
      </p:sp>
      <p:sp>
        <p:nvSpPr>
          <p:cNvPr id="17" name="Picture Placeholder 2"/>
          <p:cNvSpPr>
            <a:spLocks noGrp="1"/>
          </p:cNvSpPr>
          <p:nvPr>
            <p:ph type="pic" sz="quarter" idx="13"/>
          </p:nvPr>
        </p:nvSpPr>
        <p:spPr>
          <a:xfrm>
            <a:off x="8331200" y="1956816"/>
            <a:ext cx="3860800" cy="3754120"/>
          </a:xfrm>
          <a:prstGeom prst="rect">
            <a:avLst/>
          </a:prstGeom>
        </p:spPr>
        <p:txBody>
          <a:bodyPr/>
          <a:lstStyle>
            <a:lvl1pPr>
              <a:defRPr sz="1500" b="0" i="0">
                <a:latin typeface="Source Sans Pro Light" charset="0"/>
                <a:ea typeface="Source Sans Pro Light" charset="0"/>
                <a:cs typeface="Source Sans Pro Light" charset="0"/>
              </a:defRPr>
            </a:lvl1pPr>
          </a:lstStyle>
          <a:p>
            <a:endParaRPr lang="en-US" dirty="0"/>
          </a:p>
        </p:txBody>
      </p:sp>
      <p:sp>
        <p:nvSpPr>
          <p:cNvPr id="18"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a:t>USAC — Private &amp; Confidential</a:t>
            </a:r>
          </a:p>
        </p:txBody>
      </p:sp>
      <p:sp>
        <p:nvSpPr>
          <p:cNvPr id="19" name="Shape 3"/>
          <p:cNvSpPr/>
          <p:nvPr userDrawn="1"/>
        </p:nvSpPr>
        <p:spPr>
          <a:xfrm>
            <a:off x="-3969" y="-2977"/>
            <a:ext cx="12199940" cy="85726"/>
          </a:xfrm>
          <a:prstGeom prst="rect">
            <a:avLst/>
          </a:prstGeom>
          <a:solidFill>
            <a:srgbClr val="004AD4"/>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20"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rgbClr val="004AD4"/>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cxnSp>
        <p:nvCxnSpPr>
          <p:cNvPr id="21" name="Straight Connector 20"/>
          <p:cNvCxnSpPr/>
          <p:nvPr userDrawn="1"/>
        </p:nvCxnSpPr>
        <p:spPr>
          <a:xfrm>
            <a:off x="304800" y="1066800"/>
            <a:ext cx="115824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734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101600" y="76200"/>
            <a:ext cx="2743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Shape 3"/>
          <p:cNvSpPr/>
          <p:nvPr userDrawn="1"/>
        </p:nvSpPr>
        <p:spPr>
          <a:xfrm>
            <a:off x="-3969" y="-2977"/>
            <a:ext cx="12199940" cy="85726"/>
          </a:xfrm>
          <a:prstGeom prst="rect">
            <a:avLst/>
          </a:prstGeom>
          <a:solidFill>
            <a:srgbClr val="004AD4"/>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6"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a:t>USAC — Private &amp; Confidential</a:t>
            </a:r>
          </a:p>
        </p:txBody>
      </p:sp>
      <p:sp>
        <p:nvSpPr>
          <p:cNvPr id="7"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rgbClr val="004AD4"/>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365760"/>
            <a:ext cx="2382500" cy="846673"/>
          </a:xfrm>
          <a:prstGeom prst="rect">
            <a:avLst/>
          </a:prstGeom>
        </p:spPr>
      </p:pic>
    </p:spTree>
    <p:extLst>
      <p:ext uri="{BB962C8B-B14F-4D97-AF65-F5344CB8AC3E}">
        <p14:creationId xmlns:p14="http://schemas.microsoft.com/office/powerpoint/2010/main" val="2137951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ick Quiz">
    <p:bg>
      <p:bgPr>
        <a:solidFill>
          <a:srgbClr val="FE5000">
            <a:alpha val="74902"/>
          </a:srgbClr>
        </a:solidFill>
        <a:effectLst/>
      </p:bgPr>
    </p:bg>
    <p:spTree>
      <p:nvGrpSpPr>
        <p:cNvPr id="1" name=""/>
        <p:cNvGrpSpPr/>
        <p:nvPr/>
      </p:nvGrpSpPr>
      <p:grpSpPr>
        <a:xfrm>
          <a:off x="0" y="0"/>
          <a:ext cx="0" cy="0"/>
          <a:chOff x="0" y="0"/>
          <a:chExt cx="0" cy="0"/>
        </a:xfrm>
      </p:grpSpPr>
      <p:sp>
        <p:nvSpPr>
          <p:cNvPr id="9" name="Text Placeholder 20"/>
          <p:cNvSpPr>
            <a:spLocks noGrp="1"/>
          </p:cNvSpPr>
          <p:nvPr>
            <p:ph type="body" sz="quarter" idx="12" hasCustomPrompt="1"/>
          </p:nvPr>
        </p:nvSpPr>
        <p:spPr>
          <a:xfrm>
            <a:off x="304800" y="2848070"/>
            <a:ext cx="11582400" cy="672086"/>
          </a:xfrm>
          <a:prstGeom prst="rect">
            <a:avLst/>
          </a:prstGeom>
        </p:spPr>
        <p:txBody>
          <a:bodyPr anchor="ctr" anchorCtr="0"/>
          <a:lstStyle>
            <a:lvl1pPr marL="0" indent="0" algn="ctr">
              <a:spcBef>
                <a:spcPts val="0"/>
              </a:spcBef>
              <a:buNone/>
              <a:defRPr sz="2500" b="1">
                <a:solidFill>
                  <a:schemeClr val="bg1"/>
                </a:solidFill>
                <a:latin typeface="Source Sans Pro" charset="0"/>
                <a:ea typeface="Source Sans Pro" charset="0"/>
                <a:cs typeface="Source Sans Pro" charset="0"/>
              </a:defRPr>
            </a:lvl1pPr>
          </a:lstStyle>
          <a:p>
            <a:pPr lvl="0"/>
            <a:r>
              <a:rPr lang="en-US" dirty="0" smtClean="0"/>
              <a:t>CLICK TO EDIT</a:t>
            </a:r>
            <a:endParaRPr lang="en-US" dirty="0"/>
          </a:p>
        </p:txBody>
      </p:sp>
      <p:sp>
        <p:nvSpPr>
          <p:cNvPr id="15" name="Text Placeholder 15"/>
          <p:cNvSpPr>
            <a:spLocks noGrp="1"/>
          </p:cNvSpPr>
          <p:nvPr>
            <p:ph type="body" sz="quarter" idx="10" hasCustomPrompt="1"/>
          </p:nvPr>
        </p:nvSpPr>
        <p:spPr>
          <a:xfrm>
            <a:off x="304800" y="3361913"/>
            <a:ext cx="11582400" cy="355600"/>
          </a:xfrm>
          <a:prstGeom prst="rect">
            <a:avLst/>
          </a:prstGeom>
        </p:spPr>
        <p:txBody>
          <a:bodyPr anchor="ctr"/>
          <a:lstStyle>
            <a:lvl1pPr marL="0" indent="0" algn="ctr">
              <a:spcBef>
                <a:spcPts val="0"/>
              </a:spcBef>
              <a:spcAft>
                <a:spcPts val="1600"/>
              </a:spcAft>
              <a:buFontTx/>
              <a:buNone/>
              <a:defRPr sz="1800" b="0" i="0">
                <a:solidFill>
                  <a:schemeClr val="bg1"/>
                </a:solidFill>
                <a:latin typeface="Source Sans Pro" charset="0"/>
                <a:ea typeface="Source Sans Pro" charset="0"/>
                <a:cs typeface="Source Sans Pro" charset="0"/>
              </a:defRPr>
            </a:lvl1pPr>
            <a:lvl2pPr>
              <a:spcBef>
                <a:spcPts val="0"/>
              </a:spcBef>
              <a:spcAft>
                <a:spcPts val="1600"/>
              </a:spcAft>
              <a:defRPr sz="3200"/>
            </a:lvl2pPr>
          </a:lstStyle>
          <a:p>
            <a:pPr lvl="0"/>
            <a:r>
              <a:rPr lang="en-US" dirty="0" smtClean="0"/>
              <a:t>CLICK TO EDIT MASTER TEXT STYLE</a:t>
            </a:r>
            <a:endParaRPr lang="en-US" dirty="0"/>
          </a:p>
        </p:txBody>
      </p:sp>
      <p:sp>
        <p:nvSpPr>
          <p:cNvPr id="16" name="Shape 3"/>
          <p:cNvSpPr/>
          <p:nvPr userDrawn="1"/>
        </p:nvSpPr>
        <p:spPr>
          <a:xfrm>
            <a:off x="-3969" y="-2977"/>
            <a:ext cx="12199940" cy="85726"/>
          </a:xfrm>
          <a:prstGeom prst="rect">
            <a:avLst/>
          </a:prstGeom>
          <a:solidFill>
            <a:schemeClr val="bg1"/>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7"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dirty="0">
                <a:solidFill>
                  <a:srgbClr val="FFFFFF"/>
                </a:solidFill>
              </a:rPr>
              <a:t>USAC — Private &amp; Confidential</a:t>
            </a:r>
          </a:p>
        </p:txBody>
      </p:sp>
      <p:sp>
        <p:nvSpPr>
          <p:cNvPr id="18"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chemeClr val="bg1"/>
                </a:solidFill>
                <a:latin typeface="Source Sans Pro"/>
                <a:ea typeface="Source Sans Pro"/>
                <a:cs typeface="Source Sans Pro"/>
                <a:sym typeface="Source Sans Pro"/>
              </a:defRPr>
            </a:lvl1pPr>
          </a:lstStyle>
          <a:p>
            <a:pPr defTabSz="345043" hangingPunct="0"/>
            <a:fld id="{86CB4B4D-7CA3-9044-876B-883B54F8677D}" type="slidenum">
              <a:rPr lang="en-US" kern="0" smtClean="0">
                <a:solidFill>
                  <a:srgbClr val="FFFFFF"/>
                </a:solidFill>
              </a:rPr>
              <a:pPr defTabSz="345043" hangingPunct="0"/>
              <a:t>‹#›</a:t>
            </a:fld>
            <a:endParaRPr lang="en-US" kern="0" dirty="0">
              <a:solidFill>
                <a:srgbClr val="FFFFFF"/>
              </a:solidFill>
            </a:endParaRPr>
          </a:p>
        </p:txBody>
      </p:sp>
      <p:pic>
        <p:nvPicPr>
          <p:cNvPr id="19" name="pasted-image.pdf"/>
          <p:cNvPicPr>
            <a:picLocks noChangeAspect="1"/>
          </p:cNvPicPr>
          <p:nvPr userDrawn="1"/>
        </p:nvPicPr>
        <p:blipFill>
          <a:blip r:embed="rId2">
            <a:extLst/>
          </a:blip>
          <a:stretch>
            <a:fillRect/>
          </a:stretch>
        </p:blipFill>
        <p:spPr>
          <a:xfrm>
            <a:off x="304800" y="365106"/>
            <a:ext cx="2397287" cy="854094"/>
          </a:xfrm>
          <a:prstGeom prst="rect">
            <a:avLst/>
          </a:prstGeom>
          <a:ln w="3175">
            <a:miter lim="400000"/>
          </a:ln>
        </p:spPr>
      </p:pic>
    </p:spTree>
    <p:extLst>
      <p:ext uri="{BB962C8B-B14F-4D97-AF65-F5344CB8AC3E}">
        <p14:creationId xmlns:p14="http://schemas.microsoft.com/office/powerpoint/2010/main" val="2262627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4292F4"/>
        </a:solidFill>
        <a:effectLst/>
      </p:bgPr>
    </p:bg>
    <p:spTree>
      <p:nvGrpSpPr>
        <p:cNvPr id="1" name=""/>
        <p:cNvGrpSpPr/>
        <p:nvPr/>
      </p:nvGrpSpPr>
      <p:grpSpPr>
        <a:xfrm>
          <a:off x="0" y="0"/>
          <a:ext cx="0" cy="0"/>
          <a:chOff x="0" y="0"/>
          <a:chExt cx="0" cy="0"/>
        </a:xfrm>
      </p:grpSpPr>
      <p:sp>
        <p:nvSpPr>
          <p:cNvPr id="17" name="Shape 3"/>
          <p:cNvSpPr/>
          <p:nvPr userDrawn="1"/>
        </p:nvSpPr>
        <p:spPr>
          <a:xfrm>
            <a:off x="-3969" y="-2977"/>
            <a:ext cx="12199940" cy="85726"/>
          </a:xfrm>
          <a:prstGeom prst="rect">
            <a:avLst/>
          </a:prstGeom>
          <a:solidFill>
            <a:schemeClr val="bg1"/>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8"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dirty="0">
                <a:solidFill>
                  <a:srgbClr val="FFFFFF"/>
                </a:solidFill>
              </a:rPr>
              <a:t>USAC — Private &amp; Confidential</a:t>
            </a:r>
          </a:p>
        </p:txBody>
      </p:sp>
      <p:sp>
        <p:nvSpPr>
          <p:cNvPr id="19"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chemeClr val="bg1"/>
                </a:solidFill>
                <a:latin typeface="Source Sans Pro"/>
                <a:ea typeface="Source Sans Pro"/>
                <a:cs typeface="Source Sans Pro"/>
                <a:sym typeface="Source Sans Pro"/>
              </a:defRPr>
            </a:lvl1pPr>
          </a:lstStyle>
          <a:p>
            <a:pPr defTabSz="345043" hangingPunct="0"/>
            <a:fld id="{86CB4B4D-7CA3-9044-876B-883B54F8677D}" type="slidenum">
              <a:rPr lang="en-US" kern="0" smtClean="0">
                <a:solidFill>
                  <a:srgbClr val="FFFFFF"/>
                </a:solidFill>
              </a:rPr>
              <a:pPr defTabSz="345043" hangingPunct="0"/>
              <a:t>‹#›</a:t>
            </a:fld>
            <a:endParaRPr lang="en-US" kern="0" dirty="0">
              <a:solidFill>
                <a:srgbClr val="FFFFFF"/>
              </a:solidFill>
            </a:endParaRPr>
          </a:p>
        </p:txBody>
      </p:sp>
      <p:sp>
        <p:nvSpPr>
          <p:cNvPr id="20" name="Text Placeholder 20"/>
          <p:cNvSpPr>
            <a:spLocks noGrp="1"/>
          </p:cNvSpPr>
          <p:nvPr>
            <p:ph type="body" sz="quarter" idx="12" hasCustomPrompt="1"/>
          </p:nvPr>
        </p:nvSpPr>
        <p:spPr>
          <a:xfrm>
            <a:off x="304800" y="2848070"/>
            <a:ext cx="11582400" cy="672086"/>
          </a:xfrm>
          <a:prstGeom prst="rect">
            <a:avLst/>
          </a:prstGeom>
        </p:spPr>
        <p:txBody>
          <a:bodyPr anchor="ctr" anchorCtr="0"/>
          <a:lstStyle>
            <a:lvl1pPr marL="0" indent="0" algn="ctr">
              <a:spcBef>
                <a:spcPts val="0"/>
              </a:spcBef>
              <a:buNone/>
              <a:defRPr sz="2500" b="1">
                <a:solidFill>
                  <a:schemeClr val="bg1"/>
                </a:solidFill>
                <a:latin typeface="Source Sans Pro" charset="0"/>
                <a:ea typeface="Source Sans Pro" charset="0"/>
                <a:cs typeface="Source Sans Pro" charset="0"/>
              </a:defRPr>
            </a:lvl1pPr>
          </a:lstStyle>
          <a:p>
            <a:pPr lvl="0"/>
            <a:r>
              <a:rPr lang="en-US" dirty="0" smtClean="0"/>
              <a:t>CLICK TO EDIT</a:t>
            </a:r>
            <a:endParaRPr lang="en-US" dirty="0"/>
          </a:p>
        </p:txBody>
      </p:sp>
      <p:sp>
        <p:nvSpPr>
          <p:cNvPr id="21" name="Text Placeholder 15"/>
          <p:cNvSpPr>
            <a:spLocks noGrp="1"/>
          </p:cNvSpPr>
          <p:nvPr>
            <p:ph type="body" sz="quarter" idx="10" hasCustomPrompt="1"/>
          </p:nvPr>
        </p:nvSpPr>
        <p:spPr>
          <a:xfrm>
            <a:off x="304800" y="3361913"/>
            <a:ext cx="11582400" cy="355600"/>
          </a:xfrm>
          <a:prstGeom prst="rect">
            <a:avLst/>
          </a:prstGeom>
        </p:spPr>
        <p:txBody>
          <a:bodyPr anchor="ctr"/>
          <a:lstStyle>
            <a:lvl1pPr marL="0" indent="0" algn="ctr">
              <a:spcBef>
                <a:spcPts val="0"/>
              </a:spcBef>
              <a:spcAft>
                <a:spcPts val="1600"/>
              </a:spcAft>
              <a:buFontTx/>
              <a:buNone/>
              <a:defRPr sz="1800" b="0" i="0">
                <a:solidFill>
                  <a:schemeClr val="bg1"/>
                </a:solidFill>
                <a:latin typeface="Source Sans Pro" charset="0"/>
                <a:ea typeface="Source Sans Pro" charset="0"/>
                <a:cs typeface="Source Sans Pro" charset="0"/>
              </a:defRPr>
            </a:lvl1pPr>
            <a:lvl2pPr>
              <a:spcBef>
                <a:spcPts val="0"/>
              </a:spcBef>
              <a:spcAft>
                <a:spcPts val="1600"/>
              </a:spcAft>
              <a:defRPr sz="3200"/>
            </a:lvl2pPr>
          </a:lstStyle>
          <a:p>
            <a:pPr lvl="0"/>
            <a:r>
              <a:rPr lang="en-US" dirty="0" smtClean="0"/>
              <a:t>CLICK TO EDIT MASTER TEXT STYLE</a:t>
            </a:r>
            <a:endParaRPr lang="en-US" dirty="0"/>
          </a:p>
        </p:txBody>
      </p:sp>
      <p:pic>
        <p:nvPicPr>
          <p:cNvPr id="22" name="pasted-image.pdf"/>
          <p:cNvPicPr>
            <a:picLocks noChangeAspect="1"/>
          </p:cNvPicPr>
          <p:nvPr userDrawn="1"/>
        </p:nvPicPr>
        <p:blipFill>
          <a:blip r:embed="rId2">
            <a:extLst/>
          </a:blip>
          <a:stretch>
            <a:fillRect/>
          </a:stretch>
        </p:blipFill>
        <p:spPr>
          <a:xfrm>
            <a:off x="304800" y="365106"/>
            <a:ext cx="2397287" cy="854094"/>
          </a:xfrm>
          <a:prstGeom prst="rect">
            <a:avLst/>
          </a:prstGeom>
          <a:ln w="3175">
            <a:miter lim="400000"/>
          </a:ln>
        </p:spPr>
      </p:pic>
    </p:spTree>
    <p:extLst>
      <p:ext uri="{BB962C8B-B14F-4D97-AF65-F5344CB8AC3E}">
        <p14:creationId xmlns:p14="http://schemas.microsoft.com/office/powerpoint/2010/main" val="1804737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Shape 3"/>
          <p:cNvSpPr/>
          <p:nvPr userDrawn="1"/>
        </p:nvSpPr>
        <p:spPr>
          <a:xfrm>
            <a:off x="-3969" y="-2977"/>
            <a:ext cx="12199940" cy="85726"/>
          </a:xfrm>
          <a:prstGeom prst="rect">
            <a:avLst/>
          </a:prstGeom>
          <a:solidFill>
            <a:srgbClr val="004AD4"/>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3"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rgbClr val="004AD4"/>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sp>
        <p:nvSpPr>
          <p:cNvPr id="4"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a:t>USAC — Private &amp; Confidential</a:t>
            </a:r>
          </a:p>
        </p:txBody>
      </p:sp>
    </p:spTree>
    <p:extLst>
      <p:ext uri="{BB962C8B-B14F-4D97-AF65-F5344CB8AC3E}">
        <p14:creationId xmlns:p14="http://schemas.microsoft.com/office/powerpoint/2010/main" val="582091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Title Slide">
    <p:bg>
      <p:bgPr>
        <a:solidFill>
          <a:srgbClr val="006FF4"/>
        </a:solidFill>
        <a:effectLst/>
      </p:bgPr>
    </p:bg>
    <p:spTree>
      <p:nvGrpSpPr>
        <p:cNvPr id="1" name=""/>
        <p:cNvGrpSpPr/>
        <p:nvPr/>
      </p:nvGrpSpPr>
      <p:grpSpPr>
        <a:xfrm>
          <a:off x="0" y="0"/>
          <a:ext cx="0" cy="0"/>
          <a:chOff x="0" y="0"/>
          <a:chExt cx="0" cy="0"/>
        </a:xfrm>
      </p:grpSpPr>
      <p:pic>
        <p:nvPicPr>
          <p:cNvPr id="9" name="pasted-image.pdf"/>
          <p:cNvPicPr>
            <a:picLocks noChangeAspect="1"/>
          </p:cNvPicPr>
          <p:nvPr userDrawn="1"/>
        </p:nvPicPr>
        <p:blipFill>
          <a:blip r:embed="rId2">
            <a:extLst/>
          </a:blip>
          <a:stretch>
            <a:fillRect/>
          </a:stretch>
        </p:blipFill>
        <p:spPr>
          <a:xfrm>
            <a:off x="304800" y="365106"/>
            <a:ext cx="2397287" cy="854094"/>
          </a:xfrm>
          <a:prstGeom prst="rect">
            <a:avLst/>
          </a:prstGeom>
          <a:ln w="3175">
            <a:miter lim="400000"/>
          </a:ln>
        </p:spPr>
      </p:pic>
      <p:sp>
        <p:nvSpPr>
          <p:cNvPr id="10" name="Shape 3"/>
          <p:cNvSpPr/>
          <p:nvPr userDrawn="1"/>
        </p:nvSpPr>
        <p:spPr>
          <a:xfrm>
            <a:off x="-3969" y="-2977"/>
            <a:ext cx="12199940" cy="85726"/>
          </a:xfrm>
          <a:prstGeom prst="rect">
            <a:avLst/>
          </a:prstGeom>
          <a:solidFill>
            <a:schemeClr val="bg1"/>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3"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dirty="0">
                <a:solidFill>
                  <a:srgbClr val="FFFFFF"/>
                </a:solidFill>
              </a:rPr>
              <a:t>USAC — Private &amp; Confidential</a:t>
            </a:r>
          </a:p>
        </p:txBody>
      </p:sp>
      <p:sp>
        <p:nvSpPr>
          <p:cNvPr id="14"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chemeClr val="bg1"/>
                </a:solidFill>
                <a:latin typeface="Source Sans Pro"/>
                <a:ea typeface="Source Sans Pro"/>
                <a:cs typeface="Source Sans Pro"/>
                <a:sym typeface="Source Sans Pro"/>
              </a:defRPr>
            </a:lvl1pPr>
          </a:lstStyle>
          <a:p>
            <a:pPr defTabSz="345043" hangingPunct="0"/>
            <a:fld id="{86CB4B4D-7CA3-9044-876B-883B54F8677D}" type="slidenum">
              <a:rPr lang="en-US" kern="0" smtClean="0">
                <a:solidFill>
                  <a:srgbClr val="FFFFFF"/>
                </a:solidFill>
              </a:rPr>
              <a:pPr defTabSz="345043" hangingPunct="0"/>
              <a:t>‹#›</a:t>
            </a:fld>
            <a:endParaRPr lang="en-US" kern="0" dirty="0">
              <a:solidFill>
                <a:srgbClr val="FFFFFF"/>
              </a:solidFill>
            </a:endParaRPr>
          </a:p>
        </p:txBody>
      </p:sp>
      <p:sp>
        <p:nvSpPr>
          <p:cNvPr id="15" name="Text Placeholder 20"/>
          <p:cNvSpPr>
            <a:spLocks noGrp="1"/>
          </p:cNvSpPr>
          <p:nvPr>
            <p:ph type="body" sz="quarter" idx="12" hasCustomPrompt="1"/>
          </p:nvPr>
        </p:nvSpPr>
        <p:spPr>
          <a:xfrm>
            <a:off x="304800" y="2848070"/>
            <a:ext cx="11582400" cy="672086"/>
          </a:xfrm>
          <a:prstGeom prst="rect">
            <a:avLst/>
          </a:prstGeom>
        </p:spPr>
        <p:txBody>
          <a:bodyPr anchor="ctr" anchorCtr="0"/>
          <a:lstStyle>
            <a:lvl1pPr marL="0" indent="0" algn="ctr">
              <a:spcBef>
                <a:spcPts val="0"/>
              </a:spcBef>
              <a:buNone/>
              <a:defRPr sz="2500" b="1">
                <a:solidFill>
                  <a:schemeClr val="bg1"/>
                </a:solidFill>
                <a:latin typeface="Source Sans Pro" charset="0"/>
                <a:ea typeface="Source Sans Pro" charset="0"/>
                <a:cs typeface="Source Sans Pro" charset="0"/>
              </a:defRPr>
            </a:lvl1pPr>
          </a:lstStyle>
          <a:p>
            <a:pPr lvl="0"/>
            <a:r>
              <a:rPr lang="en-US" dirty="0" smtClean="0"/>
              <a:t>CLICK TO EDIT</a:t>
            </a:r>
            <a:endParaRPr lang="en-US" dirty="0"/>
          </a:p>
        </p:txBody>
      </p:sp>
      <p:sp>
        <p:nvSpPr>
          <p:cNvPr id="16" name="Text Placeholder 15"/>
          <p:cNvSpPr>
            <a:spLocks noGrp="1"/>
          </p:cNvSpPr>
          <p:nvPr>
            <p:ph type="body" sz="quarter" idx="10" hasCustomPrompt="1"/>
          </p:nvPr>
        </p:nvSpPr>
        <p:spPr>
          <a:xfrm>
            <a:off x="304800" y="3361913"/>
            <a:ext cx="11582400" cy="355600"/>
          </a:xfrm>
          <a:prstGeom prst="rect">
            <a:avLst/>
          </a:prstGeom>
        </p:spPr>
        <p:txBody>
          <a:bodyPr anchor="ctr"/>
          <a:lstStyle>
            <a:lvl1pPr marL="0" indent="0" algn="ctr">
              <a:spcBef>
                <a:spcPts val="0"/>
              </a:spcBef>
              <a:spcAft>
                <a:spcPts val="1600"/>
              </a:spcAft>
              <a:buFontTx/>
              <a:buNone/>
              <a:defRPr sz="1800" b="0" i="0">
                <a:solidFill>
                  <a:schemeClr val="bg1"/>
                </a:solidFill>
                <a:latin typeface="Source Sans Pro" charset="0"/>
                <a:ea typeface="Source Sans Pro" charset="0"/>
                <a:cs typeface="Source Sans Pro" charset="0"/>
              </a:defRPr>
            </a:lvl1pPr>
            <a:lvl2pPr>
              <a:spcBef>
                <a:spcPts val="0"/>
              </a:spcBef>
              <a:spcAft>
                <a:spcPts val="1600"/>
              </a:spcAft>
              <a:defRPr sz="3200"/>
            </a:lvl2pPr>
          </a:lstStyle>
          <a:p>
            <a:pPr lvl="0"/>
            <a:r>
              <a:rPr lang="en-US" dirty="0" smtClean="0"/>
              <a:t>CLICK TO EDIT MASTER TEXT STYLE</a:t>
            </a:r>
            <a:endParaRPr lang="en-US" dirty="0"/>
          </a:p>
        </p:txBody>
      </p:sp>
    </p:spTree>
    <p:extLst>
      <p:ext uri="{BB962C8B-B14F-4D97-AF65-F5344CB8AC3E}">
        <p14:creationId xmlns:p14="http://schemas.microsoft.com/office/powerpoint/2010/main" val="3911596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cxnSp>
        <p:nvCxnSpPr>
          <p:cNvPr id="9" name="Straight Connector 8"/>
          <p:cNvCxnSpPr/>
          <p:nvPr userDrawn="1"/>
        </p:nvCxnSpPr>
        <p:spPr>
          <a:xfrm>
            <a:off x="304800" y="1066800"/>
            <a:ext cx="115824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 Placeholder 15"/>
          <p:cNvSpPr>
            <a:spLocks noGrp="1"/>
          </p:cNvSpPr>
          <p:nvPr>
            <p:ph type="body" sz="quarter" idx="10"/>
          </p:nvPr>
        </p:nvSpPr>
        <p:spPr>
          <a:xfrm>
            <a:off x="304800" y="1956816"/>
            <a:ext cx="11582400" cy="3754120"/>
          </a:xfrm>
          <a:prstGeom prst="rect">
            <a:avLst/>
          </a:prstGeom>
        </p:spPr>
        <p:txBody>
          <a:bodyPr/>
          <a:lstStyle>
            <a:lvl1pPr marL="0" indent="-182880">
              <a:spcBef>
                <a:spcPts val="0"/>
              </a:spcBef>
              <a:spcAft>
                <a:spcPts val="800"/>
              </a:spcAft>
              <a:defRPr sz="1500" b="0" i="0">
                <a:latin typeface="Source Sans Pro Light" charset="0"/>
                <a:ea typeface="Source Sans Pro Light" charset="0"/>
                <a:cs typeface="Source Sans Pro Light" charset="0"/>
              </a:defRPr>
            </a:lvl1pPr>
            <a:lvl2pPr marL="457200" indent="-228600">
              <a:spcBef>
                <a:spcPts val="0"/>
              </a:spcBef>
              <a:spcAft>
                <a:spcPts val="800"/>
              </a:spcAft>
              <a:defRPr sz="1500" b="0" i="0">
                <a:latin typeface="Source Sans Pro Light" charset="0"/>
                <a:ea typeface="Source Sans Pro Light" charset="0"/>
                <a:cs typeface="Source Sans Pro Light" charset="0"/>
              </a:defRPr>
            </a:lvl2pPr>
          </a:lstStyle>
          <a:p>
            <a:pPr lvl="0"/>
            <a:r>
              <a:rPr lang="en-US" dirty="0"/>
              <a:t>Click to edit Master text styles</a:t>
            </a:r>
          </a:p>
          <a:p>
            <a:pPr lvl="1"/>
            <a:r>
              <a:rPr lang="en-US" dirty="0"/>
              <a:t>Second level</a:t>
            </a:r>
          </a:p>
        </p:txBody>
      </p:sp>
      <p:sp>
        <p:nvSpPr>
          <p:cNvPr id="15" name="Text Placeholder 20"/>
          <p:cNvSpPr>
            <a:spLocks noGrp="1"/>
          </p:cNvSpPr>
          <p:nvPr>
            <p:ph type="body" sz="quarter" idx="12" hasCustomPrompt="1"/>
          </p:nvPr>
        </p:nvSpPr>
        <p:spPr>
          <a:xfrm>
            <a:off x="304800" y="304801"/>
            <a:ext cx="11582400" cy="635001"/>
          </a:xfrm>
          <a:prstGeom prst="rect">
            <a:avLst/>
          </a:prstGeom>
        </p:spPr>
        <p:txBody>
          <a:bodyPr anchor="ctr"/>
          <a:lstStyle>
            <a:lvl1pPr marL="0" indent="0" algn="l">
              <a:spcBef>
                <a:spcPts val="0"/>
              </a:spcBef>
              <a:buNone/>
              <a:defRPr sz="2200" b="1">
                <a:solidFill>
                  <a:srgbClr val="004AD4"/>
                </a:solidFill>
                <a:latin typeface="Source Sans Pro" charset="0"/>
                <a:ea typeface="Source Sans Pro" charset="0"/>
                <a:cs typeface="Source Sans Pro" charset="0"/>
              </a:defRPr>
            </a:lvl1pPr>
          </a:lstStyle>
          <a:p>
            <a:pPr lvl="0"/>
            <a:r>
              <a:rPr lang="en-US" dirty="0" smtClean="0"/>
              <a:t>CLICK TO EDIT MASTER TEXT STYLES</a:t>
            </a:r>
            <a:endParaRPr lang="en-US" dirty="0"/>
          </a:p>
        </p:txBody>
      </p:sp>
      <p:sp>
        <p:nvSpPr>
          <p:cNvPr id="16" name="Title 1"/>
          <p:cNvSpPr>
            <a:spLocks noGrp="1"/>
          </p:cNvSpPr>
          <p:nvPr>
            <p:ph type="title"/>
          </p:nvPr>
        </p:nvSpPr>
        <p:spPr>
          <a:xfrm>
            <a:off x="304800" y="1219200"/>
            <a:ext cx="11582400" cy="609600"/>
          </a:xfrm>
          <a:prstGeom prst="rect">
            <a:avLst/>
          </a:prstGeom>
        </p:spPr>
        <p:txBody>
          <a:bodyPr anchor="ctr"/>
          <a:lstStyle>
            <a:lvl1pPr algn="l">
              <a:defRPr sz="2000" b="0" i="0" u="none">
                <a:solidFill>
                  <a:srgbClr val="004AD4"/>
                </a:solidFill>
                <a:latin typeface="Source Sans Pro" charset="0"/>
                <a:ea typeface="Source Sans Pro" charset="0"/>
                <a:cs typeface="Source Sans Pro" charset="0"/>
              </a:defRPr>
            </a:lvl1pPr>
          </a:lstStyle>
          <a:p>
            <a:pPr lvl="0"/>
            <a:endParaRPr lang="en-US" dirty="0"/>
          </a:p>
        </p:txBody>
      </p:sp>
      <p:sp>
        <p:nvSpPr>
          <p:cNvPr id="17" name="Shape 3"/>
          <p:cNvSpPr/>
          <p:nvPr userDrawn="1"/>
        </p:nvSpPr>
        <p:spPr>
          <a:xfrm>
            <a:off x="-3969" y="-2977"/>
            <a:ext cx="12199940" cy="85726"/>
          </a:xfrm>
          <a:prstGeom prst="rect">
            <a:avLst/>
          </a:prstGeom>
          <a:solidFill>
            <a:srgbClr val="004AD4"/>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8"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a:t>USAC — Private &amp; Confidential</a:t>
            </a:r>
          </a:p>
        </p:txBody>
      </p:sp>
      <p:sp>
        <p:nvSpPr>
          <p:cNvPr id="19"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rgbClr val="004AD4"/>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spTree>
    <p:extLst>
      <p:ext uri="{BB962C8B-B14F-4D97-AF65-F5344CB8AC3E}">
        <p14:creationId xmlns:p14="http://schemas.microsoft.com/office/powerpoint/2010/main" val="368090560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and Photo">
    <p:spTree>
      <p:nvGrpSpPr>
        <p:cNvPr id="1" name=""/>
        <p:cNvGrpSpPr/>
        <p:nvPr/>
      </p:nvGrpSpPr>
      <p:grpSpPr>
        <a:xfrm>
          <a:off x="0" y="0"/>
          <a:ext cx="0" cy="0"/>
          <a:chOff x="0" y="0"/>
          <a:chExt cx="0" cy="0"/>
        </a:xfrm>
      </p:grpSpPr>
      <p:sp>
        <p:nvSpPr>
          <p:cNvPr id="11" name="Text Placeholder 20"/>
          <p:cNvSpPr>
            <a:spLocks noGrp="1"/>
          </p:cNvSpPr>
          <p:nvPr>
            <p:ph type="body" sz="quarter" idx="12" hasCustomPrompt="1"/>
          </p:nvPr>
        </p:nvSpPr>
        <p:spPr>
          <a:xfrm>
            <a:off x="304800" y="304801"/>
            <a:ext cx="11582400" cy="635001"/>
          </a:xfrm>
          <a:prstGeom prst="rect">
            <a:avLst/>
          </a:prstGeom>
        </p:spPr>
        <p:txBody>
          <a:bodyPr anchor="ctr"/>
          <a:lstStyle>
            <a:lvl1pPr marL="0" indent="0" algn="l">
              <a:spcBef>
                <a:spcPts val="0"/>
              </a:spcBef>
              <a:buNone/>
              <a:defRPr sz="2200" b="1">
                <a:solidFill>
                  <a:srgbClr val="004AD4"/>
                </a:solidFill>
                <a:latin typeface="Source Sans Pro" charset="0"/>
                <a:ea typeface="Source Sans Pro" charset="0"/>
                <a:cs typeface="Source Sans Pro" charset="0"/>
              </a:defRPr>
            </a:lvl1pPr>
          </a:lstStyle>
          <a:p>
            <a:pPr lvl="0"/>
            <a:r>
              <a:rPr lang="en-US" dirty="0" smtClean="0"/>
              <a:t>CLICK TO EDIT MASTER TEXT STYLES</a:t>
            </a:r>
            <a:endParaRPr lang="en-US" dirty="0"/>
          </a:p>
        </p:txBody>
      </p:sp>
      <p:sp>
        <p:nvSpPr>
          <p:cNvPr id="12" name="Text Placeholder 15"/>
          <p:cNvSpPr>
            <a:spLocks noGrp="1"/>
          </p:cNvSpPr>
          <p:nvPr>
            <p:ph type="body" sz="quarter" idx="10"/>
          </p:nvPr>
        </p:nvSpPr>
        <p:spPr>
          <a:xfrm>
            <a:off x="304800" y="1956816"/>
            <a:ext cx="7823200" cy="3754120"/>
          </a:xfrm>
          <a:prstGeom prst="rect">
            <a:avLst/>
          </a:prstGeom>
        </p:spPr>
        <p:txBody>
          <a:bodyPr/>
          <a:lstStyle>
            <a:lvl1pPr marL="0" indent="-182880">
              <a:spcBef>
                <a:spcPts val="0"/>
              </a:spcBef>
              <a:spcAft>
                <a:spcPts val="1600"/>
              </a:spcAft>
              <a:defRPr sz="1500" b="0" i="0">
                <a:latin typeface="Source Sans Pro Light" charset="0"/>
                <a:ea typeface="Source Sans Pro Light" charset="0"/>
                <a:cs typeface="Source Sans Pro Light" charset="0"/>
              </a:defRPr>
            </a:lvl1pPr>
            <a:lvl2pPr marL="457200" indent="-228600">
              <a:spcBef>
                <a:spcPts val="0"/>
              </a:spcBef>
              <a:spcAft>
                <a:spcPts val="1600"/>
              </a:spcAft>
              <a:defRPr sz="1500" b="0" i="0">
                <a:latin typeface="Source Sans Pro Light" charset="0"/>
                <a:ea typeface="Source Sans Pro Light" charset="0"/>
                <a:cs typeface="Source Sans Pro Light" charset="0"/>
              </a:defRPr>
            </a:lvl2pPr>
          </a:lstStyle>
          <a:p>
            <a:pPr lvl="0"/>
            <a:r>
              <a:rPr lang="en-US" dirty="0"/>
              <a:t>Click to edit Master text styles</a:t>
            </a:r>
          </a:p>
          <a:p>
            <a:pPr lvl="1"/>
            <a:r>
              <a:rPr lang="en-US" dirty="0"/>
              <a:t>Second level</a:t>
            </a:r>
          </a:p>
        </p:txBody>
      </p:sp>
      <p:sp>
        <p:nvSpPr>
          <p:cNvPr id="13" name="Title 1"/>
          <p:cNvSpPr>
            <a:spLocks noGrp="1"/>
          </p:cNvSpPr>
          <p:nvPr>
            <p:ph type="title"/>
          </p:nvPr>
        </p:nvSpPr>
        <p:spPr>
          <a:xfrm>
            <a:off x="304800" y="1216152"/>
            <a:ext cx="11582400" cy="609600"/>
          </a:xfrm>
          <a:prstGeom prst="rect">
            <a:avLst/>
          </a:prstGeom>
        </p:spPr>
        <p:txBody>
          <a:bodyPr anchor="ctr"/>
          <a:lstStyle>
            <a:lvl1pPr algn="l">
              <a:defRPr sz="2000" b="0" i="0" u="none">
                <a:solidFill>
                  <a:srgbClr val="004AD4"/>
                </a:solidFill>
                <a:latin typeface="Source Sans Pro" charset="0"/>
                <a:ea typeface="Source Sans Pro" charset="0"/>
                <a:cs typeface="Source Sans Pro" charset="0"/>
              </a:defRPr>
            </a:lvl1pPr>
          </a:lstStyle>
          <a:p>
            <a:pPr lvl="0"/>
            <a:endParaRPr lang="en-US" dirty="0"/>
          </a:p>
        </p:txBody>
      </p:sp>
      <p:sp>
        <p:nvSpPr>
          <p:cNvPr id="17" name="Picture Placeholder 2"/>
          <p:cNvSpPr>
            <a:spLocks noGrp="1"/>
          </p:cNvSpPr>
          <p:nvPr>
            <p:ph type="pic" sz="quarter" idx="13"/>
          </p:nvPr>
        </p:nvSpPr>
        <p:spPr>
          <a:xfrm>
            <a:off x="8331200" y="1956816"/>
            <a:ext cx="3860800" cy="3754120"/>
          </a:xfrm>
          <a:prstGeom prst="rect">
            <a:avLst/>
          </a:prstGeom>
        </p:spPr>
        <p:txBody>
          <a:bodyPr/>
          <a:lstStyle>
            <a:lvl1pPr>
              <a:defRPr sz="1500" b="0" i="0">
                <a:latin typeface="Source Sans Pro Light" charset="0"/>
                <a:ea typeface="Source Sans Pro Light" charset="0"/>
                <a:cs typeface="Source Sans Pro Light" charset="0"/>
              </a:defRPr>
            </a:lvl1pPr>
          </a:lstStyle>
          <a:p>
            <a:endParaRPr lang="en-US" dirty="0"/>
          </a:p>
        </p:txBody>
      </p:sp>
      <p:sp>
        <p:nvSpPr>
          <p:cNvPr id="18"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a:t>USAC — Private &amp; Confidential</a:t>
            </a:r>
          </a:p>
        </p:txBody>
      </p:sp>
      <p:sp>
        <p:nvSpPr>
          <p:cNvPr id="19" name="Shape 3"/>
          <p:cNvSpPr/>
          <p:nvPr userDrawn="1"/>
        </p:nvSpPr>
        <p:spPr>
          <a:xfrm>
            <a:off x="-3969" y="-2977"/>
            <a:ext cx="12199940" cy="85726"/>
          </a:xfrm>
          <a:prstGeom prst="rect">
            <a:avLst/>
          </a:prstGeom>
          <a:solidFill>
            <a:srgbClr val="004AD4"/>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20"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rgbClr val="004AD4"/>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cxnSp>
        <p:nvCxnSpPr>
          <p:cNvPr id="21" name="Straight Connector 20"/>
          <p:cNvCxnSpPr/>
          <p:nvPr userDrawn="1"/>
        </p:nvCxnSpPr>
        <p:spPr>
          <a:xfrm>
            <a:off x="304800" y="1066800"/>
            <a:ext cx="115824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771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101600" y="76200"/>
            <a:ext cx="2743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Shape 3"/>
          <p:cNvSpPr/>
          <p:nvPr userDrawn="1"/>
        </p:nvSpPr>
        <p:spPr>
          <a:xfrm>
            <a:off x="-3969" y="-2977"/>
            <a:ext cx="12199940" cy="85726"/>
          </a:xfrm>
          <a:prstGeom prst="rect">
            <a:avLst/>
          </a:prstGeom>
          <a:solidFill>
            <a:srgbClr val="004AD4"/>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6"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a:t>USAC — Private &amp; Confidential</a:t>
            </a:r>
          </a:p>
        </p:txBody>
      </p:sp>
      <p:sp>
        <p:nvSpPr>
          <p:cNvPr id="7"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rgbClr val="004AD4"/>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365760"/>
            <a:ext cx="2382500" cy="846673"/>
          </a:xfrm>
          <a:prstGeom prst="rect">
            <a:avLst/>
          </a:prstGeom>
        </p:spPr>
      </p:pic>
    </p:spTree>
    <p:extLst>
      <p:ext uri="{BB962C8B-B14F-4D97-AF65-F5344CB8AC3E}">
        <p14:creationId xmlns:p14="http://schemas.microsoft.com/office/powerpoint/2010/main" val="98515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Title Slide">
    <p:bg>
      <p:bgPr>
        <a:solidFill>
          <a:srgbClr val="006FF4"/>
        </a:solidFill>
        <a:effectLst/>
      </p:bgPr>
    </p:bg>
    <p:spTree>
      <p:nvGrpSpPr>
        <p:cNvPr id="1" name=""/>
        <p:cNvGrpSpPr/>
        <p:nvPr/>
      </p:nvGrpSpPr>
      <p:grpSpPr>
        <a:xfrm>
          <a:off x="0" y="0"/>
          <a:ext cx="0" cy="0"/>
          <a:chOff x="0" y="0"/>
          <a:chExt cx="0" cy="0"/>
        </a:xfrm>
      </p:grpSpPr>
      <p:pic>
        <p:nvPicPr>
          <p:cNvPr id="9" name="pasted-image.pdf"/>
          <p:cNvPicPr>
            <a:picLocks noChangeAspect="1"/>
          </p:cNvPicPr>
          <p:nvPr userDrawn="1"/>
        </p:nvPicPr>
        <p:blipFill>
          <a:blip r:embed="rId2">
            <a:extLst/>
          </a:blip>
          <a:stretch>
            <a:fillRect/>
          </a:stretch>
        </p:blipFill>
        <p:spPr>
          <a:xfrm>
            <a:off x="304800" y="365106"/>
            <a:ext cx="2397287" cy="854094"/>
          </a:xfrm>
          <a:prstGeom prst="rect">
            <a:avLst/>
          </a:prstGeom>
          <a:ln w="3175">
            <a:miter lim="400000"/>
          </a:ln>
        </p:spPr>
      </p:pic>
      <p:sp>
        <p:nvSpPr>
          <p:cNvPr id="10" name="Shape 3"/>
          <p:cNvSpPr/>
          <p:nvPr userDrawn="1"/>
        </p:nvSpPr>
        <p:spPr>
          <a:xfrm>
            <a:off x="-3969" y="-2977"/>
            <a:ext cx="12199940" cy="85726"/>
          </a:xfrm>
          <a:prstGeom prst="rect">
            <a:avLst/>
          </a:prstGeom>
          <a:solidFill>
            <a:schemeClr val="bg1"/>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5" name="Shape 4"/>
          <p:cNvSpPr/>
          <p:nvPr userDrawn="1"/>
        </p:nvSpPr>
        <p:spPr>
          <a:xfrm>
            <a:off x="304800" y="6494535"/>
            <a:ext cx="1424669" cy="184009"/>
          </a:xfrm>
          <a:prstGeom prst="rect">
            <a:avLst/>
          </a:prstGeom>
          <a:ln w="3175">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dirty="0">
                <a:solidFill>
                  <a:schemeClr val="bg1"/>
                </a:solidFill>
              </a:rPr>
              <a:t>USAC — Private &amp; Confidential</a:t>
            </a:r>
          </a:p>
        </p:txBody>
      </p:sp>
      <p:sp>
        <p:nvSpPr>
          <p:cNvPr id="16"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chemeClr val="bg1"/>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sp>
        <p:nvSpPr>
          <p:cNvPr id="17" name="Text Placeholder 20"/>
          <p:cNvSpPr>
            <a:spLocks noGrp="1"/>
          </p:cNvSpPr>
          <p:nvPr>
            <p:ph type="body" sz="quarter" idx="12" hasCustomPrompt="1"/>
          </p:nvPr>
        </p:nvSpPr>
        <p:spPr>
          <a:xfrm>
            <a:off x="304800" y="2848070"/>
            <a:ext cx="11582400" cy="672086"/>
          </a:xfrm>
          <a:prstGeom prst="rect">
            <a:avLst/>
          </a:prstGeom>
        </p:spPr>
        <p:txBody>
          <a:bodyPr anchor="ctr" anchorCtr="0"/>
          <a:lstStyle>
            <a:lvl1pPr marL="0" indent="0" algn="ctr">
              <a:spcBef>
                <a:spcPts val="0"/>
              </a:spcBef>
              <a:buNone/>
              <a:defRPr sz="2500" b="1">
                <a:solidFill>
                  <a:schemeClr val="bg1"/>
                </a:solidFill>
                <a:latin typeface="Source Sans Pro" charset="0"/>
                <a:ea typeface="Source Sans Pro" charset="0"/>
                <a:cs typeface="Source Sans Pro" charset="0"/>
              </a:defRPr>
            </a:lvl1pPr>
          </a:lstStyle>
          <a:p>
            <a:pPr lvl="0"/>
            <a:r>
              <a:rPr lang="en-US" dirty="0" smtClean="0"/>
              <a:t>CLICK TO EDIT</a:t>
            </a:r>
            <a:endParaRPr lang="en-US" dirty="0"/>
          </a:p>
        </p:txBody>
      </p:sp>
      <p:sp>
        <p:nvSpPr>
          <p:cNvPr id="18" name="Text Placeholder 15"/>
          <p:cNvSpPr>
            <a:spLocks noGrp="1"/>
          </p:cNvSpPr>
          <p:nvPr>
            <p:ph type="body" sz="quarter" idx="10" hasCustomPrompt="1"/>
          </p:nvPr>
        </p:nvSpPr>
        <p:spPr>
          <a:xfrm>
            <a:off x="304800" y="3361913"/>
            <a:ext cx="11582400" cy="355600"/>
          </a:xfrm>
          <a:prstGeom prst="rect">
            <a:avLst/>
          </a:prstGeom>
        </p:spPr>
        <p:txBody>
          <a:bodyPr anchor="ctr"/>
          <a:lstStyle>
            <a:lvl1pPr marL="0" indent="0" algn="ctr">
              <a:spcBef>
                <a:spcPts val="0"/>
              </a:spcBef>
              <a:spcAft>
                <a:spcPts val="1600"/>
              </a:spcAft>
              <a:buFontTx/>
              <a:buNone/>
              <a:defRPr sz="1800" b="0" i="0">
                <a:solidFill>
                  <a:schemeClr val="bg1"/>
                </a:solidFill>
                <a:latin typeface="Source Sans Pro" charset="0"/>
                <a:ea typeface="Source Sans Pro" charset="0"/>
                <a:cs typeface="Source Sans Pro" charset="0"/>
              </a:defRPr>
            </a:lvl1pPr>
            <a:lvl2pPr>
              <a:spcBef>
                <a:spcPts val="0"/>
              </a:spcBef>
              <a:spcAft>
                <a:spcPts val="1600"/>
              </a:spcAft>
              <a:defRPr sz="3200"/>
            </a:lvl2pPr>
          </a:lstStyle>
          <a:p>
            <a:pPr lvl="0"/>
            <a:r>
              <a:rPr lang="en-US" dirty="0" smtClean="0"/>
              <a:t>CLICK TO EDIT MASTER TEXT STYLE</a:t>
            </a:r>
            <a:endParaRPr lang="en-US" dirty="0"/>
          </a:p>
        </p:txBody>
      </p:sp>
    </p:spTree>
    <p:extLst>
      <p:ext uri="{BB962C8B-B14F-4D97-AF65-F5344CB8AC3E}">
        <p14:creationId xmlns:p14="http://schemas.microsoft.com/office/powerpoint/2010/main" val="4079987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ck Quiz">
    <p:bg>
      <p:bgPr>
        <a:solidFill>
          <a:srgbClr val="FE5000">
            <a:alpha val="74902"/>
          </a:srgbClr>
        </a:solidFill>
        <a:effectLst/>
      </p:bgPr>
    </p:bg>
    <p:spTree>
      <p:nvGrpSpPr>
        <p:cNvPr id="1" name=""/>
        <p:cNvGrpSpPr/>
        <p:nvPr/>
      </p:nvGrpSpPr>
      <p:grpSpPr>
        <a:xfrm>
          <a:off x="0" y="0"/>
          <a:ext cx="0" cy="0"/>
          <a:chOff x="0" y="0"/>
          <a:chExt cx="0" cy="0"/>
        </a:xfrm>
      </p:grpSpPr>
      <p:sp>
        <p:nvSpPr>
          <p:cNvPr id="9" name="Text Placeholder 20"/>
          <p:cNvSpPr>
            <a:spLocks noGrp="1"/>
          </p:cNvSpPr>
          <p:nvPr>
            <p:ph type="body" sz="quarter" idx="12" hasCustomPrompt="1"/>
          </p:nvPr>
        </p:nvSpPr>
        <p:spPr>
          <a:xfrm>
            <a:off x="304800" y="2848070"/>
            <a:ext cx="11582400" cy="672086"/>
          </a:xfrm>
          <a:prstGeom prst="rect">
            <a:avLst/>
          </a:prstGeom>
        </p:spPr>
        <p:txBody>
          <a:bodyPr anchor="ctr" anchorCtr="0"/>
          <a:lstStyle>
            <a:lvl1pPr marL="0" indent="0" algn="ctr">
              <a:spcBef>
                <a:spcPts val="0"/>
              </a:spcBef>
              <a:buNone/>
              <a:defRPr sz="2500" b="1">
                <a:solidFill>
                  <a:schemeClr val="bg1"/>
                </a:solidFill>
                <a:latin typeface="Source Sans Pro" charset="0"/>
                <a:ea typeface="Source Sans Pro" charset="0"/>
                <a:cs typeface="Source Sans Pro" charset="0"/>
              </a:defRPr>
            </a:lvl1pPr>
          </a:lstStyle>
          <a:p>
            <a:pPr lvl="0"/>
            <a:r>
              <a:rPr lang="en-US" dirty="0" smtClean="0"/>
              <a:t>CLICK TO EDIT</a:t>
            </a:r>
            <a:endParaRPr lang="en-US" dirty="0"/>
          </a:p>
        </p:txBody>
      </p:sp>
      <p:sp>
        <p:nvSpPr>
          <p:cNvPr id="15" name="Text Placeholder 15"/>
          <p:cNvSpPr>
            <a:spLocks noGrp="1"/>
          </p:cNvSpPr>
          <p:nvPr>
            <p:ph type="body" sz="quarter" idx="10" hasCustomPrompt="1"/>
          </p:nvPr>
        </p:nvSpPr>
        <p:spPr>
          <a:xfrm>
            <a:off x="304800" y="3361913"/>
            <a:ext cx="11582400" cy="355600"/>
          </a:xfrm>
          <a:prstGeom prst="rect">
            <a:avLst/>
          </a:prstGeom>
        </p:spPr>
        <p:txBody>
          <a:bodyPr anchor="ctr"/>
          <a:lstStyle>
            <a:lvl1pPr marL="0" indent="0" algn="ctr">
              <a:spcBef>
                <a:spcPts val="0"/>
              </a:spcBef>
              <a:spcAft>
                <a:spcPts val="1600"/>
              </a:spcAft>
              <a:buFontTx/>
              <a:buNone/>
              <a:defRPr sz="1800" b="0" i="0">
                <a:solidFill>
                  <a:schemeClr val="bg1"/>
                </a:solidFill>
                <a:latin typeface="Source Sans Pro" charset="0"/>
                <a:ea typeface="Source Sans Pro" charset="0"/>
                <a:cs typeface="Source Sans Pro" charset="0"/>
              </a:defRPr>
            </a:lvl1pPr>
            <a:lvl2pPr>
              <a:spcBef>
                <a:spcPts val="0"/>
              </a:spcBef>
              <a:spcAft>
                <a:spcPts val="1600"/>
              </a:spcAft>
              <a:defRPr sz="3200"/>
            </a:lvl2pPr>
          </a:lstStyle>
          <a:p>
            <a:pPr lvl="0"/>
            <a:r>
              <a:rPr lang="en-US" dirty="0" smtClean="0"/>
              <a:t>CLICK TO EDIT MASTER TEXT STYLE</a:t>
            </a:r>
            <a:endParaRPr lang="en-US" dirty="0"/>
          </a:p>
        </p:txBody>
      </p:sp>
      <p:sp>
        <p:nvSpPr>
          <p:cNvPr id="16" name="Shape 3"/>
          <p:cNvSpPr/>
          <p:nvPr userDrawn="1"/>
        </p:nvSpPr>
        <p:spPr>
          <a:xfrm>
            <a:off x="-3969" y="-2977"/>
            <a:ext cx="12199940" cy="85726"/>
          </a:xfrm>
          <a:prstGeom prst="rect">
            <a:avLst/>
          </a:prstGeom>
          <a:solidFill>
            <a:schemeClr val="bg1"/>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7"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dirty="0">
                <a:solidFill>
                  <a:srgbClr val="FFFFFF"/>
                </a:solidFill>
              </a:rPr>
              <a:t>USAC — Private &amp; Confidential</a:t>
            </a:r>
          </a:p>
        </p:txBody>
      </p:sp>
      <p:sp>
        <p:nvSpPr>
          <p:cNvPr id="18"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chemeClr val="bg1"/>
                </a:solidFill>
                <a:latin typeface="Source Sans Pro"/>
                <a:ea typeface="Source Sans Pro"/>
                <a:cs typeface="Source Sans Pro"/>
                <a:sym typeface="Source Sans Pro"/>
              </a:defRPr>
            </a:lvl1pPr>
          </a:lstStyle>
          <a:p>
            <a:pPr defTabSz="345043" hangingPunct="0"/>
            <a:fld id="{86CB4B4D-7CA3-9044-876B-883B54F8677D}" type="slidenum">
              <a:rPr lang="en-US" kern="0" smtClean="0">
                <a:solidFill>
                  <a:srgbClr val="FFFFFF"/>
                </a:solidFill>
              </a:rPr>
              <a:pPr defTabSz="345043" hangingPunct="0"/>
              <a:t>‹#›</a:t>
            </a:fld>
            <a:endParaRPr lang="en-US" kern="0" dirty="0">
              <a:solidFill>
                <a:srgbClr val="FFFFFF"/>
              </a:solidFill>
            </a:endParaRPr>
          </a:p>
        </p:txBody>
      </p:sp>
      <p:pic>
        <p:nvPicPr>
          <p:cNvPr id="19" name="pasted-image.pdf"/>
          <p:cNvPicPr>
            <a:picLocks noChangeAspect="1"/>
          </p:cNvPicPr>
          <p:nvPr userDrawn="1"/>
        </p:nvPicPr>
        <p:blipFill>
          <a:blip r:embed="rId2">
            <a:extLst/>
          </a:blip>
          <a:stretch>
            <a:fillRect/>
          </a:stretch>
        </p:blipFill>
        <p:spPr>
          <a:xfrm>
            <a:off x="304800" y="365106"/>
            <a:ext cx="2397287" cy="854094"/>
          </a:xfrm>
          <a:prstGeom prst="rect">
            <a:avLst/>
          </a:prstGeom>
          <a:ln w="3175">
            <a:miter lim="400000"/>
          </a:ln>
        </p:spPr>
      </p:pic>
    </p:spTree>
    <p:extLst>
      <p:ext uri="{BB962C8B-B14F-4D97-AF65-F5344CB8AC3E}">
        <p14:creationId xmlns:p14="http://schemas.microsoft.com/office/powerpoint/2010/main" val="2294356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4292F4"/>
        </a:solidFill>
        <a:effectLst/>
      </p:bgPr>
    </p:bg>
    <p:spTree>
      <p:nvGrpSpPr>
        <p:cNvPr id="1" name=""/>
        <p:cNvGrpSpPr/>
        <p:nvPr/>
      </p:nvGrpSpPr>
      <p:grpSpPr>
        <a:xfrm>
          <a:off x="0" y="0"/>
          <a:ext cx="0" cy="0"/>
          <a:chOff x="0" y="0"/>
          <a:chExt cx="0" cy="0"/>
        </a:xfrm>
      </p:grpSpPr>
      <p:sp>
        <p:nvSpPr>
          <p:cNvPr id="17" name="Shape 3"/>
          <p:cNvSpPr/>
          <p:nvPr userDrawn="1"/>
        </p:nvSpPr>
        <p:spPr>
          <a:xfrm>
            <a:off x="-3969" y="-2977"/>
            <a:ext cx="12199940" cy="85726"/>
          </a:xfrm>
          <a:prstGeom prst="rect">
            <a:avLst/>
          </a:prstGeom>
          <a:solidFill>
            <a:schemeClr val="bg1"/>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8"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dirty="0">
                <a:solidFill>
                  <a:srgbClr val="FFFFFF"/>
                </a:solidFill>
              </a:rPr>
              <a:t>USAC — Private &amp; Confidential</a:t>
            </a:r>
          </a:p>
        </p:txBody>
      </p:sp>
      <p:sp>
        <p:nvSpPr>
          <p:cNvPr id="19"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chemeClr val="bg1"/>
                </a:solidFill>
                <a:latin typeface="Source Sans Pro"/>
                <a:ea typeface="Source Sans Pro"/>
                <a:cs typeface="Source Sans Pro"/>
                <a:sym typeface="Source Sans Pro"/>
              </a:defRPr>
            </a:lvl1pPr>
          </a:lstStyle>
          <a:p>
            <a:pPr defTabSz="345043" hangingPunct="0"/>
            <a:fld id="{86CB4B4D-7CA3-9044-876B-883B54F8677D}" type="slidenum">
              <a:rPr lang="en-US" kern="0" smtClean="0">
                <a:solidFill>
                  <a:srgbClr val="FFFFFF"/>
                </a:solidFill>
              </a:rPr>
              <a:pPr defTabSz="345043" hangingPunct="0"/>
              <a:t>‹#›</a:t>
            </a:fld>
            <a:endParaRPr lang="en-US" kern="0" dirty="0">
              <a:solidFill>
                <a:srgbClr val="FFFFFF"/>
              </a:solidFill>
            </a:endParaRPr>
          </a:p>
        </p:txBody>
      </p:sp>
      <p:sp>
        <p:nvSpPr>
          <p:cNvPr id="20" name="Text Placeholder 20"/>
          <p:cNvSpPr>
            <a:spLocks noGrp="1"/>
          </p:cNvSpPr>
          <p:nvPr>
            <p:ph type="body" sz="quarter" idx="12" hasCustomPrompt="1"/>
          </p:nvPr>
        </p:nvSpPr>
        <p:spPr>
          <a:xfrm>
            <a:off x="304800" y="2848070"/>
            <a:ext cx="11582400" cy="672086"/>
          </a:xfrm>
          <a:prstGeom prst="rect">
            <a:avLst/>
          </a:prstGeom>
        </p:spPr>
        <p:txBody>
          <a:bodyPr anchor="ctr" anchorCtr="0"/>
          <a:lstStyle>
            <a:lvl1pPr marL="0" indent="0" algn="ctr">
              <a:spcBef>
                <a:spcPts val="0"/>
              </a:spcBef>
              <a:buNone/>
              <a:defRPr sz="2500" b="1">
                <a:solidFill>
                  <a:schemeClr val="bg1"/>
                </a:solidFill>
                <a:latin typeface="Source Sans Pro" charset="0"/>
                <a:ea typeface="Source Sans Pro" charset="0"/>
                <a:cs typeface="Source Sans Pro" charset="0"/>
              </a:defRPr>
            </a:lvl1pPr>
          </a:lstStyle>
          <a:p>
            <a:pPr lvl="0"/>
            <a:r>
              <a:rPr lang="en-US" dirty="0" smtClean="0"/>
              <a:t>CLICK TO EDIT</a:t>
            </a:r>
            <a:endParaRPr lang="en-US" dirty="0"/>
          </a:p>
        </p:txBody>
      </p:sp>
      <p:sp>
        <p:nvSpPr>
          <p:cNvPr id="21" name="Text Placeholder 15"/>
          <p:cNvSpPr>
            <a:spLocks noGrp="1"/>
          </p:cNvSpPr>
          <p:nvPr>
            <p:ph type="body" sz="quarter" idx="10" hasCustomPrompt="1"/>
          </p:nvPr>
        </p:nvSpPr>
        <p:spPr>
          <a:xfrm>
            <a:off x="304800" y="3361913"/>
            <a:ext cx="11582400" cy="355600"/>
          </a:xfrm>
          <a:prstGeom prst="rect">
            <a:avLst/>
          </a:prstGeom>
        </p:spPr>
        <p:txBody>
          <a:bodyPr anchor="ctr"/>
          <a:lstStyle>
            <a:lvl1pPr marL="0" indent="0" algn="ctr">
              <a:spcBef>
                <a:spcPts val="0"/>
              </a:spcBef>
              <a:spcAft>
                <a:spcPts val="1600"/>
              </a:spcAft>
              <a:buFontTx/>
              <a:buNone/>
              <a:defRPr sz="1800" b="0" i="0">
                <a:solidFill>
                  <a:schemeClr val="bg1"/>
                </a:solidFill>
                <a:latin typeface="Source Sans Pro" charset="0"/>
                <a:ea typeface="Source Sans Pro" charset="0"/>
                <a:cs typeface="Source Sans Pro" charset="0"/>
              </a:defRPr>
            </a:lvl1pPr>
            <a:lvl2pPr>
              <a:spcBef>
                <a:spcPts val="0"/>
              </a:spcBef>
              <a:spcAft>
                <a:spcPts val="1600"/>
              </a:spcAft>
              <a:defRPr sz="3200"/>
            </a:lvl2pPr>
          </a:lstStyle>
          <a:p>
            <a:pPr lvl="0"/>
            <a:r>
              <a:rPr lang="en-US" dirty="0" smtClean="0"/>
              <a:t>CLICK TO EDIT MASTER TEXT STYLE</a:t>
            </a:r>
            <a:endParaRPr lang="en-US" dirty="0"/>
          </a:p>
        </p:txBody>
      </p:sp>
      <p:pic>
        <p:nvPicPr>
          <p:cNvPr id="22" name="pasted-image.pdf"/>
          <p:cNvPicPr>
            <a:picLocks noChangeAspect="1"/>
          </p:cNvPicPr>
          <p:nvPr userDrawn="1"/>
        </p:nvPicPr>
        <p:blipFill>
          <a:blip r:embed="rId2">
            <a:extLst/>
          </a:blip>
          <a:stretch>
            <a:fillRect/>
          </a:stretch>
        </p:blipFill>
        <p:spPr>
          <a:xfrm>
            <a:off x="304800" y="365106"/>
            <a:ext cx="2397287" cy="854094"/>
          </a:xfrm>
          <a:prstGeom prst="rect">
            <a:avLst/>
          </a:prstGeom>
          <a:ln w="3175">
            <a:miter lim="400000"/>
          </a:ln>
        </p:spPr>
      </p:pic>
    </p:spTree>
    <p:extLst>
      <p:ext uri="{BB962C8B-B14F-4D97-AF65-F5344CB8AC3E}">
        <p14:creationId xmlns:p14="http://schemas.microsoft.com/office/powerpoint/2010/main" val="204568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cxnSp>
        <p:nvCxnSpPr>
          <p:cNvPr id="11" name="Straight Connector 10"/>
          <p:cNvCxnSpPr/>
          <p:nvPr userDrawn="1"/>
        </p:nvCxnSpPr>
        <p:spPr>
          <a:xfrm>
            <a:off x="304800" y="1066800"/>
            <a:ext cx="115824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 Placeholder 15"/>
          <p:cNvSpPr>
            <a:spLocks noGrp="1"/>
          </p:cNvSpPr>
          <p:nvPr>
            <p:ph type="body" sz="quarter" idx="10"/>
          </p:nvPr>
        </p:nvSpPr>
        <p:spPr>
          <a:xfrm>
            <a:off x="304800" y="1956816"/>
            <a:ext cx="11582400" cy="3754120"/>
          </a:xfrm>
          <a:prstGeom prst="rect">
            <a:avLst/>
          </a:prstGeom>
        </p:spPr>
        <p:txBody>
          <a:bodyPr/>
          <a:lstStyle>
            <a:lvl1pPr marL="0" indent="-182880">
              <a:spcBef>
                <a:spcPts val="0"/>
              </a:spcBef>
              <a:spcAft>
                <a:spcPts val="800"/>
              </a:spcAft>
              <a:defRPr sz="1500" b="0" i="0">
                <a:latin typeface="Source Sans Pro Light" charset="0"/>
                <a:ea typeface="Source Sans Pro Light" charset="0"/>
                <a:cs typeface="Source Sans Pro Light" charset="0"/>
              </a:defRPr>
            </a:lvl1pPr>
            <a:lvl2pPr marL="457200" indent="-228600">
              <a:spcBef>
                <a:spcPts val="0"/>
              </a:spcBef>
              <a:spcAft>
                <a:spcPts val="800"/>
              </a:spcAft>
              <a:defRPr sz="1500" b="0" i="0">
                <a:latin typeface="Source Sans Pro Light" charset="0"/>
                <a:ea typeface="Source Sans Pro Light" charset="0"/>
                <a:cs typeface="Source Sans Pro Light" charset="0"/>
              </a:defRPr>
            </a:lvl2pPr>
          </a:lstStyle>
          <a:p>
            <a:pPr lvl="0"/>
            <a:r>
              <a:rPr lang="en-US" dirty="0"/>
              <a:t>Click to edit Master text styles</a:t>
            </a:r>
          </a:p>
          <a:p>
            <a:pPr lvl="1"/>
            <a:r>
              <a:rPr lang="en-US" dirty="0"/>
              <a:t>Second level</a:t>
            </a:r>
          </a:p>
        </p:txBody>
      </p:sp>
      <p:sp>
        <p:nvSpPr>
          <p:cNvPr id="13" name="Text Placeholder 20"/>
          <p:cNvSpPr>
            <a:spLocks noGrp="1"/>
          </p:cNvSpPr>
          <p:nvPr>
            <p:ph type="body" sz="quarter" idx="12" hasCustomPrompt="1"/>
          </p:nvPr>
        </p:nvSpPr>
        <p:spPr>
          <a:xfrm>
            <a:off x="304800" y="304801"/>
            <a:ext cx="11582400" cy="635001"/>
          </a:xfrm>
          <a:prstGeom prst="rect">
            <a:avLst/>
          </a:prstGeom>
        </p:spPr>
        <p:txBody>
          <a:bodyPr anchor="ctr"/>
          <a:lstStyle>
            <a:lvl1pPr marL="0" indent="0" algn="l">
              <a:spcBef>
                <a:spcPts val="0"/>
              </a:spcBef>
              <a:buNone/>
              <a:defRPr sz="2200" b="1">
                <a:solidFill>
                  <a:srgbClr val="004AD4"/>
                </a:solidFill>
                <a:latin typeface="Source Sans Pro" charset="0"/>
                <a:ea typeface="Source Sans Pro" charset="0"/>
                <a:cs typeface="Source Sans Pro" charset="0"/>
              </a:defRPr>
            </a:lvl1pPr>
          </a:lstStyle>
          <a:p>
            <a:pPr lvl="0"/>
            <a:r>
              <a:rPr lang="en-US" dirty="0" smtClean="0"/>
              <a:t>CLICK TO EDIT MASTER TEXT STYLES</a:t>
            </a:r>
            <a:endParaRPr lang="en-US" dirty="0"/>
          </a:p>
        </p:txBody>
      </p:sp>
      <p:sp>
        <p:nvSpPr>
          <p:cNvPr id="2" name="Title 1"/>
          <p:cNvSpPr>
            <a:spLocks noGrp="1"/>
          </p:cNvSpPr>
          <p:nvPr>
            <p:ph type="title"/>
          </p:nvPr>
        </p:nvSpPr>
        <p:spPr>
          <a:xfrm>
            <a:off x="304800" y="1219200"/>
            <a:ext cx="11582400" cy="609600"/>
          </a:xfrm>
          <a:prstGeom prst="rect">
            <a:avLst/>
          </a:prstGeom>
        </p:spPr>
        <p:txBody>
          <a:bodyPr anchor="ctr"/>
          <a:lstStyle>
            <a:lvl1pPr algn="l">
              <a:defRPr sz="2000" b="0" i="0" u="none">
                <a:solidFill>
                  <a:srgbClr val="004AD4"/>
                </a:solidFill>
                <a:latin typeface="Source Sans Pro" charset="0"/>
                <a:ea typeface="Source Sans Pro" charset="0"/>
                <a:cs typeface="Source Sans Pro" charset="0"/>
              </a:defRPr>
            </a:lvl1pPr>
          </a:lstStyle>
          <a:p>
            <a:pPr lvl="0"/>
            <a:endParaRPr lang="en-US" dirty="0"/>
          </a:p>
        </p:txBody>
      </p:sp>
      <p:sp>
        <p:nvSpPr>
          <p:cNvPr id="15" name="Shape 3"/>
          <p:cNvSpPr/>
          <p:nvPr userDrawn="1"/>
        </p:nvSpPr>
        <p:spPr>
          <a:xfrm>
            <a:off x="-3969" y="-2977"/>
            <a:ext cx="12199940" cy="85726"/>
          </a:xfrm>
          <a:prstGeom prst="rect">
            <a:avLst/>
          </a:prstGeom>
          <a:solidFill>
            <a:srgbClr val="004AD4"/>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7" name="Shape 4"/>
          <p:cNvSpPr/>
          <p:nvPr userDrawn="1"/>
        </p:nvSpPr>
        <p:spPr>
          <a:xfrm>
            <a:off x="304800" y="6494535"/>
            <a:ext cx="1424669" cy="184009"/>
          </a:xfrm>
          <a:prstGeom prst="rect">
            <a:avLst/>
          </a:prstGeom>
          <a:ln w="3175">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a:t>USAC — Private &amp; Confidential</a:t>
            </a:r>
          </a:p>
        </p:txBody>
      </p:sp>
      <p:sp>
        <p:nvSpPr>
          <p:cNvPr id="18"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rgbClr val="004AD4"/>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spTree>
    <p:extLst>
      <p:ext uri="{BB962C8B-B14F-4D97-AF65-F5344CB8AC3E}">
        <p14:creationId xmlns:p14="http://schemas.microsoft.com/office/powerpoint/2010/main" val="56918744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and Photo">
    <p:spTree>
      <p:nvGrpSpPr>
        <p:cNvPr id="1" name=""/>
        <p:cNvGrpSpPr/>
        <p:nvPr/>
      </p:nvGrpSpPr>
      <p:grpSpPr>
        <a:xfrm>
          <a:off x="0" y="0"/>
          <a:ext cx="0" cy="0"/>
          <a:chOff x="0" y="0"/>
          <a:chExt cx="0" cy="0"/>
        </a:xfrm>
      </p:grpSpPr>
      <p:sp>
        <p:nvSpPr>
          <p:cNvPr id="10" name="Text Placeholder 20"/>
          <p:cNvSpPr>
            <a:spLocks noGrp="1"/>
          </p:cNvSpPr>
          <p:nvPr>
            <p:ph type="body" sz="quarter" idx="12" hasCustomPrompt="1"/>
          </p:nvPr>
        </p:nvSpPr>
        <p:spPr>
          <a:xfrm>
            <a:off x="304800" y="304801"/>
            <a:ext cx="11582400" cy="635001"/>
          </a:xfrm>
          <a:prstGeom prst="rect">
            <a:avLst/>
          </a:prstGeom>
        </p:spPr>
        <p:txBody>
          <a:bodyPr anchor="ctr"/>
          <a:lstStyle>
            <a:lvl1pPr marL="0" indent="0" algn="l">
              <a:spcBef>
                <a:spcPts val="0"/>
              </a:spcBef>
              <a:buNone/>
              <a:defRPr sz="2200" b="1">
                <a:solidFill>
                  <a:srgbClr val="004AD4"/>
                </a:solidFill>
                <a:latin typeface="Source Sans Pro" charset="0"/>
                <a:ea typeface="Source Sans Pro" charset="0"/>
                <a:cs typeface="Source Sans Pro" charset="0"/>
              </a:defRPr>
            </a:lvl1pPr>
          </a:lstStyle>
          <a:p>
            <a:pPr lvl="0"/>
            <a:r>
              <a:rPr lang="en-US" dirty="0" smtClean="0"/>
              <a:t>CLICK TO EDIT MASTER TEXT STYLES</a:t>
            </a:r>
            <a:endParaRPr lang="en-US" dirty="0"/>
          </a:p>
        </p:txBody>
      </p:sp>
      <p:sp>
        <p:nvSpPr>
          <p:cNvPr id="15" name="Text Placeholder 15"/>
          <p:cNvSpPr>
            <a:spLocks noGrp="1"/>
          </p:cNvSpPr>
          <p:nvPr>
            <p:ph type="body" sz="quarter" idx="10"/>
          </p:nvPr>
        </p:nvSpPr>
        <p:spPr>
          <a:xfrm>
            <a:off x="304800" y="1956816"/>
            <a:ext cx="7823200" cy="3754120"/>
          </a:xfrm>
          <a:prstGeom prst="rect">
            <a:avLst/>
          </a:prstGeom>
        </p:spPr>
        <p:txBody>
          <a:bodyPr/>
          <a:lstStyle>
            <a:lvl1pPr marL="0" indent="-182880">
              <a:spcBef>
                <a:spcPts val="0"/>
              </a:spcBef>
              <a:spcAft>
                <a:spcPts val="1600"/>
              </a:spcAft>
              <a:defRPr sz="1500" b="0" i="0">
                <a:latin typeface="Source Sans Pro Light" charset="0"/>
                <a:ea typeface="Source Sans Pro Light" charset="0"/>
                <a:cs typeface="Source Sans Pro Light" charset="0"/>
              </a:defRPr>
            </a:lvl1pPr>
            <a:lvl2pPr marL="457200" indent="-228600">
              <a:spcBef>
                <a:spcPts val="0"/>
              </a:spcBef>
              <a:spcAft>
                <a:spcPts val="1600"/>
              </a:spcAft>
              <a:defRPr sz="1500" b="0" i="0">
                <a:latin typeface="Source Sans Pro Light" charset="0"/>
                <a:ea typeface="Source Sans Pro Light" charset="0"/>
                <a:cs typeface="Source Sans Pro Light" charset="0"/>
              </a:defRPr>
            </a:lvl2pPr>
          </a:lstStyle>
          <a:p>
            <a:pPr lvl="0"/>
            <a:r>
              <a:rPr lang="en-US" dirty="0"/>
              <a:t>Click to edit Master text styles</a:t>
            </a:r>
          </a:p>
          <a:p>
            <a:pPr lvl="1"/>
            <a:r>
              <a:rPr lang="en-US" dirty="0"/>
              <a:t>Second level</a:t>
            </a:r>
          </a:p>
        </p:txBody>
      </p:sp>
      <p:sp>
        <p:nvSpPr>
          <p:cNvPr id="16" name="Title 1"/>
          <p:cNvSpPr>
            <a:spLocks noGrp="1"/>
          </p:cNvSpPr>
          <p:nvPr>
            <p:ph type="title"/>
          </p:nvPr>
        </p:nvSpPr>
        <p:spPr>
          <a:xfrm>
            <a:off x="304800" y="1216152"/>
            <a:ext cx="11582400" cy="609600"/>
          </a:xfrm>
          <a:prstGeom prst="rect">
            <a:avLst/>
          </a:prstGeom>
        </p:spPr>
        <p:txBody>
          <a:bodyPr anchor="ctr"/>
          <a:lstStyle>
            <a:lvl1pPr algn="l">
              <a:defRPr sz="2000" b="0" i="0" u="none">
                <a:solidFill>
                  <a:srgbClr val="004AD4"/>
                </a:solidFill>
                <a:latin typeface="Source Sans Pro" charset="0"/>
                <a:ea typeface="Source Sans Pro" charset="0"/>
                <a:cs typeface="Source Sans Pro" charset="0"/>
              </a:defRPr>
            </a:lvl1pPr>
          </a:lstStyle>
          <a:p>
            <a:pPr lvl="0"/>
            <a:endParaRPr lang="en-US" dirty="0"/>
          </a:p>
        </p:txBody>
      </p:sp>
      <p:sp>
        <p:nvSpPr>
          <p:cNvPr id="3" name="Picture Placeholder 2"/>
          <p:cNvSpPr>
            <a:spLocks noGrp="1"/>
          </p:cNvSpPr>
          <p:nvPr>
            <p:ph type="pic" sz="quarter" idx="13"/>
          </p:nvPr>
        </p:nvSpPr>
        <p:spPr>
          <a:xfrm>
            <a:off x="8331200" y="1956816"/>
            <a:ext cx="3860800" cy="3754120"/>
          </a:xfrm>
          <a:prstGeom prst="rect">
            <a:avLst/>
          </a:prstGeom>
        </p:spPr>
        <p:txBody>
          <a:bodyPr/>
          <a:lstStyle>
            <a:lvl1pPr>
              <a:defRPr sz="1500" b="0" i="0">
                <a:latin typeface="Source Sans Pro Light" charset="0"/>
                <a:ea typeface="Source Sans Pro Light" charset="0"/>
                <a:cs typeface="Source Sans Pro Light" charset="0"/>
              </a:defRPr>
            </a:lvl1pPr>
          </a:lstStyle>
          <a:p>
            <a:endParaRPr lang="en-US" dirty="0"/>
          </a:p>
        </p:txBody>
      </p:sp>
      <p:sp>
        <p:nvSpPr>
          <p:cNvPr id="11" name="Shape 4"/>
          <p:cNvSpPr/>
          <p:nvPr userDrawn="1"/>
        </p:nvSpPr>
        <p:spPr>
          <a:xfrm>
            <a:off x="304800" y="6494535"/>
            <a:ext cx="1424669" cy="184009"/>
          </a:xfrm>
          <a:prstGeom prst="rect">
            <a:avLst/>
          </a:prstGeom>
          <a:ln w="3175">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a:t>USAC — Private &amp; Confidential</a:t>
            </a:r>
          </a:p>
        </p:txBody>
      </p:sp>
      <p:sp>
        <p:nvSpPr>
          <p:cNvPr id="12" name="Shape 3"/>
          <p:cNvSpPr/>
          <p:nvPr userDrawn="1"/>
        </p:nvSpPr>
        <p:spPr>
          <a:xfrm>
            <a:off x="-3969" y="-2977"/>
            <a:ext cx="12199940" cy="85726"/>
          </a:xfrm>
          <a:prstGeom prst="rect">
            <a:avLst/>
          </a:prstGeom>
          <a:solidFill>
            <a:srgbClr val="004AD4"/>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3"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rgbClr val="004AD4"/>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cxnSp>
        <p:nvCxnSpPr>
          <p:cNvPr id="17" name="Straight Connector 16"/>
          <p:cNvCxnSpPr/>
          <p:nvPr userDrawn="1"/>
        </p:nvCxnSpPr>
        <p:spPr>
          <a:xfrm>
            <a:off x="304800" y="1066800"/>
            <a:ext cx="115824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03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1600" y="76200"/>
            <a:ext cx="2743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Shape 3"/>
          <p:cNvSpPr/>
          <p:nvPr userDrawn="1"/>
        </p:nvSpPr>
        <p:spPr>
          <a:xfrm>
            <a:off x="-3969" y="-2977"/>
            <a:ext cx="12199940" cy="85726"/>
          </a:xfrm>
          <a:prstGeom prst="rect">
            <a:avLst/>
          </a:prstGeom>
          <a:solidFill>
            <a:srgbClr val="004AD4"/>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7" name="Shape 4"/>
          <p:cNvSpPr/>
          <p:nvPr userDrawn="1"/>
        </p:nvSpPr>
        <p:spPr>
          <a:xfrm>
            <a:off x="304800" y="6494535"/>
            <a:ext cx="1424669" cy="184009"/>
          </a:xfrm>
          <a:prstGeom prst="rect">
            <a:avLst/>
          </a:prstGeom>
          <a:ln w="3175">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a:t>USAC — Private &amp; Confidential</a:t>
            </a:r>
          </a:p>
        </p:txBody>
      </p:sp>
      <p:sp>
        <p:nvSpPr>
          <p:cNvPr id="9"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rgbClr val="004AD4"/>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365760"/>
            <a:ext cx="2382500" cy="846673"/>
          </a:xfrm>
          <a:prstGeom prst="rect">
            <a:avLst/>
          </a:prstGeom>
        </p:spPr>
      </p:pic>
    </p:spTree>
    <p:extLst>
      <p:ext uri="{BB962C8B-B14F-4D97-AF65-F5344CB8AC3E}">
        <p14:creationId xmlns:p14="http://schemas.microsoft.com/office/powerpoint/2010/main" val="303590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ick Quiz">
    <p:bg>
      <p:bgPr>
        <a:solidFill>
          <a:srgbClr val="4292F4"/>
        </a:solidFill>
        <a:effectLst/>
      </p:bgPr>
    </p:bg>
    <p:spTree>
      <p:nvGrpSpPr>
        <p:cNvPr id="1" name=""/>
        <p:cNvGrpSpPr/>
        <p:nvPr/>
      </p:nvGrpSpPr>
      <p:grpSpPr>
        <a:xfrm>
          <a:off x="0" y="0"/>
          <a:ext cx="0" cy="0"/>
          <a:chOff x="0" y="0"/>
          <a:chExt cx="0" cy="0"/>
        </a:xfrm>
      </p:grpSpPr>
      <p:sp>
        <p:nvSpPr>
          <p:cNvPr id="9" name="Shape 3"/>
          <p:cNvSpPr/>
          <p:nvPr userDrawn="1"/>
        </p:nvSpPr>
        <p:spPr>
          <a:xfrm>
            <a:off x="-3969" y="-2977"/>
            <a:ext cx="12199940" cy="85726"/>
          </a:xfrm>
          <a:prstGeom prst="rect">
            <a:avLst/>
          </a:prstGeom>
          <a:solidFill>
            <a:schemeClr val="bg1"/>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7" name="Shape 4"/>
          <p:cNvSpPr/>
          <p:nvPr userDrawn="1"/>
        </p:nvSpPr>
        <p:spPr>
          <a:xfrm>
            <a:off x="304800" y="6494535"/>
            <a:ext cx="1424669" cy="184009"/>
          </a:xfrm>
          <a:prstGeom prst="rect">
            <a:avLst/>
          </a:prstGeom>
          <a:ln w="3175">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dirty="0">
                <a:solidFill>
                  <a:schemeClr val="bg1"/>
                </a:solidFill>
              </a:rPr>
              <a:t>USAC — Private &amp; Confidential</a:t>
            </a:r>
          </a:p>
        </p:txBody>
      </p:sp>
      <p:sp>
        <p:nvSpPr>
          <p:cNvPr id="18"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chemeClr val="bg1"/>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sp>
        <p:nvSpPr>
          <p:cNvPr id="19" name="Text Placeholder 20"/>
          <p:cNvSpPr>
            <a:spLocks noGrp="1"/>
          </p:cNvSpPr>
          <p:nvPr>
            <p:ph type="body" sz="quarter" idx="12" hasCustomPrompt="1"/>
          </p:nvPr>
        </p:nvSpPr>
        <p:spPr>
          <a:xfrm>
            <a:off x="304800" y="2848070"/>
            <a:ext cx="11582400" cy="672086"/>
          </a:xfrm>
          <a:prstGeom prst="rect">
            <a:avLst/>
          </a:prstGeom>
        </p:spPr>
        <p:txBody>
          <a:bodyPr anchor="ctr" anchorCtr="0"/>
          <a:lstStyle>
            <a:lvl1pPr marL="0" indent="0" algn="ctr">
              <a:spcBef>
                <a:spcPts val="0"/>
              </a:spcBef>
              <a:buNone/>
              <a:defRPr sz="2500" b="1">
                <a:solidFill>
                  <a:schemeClr val="bg1"/>
                </a:solidFill>
                <a:latin typeface="Source Sans Pro" charset="0"/>
                <a:ea typeface="Source Sans Pro" charset="0"/>
                <a:cs typeface="Source Sans Pro" charset="0"/>
              </a:defRPr>
            </a:lvl1pPr>
          </a:lstStyle>
          <a:p>
            <a:pPr lvl="0"/>
            <a:r>
              <a:rPr lang="en-US" dirty="0" smtClean="0"/>
              <a:t>CLICK TO EDIT</a:t>
            </a:r>
            <a:endParaRPr lang="en-US" dirty="0"/>
          </a:p>
        </p:txBody>
      </p:sp>
      <p:sp>
        <p:nvSpPr>
          <p:cNvPr id="20" name="Text Placeholder 15"/>
          <p:cNvSpPr>
            <a:spLocks noGrp="1"/>
          </p:cNvSpPr>
          <p:nvPr>
            <p:ph type="body" sz="quarter" idx="10" hasCustomPrompt="1"/>
          </p:nvPr>
        </p:nvSpPr>
        <p:spPr>
          <a:xfrm>
            <a:off x="304800" y="3361913"/>
            <a:ext cx="11582400" cy="355600"/>
          </a:xfrm>
          <a:prstGeom prst="rect">
            <a:avLst/>
          </a:prstGeom>
        </p:spPr>
        <p:txBody>
          <a:bodyPr anchor="ctr"/>
          <a:lstStyle>
            <a:lvl1pPr marL="0" indent="0" algn="ctr">
              <a:spcBef>
                <a:spcPts val="0"/>
              </a:spcBef>
              <a:spcAft>
                <a:spcPts val="1600"/>
              </a:spcAft>
              <a:buFontTx/>
              <a:buNone/>
              <a:defRPr sz="1800" b="0" i="0">
                <a:solidFill>
                  <a:schemeClr val="bg1"/>
                </a:solidFill>
                <a:latin typeface="Source Sans Pro" charset="0"/>
                <a:ea typeface="Source Sans Pro" charset="0"/>
                <a:cs typeface="Source Sans Pro" charset="0"/>
              </a:defRPr>
            </a:lvl1pPr>
            <a:lvl2pPr>
              <a:spcBef>
                <a:spcPts val="0"/>
              </a:spcBef>
              <a:spcAft>
                <a:spcPts val="1600"/>
              </a:spcAft>
              <a:defRPr sz="3200"/>
            </a:lvl2pPr>
          </a:lstStyle>
          <a:p>
            <a:pPr lvl="0"/>
            <a:r>
              <a:rPr lang="en-US" dirty="0" smtClean="0"/>
              <a:t>CLICK TO EDIT MASTER TEXT STYLE</a:t>
            </a:r>
            <a:endParaRPr lang="en-US" dirty="0"/>
          </a:p>
        </p:txBody>
      </p:sp>
      <p:pic>
        <p:nvPicPr>
          <p:cNvPr id="21" name="pasted-image.pdf"/>
          <p:cNvPicPr>
            <a:picLocks noChangeAspect="1"/>
          </p:cNvPicPr>
          <p:nvPr userDrawn="1"/>
        </p:nvPicPr>
        <p:blipFill>
          <a:blip r:embed="rId2">
            <a:extLst/>
          </a:blip>
          <a:stretch>
            <a:fillRect/>
          </a:stretch>
        </p:blipFill>
        <p:spPr>
          <a:xfrm>
            <a:off x="304800" y="365106"/>
            <a:ext cx="2397287" cy="854094"/>
          </a:xfrm>
          <a:prstGeom prst="rect">
            <a:avLst/>
          </a:prstGeom>
          <a:ln w="3175">
            <a:miter lim="400000"/>
          </a:ln>
        </p:spPr>
      </p:pic>
    </p:spTree>
    <p:extLst>
      <p:ext uri="{BB962C8B-B14F-4D97-AF65-F5344CB8AC3E}">
        <p14:creationId xmlns:p14="http://schemas.microsoft.com/office/powerpoint/2010/main" val="121412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FE5000">
            <a:alpha val="74902"/>
          </a:srgbClr>
        </a:solidFill>
        <a:effectLst/>
      </p:bgPr>
    </p:bg>
    <p:spTree>
      <p:nvGrpSpPr>
        <p:cNvPr id="1" name=""/>
        <p:cNvGrpSpPr/>
        <p:nvPr/>
      </p:nvGrpSpPr>
      <p:grpSpPr>
        <a:xfrm>
          <a:off x="0" y="0"/>
          <a:ext cx="0" cy="0"/>
          <a:chOff x="0" y="0"/>
          <a:chExt cx="0" cy="0"/>
        </a:xfrm>
      </p:grpSpPr>
      <p:sp>
        <p:nvSpPr>
          <p:cNvPr id="10" name="Text Placeholder 20"/>
          <p:cNvSpPr>
            <a:spLocks noGrp="1"/>
          </p:cNvSpPr>
          <p:nvPr>
            <p:ph type="body" sz="quarter" idx="12" hasCustomPrompt="1"/>
          </p:nvPr>
        </p:nvSpPr>
        <p:spPr>
          <a:xfrm>
            <a:off x="304800" y="2848070"/>
            <a:ext cx="11582400" cy="672086"/>
          </a:xfrm>
          <a:prstGeom prst="rect">
            <a:avLst/>
          </a:prstGeom>
        </p:spPr>
        <p:txBody>
          <a:bodyPr anchor="ctr" anchorCtr="0"/>
          <a:lstStyle>
            <a:lvl1pPr marL="0" indent="0" algn="ctr">
              <a:spcBef>
                <a:spcPts val="0"/>
              </a:spcBef>
              <a:buNone/>
              <a:defRPr sz="2500" b="1">
                <a:solidFill>
                  <a:schemeClr val="bg1"/>
                </a:solidFill>
                <a:latin typeface="Source Sans Pro" charset="0"/>
                <a:ea typeface="Source Sans Pro" charset="0"/>
                <a:cs typeface="Source Sans Pro" charset="0"/>
              </a:defRPr>
            </a:lvl1pPr>
          </a:lstStyle>
          <a:p>
            <a:pPr lvl="0"/>
            <a:r>
              <a:rPr lang="en-US" dirty="0" smtClean="0"/>
              <a:t>CLICK TO EDIT</a:t>
            </a:r>
            <a:endParaRPr lang="en-US" dirty="0"/>
          </a:p>
        </p:txBody>
      </p:sp>
      <p:sp>
        <p:nvSpPr>
          <p:cNvPr id="15" name="Text Placeholder 15"/>
          <p:cNvSpPr>
            <a:spLocks noGrp="1"/>
          </p:cNvSpPr>
          <p:nvPr>
            <p:ph type="body" sz="quarter" idx="10" hasCustomPrompt="1"/>
          </p:nvPr>
        </p:nvSpPr>
        <p:spPr>
          <a:xfrm>
            <a:off x="304800" y="3361913"/>
            <a:ext cx="11582400" cy="355600"/>
          </a:xfrm>
          <a:prstGeom prst="rect">
            <a:avLst/>
          </a:prstGeom>
        </p:spPr>
        <p:txBody>
          <a:bodyPr anchor="ctr"/>
          <a:lstStyle>
            <a:lvl1pPr marL="0" indent="0" algn="ctr">
              <a:spcBef>
                <a:spcPts val="0"/>
              </a:spcBef>
              <a:spcAft>
                <a:spcPts val="1600"/>
              </a:spcAft>
              <a:buFontTx/>
              <a:buNone/>
              <a:defRPr sz="1800" b="0" i="0">
                <a:solidFill>
                  <a:schemeClr val="bg1"/>
                </a:solidFill>
                <a:latin typeface="Source Sans Pro" charset="0"/>
                <a:ea typeface="Source Sans Pro" charset="0"/>
                <a:cs typeface="Source Sans Pro" charset="0"/>
              </a:defRPr>
            </a:lvl1pPr>
            <a:lvl2pPr>
              <a:spcBef>
                <a:spcPts val="0"/>
              </a:spcBef>
              <a:spcAft>
                <a:spcPts val="1600"/>
              </a:spcAft>
              <a:defRPr sz="3200"/>
            </a:lvl2pPr>
          </a:lstStyle>
          <a:p>
            <a:pPr lvl="0"/>
            <a:r>
              <a:rPr lang="en-US" dirty="0" smtClean="0"/>
              <a:t>CLICK TO EDIT MASTER TEXT STYLE</a:t>
            </a:r>
            <a:endParaRPr lang="en-US" dirty="0"/>
          </a:p>
        </p:txBody>
      </p:sp>
      <p:sp>
        <p:nvSpPr>
          <p:cNvPr id="17" name="Shape 3"/>
          <p:cNvSpPr/>
          <p:nvPr userDrawn="1"/>
        </p:nvSpPr>
        <p:spPr>
          <a:xfrm>
            <a:off x="-3969" y="-2977"/>
            <a:ext cx="12199940" cy="85726"/>
          </a:xfrm>
          <a:prstGeom prst="rect">
            <a:avLst/>
          </a:prstGeom>
          <a:solidFill>
            <a:schemeClr val="bg1"/>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8" name="Shape 4"/>
          <p:cNvSpPr/>
          <p:nvPr userDrawn="1"/>
        </p:nvSpPr>
        <p:spPr>
          <a:xfrm>
            <a:off x="304800" y="6494535"/>
            <a:ext cx="1424669" cy="184009"/>
          </a:xfrm>
          <a:prstGeom prst="rect">
            <a:avLst/>
          </a:prstGeom>
          <a:ln w="3175">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dirty="0">
                <a:solidFill>
                  <a:schemeClr val="bg1"/>
                </a:solidFill>
              </a:rPr>
              <a:t>USAC — Private &amp; Confidential</a:t>
            </a:r>
          </a:p>
        </p:txBody>
      </p:sp>
      <p:sp>
        <p:nvSpPr>
          <p:cNvPr id="19"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chemeClr val="bg1"/>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pic>
        <p:nvPicPr>
          <p:cNvPr id="20" name="pasted-image.pdf"/>
          <p:cNvPicPr>
            <a:picLocks noChangeAspect="1"/>
          </p:cNvPicPr>
          <p:nvPr userDrawn="1"/>
        </p:nvPicPr>
        <p:blipFill>
          <a:blip r:embed="rId2">
            <a:extLst/>
          </a:blip>
          <a:stretch>
            <a:fillRect/>
          </a:stretch>
        </p:blipFill>
        <p:spPr>
          <a:xfrm>
            <a:off x="304800" y="365106"/>
            <a:ext cx="2397287" cy="854094"/>
          </a:xfrm>
          <a:prstGeom prst="rect">
            <a:avLst/>
          </a:prstGeom>
          <a:ln w="3175">
            <a:miter lim="400000"/>
          </a:ln>
        </p:spPr>
      </p:pic>
    </p:spTree>
    <p:extLst>
      <p:ext uri="{BB962C8B-B14F-4D97-AF65-F5344CB8AC3E}">
        <p14:creationId xmlns:p14="http://schemas.microsoft.com/office/powerpoint/2010/main" val="77014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Shape 3"/>
          <p:cNvSpPr/>
          <p:nvPr userDrawn="1"/>
        </p:nvSpPr>
        <p:spPr>
          <a:xfrm>
            <a:off x="-3969" y="-2977"/>
            <a:ext cx="12199940" cy="85726"/>
          </a:xfrm>
          <a:prstGeom prst="rect">
            <a:avLst/>
          </a:prstGeom>
          <a:solidFill>
            <a:srgbClr val="004AD4"/>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3"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rgbClr val="004AD4"/>
                </a:solidFill>
                <a:latin typeface="Source Sans Pro"/>
                <a:ea typeface="Source Sans Pro"/>
                <a:cs typeface="Source Sans Pro"/>
                <a:sym typeface="Source Sans Pro"/>
              </a:defRPr>
            </a:lvl1pPr>
          </a:lstStyle>
          <a:p>
            <a:pPr defTabSz="345043" hangingPunct="0"/>
            <a:fld id="{86CB4B4D-7CA3-9044-876B-883B54F8677D}" type="slidenum">
              <a:rPr lang="en-US" kern="0" smtClean="0"/>
              <a:pPr defTabSz="345043" hangingPunct="0"/>
              <a:t>‹#›</a:t>
            </a:fld>
            <a:endParaRPr lang="en-US" kern="0" dirty="0"/>
          </a:p>
        </p:txBody>
      </p:sp>
      <p:sp>
        <p:nvSpPr>
          <p:cNvPr id="4"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a:t>USAC — Private &amp; Confidential</a:t>
            </a:r>
          </a:p>
        </p:txBody>
      </p:sp>
    </p:spTree>
    <p:extLst>
      <p:ext uri="{BB962C8B-B14F-4D97-AF65-F5344CB8AC3E}">
        <p14:creationId xmlns:p14="http://schemas.microsoft.com/office/powerpoint/2010/main" val="398296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Title Slide">
    <p:bg>
      <p:bgPr>
        <a:solidFill>
          <a:srgbClr val="006FF4"/>
        </a:solidFill>
        <a:effectLst/>
      </p:bgPr>
    </p:bg>
    <p:spTree>
      <p:nvGrpSpPr>
        <p:cNvPr id="1" name=""/>
        <p:cNvGrpSpPr/>
        <p:nvPr/>
      </p:nvGrpSpPr>
      <p:grpSpPr>
        <a:xfrm>
          <a:off x="0" y="0"/>
          <a:ext cx="0" cy="0"/>
          <a:chOff x="0" y="0"/>
          <a:chExt cx="0" cy="0"/>
        </a:xfrm>
      </p:grpSpPr>
      <p:pic>
        <p:nvPicPr>
          <p:cNvPr id="9" name="pasted-image.pdf"/>
          <p:cNvPicPr>
            <a:picLocks noChangeAspect="1"/>
          </p:cNvPicPr>
          <p:nvPr userDrawn="1"/>
        </p:nvPicPr>
        <p:blipFill>
          <a:blip r:embed="rId2">
            <a:extLst/>
          </a:blip>
          <a:stretch>
            <a:fillRect/>
          </a:stretch>
        </p:blipFill>
        <p:spPr>
          <a:xfrm>
            <a:off x="304800" y="365106"/>
            <a:ext cx="2397287" cy="854094"/>
          </a:xfrm>
          <a:prstGeom prst="rect">
            <a:avLst/>
          </a:prstGeom>
          <a:ln w="3175">
            <a:miter lim="400000"/>
          </a:ln>
        </p:spPr>
      </p:pic>
      <p:sp>
        <p:nvSpPr>
          <p:cNvPr id="10" name="Shape 3"/>
          <p:cNvSpPr/>
          <p:nvPr userDrawn="1"/>
        </p:nvSpPr>
        <p:spPr>
          <a:xfrm>
            <a:off x="-3969" y="-2977"/>
            <a:ext cx="12199940" cy="85726"/>
          </a:xfrm>
          <a:prstGeom prst="rect">
            <a:avLst/>
          </a:prstGeom>
          <a:solidFill>
            <a:schemeClr val="bg1"/>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
        <p:nvSpPr>
          <p:cNvPr id="13" name="Shape 4"/>
          <p:cNvSpPr/>
          <p:nvPr userDrawn="1"/>
        </p:nvSpPr>
        <p:spPr>
          <a:xfrm>
            <a:off x="304800" y="6494535"/>
            <a:ext cx="1424669" cy="184009"/>
          </a:xfrm>
          <a:prstGeom prst="rect">
            <a:avLst/>
          </a:prstGeom>
          <a:ln w="3175">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lvl1pPr algn="l">
              <a:defRPr sz="1200">
                <a:solidFill>
                  <a:srgbClr val="004AD4"/>
                </a:solidFill>
                <a:latin typeface="Source Sans Pro"/>
                <a:ea typeface="Source Sans Pro"/>
                <a:cs typeface="Source Sans Pro"/>
                <a:sym typeface="Source Sans Pro"/>
              </a:defRPr>
            </a:lvl1pPr>
          </a:lstStyle>
          <a:p>
            <a:pPr defTabSz="345043" hangingPunct="0"/>
            <a:r>
              <a:rPr sz="844" kern="0" dirty="0">
                <a:solidFill>
                  <a:srgbClr val="FFFFFF"/>
                </a:solidFill>
              </a:rPr>
              <a:t>USAC — Private &amp; Confidential</a:t>
            </a:r>
          </a:p>
        </p:txBody>
      </p:sp>
      <p:sp>
        <p:nvSpPr>
          <p:cNvPr id="14" name="Shape 5"/>
          <p:cNvSpPr>
            <a:spLocks noGrp="1"/>
          </p:cNvSpPr>
          <p:nvPr>
            <p:ph type="sldNum" sz="quarter" idx="4"/>
          </p:nvPr>
        </p:nvSpPr>
        <p:spPr>
          <a:xfrm>
            <a:off x="11698046" y="6488684"/>
            <a:ext cx="189154" cy="206851"/>
          </a:xfrm>
          <a:prstGeom prst="rect">
            <a:avLst/>
          </a:prstGeom>
          <a:ln w="3175">
            <a:miter lim="400000"/>
          </a:ln>
        </p:spPr>
        <p:txBody>
          <a:bodyPr wrap="none" lIns="38100" tIns="38100" rIns="38100" bIns="38100">
            <a:spAutoFit/>
          </a:bodyPr>
          <a:lstStyle>
            <a:lvl1pPr algn="r">
              <a:defRPr sz="844">
                <a:solidFill>
                  <a:schemeClr val="bg1"/>
                </a:solidFill>
                <a:latin typeface="Source Sans Pro"/>
                <a:ea typeface="Source Sans Pro"/>
                <a:cs typeface="Source Sans Pro"/>
                <a:sym typeface="Source Sans Pro"/>
              </a:defRPr>
            </a:lvl1pPr>
          </a:lstStyle>
          <a:p>
            <a:pPr defTabSz="345043" hangingPunct="0"/>
            <a:fld id="{86CB4B4D-7CA3-9044-876B-883B54F8677D}" type="slidenum">
              <a:rPr lang="en-US" kern="0" smtClean="0">
                <a:solidFill>
                  <a:srgbClr val="FFFFFF"/>
                </a:solidFill>
              </a:rPr>
              <a:pPr defTabSz="345043" hangingPunct="0"/>
              <a:t>‹#›</a:t>
            </a:fld>
            <a:endParaRPr lang="en-US" kern="0" dirty="0">
              <a:solidFill>
                <a:srgbClr val="FFFFFF"/>
              </a:solidFill>
            </a:endParaRPr>
          </a:p>
        </p:txBody>
      </p:sp>
      <p:sp>
        <p:nvSpPr>
          <p:cNvPr id="15" name="Text Placeholder 20"/>
          <p:cNvSpPr>
            <a:spLocks noGrp="1"/>
          </p:cNvSpPr>
          <p:nvPr>
            <p:ph type="body" sz="quarter" idx="12" hasCustomPrompt="1"/>
          </p:nvPr>
        </p:nvSpPr>
        <p:spPr>
          <a:xfrm>
            <a:off x="304800" y="2848070"/>
            <a:ext cx="11582400" cy="672086"/>
          </a:xfrm>
          <a:prstGeom prst="rect">
            <a:avLst/>
          </a:prstGeom>
        </p:spPr>
        <p:txBody>
          <a:bodyPr anchor="ctr" anchorCtr="0"/>
          <a:lstStyle>
            <a:lvl1pPr marL="0" indent="0" algn="ctr">
              <a:spcBef>
                <a:spcPts val="0"/>
              </a:spcBef>
              <a:buNone/>
              <a:defRPr sz="2500" b="1">
                <a:solidFill>
                  <a:schemeClr val="bg1"/>
                </a:solidFill>
                <a:latin typeface="Source Sans Pro" charset="0"/>
                <a:ea typeface="Source Sans Pro" charset="0"/>
                <a:cs typeface="Source Sans Pro" charset="0"/>
              </a:defRPr>
            </a:lvl1pPr>
          </a:lstStyle>
          <a:p>
            <a:pPr lvl="0"/>
            <a:r>
              <a:rPr lang="en-US" dirty="0" smtClean="0"/>
              <a:t>CLICK TO EDIT</a:t>
            </a:r>
            <a:endParaRPr lang="en-US" dirty="0"/>
          </a:p>
        </p:txBody>
      </p:sp>
      <p:sp>
        <p:nvSpPr>
          <p:cNvPr id="16" name="Text Placeholder 15"/>
          <p:cNvSpPr>
            <a:spLocks noGrp="1"/>
          </p:cNvSpPr>
          <p:nvPr>
            <p:ph type="body" sz="quarter" idx="10" hasCustomPrompt="1"/>
          </p:nvPr>
        </p:nvSpPr>
        <p:spPr>
          <a:xfrm>
            <a:off x="304800" y="3361913"/>
            <a:ext cx="11582400" cy="355600"/>
          </a:xfrm>
          <a:prstGeom prst="rect">
            <a:avLst/>
          </a:prstGeom>
        </p:spPr>
        <p:txBody>
          <a:bodyPr anchor="ctr"/>
          <a:lstStyle>
            <a:lvl1pPr marL="0" indent="0" algn="ctr">
              <a:spcBef>
                <a:spcPts val="0"/>
              </a:spcBef>
              <a:spcAft>
                <a:spcPts val="1600"/>
              </a:spcAft>
              <a:buFontTx/>
              <a:buNone/>
              <a:defRPr sz="1800" b="0" i="0">
                <a:solidFill>
                  <a:schemeClr val="bg1"/>
                </a:solidFill>
                <a:latin typeface="Source Sans Pro" charset="0"/>
                <a:ea typeface="Source Sans Pro" charset="0"/>
                <a:cs typeface="Source Sans Pro" charset="0"/>
              </a:defRPr>
            </a:lvl1pPr>
            <a:lvl2pPr>
              <a:spcBef>
                <a:spcPts val="0"/>
              </a:spcBef>
              <a:spcAft>
                <a:spcPts val="1600"/>
              </a:spcAft>
              <a:defRPr sz="3200"/>
            </a:lvl2pPr>
          </a:lstStyle>
          <a:p>
            <a:pPr lvl="0"/>
            <a:r>
              <a:rPr lang="en-US" dirty="0" smtClean="0"/>
              <a:t>CLICK TO EDIT MASTER TEXT STYLE</a:t>
            </a:r>
            <a:endParaRPr lang="en-US" dirty="0"/>
          </a:p>
        </p:txBody>
      </p:sp>
    </p:spTree>
    <p:extLst>
      <p:ext uri="{BB962C8B-B14F-4D97-AF65-F5344CB8AC3E}">
        <p14:creationId xmlns:p14="http://schemas.microsoft.com/office/powerpoint/2010/main" val="227768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36443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5" r:id="rId3"/>
    <p:sldLayoutId id="2147483662" r:id="rId4"/>
    <p:sldLayoutId id="2147483663" r:id="rId5"/>
    <p:sldLayoutId id="2147483676" r:id="rId6"/>
    <p:sldLayoutId id="2147483677" r:id="rId7"/>
  </p:sldLayoutIdLst>
  <p:txStyles>
    <p:titleStyle>
      <a:lvl1pPr algn="ctr" defTabSz="1219139"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121913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7384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xStyles>
    <p:titleStyle>
      <a:lvl1pPr algn="ctr" defTabSz="1219139"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121913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5706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xStyles>
    <p:titleStyle>
      <a:lvl1pPr algn="ctr" defTabSz="1219139"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121913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usac.org/sl/about/outreach/tribal.aspx"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prstClr val="black"/>
              <a:srgbClr val="0077E5">
                <a:tint val="45000"/>
                <a:satMod val="400000"/>
              </a:srgbClr>
            </a:duotone>
            <a:extLst>
              <a:ext uri="{28A0092B-C50C-407E-A947-70E740481C1C}">
                <a14:useLocalDpi xmlns:a14="http://schemas.microsoft.com/office/drawing/2010/main" val="0"/>
              </a:ext>
            </a:extLst>
          </a:blip>
          <a:srcRect t="7138" b="7138"/>
          <a:stretch/>
        </p:blipFill>
        <p:spPr>
          <a:xfrm>
            <a:off x="-25440" y="-1"/>
            <a:ext cx="12217440" cy="6858001"/>
          </a:xfrm>
          <a:prstGeom prst="rect">
            <a:avLst/>
          </a:prstGeom>
        </p:spPr>
      </p:pic>
      <p:pic>
        <p:nvPicPr>
          <p:cNvPr id="7" name="pasted-image.pdf"/>
          <p:cNvPicPr>
            <a:picLocks noChangeAspect="1"/>
          </p:cNvPicPr>
          <p:nvPr/>
        </p:nvPicPr>
        <p:blipFill>
          <a:blip r:embed="rId3">
            <a:extLst/>
          </a:blip>
          <a:stretch>
            <a:fillRect/>
          </a:stretch>
        </p:blipFill>
        <p:spPr>
          <a:xfrm>
            <a:off x="9160620" y="4800600"/>
            <a:ext cx="2702088" cy="962686"/>
          </a:xfrm>
          <a:prstGeom prst="rect">
            <a:avLst/>
          </a:prstGeom>
          <a:ln w="3175">
            <a:miter lim="400000"/>
          </a:ln>
        </p:spPr>
      </p:pic>
      <p:sp>
        <p:nvSpPr>
          <p:cNvPr id="9" name="Text Placeholder 6"/>
          <p:cNvSpPr txBox="1">
            <a:spLocks/>
          </p:cNvSpPr>
          <p:nvPr/>
        </p:nvSpPr>
        <p:spPr>
          <a:xfrm>
            <a:off x="228600" y="2954271"/>
            <a:ext cx="11582400" cy="672086"/>
          </a:xfrm>
          <a:prstGeom prst="rect">
            <a:avLst/>
          </a:prstGeom>
        </p:spPr>
        <p:txBody>
          <a:bodyPr/>
          <a:lstStyle>
            <a:lvl1pPr marL="457177" indent="-457177" algn="l" defTabSz="121913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None/>
            </a:pPr>
            <a:r>
              <a:rPr lang="en-US" sz="2500" b="1" dirty="0" smtClean="0">
                <a:solidFill>
                  <a:schemeClr val="bg1"/>
                </a:solidFill>
                <a:latin typeface="Source Sans Pro" charset="0"/>
                <a:ea typeface="Source Sans Pro" charset="0"/>
                <a:cs typeface="Source Sans Pro" charset="0"/>
              </a:rPr>
              <a:t>THE IMPORTANCE OF BROADBAND</a:t>
            </a:r>
            <a:endParaRPr lang="en-US" sz="2500" b="1" dirty="0">
              <a:solidFill>
                <a:schemeClr val="bg1"/>
              </a:solidFill>
              <a:latin typeface="Source Sans Pro" charset="0"/>
              <a:ea typeface="Source Sans Pro" charset="0"/>
              <a:cs typeface="Source Sans Pro" charset="0"/>
            </a:endParaRPr>
          </a:p>
        </p:txBody>
      </p:sp>
      <p:sp>
        <p:nvSpPr>
          <p:cNvPr id="10" name="Text Placeholder 5"/>
          <p:cNvSpPr txBox="1">
            <a:spLocks/>
          </p:cNvSpPr>
          <p:nvPr/>
        </p:nvSpPr>
        <p:spPr>
          <a:xfrm>
            <a:off x="304801" y="3454399"/>
            <a:ext cx="11582400" cy="355600"/>
          </a:xfrm>
          <a:prstGeom prst="rect">
            <a:avLst/>
          </a:prstGeom>
        </p:spPr>
        <p:txBody>
          <a:bodyPr/>
          <a:lstStyle>
            <a:lvl1pPr marL="457177" indent="-457177" algn="l" defTabSz="121913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None/>
            </a:pPr>
            <a:r>
              <a:rPr lang="en-US" sz="1800" dirty="0" smtClean="0">
                <a:solidFill>
                  <a:schemeClr val="bg1"/>
                </a:solidFill>
                <a:latin typeface="Source Sans Pro" charset="0"/>
                <a:ea typeface="Source Sans Pro" charset="0"/>
                <a:cs typeface="Source Sans Pro" charset="0"/>
              </a:rPr>
              <a:t>E-RATE PROGRAM TRIBAL APPLICANT TRAINING</a:t>
            </a:r>
          </a:p>
          <a:p>
            <a:pPr marL="0" indent="0" algn="ctr">
              <a:buNone/>
            </a:pPr>
            <a:r>
              <a:rPr lang="en-US" sz="1800" dirty="0" smtClean="0">
                <a:solidFill>
                  <a:schemeClr val="bg1"/>
                </a:solidFill>
                <a:latin typeface="Source Sans Pro" charset="0"/>
                <a:ea typeface="Source Sans Pro" charset="0"/>
                <a:cs typeface="Source Sans Pro" charset="0"/>
              </a:rPr>
              <a:t>2016</a:t>
            </a:r>
            <a:endParaRPr lang="en-US" sz="1800" dirty="0">
              <a:solidFill>
                <a:schemeClr val="bg1"/>
              </a:solidFill>
              <a:latin typeface="Source Sans Pro" charset="0"/>
              <a:ea typeface="Source Sans Pro" charset="0"/>
              <a:cs typeface="Source Sans Pro" charset="0"/>
            </a:endParaRPr>
          </a:p>
        </p:txBody>
      </p:sp>
      <p:sp>
        <p:nvSpPr>
          <p:cNvPr id="12" name="Shape 3"/>
          <p:cNvSpPr/>
          <p:nvPr/>
        </p:nvSpPr>
        <p:spPr>
          <a:xfrm>
            <a:off x="-3969" y="-2977"/>
            <a:ext cx="12199940" cy="85726"/>
          </a:xfrm>
          <a:prstGeom prst="rect">
            <a:avLst/>
          </a:prstGeom>
          <a:solidFill>
            <a:srgbClr val="004AD4"/>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Tree>
    <p:extLst>
      <p:ext uri="{BB962C8B-B14F-4D97-AF65-F5344CB8AC3E}">
        <p14:creationId xmlns:p14="http://schemas.microsoft.com/office/powerpoint/2010/main" val="283523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BROADBAND</a:t>
            </a:r>
            <a:endParaRPr lang="en-US" dirty="0"/>
          </a:p>
        </p:txBody>
      </p:sp>
      <p:sp>
        <p:nvSpPr>
          <p:cNvPr id="4" name="Title 3"/>
          <p:cNvSpPr>
            <a:spLocks noGrp="1"/>
          </p:cNvSpPr>
          <p:nvPr>
            <p:ph type="title"/>
          </p:nvPr>
        </p:nvSpPr>
        <p:spPr/>
        <p:txBody>
          <a:bodyPr/>
          <a:lstStyle/>
          <a:p>
            <a:r>
              <a:rPr lang="en-US" dirty="0" smtClean="0"/>
              <a:t>THE IMPORTANCE OF TRIBAL LIBRARIES</a:t>
            </a:r>
            <a:endParaRPr lang="en-US" dirty="0"/>
          </a:p>
        </p:txBody>
      </p:sp>
      <p:sp>
        <p:nvSpPr>
          <p:cNvPr id="5" name="Text Placeholder 4"/>
          <p:cNvSpPr>
            <a:spLocks noGrp="1"/>
          </p:cNvSpPr>
          <p:nvPr>
            <p:ph type="body" sz="quarter" idx="10"/>
          </p:nvPr>
        </p:nvSpPr>
        <p:spPr/>
        <p:txBody>
          <a:bodyPr/>
          <a:lstStyle/>
          <a:p>
            <a:pPr>
              <a:spcAft>
                <a:spcPts val="400"/>
              </a:spcAft>
            </a:pPr>
            <a:r>
              <a:rPr lang="en-US" dirty="0"/>
              <a:t>38% of Tribal libraries are the only source of free public Internet access in their communities*</a:t>
            </a:r>
          </a:p>
          <a:p>
            <a:pPr>
              <a:spcAft>
                <a:spcPts val="400"/>
              </a:spcAft>
            </a:pPr>
            <a:r>
              <a:rPr lang="en-US" dirty="0" smtClean="0"/>
              <a:t>Tribal libraries serve as a communication lifeline</a:t>
            </a:r>
          </a:p>
          <a:p>
            <a:pPr lvl="1">
              <a:spcAft>
                <a:spcPts val="400"/>
              </a:spcAft>
            </a:pPr>
            <a:r>
              <a:rPr lang="en-US" dirty="0" smtClean="0"/>
              <a:t> Preserve </a:t>
            </a:r>
            <a:r>
              <a:rPr lang="en-US" dirty="0"/>
              <a:t>language, sacred materials, acting as cultural guardians</a:t>
            </a:r>
          </a:p>
          <a:p>
            <a:pPr lvl="1">
              <a:spcAft>
                <a:spcPts val="400"/>
              </a:spcAft>
            </a:pPr>
            <a:r>
              <a:rPr lang="en-US" dirty="0"/>
              <a:t>S</a:t>
            </a:r>
            <a:r>
              <a:rPr lang="en-US" dirty="0" smtClean="0"/>
              <a:t>erve </a:t>
            </a:r>
            <a:r>
              <a:rPr lang="en-US" dirty="0"/>
              <a:t>large and geographically diverse areas</a:t>
            </a:r>
          </a:p>
          <a:p>
            <a:pPr lvl="1">
              <a:spcAft>
                <a:spcPts val="400"/>
              </a:spcAft>
            </a:pPr>
            <a:r>
              <a:rPr lang="en-US" dirty="0"/>
              <a:t>O</a:t>
            </a:r>
            <a:r>
              <a:rPr lang="en-US" dirty="0" smtClean="0"/>
              <a:t>ffer </a:t>
            </a:r>
            <a:r>
              <a:rPr lang="en-US" dirty="0"/>
              <a:t>a connection to higher education</a:t>
            </a:r>
          </a:p>
          <a:p>
            <a:pPr lvl="1">
              <a:spcAft>
                <a:spcPts val="400"/>
              </a:spcAft>
            </a:pPr>
            <a:r>
              <a:rPr lang="en-US" dirty="0" smtClean="0"/>
              <a:t>Provide </a:t>
            </a:r>
            <a:r>
              <a:rPr lang="en-US" dirty="0"/>
              <a:t>Digitized content, eBooks, online catalogs, the opportunity for research, job applications, homework space, and more</a:t>
            </a:r>
          </a:p>
        </p:txBody>
      </p:sp>
    </p:spTree>
    <p:extLst>
      <p:ext uri="{BB962C8B-B14F-4D97-AF65-F5344CB8AC3E}">
        <p14:creationId xmlns:p14="http://schemas.microsoft.com/office/powerpoint/2010/main" val="1442893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79893800"/>
              </p:ext>
            </p:extLst>
          </p:nvPr>
        </p:nvGraphicFramePr>
        <p:xfrm>
          <a:off x="5207972" y="2421827"/>
          <a:ext cx="4078331" cy="285298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0"/>
          </p:nvPr>
        </p:nvSpPr>
        <p:spPr>
          <a:xfrm>
            <a:off x="2641602" y="2116389"/>
            <a:ext cx="2837893" cy="3423919"/>
          </a:xfrm>
        </p:spPr>
        <p:txBody>
          <a:bodyPr anchor="ctr"/>
          <a:lstStyle/>
          <a:p>
            <a:pPr marL="0" indent="0" defTabSz="1219170">
              <a:spcAft>
                <a:spcPts val="400"/>
              </a:spcAft>
              <a:buNone/>
              <a:defRPr/>
            </a:pPr>
            <a:r>
              <a:rPr lang="en-US" sz="1800" dirty="0"/>
              <a:t>61 percent of the nation’s public libraries receive E-Rate discounts</a:t>
            </a:r>
          </a:p>
        </p:txBody>
      </p:sp>
      <p:sp>
        <p:nvSpPr>
          <p:cNvPr id="3" name="Text Placeholder 2"/>
          <p:cNvSpPr>
            <a:spLocks noGrp="1"/>
          </p:cNvSpPr>
          <p:nvPr>
            <p:ph type="body" sz="quarter" idx="12"/>
          </p:nvPr>
        </p:nvSpPr>
        <p:spPr/>
        <p:txBody>
          <a:bodyPr/>
          <a:lstStyle/>
          <a:p>
            <a:r>
              <a:rPr lang="en-US" dirty="0" smtClean="0"/>
              <a:t>TRIBAL CONNECTIVITY</a:t>
            </a:r>
            <a:endParaRPr lang="en-US" dirty="0"/>
          </a:p>
        </p:txBody>
      </p:sp>
      <p:sp>
        <p:nvSpPr>
          <p:cNvPr id="4" name="Title 3"/>
          <p:cNvSpPr>
            <a:spLocks noGrp="1"/>
          </p:cNvSpPr>
          <p:nvPr>
            <p:ph type="title"/>
          </p:nvPr>
        </p:nvSpPr>
        <p:spPr>
          <a:xfrm>
            <a:off x="304800" y="1295400"/>
            <a:ext cx="11582400" cy="609600"/>
          </a:xfrm>
        </p:spPr>
        <p:txBody>
          <a:bodyPr/>
          <a:lstStyle/>
          <a:p>
            <a:r>
              <a:rPr lang="en-US" dirty="0" smtClean="0"/>
              <a:t>CONNECTIVITY IN TRIBAL LIBRARIES VS. NATIONWIDE</a:t>
            </a:r>
            <a:endParaRPr lang="en-US" dirty="0"/>
          </a:p>
        </p:txBody>
      </p:sp>
      <p:cxnSp>
        <p:nvCxnSpPr>
          <p:cNvPr id="6" name="Straight Connector 5"/>
          <p:cNvCxnSpPr/>
          <p:nvPr/>
        </p:nvCxnSpPr>
        <p:spPr>
          <a:xfrm>
            <a:off x="5791200" y="2116389"/>
            <a:ext cx="0" cy="3891281"/>
          </a:xfrm>
          <a:prstGeom prst="line">
            <a:avLst/>
          </a:prstGeom>
          <a:ln>
            <a:solidFill>
              <a:srgbClr val="BDB1A6"/>
            </a:solidFill>
          </a:ln>
        </p:spPr>
        <p:style>
          <a:lnRef idx="1">
            <a:schemeClr val="accent1"/>
          </a:lnRef>
          <a:fillRef idx="0">
            <a:schemeClr val="accent1"/>
          </a:fillRef>
          <a:effectRef idx="0">
            <a:schemeClr val="accent1"/>
          </a:effectRef>
          <a:fontRef idx="minor">
            <a:schemeClr val="tx1"/>
          </a:fontRef>
        </p:style>
      </p:cxnSp>
      <p:sp>
        <p:nvSpPr>
          <p:cNvPr id="7" name="Text Placeholder 1"/>
          <p:cNvSpPr txBox="1">
            <a:spLocks/>
          </p:cNvSpPr>
          <p:nvPr/>
        </p:nvSpPr>
        <p:spPr>
          <a:xfrm>
            <a:off x="304800" y="5672388"/>
            <a:ext cx="5486400" cy="406400"/>
          </a:xfrm>
          <a:prstGeom prst="rect">
            <a:avLst/>
          </a:prstGeom>
        </p:spPr>
        <p:txBody>
          <a:bodyP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defTabSz="1219170">
              <a:spcAft>
                <a:spcPts val="400"/>
              </a:spcAft>
              <a:buNone/>
              <a:defRPr/>
            </a:pPr>
            <a:r>
              <a:rPr lang="en-US" sz="1500" dirty="0">
                <a:latin typeface="Source Sans Pro Light" charset="0"/>
                <a:ea typeface="Source Sans Pro Light" charset="0"/>
                <a:cs typeface="Source Sans Pro Light" charset="0"/>
              </a:rPr>
              <a:t>Over 95% offer free public Internet access</a:t>
            </a:r>
          </a:p>
        </p:txBody>
      </p:sp>
      <p:cxnSp>
        <p:nvCxnSpPr>
          <p:cNvPr id="8" name="Straight Connector 7"/>
          <p:cNvCxnSpPr/>
          <p:nvPr/>
        </p:nvCxnSpPr>
        <p:spPr>
          <a:xfrm>
            <a:off x="304800" y="5540307"/>
            <a:ext cx="5283200" cy="0"/>
          </a:xfrm>
          <a:prstGeom prst="line">
            <a:avLst/>
          </a:prstGeom>
          <a:ln>
            <a:solidFill>
              <a:srgbClr val="BDB1A6"/>
            </a:solidFill>
          </a:ln>
        </p:spPr>
        <p:style>
          <a:lnRef idx="1">
            <a:schemeClr val="accent1"/>
          </a:lnRef>
          <a:fillRef idx="0">
            <a:schemeClr val="accent1"/>
          </a:fillRef>
          <a:effectRef idx="0">
            <a:schemeClr val="accent1"/>
          </a:effectRef>
          <a:fontRef idx="minor">
            <a:schemeClr val="tx1"/>
          </a:fontRef>
        </p:style>
      </p:cxnSp>
      <p:sp>
        <p:nvSpPr>
          <p:cNvPr id="11" name="Text Placeholder 1"/>
          <p:cNvSpPr txBox="1">
            <a:spLocks/>
          </p:cNvSpPr>
          <p:nvPr/>
        </p:nvSpPr>
        <p:spPr>
          <a:xfrm>
            <a:off x="8440691" y="2459706"/>
            <a:ext cx="3447495" cy="2852988"/>
          </a:xfrm>
          <a:prstGeom prst="rect">
            <a:avLst/>
          </a:prstGeom>
        </p:spPr>
        <p:txBody>
          <a:bodyPr anchor="ct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170">
              <a:spcAft>
                <a:spcPts val="400"/>
              </a:spcAft>
              <a:buNone/>
              <a:defRPr/>
            </a:pPr>
            <a:r>
              <a:rPr lang="en-US" sz="1800" dirty="0">
                <a:latin typeface="Source Sans Pro Light" charset="0"/>
                <a:ea typeface="Source Sans Pro Light" charset="0"/>
                <a:cs typeface="Source Sans Pro Light" charset="0"/>
              </a:rPr>
              <a:t>15 percent of reporting Tribal libraries receive E-Rate discounts</a:t>
            </a:r>
          </a:p>
        </p:txBody>
      </p:sp>
      <p:sp>
        <p:nvSpPr>
          <p:cNvPr id="12" name="Text Placeholder 1"/>
          <p:cNvSpPr txBox="1">
            <a:spLocks/>
          </p:cNvSpPr>
          <p:nvPr/>
        </p:nvSpPr>
        <p:spPr>
          <a:xfrm>
            <a:off x="6020047" y="5693792"/>
            <a:ext cx="5892800" cy="527432"/>
          </a:xfrm>
          <a:prstGeom prst="rect">
            <a:avLst/>
          </a:prstGeom>
        </p:spPr>
        <p:txBody>
          <a:bodyP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defTabSz="1219170">
              <a:spcAft>
                <a:spcPts val="400"/>
              </a:spcAft>
              <a:buNone/>
              <a:defRPr/>
            </a:pPr>
            <a:r>
              <a:rPr lang="en-US" sz="1500" dirty="0">
                <a:latin typeface="Source Sans Pro Light" charset="0"/>
                <a:ea typeface="Source Sans Pro Light" charset="0"/>
                <a:cs typeface="Source Sans Pro Light" charset="0"/>
              </a:rPr>
              <a:t>90% </a:t>
            </a:r>
            <a:r>
              <a:rPr lang="en-US" sz="1500" dirty="0">
                <a:solidFill>
                  <a:srgbClr val="000000"/>
                </a:solidFill>
                <a:latin typeface="Source Sans Pro Light" charset="0"/>
                <a:ea typeface="Source Sans Pro Light" charset="0"/>
                <a:cs typeface="Source Sans Pro Light" charset="0"/>
              </a:rPr>
              <a:t>offer free public Internet access</a:t>
            </a:r>
            <a:endParaRPr lang="en-US" sz="1500" dirty="0">
              <a:latin typeface="Source Sans Pro Light" charset="0"/>
              <a:ea typeface="Source Sans Pro Light" charset="0"/>
              <a:cs typeface="Source Sans Pro Light" charset="0"/>
            </a:endParaRPr>
          </a:p>
        </p:txBody>
      </p:sp>
      <p:cxnSp>
        <p:nvCxnSpPr>
          <p:cNvPr id="13" name="Straight Connector 12"/>
          <p:cNvCxnSpPr/>
          <p:nvPr/>
        </p:nvCxnSpPr>
        <p:spPr>
          <a:xfrm>
            <a:off x="5486400" y="5540307"/>
            <a:ext cx="6400800" cy="0"/>
          </a:xfrm>
          <a:prstGeom prst="line">
            <a:avLst/>
          </a:prstGeom>
          <a:ln>
            <a:solidFill>
              <a:srgbClr val="BDB1A6"/>
            </a:solidFill>
          </a:ln>
        </p:spPr>
        <p:style>
          <a:lnRef idx="1">
            <a:schemeClr val="accent1"/>
          </a:lnRef>
          <a:fillRef idx="0">
            <a:schemeClr val="accent1"/>
          </a:fillRef>
          <a:effectRef idx="0">
            <a:schemeClr val="accent1"/>
          </a:effectRef>
          <a:fontRef idx="minor">
            <a:schemeClr val="tx1"/>
          </a:fontRef>
        </p:style>
      </p:cxnSp>
      <p:sp>
        <p:nvSpPr>
          <p:cNvPr id="14" name="Text Placeholder 1"/>
          <p:cNvSpPr txBox="1">
            <a:spLocks/>
          </p:cNvSpPr>
          <p:nvPr/>
        </p:nvSpPr>
        <p:spPr>
          <a:xfrm>
            <a:off x="6096001" y="5641216"/>
            <a:ext cx="5892799" cy="632584"/>
          </a:xfrm>
          <a:prstGeom prst="rect">
            <a:avLst/>
          </a:prstGeom>
        </p:spPr>
        <p:txBody>
          <a:bodyP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defTabSz="1219170">
              <a:spcAft>
                <a:spcPts val="400"/>
              </a:spcAft>
              <a:buNone/>
              <a:defRPr/>
            </a:pPr>
            <a:endParaRPr lang="en-US" sz="1467" dirty="0"/>
          </a:p>
        </p:txBody>
      </p:sp>
      <p:graphicFrame>
        <p:nvGraphicFramePr>
          <p:cNvPr id="18" name="Chart 17"/>
          <p:cNvGraphicFramePr/>
          <p:nvPr>
            <p:extLst>
              <p:ext uri="{D42A27DB-BD31-4B8C-83A1-F6EECF244321}">
                <p14:modId xmlns:p14="http://schemas.microsoft.com/office/powerpoint/2010/main" val="597817225"/>
              </p:ext>
            </p:extLst>
          </p:nvPr>
        </p:nvGraphicFramePr>
        <p:xfrm>
          <a:off x="-619903" y="2442345"/>
          <a:ext cx="4078331" cy="2852987"/>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Placeholder 1"/>
          <p:cNvSpPr txBox="1">
            <a:spLocks/>
          </p:cNvSpPr>
          <p:nvPr/>
        </p:nvSpPr>
        <p:spPr>
          <a:xfrm>
            <a:off x="555663" y="3225800"/>
            <a:ext cx="1679539" cy="1320800"/>
          </a:xfrm>
          <a:prstGeom prst="rect">
            <a:avLst/>
          </a:prstGeom>
        </p:spPr>
        <p:txBody>
          <a:bodyPr anchor="ct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170">
              <a:spcAft>
                <a:spcPts val="400"/>
              </a:spcAft>
              <a:buNone/>
              <a:defRPr/>
            </a:pPr>
            <a:r>
              <a:rPr lang="en-US" sz="5333" b="1" dirty="0">
                <a:solidFill>
                  <a:srgbClr val="4292F4"/>
                </a:solidFill>
                <a:latin typeface="Source Sans Pro Semibold" charset="0"/>
                <a:ea typeface="Source Sans Pro Semibold" charset="0"/>
                <a:cs typeface="Source Sans Pro Semibold" charset="0"/>
              </a:rPr>
              <a:t>61%</a:t>
            </a:r>
          </a:p>
        </p:txBody>
      </p:sp>
      <p:sp>
        <p:nvSpPr>
          <p:cNvPr id="21" name="Text Placeholder 1"/>
          <p:cNvSpPr txBox="1">
            <a:spLocks/>
          </p:cNvSpPr>
          <p:nvPr/>
        </p:nvSpPr>
        <p:spPr>
          <a:xfrm>
            <a:off x="6434337" y="3225800"/>
            <a:ext cx="1625600" cy="1320800"/>
          </a:xfrm>
          <a:prstGeom prst="rect">
            <a:avLst/>
          </a:prstGeom>
        </p:spPr>
        <p:txBody>
          <a:bodyPr anchor="ct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170">
              <a:spcAft>
                <a:spcPts val="400"/>
              </a:spcAft>
              <a:buNone/>
              <a:defRPr/>
            </a:pPr>
            <a:r>
              <a:rPr lang="en-US" sz="5333" b="1" dirty="0">
                <a:solidFill>
                  <a:srgbClr val="FE5000"/>
                </a:solidFill>
                <a:latin typeface="Source Sans Pro Semibold" charset="0"/>
                <a:ea typeface="Source Sans Pro Semibold" charset="0"/>
                <a:cs typeface="Source Sans Pro Semibold" charset="0"/>
              </a:rPr>
              <a:t>15%</a:t>
            </a:r>
          </a:p>
        </p:txBody>
      </p:sp>
    </p:spTree>
    <p:extLst>
      <p:ext uri="{BB962C8B-B14F-4D97-AF65-F5344CB8AC3E}">
        <p14:creationId xmlns:p14="http://schemas.microsoft.com/office/powerpoint/2010/main" val="2258948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dirty="0" smtClean="0"/>
              <a:t>CHALLENGES</a:t>
            </a:r>
            <a:endParaRPr lang="en-US" dirty="0"/>
          </a:p>
        </p:txBody>
      </p:sp>
      <p:sp>
        <p:nvSpPr>
          <p:cNvPr id="6" name="Text Placeholder 5"/>
          <p:cNvSpPr>
            <a:spLocks noGrp="1"/>
          </p:cNvSpPr>
          <p:nvPr>
            <p:ph type="body" sz="quarter" idx="10"/>
          </p:nvPr>
        </p:nvSpPr>
        <p:spPr/>
        <p:txBody>
          <a:bodyPr/>
          <a:lstStyle/>
          <a:p>
            <a:r>
              <a:rPr lang="en-US" dirty="0"/>
              <a:t>THE IMPORTANCE OF BROADBAND</a:t>
            </a:r>
          </a:p>
        </p:txBody>
      </p:sp>
    </p:spTree>
    <p:extLst>
      <p:ext uri="{BB962C8B-B14F-4D97-AF65-F5344CB8AC3E}">
        <p14:creationId xmlns:p14="http://schemas.microsoft.com/office/powerpoint/2010/main" val="2967509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spcAft>
                <a:spcPts val="400"/>
              </a:spcAft>
            </a:pPr>
            <a:r>
              <a:rPr lang="en-US" dirty="0"/>
              <a:t>Tribal libraries do not have the same funding sources as public </a:t>
            </a:r>
            <a:r>
              <a:rPr lang="en-US" dirty="0" smtClean="0"/>
              <a:t>libraries </a:t>
            </a:r>
          </a:p>
          <a:p>
            <a:pPr lvl="1">
              <a:spcAft>
                <a:spcPts val="1000"/>
              </a:spcAft>
            </a:pPr>
            <a:r>
              <a:rPr lang="en-US" b="1" dirty="0" smtClean="0">
                <a:latin typeface="Source Sans Pro Semibold" charset="0"/>
                <a:ea typeface="Source Sans Pro Semibold" charset="0"/>
                <a:cs typeface="Source Sans Pro Semibold" charset="0"/>
              </a:rPr>
              <a:t>Solution: </a:t>
            </a:r>
            <a:r>
              <a:rPr lang="en-US" dirty="0" smtClean="0"/>
              <a:t>E-rate funds can help</a:t>
            </a:r>
          </a:p>
          <a:p>
            <a:pPr>
              <a:spcAft>
                <a:spcPts val="400"/>
              </a:spcAft>
            </a:pPr>
            <a:r>
              <a:rPr lang="en-US" dirty="0" smtClean="0"/>
              <a:t>On average, 50% of Tribal Libraries are unaware of the E-rate Program</a:t>
            </a:r>
          </a:p>
          <a:p>
            <a:pPr lvl="1">
              <a:spcAft>
                <a:spcPts val="400"/>
              </a:spcAft>
            </a:pPr>
            <a:r>
              <a:rPr lang="en-US" b="1" dirty="0" smtClean="0">
                <a:latin typeface="Source Sans Pro Semibold" charset="0"/>
                <a:ea typeface="Source Sans Pro Semibold" charset="0"/>
                <a:cs typeface="Source Sans Pro Semibold" charset="0"/>
              </a:rPr>
              <a:t>Solution: </a:t>
            </a:r>
            <a:r>
              <a:rPr lang="en-US" dirty="0" smtClean="0"/>
              <a:t>Attendance at conferences such as ATALM </a:t>
            </a:r>
          </a:p>
          <a:p>
            <a:pPr lvl="1">
              <a:spcAft>
                <a:spcPts val="1000"/>
              </a:spcAft>
            </a:pPr>
            <a:r>
              <a:rPr lang="en-US" b="1" dirty="0" smtClean="0">
                <a:latin typeface="Source Sans Pro Semibold" charset="0"/>
                <a:ea typeface="Source Sans Pro Semibold" charset="0"/>
                <a:cs typeface="Source Sans Pro Semibold" charset="0"/>
              </a:rPr>
              <a:t>Solution: </a:t>
            </a:r>
            <a:r>
              <a:rPr lang="en-US" dirty="0" smtClean="0"/>
              <a:t>Help us spread the word!</a:t>
            </a:r>
          </a:p>
          <a:p>
            <a:pPr>
              <a:spcAft>
                <a:spcPts val="400"/>
              </a:spcAft>
            </a:pPr>
            <a:r>
              <a:rPr lang="en-US" dirty="0" smtClean="0"/>
              <a:t>Of the libraries that are aware, almost 30% find it too complicated or don’t have the time to apply</a:t>
            </a:r>
          </a:p>
          <a:p>
            <a:pPr lvl="1">
              <a:spcAft>
                <a:spcPts val="400"/>
              </a:spcAft>
            </a:pPr>
            <a:r>
              <a:rPr lang="en-US" b="1" dirty="0" smtClean="0">
                <a:latin typeface="Source Sans Pro Semibold" charset="0"/>
                <a:ea typeface="Source Sans Pro Semibold" charset="0"/>
                <a:cs typeface="Source Sans Pro Semibold" charset="0"/>
              </a:rPr>
              <a:t>Solution: </a:t>
            </a:r>
            <a:r>
              <a:rPr lang="en-US" dirty="0" smtClean="0"/>
              <a:t>Having access to the Tribal Liaison and our resources can help</a:t>
            </a:r>
            <a:endParaRPr lang="en-US" dirty="0"/>
          </a:p>
        </p:txBody>
      </p:sp>
      <p:sp>
        <p:nvSpPr>
          <p:cNvPr id="3" name="Text Placeholder 2"/>
          <p:cNvSpPr>
            <a:spLocks noGrp="1"/>
          </p:cNvSpPr>
          <p:nvPr>
            <p:ph type="body" sz="quarter" idx="12"/>
          </p:nvPr>
        </p:nvSpPr>
        <p:spPr/>
        <p:txBody>
          <a:bodyPr/>
          <a:lstStyle/>
          <a:p>
            <a:r>
              <a:rPr lang="en-US" dirty="0" smtClean="0"/>
              <a:t>BROADBAND</a:t>
            </a:r>
            <a:endParaRPr lang="en-US" dirty="0"/>
          </a:p>
        </p:txBody>
      </p:sp>
      <p:sp>
        <p:nvSpPr>
          <p:cNvPr id="4" name="Title 3"/>
          <p:cNvSpPr>
            <a:spLocks noGrp="1"/>
          </p:cNvSpPr>
          <p:nvPr>
            <p:ph type="title"/>
          </p:nvPr>
        </p:nvSpPr>
        <p:spPr/>
        <p:txBody>
          <a:bodyPr/>
          <a:lstStyle/>
          <a:p>
            <a:r>
              <a:rPr lang="en-US" dirty="0" smtClean="0"/>
              <a:t>CHALLENGES FOR TRIBAL LIBRARIES</a:t>
            </a:r>
            <a:endParaRPr lang="en-US" dirty="0"/>
          </a:p>
        </p:txBody>
      </p:sp>
    </p:spTree>
    <p:extLst>
      <p:ext uri="{BB962C8B-B14F-4D97-AF65-F5344CB8AC3E}">
        <p14:creationId xmlns:p14="http://schemas.microsoft.com/office/powerpoint/2010/main" val="1940112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Aft>
                <a:spcPts val="400"/>
              </a:spcAft>
            </a:pPr>
            <a:r>
              <a:rPr lang="en-US" dirty="0"/>
              <a:t>FCC goal of </a:t>
            </a:r>
            <a:r>
              <a:rPr lang="en-US" b="1" dirty="0">
                <a:latin typeface="Source Sans Pro Semibold" charset="0"/>
                <a:ea typeface="Source Sans Pro Semibold" charset="0"/>
                <a:cs typeface="Source Sans Pro Semibold" charset="0"/>
              </a:rPr>
              <a:t>100 Mbps per 1,000 students </a:t>
            </a:r>
            <a:r>
              <a:rPr lang="en-US" dirty="0"/>
              <a:t>(short-term)</a:t>
            </a:r>
          </a:p>
          <a:p>
            <a:pPr lvl="1">
              <a:spcAft>
                <a:spcPts val="400"/>
              </a:spcAft>
            </a:pPr>
            <a:r>
              <a:rPr lang="en-US" dirty="0" smtClean="0"/>
              <a:t>Average $5.07/Mbps for districts meeting the FCC's goals </a:t>
            </a:r>
          </a:p>
          <a:p>
            <a:pPr lvl="1">
              <a:spcAft>
                <a:spcPts val="400"/>
              </a:spcAft>
            </a:pPr>
            <a:r>
              <a:rPr lang="en-US" dirty="0" smtClean="0"/>
              <a:t>Average $12.33/Mbps for districts not meeting the goals</a:t>
            </a:r>
          </a:p>
          <a:p>
            <a:pPr lvl="1">
              <a:spcAft>
                <a:spcPts val="1000"/>
              </a:spcAft>
            </a:pPr>
            <a:r>
              <a:rPr lang="en-US" dirty="0" smtClean="0"/>
              <a:t>Long-term goal of 1 </a:t>
            </a:r>
            <a:r>
              <a:rPr lang="en-US" dirty="0" err="1" smtClean="0"/>
              <a:t>Gbps</a:t>
            </a:r>
            <a:r>
              <a:rPr lang="en-US" dirty="0" smtClean="0"/>
              <a:t> per 1,000 students</a:t>
            </a:r>
          </a:p>
          <a:p>
            <a:pPr>
              <a:spcAft>
                <a:spcPts val="400"/>
              </a:spcAft>
            </a:pPr>
            <a:r>
              <a:rPr lang="en-US" b="1" dirty="0" smtClean="0">
                <a:latin typeface="Source Sans Pro Semibold" charset="0"/>
                <a:ea typeface="Source Sans Pro Semibold" charset="0"/>
                <a:cs typeface="Source Sans Pro Semibold" charset="0"/>
              </a:rPr>
              <a:t>Affordability </a:t>
            </a:r>
            <a:r>
              <a:rPr lang="en-US" b="1" dirty="0">
                <a:latin typeface="Source Sans Pro Semibold" charset="0"/>
                <a:ea typeface="Source Sans Pro Semibold" charset="0"/>
                <a:cs typeface="Source Sans Pro Semibold" charset="0"/>
              </a:rPr>
              <a:t>remains a primary roadblock </a:t>
            </a:r>
            <a:r>
              <a:rPr lang="en-US" dirty="0"/>
              <a:t>to high-speed connections for schools</a:t>
            </a:r>
          </a:p>
          <a:p>
            <a:pPr lvl="1">
              <a:spcAft>
                <a:spcPts val="400"/>
              </a:spcAft>
            </a:pPr>
            <a:r>
              <a:rPr lang="en-US" dirty="0"/>
              <a:t>Tribal </a:t>
            </a:r>
            <a:r>
              <a:rPr lang="en-US" dirty="0" smtClean="0"/>
              <a:t>schools and libraries </a:t>
            </a:r>
            <a:r>
              <a:rPr lang="en-US" dirty="0"/>
              <a:t>do not have the same funding sources as public </a:t>
            </a:r>
            <a:r>
              <a:rPr lang="en-US" dirty="0" smtClean="0"/>
              <a:t>entities </a:t>
            </a:r>
            <a:endParaRPr lang="en-US" dirty="0"/>
          </a:p>
        </p:txBody>
      </p:sp>
      <p:sp>
        <p:nvSpPr>
          <p:cNvPr id="3" name="Text Placeholder 2"/>
          <p:cNvSpPr>
            <a:spLocks noGrp="1"/>
          </p:cNvSpPr>
          <p:nvPr>
            <p:ph type="body" sz="quarter" idx="12"/>
          </p:nvPr>
        </p:nvSpPr>
        <p:spPr/>
        <p:txBody>
          <a:bodyPr/>
          <a:lstStyle/>
          <a:p>
            <a:r>
              <a:rPr lang="en-US" dirty="0" smtClean="0"/>
              <a:t>AFFORDABILITY</a:t>
            </a:r>
            <a:endParaRPr lang="en-US" dirty="0"/>
          </a:p>
        </p:txBody>
      </p:sp>
      <p:sp>
        <p:nvSpPr>
          <p:cNvPr id="4" name="Title 3"/>
          <p:cNvSpPr>
            <a:spLocks noGrp="1"/>
          </p:cNvSpPr>
          <p:nvPr>
            <p:ph type="title"/>
          </p:nvPr>
        </p:nvSpPr>
        <p:spPr/>
        <p:txBody>
          <a:bodyPr/>
          <a:lstStyle/>
          <a:p>
            <a:r>
              <a:rPr lang="en-US" dirty="0" smtClean="0"/>
              <a:t>BROADBAND EXPENSES</a:t>
            </a:r>
            <a:endParaRPr lang="en-US" dirty="0"/>
          </a:p>
        </p:txBody>
      </p:sp>
    </p:spTree>
    <p:extLst>
      <p:ext uri="{BB962C8B-B14F-4D97-AF65-F5344CB8AC3E}">
        <p14:creationId xmlns:p14="http://schemas.microsoft.com/office/powerpoint/2010/main" val="6169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3105878"/>
            <a:ext cx="5181600" cy="2964720"/>
          </a:xfrm>
        </p:spPr>
        <p:txBody>
          <a:bodyPr/>
          <a:lstStyle/>
          <a:p>
            <a:pPr indent="0">
              <a:buNone/>
            </a:pPr>
            <a:r>
              <a:rPr lang="en-US" sz="2000" dirty="0" smtClean="0"/>
              <a:t>E-rate funds can help. The </a:t>
            </a:r>
            <a:r>
              <a:rPr lang="en-US" sz="2000" dirty="0"/>
              <a:t>FCC’s Schools and Libraries  (E-rate) Program provides discounts on broadband to schools and libraries. </a:t>
            </a:r>
            <a:r>
              <a:rPr lang="en-US" sz="2000" dirty="0" smtClean="0"/>
              <a:t>The program </a:t>
            </a:r>
            <a:r>
              <a:rPr lang="en-US" sz="2000" dirty="0"/>
              <a:t>is designed to connect our nation’s schools and libraries</a:t>
            </a:r>
          </a:p>
          <a:p>
            <a:pPr indent="0">
              <a:buNone/>
            </a:pPr>
            <a:endParaRPr lang="en-US" sz="2500" dirty="0"/>
          </a:p>
        </p:txBody>
      </p:sp>
      <p:sp>
        <p:nvSpPr>
          <p:cNvPr id="3" name="Text Placeholder 2"/>
          <p:cNvSpPr>
            <a:spLocks noGrp="1"/>
          </p:cNvSpPr>
          <p:nvPr>
            <p:ph type="body" sz="quarter" idx="12"/>
          </p:nvPr>
        </p:nvSpPr>
        <p:spPr/>
        <p:txBody>
          <a:bodyPr/>
          <a:lstStyle/>
          <a:p>
            <a:r>
              <a:rPr lang="en-US" dirty="0" smtClean="0"/>
              <a:t>AFFORDABILITY</a:t>
            </a:r>
            <a:endParaRPr lang="en-US" dirty="0"/>
          </a:p>
        </p:txBody>
      </p:sp>
      <p:sp>
        <p:nvSpPr>
          <p:cNvPr id="4" name="Title 3"/>
          <p:cNvSpPr>
            <a:spLocks noGrp="1"/>
          </p:cNvSpPr>
          <p:nvPr>
            <p:ph type="title"/>
          </p:nvPr>
        </p:nvSpPr>
        <p:spPr/>
        <p:txBody>
          <a:bodyPr/>
          <a:lstStyle/>
          <a:p>
            <a:r>
              <a:rPr lang="en-US" dirty="0" smtClean="0"/>
              <a:t>PAY THE EDUCATION RATE (E-RATE)!</a:t>
            </a:r>
            <a:endParaRPr lang="en-US" dirty="0"/>
          </a:p>
        </p:txBody>
      </p:sp>
      <p:cxnSp>
        <p:nvCxnSpPr>
          <p:cNvPr id="5" name="Straight Connector 4"/>
          <p:cNvCxnSpPr/>
          <p:nvPr/>
        </p:nvCxnSpPr>
        <p:spPr>
          <a:xfrm>
            <a:off x="5384800" y="2209801"/>
            <a:ext cx="0" cy="3891281"/>
          </a:xfrm>
          <a:prstGeom prst="line">
            <a:avLst/>
          </a:prstGeom>
          <a:ln>
            <a:solidFill>
              <a:srgbClr val="BDB1A6"/>
            </a:solidFill>
          </a:ln>
        </p:spPr>
        <p:style>
          <a:lnRef idx="1">
            <a:schemeClr val="accent1"/>
          </a:lnRef>
          <a:fillRef idx="0">
            <a:schemeClr val="accent1"/>
          </a:fillRef>
          <a:effectRef idx="0">
            <a:schemeClr val="accent1"/>
          </a:effectRef>
          <a:fontRef idx="minor">
            <a:schemeClr val="tx1"/>
          </a:fontRef>
        </p:style>
      </p:cxnSp>
      <p:sp>
        <p:nvSpPr>
          <p:cNvPr id="6" name="Text Placeholder 1"/>
          <p:cNvSpPr txBox="1">
            <a:spLocks/>
          </p:cNvSpPr>
          <p:nvPr/>
        </p:nvSpPr>
        <p:spPr>
          <a:xfrm>
            <a:off x="5700487" y="2743200"/>
            <a:ext cx="5181600" cy="427992"/>
          </a:xfrm>
          <a:prstGeom prst="rect">
            <a:avLst/>
          </a:prstGeom>
        </p:spPr>
        <p:txBody>
          <a:bodyP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Source Sans Pro Light" charset="0"/>
                <a:ea typeface="Source Sans Pro Light" charset="0"/>
                <a:cs typeface="Source Sans Pro Light" charset="0"/>
              </a:rPr>
              <a:t>Discounts range from</a:t>
            </a:r>
          </a:p>
        </p:txBody>
      </p:sp>
      <p:sp>
        <p:nvSpPr>
          <p:cNvPr id="7" name="Text Placeholder 1"/>
          <p:cNvSpPr txBox="1">
            <a:spLocks/>
          </p:cNvSpPr>
          <p:nvPr/>
        </p:nvSpPr>
        <p:spPr>
          <a:xfrm>
            <a:off x="5584825" y="4038600"/>
            <a:ext cx="6299200" cy="1827529"/>
          </a:xfrm>
          <a:prstGeom prst="rect">
            <a:avLst/>
          </a:prstGeom>
        </p:spPr>
        <p:txBody>
          <a:bodyP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latin typeface="Source Sans Pro Semibold" charset="0"/>
                <a:ea typeface="Source Sans Pro Semibold" charset="0"/>
                <a:cs typeface="Source Sans Pro Semibold" charset="0"/>
              </a:rPr>
              <a:t>Tribal</a:t>
            </a:r>
            <a:r>
              <a:rPr lang="en-US" dirty="0">
                <a:latin typeface="Source Sans Pro Light" charset="0"/>
                <a:ea typeface="Source Sans Pro Light" charset="0"/>
                <a:cs typeface="Source Sans Pro Light" charset="0"/>
              </a:rPr>
              <a:t> schools and libraries </a:t>
            </a:r>
            <a:r>
              <a:rPr lang="en-US" dirty="0" smtClean="0">
                <a:latin typeface="Source Sans Pro Light" charset="0"/>
                <a:ea typeface="Source Sans Pro Light" charset="0"/>
                <a:cs typeface="Source Sans Pro Light" charset="0"/>
              </a:rPr>
              <a:t>typically </a:t>
            </a:r>
            <a:r>
              <a:rPr lang="en-US" dirty="0">
                <a:latin typeface="Source Sans Pro Light" charset="0"/>
                <a:ea typeface="Source Sans Pro Light" charset="0"/>
                <a:cs typeface="Source Sans Pro Light" charset="0"/>
              </a:rPr>
              <a:t>receive a </a:t>
            </a:r>
            <a:r>
              <a:rPr lang="en-US" b="1" dirty="0">
                <a:latin typeface="Source Sans Pro Semibold" charset="0"/>
                <a:ea typeface="Source Sans Pro Semibold" charset="0"/>
                <a:cs typeface="Source Sans Pro Semibold" charset="0"/>
              </a:rPr>
              <a:t>80 to 90% </a:t>
            </a:r>
            <a:r>
              <a:rPr lang="en-US" dirty="0">
                <a:latin typeface="Source Sans Pro Light" charset="0"/>
                <a:ea typeface="Source Sans Pro Light" charset="0"/>
                <a:cs typeface="Source Sans Pro Light" charset="0"/>
              </a:rPr>
              <a:t>discount</a:t>
            </a:r>
          </a:p>
        </p:txBody>
      </p:sp>
      <p:sp>
        <p:nvSpPr>
          <p:cNvPr id="8" name="Text Placeholder 1"/>
          <p:cNvSpPr txBox="1">
            <a:spLocks/>
          </p:cNvSpPr>
          <p:nvPr/>
        </p:nvSpPr>
        <p:spPr>
          <a:xfrm>
            <a:off x="5700487" y="3094992"/>
            <a:ext cx="5969000" cy="738504"/>
          </a:xfrm>
          <a:prstGeom prst="rect">
            <a:avLst/>
          </a:prstGeom>
        </p:spPr>
        <p:txBody>
          <a:bodyP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dirty="0">
                <a:solidFill>
                  <a:srgbClr val="FE5000"/>
                </a:solidFill>
                <a:latin typeface="Source Sans Pro Semibold" charset="0"/>
                <a:ea typeface="Source Sans Pro Semibold" charset="0"/>
                <a:cs typeface="Source Sans Pro Semibold" charset="0"/>
              </a:rPr>
              <a:t>20% to 90% </a:t>
            </a:r>
          </a:p>
        </p:txBody>
      </p:sp>
      <p:cxnSp>
        <p:nvCxnSpPr>
          <p:cNvPr id="9" name="Straight Connector 8"/>
          <p:cNvCxnSpPr/>
          <p:nvPr/>
        </p:nvCxnSpPr>
        <p:spPr>
          <a:xfrm>
            <a:off x="5689601" y="3833496"/>
            <a:ext cx="6194425" cy="0"/>
          </a:xfrm>
          <a:prstGeom prst="line">
            <a:avLst/>
          </a:prstGeom>
          <a:ln>
            <a:solidFill>
              <a:srgbClr val="BDB1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28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AFFORDABILITY</a:t>
            </a:r>
            <a:endParaRPr lang="en-US" dirty="0"/>
          </a:p>
        </p:txBody>
      </p:sp>
      <p:sp>
        <p:nvSpPr>
          <p:cNvPr id="4" name="Title 3"/>
          <p:cNvSpPr>
            <a:spLocks noGrp="1"/>
          </p:cNvSpPr>
          <p:nvPr>
            <p:ph type="title"/>
          </p:nvPr>
        </p:nvSpPr>
        <p:spPr/>
        <p:txBody>
          <a:bodyPr/>
          <a:lstStyle/>
          <a:p>
            <a:r>
              <a:rPr lang="en-US" dirty="0" smtClean="0"/>
              <a:t>DISCOUNTS ON HIGH-SPEED INTERNET</a:t>
            </a:r>
            <a:endParaRPr lang="en-US" dirty="0"/>
          </a:p>
        </p:txBody>
      </p:sp>
      <p:sp>
        <p:nvSpPr>
          <p:cNvPr id="5" name="Rectangle 4"/>
          <p:cNvSpPr/>
          <p:nvPr/>
        </p:nvSpPr>
        <p:spPr>
          <a:xfrm>
            <a:off x="1828800" y="2133600"/>
            <a:ext cx="3657600" cy="3664249"/>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Box 5"/>
          <p:cNvSpPr txBox="1"/>
          <p:nvPr/>
        </p:nvSpPr>
        <p:spPr>
          <a:xfrm>
            <a:off x="1828800" y="3069239"/>
            <a:ext cx="3657600" cy="769441"/>
          </a:xfrm>
          <a:prstGeom prst="rect">
            <a:avLst/>
          </a:prstGeom>
          <a:noFill/>
        </p:spPr>
        <p:txBody>
          <a:bodyPr wrap="square" rtlCol="0">
            <a:spAutoFit/>
          </a:bodyPr>
          <a:lstStyle/>
          <a:p>
            <a:pPr algn="ctr"/>
            <a:r>
              <a:rPr lang="en-US" sz="2200" dirty="0">
                <a:latin typeface="Source Sans Pro Light" charset="0"/>
                <a:ea typeface="Source Sans Pro Light" charset="0"/>
                <a:cs typeface="Source Sans Pro Light" charset="0"/>
              </a:rPr>
              <a:t>Discounts for</a:t>
            </a:r>
          </a:p>
          <a:p>
            <a:pPr algn="ctr"/>
            <a:r>
              <a:rPr lang="en-US" sz="2200" b="1" dirty="0">
                <a:latin typeface="Source Sans Pro Semibold" charset="0"/>
                <a:ea typeface="Source Sans Pro Semibold" charset="0"/>
                <a:cs typeface="Source Sans Pro Semibold" charset="0"/>
              </a:rPr>
              <a:t>schools and libraries</a:t>
            </a:r>
          </a:p>
        </p:txBody>
      </p:sp>
      <p:sp>
        <p:nvSpPr>
          <p:cNvPr id="8" name="Rectangle 7"/>
          <p:cNvSpPr/>
          <p:nvPr/>
        </p:nvSpPr>
        <p:spPr>
          <a:xfrm>
            <a:off x="6705600" y="2133600"/>
            <a:ext cx="3657600" cy="3664249"/>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TextBox 9"/>
          <p:cNvSpPr txBox="1"/>
          <p:nvPr/>
        </p:nvSpPr>
        <p:spPr>
          <a:xfrm>
            <a:off x="6705600" y="2842339"/>
            <a:ext cx="3657600" cy="1354217"/>
          </a:xfrm>
          <a:prstGeom prst="rect">
            <a:avLst/>
          </a:prstGeom>
          <a:noFill/>
        </p:spPr>
        <p:txBody>
          <a:bodyPr wrap="square" rtlCol="0">
            <a:spAutoFit/>
          </a:bodyPr>
          <a:lstStyle/>
          <a:p>
            <a:pPr algn="ctr"/>
            <a:r>
              <a:rPr lang="en-US" sz="2200" b="1" dirty="0">
                <a:latin typeface="Source Sans Pro Semibold" charset="0"/>
                <a:ea typeface="Source Sans Pro Semibold" charset="0"/>
                <a:cs typeface="Source Sans Pro Semibold" charset="0"/>
              </a:rPr>
              <a:t>$3.9B in </a:t>
            </a:r>
            <a:r>
              <a:rPr lang="en-US" sz="2200" b="1" dirty="0" smtClean="0">
                <a:latin typeface="Source Sans Pro Semibold" charset="0"/>
                <a:ea typeface="Source Sans Pro Semibold" charset="0"/>
                <a:cs typeface="Source Sans Pro Semibold" charset="0"/>
              </a:rPr>
              <a:t>funding</a:t>
            </a:r>
          </a:p>
          <a:p>
            <a:pPr algn="ctr"/>
            <a:r>
              <a:rPr lang="en-US" sz="2000" dirty="0" smtClean="0">
                <a:latin typeface="Source Sans Pro Light" charset="0"/>
                <a:ea typeface="Source Sans Pro Light" charset="0"/>
                <a:cs typeface="Source Sans Pro Light" charset="0"/>
              </a:rPr>
              <a:t>is </a:t>
            </a:r>
            <a:r>
              <a:rPr lang="en-US" sz="2000" dirty="0">
                <a:latin typeface="Source Sans Pro Light" charset="0"/>
                <a:ea typeface="Source Sans Pro Light" charset="0"/>
                <a:cs typeface="Source Sans Pro Light" charset="0"/>
              </a:rPr>
              <a:t>available per year through the FCC’s Schools and Libraries (E-rate) Program</a:t>
            </a:r>
          </a:p>
        </p:txBody>
      </p:sp>
      <p:sp>
        <p:nvSpPr>
          <p:cNvPr id="12" name="TextBox 11"/>
          <p:cNvSpPr txBox="1"/>
          <p:nvPr/>
        </p:nvSpPr>
        <p:spPr>
          <a:xfrm>
            <a:off x="1828800" y="3991080"/>
            <a:ext cx="3657600" cy="954300"/>
          </a:xfrm>
          <a:prstGeom prst="rect">
            <a:avLst/>
          </a:prstGeom>
          <a:noFill/>
        </p:spPr>
        <p:txBody>
          <a:bodyPr wrap="square" rtlCol="0">
            <a:spAutoFit/>
          </a:bodyPr>
          <a:lstStyle/>
          <a:p>
            <a:pPr algn="ctr"/>
            <a:r>
              <a:rPr lang="en-US" sz="1800" dirty="0">
                <a:latin typeface="Source Sans Pro Light" charset="0"/>
                <a:ea typeface="Source Sans Pro Light" charset="0"/>
                <a:cs typeface="Source Sans Pro Light" charset="0"/>
              </a:rPr>
              <a:t>Broadband service for</a:t>
            </a:r>
          </a:p>
          <a:p>
            <a:pPr algn="ctr"/>
            <a:r>
              <a:rPr lang="en-US" sz="1800" dirty="0">
                <a:latin typeface="Source Sans Pro Light" charset="0"/>
                <a:ea typeface="Source Sans Pro Light" charset="0"/>
                <a:cs typeface="Source Sans Pro Light" charset="0"/>
              </a:rPr>
              <a:t>elementary schools, secondary schools, and libraries</a:t>
            </a:r>
          </a:p>
        </p:txBody>
      </p:sp>
      <p:cxnSp>
        <p:nvCxnSpPr>
          <p:cNvPr id="13" name="Straight Connector 12"/>
          <p:cNvCxnSpPr/>
          <p:nvPr/>
        </p:nvCxnSpPr>
        <p:spPr>
          <a:xfrm>
            <a:off x="2032000" y="3908991"/>
            <a:ext cx="3251200" cy="0"/>
          </a:xfrm>
          <a:prstGeom prst="line">
            <a:avLst/>
          </a:prstGeom>
          <a:ln>
            <a:solidFill>
              <a:srgbClr val="BDB1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120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88388" cy="6858000"/>
          </a:xfrm>
          <a:prstGeom prst="rect">
            <a:avLst/>
          </a:prstGeom>
        </p:spPr>
      </p:pic>
      <p:sp>
        <p:nvSpPr>
          <p:cNvPr id="3" name="TextBox 2"/>
          <p:cNvSpPr txBox="1"/>
          <p:nvPr/>
        </p:nvSpPr>
        <p:spPr>
          <a:xfrm>
            <a:off x="2514600" y="5562600"/>
            <a:ext cx="6705600" cy="430887"/>
          </a:xfrm>
          <a:prstGeom prst="rect">
            <a:avLst/>
          </a:prstGeom>
          <a:noFill/>
        </p:spPr>
        <p:txBody>
          <a:bodyPr wrap="square" rtlCol="0">
            <a:spAutoFit/>
          </a:bodyPr>
          <a:lstStyle/>
          <a:p>
            <a:pPr algn="r"/>
            <a:r>
              <a:rPr lang="en-US" sz="2200" b="1" dirty="0" smtClean="0">
                <a:solidFill>
                  <a:schemeClr val="bg1"/>
                </a:solidFill>
                <a:latin typeface="Source Sans Pro Semibold" charset="0"/>
                <a:ea typeface="Source Sans Pro Semibold" charset="0"/>
                <a:cs typeface="Source Sans Pro Semibold" charset="0"/>
              </a:rPr>
              <a:t>STORIES: </a:t>
            </a:r>
            <a:r>
              <a:rPr lang="en-US" sz="2200" dirty="0" smtClean="0">
                <a:solidFill>
                  <a:schemeClr val="bg1"/>
                </a:solidFill>
                <a:latin typeface="Source Sans Pro Light" charset="0"/>
                <a:ea typeface="Source Sans Pro Light" charset="0"/>
                <a:cs typeface="Source Sans Pro Light" charset="0"/>
              </a:rPr>
              <a:t>LETCHER COUNTY, KY</a:t>
            </a:r>
            <a:endParaRPr lang="en-US" sz="2200" dirty="0">
              <a:solidFill>
                <a:schemeClr val="bg1"/>
              </a:solidFill>
              <a:latin typeface="Source Sans Pro Light" charset="0"/>
              <a:ea typeface="Source Sans Pro Light" charset="0"/>
              <a:cs typeface="Source Sans Pro Light" charset="0"/>
            </a:endParaRPr>
          </a:p>
        </p:txBody>
      </p:sp>
      <p:sp>
        <p:nvSpPr>
          <p:cNvPr id="4" name="Shape 3"/>
          <p:cNvSpPr/>
          <p:nvPr/>
        </p:nvSpPr>
        <p:spPr>
          <a:xfrm>
            <a:off x="-3969" y="-2977"/>
            <a:ext cx="12199940" cy="85726"/>
          </a:xfrm>
          <a:prstGeom prst="rect">
            <a:avLst/>
          </a:prstGeom>
          <a:solidFill>
            <a:srgbClr val="FE5000"/>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Tree>
    <p:extLst>
      <p:ext uri="{BB962C8B-B14F-4D97-AF65-F5344CB8AC3E}">
        <p14:creationId xmlns:p14="http://schemas.microsoft.com/office/powerpoint/2010/main" val="1414012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2164078"/>
            <a:ext cx="5689600" cy="3855721"/>
          </a:xfrm>
        </p:spPr>
        <p:txBody>
          <a:bodyPr/>
          <a:lstStyle/>
          <a:p>
            <a:pPr marL="0" indent="0">
              <a:spcAft>
                <a:spcPts val="1200"/>
              </a:spcAft>
              <a:buNone/>
            </a:pPr>
            <a:r>
              <a:rPr lang="en-US" dirty="0"/>
              <a:t>Letcher County is very rural, with 3,100 students and an 85% E-rate discount.</a:t>
            </a:r>
          </a:p>
          <a:p>
            <a:pPr marL="0" indent="0">
              <a:spcAft>
                <a:spcPts val="1200"/>
              </a:spcAft>
              <a:buNone/>
            </a:pPr>
            <a:r>
              <a:rPr lang="en-US" dirty="0"/>
              <a:t>They used a </a:t>
            </a:r>
            <a:r>
              <a:rPr lang="en-US" b="1" dirty="0">
                <a:latin typeface="Source Sans Pro Semibold" charset="0"/>
                <a:ea typeface="Source Sans Pro Semibold" charset="0"/>
                <a:cs typeface="Source Sans Pro Semibold" charset="0"/>
              </a:rPr>
              <a:t>$409,010 </a:t>
            </a:r>
            <a:r>
              <a:rPr lang="en-US" dirty="0"/>
              <a:t>funding commitment for a complete refresh of internal building wiring, wireless access Points and switches.</a:t>
            </a:r>
          </a:p>
          <a:p>
            <a:pPr marL="0" indent="0">
              <a:spcAft>
                <a:spcPts val="1200"/>
              </a:spcAft>
              <a:buNone/>
            </a:pPr>
            <a:r>
              <a:rPr lang="en-US" dirty="0"/>
              <a:t>The district can now implement BYOD for the first time.</a:t>
            </a:r>
          </a:p>
        </p:txBody>
      </p:sp>
      <p:sp>
        <p:nvSpPr>
          <p:cNvPr id="3" name="Text Placeholder 2"/>
          <p:cNvSpPr>
            <a:spLocks noGrp="1"/>
          </p:cNvSpPr>
          <p:nvPr>
            <p:ph type="body" sz="quarter" idx="12"/>
          </p:nvPr>
        </p:nvSpPr>
        <p:spPr/>
        <p:txBody>
          <a:bodyPr/>
          <a:lstStyle/>
          <a:p>
            <a:r>
              <a:rPr lang="en-US" dirty="0" smtClean="0"/>
              <a:t>STORIES</a:t>
            </a:r>
            <a:endParaRPr lang="en-US" dirty="0"/>
          </a:p>
        </p:txBody>
      </p:sp>
      <p:sp>
        <p:nvSpPr>
          <p:cNvPr id="4" name="Title 3"/>
          <p:cNvSpPr>
            <a:spLocks noGrp="1"/>
          </p:cNvSpPr>
          <p:nvPr>
            <p:ph type="title"/>
          </p:nvPr>
        </p:nvSpPr>
        <p:spPr/>
        <p:txBody>
          <a:bodyPr/>
          <a:lstStyle/>
          <a:p>
            <a:r>
              <a:rPr lang="en-US" dirty="0" smtClean="0"/>
              <a:t>STORY: LETCHER COUNTY SCHOOLS (KY)</a:t>
            </a:r>
            <a:endParaRPr lang="en-US" dirty="0"/>
          </a:p>
        </p:txBody>
      </p:sp>
      <p:cxnSp>
        <p:nvCxnSpPr>
          <p:cNvPr id="6" name="Straight Connector 5"/>
          <p:cNvCxnSpPr/>
          <p:nvPr/>
        </p:nvCxnSpPr>
        <p:spPr>
          <a:xfrm>
            <a:off x="6299200" y="2057401"/>
            <a:ext cx="0" cy="3891281"/>
          </a:xfrm>
          <a:prstGeom prst="line">
            <a:avLst/>
          </a:prstGeom>
          <a:ln>
            <a:solidFill>
              <a:srgbClr val="BDB1A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0" y="1905000"/>
            <a:ext cx="1422400" cy="1569660"/>
          </a:xfrm>
          <a:prstGeom prst="rect">
            <a:avLst/>
          </a:prstGeom>
          <a:noFill/>
        </p:spPr>
        <p:txBody>
          <a:bodyPr wrap="square" rtlCol="0">
            <a:spAutoFit/>
          </a:bodyPr>
          <a:lstStyle/>
          <a:p>
            <a:r>
              <a:rPr lang="en-US" sz="9600" b="1" dirty="0">
                <a:solidFill>
                  <a:srgbClr val="FE5000"/>
                </a:solidFill>
              </a:rPr>
              <a:t>“</a:t>
            </a:r>
          </a:p>
        </p:txBody>
      </p:sp>
      <p:sp>
        <p:nvSpPr>
          <p:cNvPr id="5" name="Text Placeholder 1"/>
          <p:cNvSpPr txBox="1">
            <a:spLocks/>
          </p:cNvSpPr>
          <p:nvPr/>
        </p:nvSpPr>
        <p:spPr>
          <a:xfrm>
            <a:off x="7010400" y="2057401"/>
            <a:ext cx="4470400" cy="3962399"/>
          </a:xfrm>
          <a:prstGeom prst="rect">
            <a:avLst/>
          </a:prstGeom>
        </p:spPr>
        <p:txBody>
          <a:bodyPr anchor="ct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Aft>
                <a:spcPts val="1600"/>
              </a:spcAft>
              <a:buNone/>
            </a:pPr>
            <a:r>
              <a:rPr lang="en-US" sz="1800" dirty="0">
                <a:latin typeface="Source Sans Pro Light" charset="0"/>
                <a:ea typeface="Source Sans Pro Light" charset="0"/>
                <a:cs typeface="Source Sans Pro Light" charset="0"/>
              </a:rPr>
              <a:t>These upgrades will give us the capacity to allow students to use the devices they already own in the BYOD environment. The upgrades also give us the capacity to consider one-to-one solutions in the future</a:t>
            </a:r>
            <a:r>
              <a:rPr lang="en-US" sz="1800" b="1" dirty="0">
                <a:latin typeface="Source Sans Pro Semibold" charset="0"/>
                <a:ea typeface="Source Sans Pro Semibold" charset="0"/>
                <a:cs typeface="Source Sans Pro Semibold" charset="0"/>
              </a:rPr>
              <a:t>. The benefits are endless. </a:t>
            </a:r>
            <a:r>
              <a:rPr lang="en-US" sz="1800" dirty="0">
                <a:latin typeface="Source Sans Pro Light" charset="0"/>
                <a:ea typeface="Source Sans Pro Light" charset="0"/>
                <a:cs typeface="Source Sans Pro Light" charset="0"/>
              </a:rPr>
              <a:t>I honestly cannot imagine where we would be without the E-rate program.” </a:t>
            </a:r>
          </a:p>
          <a:p>
            <a:pPr marL="0" indent="0" algn="r">
              <a:lnSpc>
                <a:spcPct val="150000"/>
              </a:lnSpc>
              <a:buNone/>
            </a:pPr>
            <a:r>
              <a:rPr lang="en-US" sz="1800" dirty="0">
                <a:latin typeface="Source Sans Pro Light" charset="0"/>
                <a:ea typeface="Source Sans Pro Light" charset="0"/>
                <a:cs typeface="Source Sans Pro Light" charset="0"/>
              </a:rPr>
              <a:t>– Randy Bailey, </a:t>
            </a:r>
            <a:r>
              <a:rPr lang="en-US" sz="1800" i="1" dirty="0">
                <a:latin typeface="Source Sans Pro Light" charset="0"/>
                <a:ea typeface="Source Sans Pro Light" charset="0"/>
                <a:cs typeface="Source Sans Pro Light" charset="0"/>
              </a:rPr>
              <a:t>Director of Tech</a:t>
            </a:r>
          </a:p>
        </p:txBody>
      </p:sp>
    </p:spTree>
    <p:extLst>
      <p:ext uri="{BB962C8B-B14F-4D97-AF65-F5344CB8AC3E}">
        <p14:creationId xmlns:p14="http://schemas.microsoft.com/office/powerpoint/2010/main" val="923875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538" b="4264"/>
          <a:stretch/>
        </p:blipFill>
        <p:spPr>
          <a:xfrm>
            <a:off x="-25440" y="0"/>
            <a:ext cx="12217440" cy="6858000"/>
          </a:xfrm>
          <a:prstGeom prst="rect">
            <a:avLst/>
          </a:prstGeom>
        </p:spPr>
      </p:pic>
      <p:sp>
        <p:nvSpPr>
          <p:cNvPr id="4" name="TextBox 3"/>
          <p:cNvSpPr txBox="1"/>
          <p:nvPr/>
        </p:nvSpPr>
        <p:spPr>
          <a:xfrm>
            <a:off x="4267200" y="5486400"/>
            <a:ext cx="6705600" cy="430887"/>
          </a:xfrm>
          <a:prstGeom prst="rect">
            <a:avLst/>
          </a:prstGeom>
          <a:noFill/>
        </p:spPr>
        <p:txBody>
          <a:bodyPr wrap="square" rtlCol="0">
            <a:spAutoFit/>
          </a:bodyPr>
          <a:lstStyle/>
          <a:p>
            <a:pPr algn="r"/>
            <a:r>
              <a:rPr lang="en-US" sz="2200" b="1" dirty="0" smtClean="0">
                <a:solidFill>
                  <a:schemeClr val="bg1"/>
                </a:solidFill>
                <a:latin typeface="Source Sans Pro Semibold" charset="0"/>
                <a:ea typeface="Source Sans Pro Semibold" charset="0"/>
                <a:cs typeface="Source Sans Pro Semibold" charset="0"/>
              </a:rPr>
              <a:t>STORIES: </a:t>
            </a:r>
            <a:r>
              <a:rPr lang="en-US" sz="2200" dirty="0" smtClean="0">
                <a:solidFill>
                  <a:schemeClr val="bg1"/>
                </a:solidFill>
                <a:latin typeface="Source Sans Pro Light" charset="0"/>
                <a:ea typeface="Source Sans Pro Light" charset="0"/>
                <a:cs typeface="Source Sans Pro Light" charset="0"/>
              </a:rPr>
              <a:t>QUAPAW TRIBE, OK</a:t>
            </a:r>
            <a:endParaRPr lang="en-US" sz="2200" dirty="0">
              <a:solidFill>
                <a:schemeClr val="bg1"/>
              </a:solidFill>
              <a:latin typeface="Source Sans Pro Light" charset="0"/>
              <a:ea typeface="Source Sans Pro Light" charset="0"/>
              <a:cs typeface="Source Sans Pro Light" charset="0"/>
            </a:endParaRPr>
          </a:p>
        </p:txBody>
      </p:sp>
      <p:sp>
        <p:nvSpPr>
          <p:cNvPr id="6" name="Shape 3"/>
          <p:cNvSpPr/>
          <p:nvPr/>
        </p:nvSpPr>
        <p:spPr>
          <a:xfrm>
            <a:off x="-3969" y="-2977"/>
            <a:ext cx="12199940" cy="85726"/>
          </a:xfrm>
          <a:prstGeom prst="rect">
            <a:avLst/>
          </a:prstGeom>
          <a:solidFill>
            <a:srgbClr val="FE5000"/>
          </a:solidFill>
          <a:ln w="3175">
            <a:miter lim="400000"/>
          </a:ln>
        </p:spPr>
        <p:txBody>
          <a:bodyPr lIns="26789" tIns="26789" rIns="26789" bIns="26789" anchor="ctr"/>
          <a:lstStyle/>
          <a:p>
            <a:pPr algn="ctr" defTabSz="345043" hangingPunct="0">
              <a:defRPr sz="2200">
                <a:solidFill>
                  <a:srgbClr val="FFFFFF"/>
                </a:solidFill>
              </a:defRPr>
            </a:pPr>
            <a:endParaRPr sz="1547" kern="0">
              <a:solidFill>
                <a:srgbClr val="FFFFFF"/>
              </a:solidFill>
              <a:sym typeface="Helvetica Light"/>
            </a:endParaRPr>
          </a:p>
        </p:txBody>
      </p:sp>
    </p:spTree>
    <p:extLst>
      <p:ext uri="{BB962C8B-B14F-4D97-AF65-F5344CB8AC3E}">
        <p14:creationId xmlns:p14="http://schemas.microsoft.com/office/powerpoint/2010/main" val="403708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4800" y="1956816"/>
            <a:ext cx="11582400" cy="3754120"/>
          </a:xfrm>
        </p:spPr>
        <p:txBody>
          <a:bodyPr/>
          <a:lstStyle/>
          <a:p>
            <a:pPr marL="0" indent="-182880"/>
            <a:r>
              <a:rPr lang="en-US" dirty="0"/>
              <a:t>Connectivity</a:t>
            </a:r>
          </a:p>
          <a:p>
            <a:pPr marL="457200" lvl="1" indent="-228600"/>
            <a:r>
              <a:rPr lang="en-US" dirty="0"/>
              <a:t>Tribal communities</a:t>
            </a:r>
          </a:p>
          <a:p>
            <a:pPr marL="457200" lvl="1" indent="-228600"/>
            <a:r>
              <a:rPr lang="en-US" dirty="0"/>
              <a:t>Schools</a:t>
            </a:r>
          </a:p>
          <a:p>
            <a:pPr marL="457200" lvl="1" indent="-228600">
              <a:spcAft>
                <a:spcPts val="2400"/>
              </a:spcAft>
            </a:pPr>
            <a:r>
              <a:rPr lang="en-US" dirty="0"/>
              <a:t>Libraries</a:t>
            </a:r>
          </a:p>
          <a:p>
            <a:pPr marL="0" indent="-182880"/>
            <a:r>
              <a:rPr lang="en-US" dirty="0" smtClean="0"/>
              <a:t>Affordability</a:t>
            </a:r>
          </a:p>
          <a:p>
            <a:pPr marL="0" indent="-182880"/>
            <a:r>
              <a:rPr lang="en-US" dirty="0" smtClean="0"/>
              <a:t>Stories</a:t>
            </a:r>
            <a:endParaRPr lang="en-US" dirty="0"/>
          </a:p>
          <a:p>
            <a:pPr marL="0" indent="-182880"/>
            <a:r>
              <a:rPr lang="en-US" dirty="0"/>
              <a:t>Getting Started</a:t>
            </a:r>
          </a:p>
        </p:txBody>
      </p:sp>
      <p:sp>
        <p:nvSpPr>
          <p:cNvPr id="6" name="Text Placeholder 5"/>
          <p:cNvSpPr>
            <a:spLocks noGrp="1"/>
          </p:cNvSpPr>
          <p:nvPr>
            <p:ph type="body" sz="quarter" idx="12"/>
          </p:nvPr>
        </p:nvSpPr>
        <p:spPr/>
        <p:txBody>
          <a:bodyPr/>
          <a:lstStyle/>
          <a:p>
            <a:r>
              <a:rPr lang="en-US" dirty="0" smtClean="0"/>
              <a:t>HIGH-SPEED INTERNET FOR TRIBAL SCHOOLS &amp; LIBRARIES</a:t>
            </a:r>
            <a:endParaRPr lang="en-US" b="0" dirty="0"/>
          </a:p>
        </p:txBody>
      </p:sp>
      <p:sp>
        <p:nvSpPr>
          <p:cNvPr id="4" name="Title 3"/>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65350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STORIES</a:t>
            </a:r>
            <a:endParaRPr lang="en-US" dirty="0"/>
          </a:p>
        </p:txBody>
      </p:sp>
      <p:sp>
        <p:nvSpPr>
          <p:cNvPr id="4" name="Title 3"/>
          <p:cNvSpPr>
            <a:spLocks noGrp="1"/>
          </p:cNvSpPr>
          <p:nvPr>
            <p:ph type="title"/>
          </p:nvPr>
        </p:nvSpPr>
        <p:spPr/>
        <p:txBody>
          <a:bodyPr/>
          <a:lstStyle/>
          <a:p>
            <a:r>
              <a:rPr lang="en-US" dirty="0" smtClean="0"/>
              <a:t>STORY: QUAPAW TRIBAL LIBRARY (OK)</a:t>
            </a:r>
            <a:endParaRPr lang="en-US" dirty="0"/>
          </a:p>
        </p:txBody>
      </p:sp>
      <p:sp>
        <p:nvSpPr>
          <p:cNvPr id="9" name="Text Placeholder 1"/>
          <p:cNvSpPr>
            <a:spLocks noGrp="1"/>
          </p:cNvSpPr>
          <p:nvPr>
            <p:ph type="body" sz="quarter" idx="10"/>
          </p:nvPr>
        </p:nvSpPr>
        <p:spPr>
          <a:xfrm>
            <a:off x="304800" y="2167128"/>
            <a:ext cx="5689600" cy="3555999"/>
          </a:xfrm>
        </p:spPr>
        <p:txBody>
          <a:bodyPr/>
          <a:lstStyle/>
          <a:p>
            <a:pPr marL="0" indent="0">
              <a:spcAft>
                <a:spcPts val="1200"/>
              </a:spcAft>
              <a:buNone/>
            </a:pPr>
            <a:r>
              <a:rPr lang="en-US" dirty="0"/>
              <a:t>The Quapaw Tribe is located on the northeast tip of Oklahoma.</a:t>
            </a:r>
          </a:p>
          <a:p>
            <a:pPr marL="0" indent="0">
              <a:spcAft>
                <a:spcPts val="1200"/>
              </a:spcAft>
              <a:buNone/>
            </a:pPr>
            <a:r>
              <a:rPr lang="en-US" dirty="0"/>
              <a:t>They have been committed </a:t>
            </a:r>
            <a:r>
              <a:rPr lang="en-US" b="1" dirty="0">
                <a:latin typeface="Source Sans Pro Semibold" charset="0"/>
                <a:ea typeface="Source Sans Pro Semibold" charset="0"/>
                <a:cs typeface="Source Sans Pro Semibold" charset="0"/>
              </a:rPr>
              <a:t>$44,000 </a:t>
            </a:r>
            <a:r>
              <a:rPr lang="en-US" dirty="0"/>
              <a:t>since 2012 to increase their library’s bandwidth and upgrade from DSL to T-1 lines.</a:t>
            </a:r>
          </a:p>
        </p:txBody>
      </p:sp>
      <p:sp>
        <p:nvSpPr>
          <p:cNvPr id="11" name="TextBox 10"/>
          <p:cNvSpPr txBox="1"/>
          <p:nvPr/>
        </p:nvSpPr>
        <p:spPr>
          <a:xfrm>
            <a:off x="6477000" y="1828800"/>
            <a:ext cx="1422400" cy="1569660"/>
          </a:xfrm>
          <a:prstGeom prst="rect">
            <a:avLst/>
          </a:prstGeom>
          <a:noFill/>
        </p:spPr>
        <p:txBody>
          <a:bodyPr wrap="square" rtlCol="0">
            <a:spAutoFit/>
          </a:bodyPr>
          <a:lstStyle/>
          <a:p>
            <a:r>
              <a:rPr lang="en-US" sz="9600" b="1" dirty="0">
                <a:solidFill>
                  <a:srgbClr val="FE5000"/>
                </a:solidFill>
              </a:rPr>
              <a:t>“</a:t>
            </a:r>
          </a:p>
        </p:txBody>
      </p:sp>
      <p:sp>
        <p:nvSpPr>
          <p:cNvPr id="12" name="Text Placeholder 1"/>
          <p:cNvSpPr txBox="1">
            <a:spLocks/>
          </p:cNvSpPr>
          <p:nvPr/>
        </p:nvSpPr>
        <p:spPr>
          <a:xfrm>
            <a:off x="7010400" y="1981201"/>
            <a:ext cx="4673600" cy="3962399"/>
          </a:xfrm>
          <a:prstGeom prst="rect">
            <a:avLst/>
          </a:prstGeom>
        </p:spPr>
        <p:txBody>
          <a:bodyPr anchor="ct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Aft>
                <a:spcPts val="1600"/>
              </a:spcAft>
              <a:buNone/>
            </a:pPr>
            <a:r>
              <a:rPr lang="en-US" sz="1800" dirty="0">
                <a:latin typeface="Source Sans Pro Light" charset="0"/>
                <a:ea typeface="Source Sans Pro Light" charset="0"/>
                <a:cs typeface="Source Sans Pro Light" charset="0"/>
              </a:rPr>
              <a:t>Because of the E-Rate funding we are able to offer a faster Internet connection to our patrons (T-1 line). Before we started receiving E-Rate funding, our Internet connection was DSL, which is much slower. Not having to pay for internet service means we are able to spend more on library materials. </a:t>
            </a:r>
          </a:p>
          <a:p>
            <a:pPr marL="0" indent="0" algn="r">
              <a:lnSpc>
                <a:spcPct val="150000"/>
              </a:lnSpc>
              <a:buNone/>
            </a:pPr>
            <a:r>
              <a:rPr lang="en-US" sz="1800" dirty="0">
                <a:latin typeface="Source Sans Pro Light" charset="0"/>
                <a:ea typeface="Source Sans Pro Light" charset="0"/>
                <a:cs typeface="Source Sans Pro Light" charset="0"/>
              </a:rPr>
              <a:t>Patty Billings,  </a:t>
            </a:r>
            <a:r>
              <a:rPr lang="en-US" sz="1800" i="1" dirty="0">
                <a:latin typeface="Source Sans Pro Light" charset="0"/>
                <a:ea typeface="Source Sans Pro Light" charset="0"/>
                <a:cs typeface="Source Sans Pro Light" charset="0"/>
              </a:rPr>
              <a:t>Librarian, Quapaw Tribe of OK</a:t>
            </a:r>
          </a:p>
        </p:txBody>
      </p:sp>
      <p:cxnSp>
        <p:nvCxnSpPr>
          <p:cNvPr id="8" name="Straight Connector 7"/>
          <p:cNvCxnSpPr/>
          <p:nvPr/>
        </p:nvCxnSpPr>
        <p:spPr>
          <a:xfrm>
            <a:off x="6299200" y="2057401"/>
            <a:ext cx="0" cy="3891281"/>
          </a:xfrm>
          <a:prstGeom prst="line">
            <a:avLst/>
          </a:prstGeom>
          <a:ln>
            <a:solidFill>
              <a:srgbClr val="BDB1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248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304800" y="3361913"/>
            <a:ext cx="11582400" cy="355600"/>
          </a:xfrm>
        </p:spPr>
        <p:txBody>
          <a:bodyPr/>
          <a:lstStyle/>
          <a:p>
            <a:r>
              <a:rPr lang="en-US" dirty="0" smtClean="0"/>
              <a:t>THE IMPORTANCE OF BROADBAND</a:t>
            </a:r>
            <a:endParaRPr lang="en-US" dirty="0"/>
          </a:p>
        </p:txBody>
      </p:sp>
      <p:sp>
        <p:nvSpPr>
          <p:cNvPr id="7" name="Text Placeholder 4"/>
          <p:cNvSpPr>
            <a:spLocks noGrp="1"/>
          </p:cNvSpPr>
          <p:nvPr>
            <p:ph type="body" sz="quarter" idx="12"/>
          </p:nvPr>
        </p:nvSpPr>
        <p:spPr>
          <a:xfrm>
            <a:off x="304800" y="2848070"/>
            <a:ext cx="11582400" cy="672086"/>
          </a:xfrm>
        </p:spPr>
        <p:txBody>
          <a:bodyPr/>
          <a:lstStyle/>
          <a:p>
            <a:r>
              <a:rPr lang="en-US" dirty="0" smtClean="0"/>
              <a:t>QUESTIONS?</a:t>
            </a:r>
            <a:endParaRPr lang="en-US" dirty="0"/>
          </a:p>
        </p:txBody>
      </p:sp>
    </p:spTree>
    <p:extLst>
      <p:ext uri="{BB962C8B-B14F-4D97-AF65-F5344CB8AC3E}">
        <p14:creationId xmlns:p14="http://schemas.microsoft.com/office/powerpoint/2010/main" val="2705750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0"/>
          </p:nvPr>
        </p:nvSpPr>
        <p:spPr>
          <a:xfrm>
            <a:off x="304800" y="3361913"/>
            <a:ext cx="11582400" cy="355600"/>
          </a:xfrm>
        </p:spPr>
        <p:txBody>
          <a:bodyPr/>
          <a:lstStyle/>
          <a:p>
            <a:r>
              <a:rPr lang="en-US" dirty="0"/>
              <a:t>THE IMPORTANCE OF BROADBAND</a:t>
            </a:r>
          </a:p>
        </p:txBody>
      </p:sp>
      <p:sp>
        <p:nvSpPr>
          <p:cNvPr id="7" name="Text Placeholder 5"/>
          <p:cNvSpPr>
            <a:spLocks noGrp="1"/>
          </p:cNvSpPr>
          <p:nvPr>
            <p:ph type="body" sz="quarter" idx="12"/>
          </p:nvPr>
        </p:nvSpPr>
        <p:spPr>
          <a:xfrm>
            <a:off x="304800" y="2848070"/>
            <a:ext cx="11582400" cy="672086"/>
          </a:xfrm>
        </p:spPr>
        <p:txBody>
          <a:bodyPr/>
          <a:lstStyle/>
          <a:p>
            <a:r>
              <a:rPr lang="en-US" dirty="0" smtClean="0"/>
              <a:t>GETTING STARTED</a:t>
            </a:r>
            <a:endParaRPr lang="en-US" dirty="0"/>
          </a:p>
        </p:txBody>
      </p:sp>
    </p:spTree>
    <p:extLst>
      <p:ext uri="{BB962C8B-B14F-4D97-AF65-F5344CB8AC3E}">
        <p14:creationId xmlns:p14="http://schemas.microsoft.com/office/powerpoint/2010/main" val="2145130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Tribal Training is designed to promote awareness and </a:t>
            </a:r>
            <a:r>
              <a:rPr lang="en-US" dirty="0" smtClean="0"/>
              <a:t>successful participation </a:t>
            </a:r>
            <a:r>
              <a:rPr lang="en-US" dirty="0"/>
              <a:t>in </a:t>
            </a:r>
            <a:r>
              <a:rPr lang="en-US" dirty="0" smtClean="0"/>
              <a:t>the E-rate </a:t>
            </a:r>
            <a:r>
              <a:rPr lang="en-US" dirty="0"/>
              <a:t>Program</a:t>
            </a:r>
          </a:p>
          <a:p>
            <a:pPr lvl="1">
              <a:spcAft>
                <a:spcPts val="2200"/>
              </a:spcAft>
            </a:pPr>
            <a:r>
              <a:rPr lang="en-US" b="1" dirty="0">
                <a:latin typeface="Source Sans Pro Semibold" charset="0"/>
                <a:ea typeface="Source Sans Pro Semibold" charset="0"/>
                <a:cs typeface="Source Sans Pro Semibold" charset="0"/>
              </a:rPr>
              <a:t>Goal: </a:t>
            </a:r>
            <a:r>
              <a:rPr lang="en-US" dirty="0"/>
              <a:t>reduce the digital divide and promote high-speed broadband connectivity to Tribal schools and libraries</a:t>
            </a:r>
          </a:p>
          <a:p>
            <a:r>
              <a:rPr lang="en-US" dirty="0"/>
              <a:t>The </a:t>
            </a:r>
            <a:r>
              <a:rPr lang="en-US" dirty="0" smtClean="0"/>
              <a:t>E-rate </a:t>
            </a:r>
            <a:r>
              <a:rPr lang="en-US" b="1" dirty="0" smtClean="0">
                <a:latin typeface="Source Sans Pro Semibold" charset="0"/>
                <a:ea typeface="Source Sans Pro Semibold" charset="0"/>
                <a:cs typeface="Source Sans Pro Semibold" charset="0"/>
              </a:rPr>
              <a:t>Tribal </a:t>
            </a:r>
            <a:r>
              <a:rPr lang="en-US" b="1" dirty="0">
                <a:latin typeface="Source Sans Pro Semibold" charset="0"/>
                <a:ea typeface="Source Sans Pro Semibold" charset="0"/>
                <a:cs typeface="Source Sans Pro Semibold" charset="0"/>
              </a:rPr>
              <a:t>Liaison </a:t>
            </a:r>
            <a:r>
              <a:rPr lang="en-US" dirty="0"/>
              <a:t>is dedicated to helping applicants from schools and libraries on Tribal lands</a:t>
            </a:r>
          </a:p>
          <a:p>
            <a:pPr lvl="1"/>
            <a:r>
              <a:rPr lang="en-US" b="1" dirty="0">
                <a:latin typeface="Source Sans Pro Semibold" charset="0"/>
                <a:ea typeface="Source Sans Pro Semibold" charset="0"/>
                <a:cs typeface="Source Sans Pro Semibold" charset="0"/>
              </a:rPr>
              <a:t>Contact me for assistance: </a:t>
            </a:r>
            <a:r>
              <a:rPr lang="en-US" u="sng" dirty="0" err="1" smtClean="0">
                <a:solidFill>
                  <a:srgbClr val="004AD4"/>
                </a:solidFill>
              </a:rPr>
              <a:t>mhoward@usac.org</a:t>
            </a:r>
            <a:r>
              <a:rPr lang="en-US" dirty="0" smtClean="0">
                <a:solidFill>
                  <a:srgbClr val="0070C0"/>
                </a:solidFill>
              </a:rPr>
              <a:t>  </a:t>
            </a:r>
            <a:r>
              <a:rPr lang="en-US" dirty="0" smtClean="0"/>
              <a:t>•  (202</a:t>
            </a:r>
            <a:r>
              <a:rPr lang="en-US" dirty="0"/>
              <a:t>) 772-4535</a:t>
            </a:r>
            <a:endParaRPr lang="en-US" u="sng" dirty="0">
              <a:solidFill>
                <a:srgbClr val="0070C0"/>
              </a:solidFill>
            </a:endParaRPr>
          </a:p>
        </p:txBody>
      </p:sp>
      <p:sp>
        <p:nvSpPr>
          <p:cNvPr id="3" name="Text Placeholder 2"/>
          <p:cNvSpPr>
            <a:spLocks noGrp="1"/>
          </p:cNvSpPr>
          <p:nvPr>
            <p:ph type="body" sz="quarter" idx="12"/>
          </p:nvPr>
        </p:nvSpPr>
        <p:spPr/>
        <p:txBody>
          <a:bodyPr/>
          <a:lstStyle/>
          <a:p>
            <a:r>
              <a:rPr lang="en-US" dirty="0" smtClean="0"/>
              <a:t>RESOURCES &amp; HELP</a:t>
            </a:r>
            <a:endParaRPr lang="en-US" dirty="0"/>
          </a:p>
        </p:txBody>
      </p:sp>
      <p:sp>
        <p:nvSpPr>
          <p:cNvPr id="4" name="Title 3"/>
          <p:cNvSpPr>
            <a:spLocks noGrp="1"/>
          </p:cNvSpPr>
          <p:nvPr>
            <p:ph type="title"/>
          </p:nvPr>
        </p:nvSpPr>
        <p:spPr/>
        <p:txBody>
          <a:bodyPr/>
          <a:lstStyle/>
          <a:p>
            <a:r>
              <a:rPr lang="en-US" dirty="0" smtClean="0"/>
              <a:t>TRIBAL TRAINING</a:t>
            </a:r>
            <a:endParaRPr lang="en-US" dirty="0"/>
          </a:p>
        </p:txBody>
      </p:sp>
    </p:spTree>
    <p:extLst>
      <p:ext uri="{BB962C8B-B14F-4D97-AF65-F5344CB8AC3E}">
        <p14:creationId xmlns:p14="http://schemas.microsoft.com/office/powerpoint/2010/main" val="1077536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indent="0">
              <a:buNone/>
            </a:pPr>
            <a:r>
              <a:rPr lang="en-US" sz="1600" b="1" dirty="0">
                <a:solidFill>
                  <a:srgbClr val="000000"/>
                </a:solidFill>
                <a:hlinkClick r:id="rId2"/>
              </a:rPr>
              <a:t>http://</a:t>
            </a:r>
            <a:r>
              <a:rPr lang="en-US" sz="1600" b="1" dirty="0" smtClean="0">
                <a:solidFill>
                  <a:srgbClr val="000000"/>
                </a:solidFill>
                <a:hlinkClick r:id="rId2"/>
              </a:rPr>
              <a:t>www.usac.org/sl/about/outreach/tribal.aspx</a:t>
            </a:r>
            <a:endParaRPr lang="en-US" sz="1600" b="1" dirty="0" smtClean="0">
              <a:solidFill>
                <a:srgbClr val="000000"/>
              </a:solidFill>
            </a:endParaRPr>
          </a:p>
          <a:p>
            <a:pPr indent="0">
              <a:buNone/>
            </a:pPr>
            <a:r>
              <a:rPr lang="en-US" dirty="0" smtClean="0">
                <a:solidFill>
                  <a:srgbClr val="000000"/>
                </a:solidFill>
              </a:rPr>
              <a:t>The Tribal Training Page (above) contains information on resources:</a:t>
            </a:r>
          </a:p>
          <a:p>
            <a:pPr indent="0">
              <a:buNone/>
            </a:pPr>
            <a:endParaRPr lang="en-US" dirty="0" smtClean="0">
              <a:solidFill>
                <a:srgbClr val="000000"/>
              </a:solidFill>
            </a:endParaRPr>
          </a:p>
          <a:p>
            <a:pPr indent="-274320">
              <a:buFont typeface="+mj-lt"/>
              <a:buAutoNum type="arabicParenR"/>
            </a:pPr>
            <a:r>
              <a:rPr lang="en-US" dirty="0" smtClean="0"/>
              <a:t>Monthly </a:t>
            </a:r>
            <a:r>
              <a:rPr lang="en-US" dirty="0"/>
              <a:t>conference </a:t>
            </a:r>
            <a:r>
              <a:rPr lang="en-US" dirty="0" smtClean="0"/>
              <a:t>call (hosted by E-rate Tribal Liaison)</a:t>
            </a:r>
          </a:p>
          <a:p>
            <a:pPr lvl="1">
              <a:spcAft>
                <a:spcPts val="1400"/>
              </a:spcAft>
            </a:pPr>
            <a:r>
              <a:rPr lang="en-US" dirty="0"/>
              <a:t>G</a:t>
            </a:r>
            <a:r>
              <a:rPr lang="en-US" dirty="0" smtClean="0"/>
              <a:t>uidance, tips, reminders and Q&amp;A</a:t>
            </a:r>
          </a:p>
          <a:p>
            <a:pPr indent="-274320">
              <a:buFont typeface="+mj-lt"/>
              <a:buAutoNum type="arabicParenR"/>
            </a:pPr>
            <a:r>
              <a:rPr lang="en-US" dirty="0" smtClean="0"/>
              <a:t>Live </a:t>
            </a:r>
            <a:r>
              <a:rPr lang="en-US" dirty="0"/>
              <a:t>training </a:t>
            </a:r>
            <a:r>
              <a:rPr lang="en-US" dirty="0" smtClean="0"/>
              <a:t>events:</a:t>
            </a:r>
          </a:p>
          <a:p>
            <a:pPr lvl="1">
              <a:spcAft>
                <a:spcPts val="1400"/>
              </a:spcAft>
            </a:pPr>
            <a:r>
              <a:rPr lang="en-US" dirty="0" smtClean="0"/>
              <a:t>In-depth </a:t>
            </a:r>
            <a:r>
              <a:rPr lang="en-US" dirty="0"/>
              <a:t>training </a:t>
            </a:r>
            <a:r>
              <a:rPr lang="en-US" dirty="0" smtClean="0"/>
              <a:t>for Tribes on </a:t>
            </a:r>
            <a:r>
              <a:rPr lang="en-US" dirty="0"/>
              <a:t>how to apply for </a:t>
            </a:r>
            <a:r>
              <a:rPr lang="en-US" dirty="0" smtClean="0"/>
              <a:t>E-rate Program funds</a:t>
            </a:r>
          </a:p>
          <a:p>
            <a:pPr indent="-274320">
              <a:buFont typeface="+mj-lt"/>
              <a:buAutoNum type="arabicParenR"/>
            </a:pPr>
            <a:r>
              <a:rPr lang="en-US" dirty="0" smtClean="0">
                <a:solidFill>
                  <a:srgbClr val="000000"/>
                </a:solidFill>
              </a:rPr>
              <a:t>One </a:t>
            </a:r>
            <a:r>
              <a:rPr lang="en-US" dirty="0">
                <a:solidFill>
                  <a:srgbClr val="000000"/>
                </a:solidFill>
              </a:rPr>
              <a:t>on one </a:t>
            </a:r>
            <a:r>
              <a:rPr lang="en-US" dirty="0" smtClean="0">
                <a:solidFill>
                  <a:srgbClr val="000000"/>
                </a:solidFill>
              </a:rPr>
              <a:t>training:</a:t>
            </a:r>
          </a:p>
          <a:p>
            <a:pPr lvl="1"/>
            <a:r>
              <a:rPr lang="en-US" dirty="0" smtClean="0">
                <a:solidFill>
                  <a:srgbClr val="000000"/>
                </a:solidFill>
              </a:rPr>
              <a:t>Contact me directly with your program questions or issues</a:t>
            </a:r>
            <a:endParaRPr lang="en-US" dirty="0"/>
          </a:p>
        </p:txBody>
      </p:sp>
      <p:sp>
        <p:nvSpPr>
          <p:cNvPr id="3" name="Text Placeholder 2"/>
          <p:cNvSpPr>
            <a:spLocks noGrp="1"/>
          </p:cNvSpPr>
          <p:nvPr>
            <p:ph type="body" sz="quarter" idx="12"/>
          </p:nvPr>
        </p:nvSpPr>
        <p:spPr/>
        <p:txBody>
          <a:bodyPr/>
          <a:lstStyle/>
          <a:p>
            <a:r>
              <a:rPr lang="en-US" dirty="0" smtClean="0"/>
              <a:t>RESOURCES &amp; HELP</a:t>
            </a:r>
            <a:endParaRPr lang="en-US" dirty="0"/>
          </a:p>
        </p:txBody>
      </p:sp>
      <p:sp>
        <p:nvSpPr>
          <p:cNvPr id="4" name="Title 3"/>
          <p:cNvSpPr>
            <a:spLocks noGrp="1"/>
          </p:cNvSpPr>
          <p:nvPr>
            <p:ph type="title"/>
          </p:nvPr>
        </p:nvSpPr>
        <p:spPr/>
        <p:txBody>
          <a:bodyPr/>
          <a:lstStyle/>
          <a:p>
            <a:r>
              <a:rPr lang="en-US" dirty="0" smtClean="0"/>
              <a:t>TRIBAL TRAINING RESOURCES </a:t>
            </a:r>
            <a:endParaRPr lang="en-US" dirty="0"/>
          </a:p>
        </p:txBody>
      </p:sp>
    </p:spTree>
    <p:extLst>
      <p:ext uri="{BB962C8B-B14F-4D97-AF65-F5344CB8AC3E}">
        <p14:creationId xmlns:p14="http://schemas.microsoft.com/office/powerpoint/2010/main" val="411717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OTHER RESOURCES</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0802" y="1513416"/>
            <a:ext cx="3685284" cy="3642784"/>
          </a:xfrm>
          <a:prstGeom prst="rect">
            <a:avLst/>
          </a:prstGeom>
          <a:ln>
            <a:noFill/>
          </a:ln>
          <a:effectLst>
            <a:outerShdw blurRad="38100" dist="38100" dir="2700000" algn="tl"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34" y="1412489"/>
            <a:ext cx="3439933" cy="3634601"/>
          </a:xfrm>
          <a:prstGeom prst="rect">
            <a:avLst/>
          </a:prstGeom>
          <a:ln>
            <a:noFill/>
          </a:ln>
          <a:effectLst>
            <a:outerShdw blurRad="38100" dist="38100" dir="2700000" algn="tl"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841" b="2722"/>
          <a:stretch/>
        </p:blipFill>
        <p:spPr bwMode="auto">
          <a:xfrm>
            <a:off x="1516767" y="3385897"/>
            <a:ext cx="4470400" cy="2822152"/>
          </a:xfrm>
          <a:prstGeom prst="rect">
            <a:avLst/>
          </a:prstGeom>
          <a:ln>
            <a:noFill/>
          </a:ln>
          <a:effectLst>
            <a:outerShdw blurRad="38100" dist="38100" dir="2700000" algn="tl"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2835" y="2717800"/>
            <a:ext cx="3735276" cy="2822152"/>
          </a:xfrm>
          <a:prstGeom prst="rect">
            <a:avLst/>
          </a:prstGeom>
          <a:ln>
            <a:noFill/>
          </a:ln>
          <a:effectLst>
            <a:outerShdw blurRad="38100" dist="38100" dir="2700000" algn="tl"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2844800" y="3327400"/>
            <a:ext cx="6604000" cy="1171011"/>
          </a:xfrm>
          <a:prstGeom prst="roundRect">
            <a:avLst>
              <a:gd name="adj" fmla="val 50000"/>
            </a:avLst>
          </a:prstGeom>
          <a:solidFill>
            <a:srgbClr val="004AD4"/>
          </a:solidFill>
          <a:ln>
            <a:solidFill>
              <a:srgbClr val="004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TextBox 10"/>
          <p:cNvSpPr txBox="1"/>
          <p:nvPr/>
        </p:nvSpPr>
        <p:spPr>
          <a:xfrm>
            <a:off x="3251200" y="3358907"/>
            <a:ext cx="5791200" cy="1077218"/>
          </a:xfrm>
          <a:prstGeom prst="rect">
            <a:avLst/>
          </a:prstGeom>
          <a:noFill/>
        </p:spPr>
        <p:txBody>
          <a:bodyPr wrap="square" rtlCol="0">
            <a:spAutoFit/>
          </a:bodyPr>
          <a:lstStyle/>
          <a:p>
            <a:pPr algn="ctr"/>
            <a:r>
              <a:rPr lang="en-US" sz="6400" b="1" dirty="0" err="1">
                <a:solidFill>
                  <a:schemeClr val="bg1"/>
                </a:solidFill>
              </a:rPr>
              <a:t>usac.org</a:t>
            </a:r>
            <a:r>
              <a:rPr lang="en-US" sz="6400" b="1" dirty="0">
                <a:solidFill>
                  <a:schemeClr val="bg1"/>
                </a:solidFill>
              </a:rPr>
              <a:t>/</a:t>
            </a:r>
            <a:r>
              <a:rPr lang="en-US" sz="6400" b="1" dirty="0" err="1">
                <a:solidFill>
                  <a:schemeClr val="bg1"/>
                </a:solidFill>
              </a:rPr>
              <a:t>sl</a:t>
            </a:r>
            <a:endParaRPr lang="en-US" sz="6400" b="1" dirty="0">
              <a:solidFill>
                <a:schemeClr val="bg1"/>
              </a:solidFill>
            </a:endParaRPr>
          </a:p>
        </p:txBody>
      </p:sp>
    </p:spTree>
    <p:extLst>
      <p:ext uri="{BB962C8B-B14F-4D97-AF65-F5344CB8AC3E}">
        <p14:creationId xmlns:p14="http://schemas.microsoft.com/office/powerpoint/2010/main" val="1239201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304800" y="3361913"/>
            <a:ext cx="11582400" cy="355600"/>
          </a:xfrm>
        </p:spPr>
        <p:txBody>
          <a:bodyPr/>
          <a:lstStyle/>
          <a:p>
            <a:r>
              <a:rPr lang="en-US" b="1" dirty="0" smtClean="0"/>
              <a:t>NEXT PRESENTATION: </a:t>
            </a:r>
            <a:r>
              <a:rPr lang="en-US" dirty="0" smtClean="0"/>
              <a:t>E-RATE 101</a:t>
            </a:r>
            <a:endParaRPr lang="en-US" dirty="0"/>
          </a:p>
        </p:txBody>
      </p:sp>
      <p:sp>
        <p:nvSpPr>
          <p:cNvPr id="7" name="Text Placeholder 4"/>
          <p:cNvSpPr>
            <a:spLocks noGrp="1"/>
          </p:cNvSpPr>
          <p:nvPr>
            <p:ph type="body" sz="quarter" idx="12"/>
          </p:nvPr>
        </p:nvSpPr>
        <p:spPr>
          <a:xfrm>
            <a:off x="304800" y="2848070"/>
            <a:ext cx="11582400" cy="672086"/>
          </a:xfrm>
        </p:spPr>
        <p:txBody>
          <a:bodyPr/>
          <a:lstStyle/>
          <a:p>
            <a:r>
              <a:rPr lang="en-US" dirty="0" smtClean="0"/>
              <a:t>THANK YOU!</a:t>
            </a:r>
            <a:endParaRPr lang="en-US" dirty="0"/>
          </a:p>
        </p:txBody>
      </p:sp>
      <p:sp>
        <p:nvSpPr>
          <p:cNvPr id="4" name="Text Placeholder 15"/>
          <p:cNvSpPr txBox="1">
            <a:spLocks/>
          </p:cNvSpPr>
          <p:nvPr/>
        </p:nvSpPr>
        <p:spPr>
          <a:xfrm>
            <a:off x="304800" y="4953000"/>
            <a:ext cx="11582400" cy="711199"/>
          </a:xfrm>
          <a:prstGeom prst="rect">
            <a:avLst/>
          </a:prstGeom>
        </p:spPr>
        <p:txBody>
          <a:bodyPr/>
          <a:lstStyle>
            <a:lvl1pPr marL="0" indent="0" algn="ctr" defTabSz="914377" rtl="0" eaLnBrk="1" latinLnBrk="0" hangingPunct="1">
              <a:spcBef>
                <a:spcPts val="0"/>
              </a:spcBef>
              <a:spcAft>
                <a:spcPts val="1200"/>
              </a:spcAft>
              <a:buFontTx/>
              <a:buNone/>
              <a:defRPr sz="2200" kern="1200">
                <a:solidFill>
                  <a:schemeClr val="bg1"/>
                </a:solidFill>
                <a:latin typeface="+mn-lt"/>
                <a:ea typeface="+mn-ea"/>
                <a:cs typeface="+mn-cs"/>
              </a:defRPr>
            </a:lvl1pPr>
            <a:lvl2pPr marL="742932" indent="-285744" algn="l" defTabSz="914377" rtl="0" eaLnBrk="1" latinLnBrk="0" hangingPunct="1">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err="1">
                <a:latin typeface="Source Sans Pro Light" charset="0"/>
                <a:ea typeface="Source Sans Pro Light" charset="0"/>
                <a:cs typeface="Source Sans Pro Light" charset="0"/>
              </a:rPr>
              <a:t>usac.org</a:t>
            </a:r>
            <a:r>
              <a:rPr lang="en-US" sz="1800" dirty="0">
                <a:latin typeface="Source Sans Pro Light" charset="0"/>
                <a:ea typeface="Source Sans Pro Light" charset="0"/>
                <a:cs typeface="Source Sans Pro Light" charset="0"/>
              </a:rPr>
              <a:t>/</a:t>
            </a:r>
            <a:r>
              <a:rPr lang="en-US" sz="1800" dirty="0" err="1">
                <a:latin typeface="Source Sans Pro Light" charset="0"/>
                <a:ea typeface="Source Sans Pro Light" charset="0"/>
                <a:cs typeface="Source Sans Pro Light" charset="0"/>
              </a:rPr>
              <a:t>sl</a:t>
            </a:r>
            <a:r>
              <a:rPr lang="en-US" sz="1800" dirty="0">
                <a:latin typeface="Source Sans Pro Light" charset="0"/>
                <a:ea typeface="Source Sans Pro Light" charset="0"/>
                <a:cs typeface="Source Sans Pro Light" charset="0"/>
              </a:rPr>
              <a:t>  •  </a:t>
            </a:r>
            <a:r>
              <a:rPr lang="en-US" sz="1800" dirty="0" err="1">
                <a:latin typeface="Source Sans Pro Light" charset="0"/>
                <a:ea typeface="Source Sans Pro Light" charset="0"/>
                <a:cs typeface="Source Sans Pro Light" charset="0"/>
              </a:rPr>
              <a:t>TribalTraining@usac.org</a:t>
            </a:r>
            <a:r>
              <a:rPr lang="en-US" sz="1800" dirty="0">
                <a:latin typeface="Source Sans Pro Light" charset="0"/>
                <a:ea typeface="Source Sans Pro Light" charset="0"/>
                <a:cs typeface="Source Sans Pro Light" charset="0"/>
              </a:rPr>
              <a:t>  •  (888) 203-8100</a:t>
            </a:r>
          </a:p>
        </p:txBody>
      </p:sp>
    </p:spTree>
    <p:extLst>
      <p:ext uri="{BB962C8B-B14F-4D97-AF65-F5344CB8AC3E}">
        <p14:creationId xmlns:p14="http://schemas.microsoft.com/office/powerpoint/2010/main" val="323822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960880"/>
            <a:ext cx="11582400" cy="3754120"/>
          </a:xfrm>
        </p:spPr>
        <p:txBody>
          <a:bodyPr/>
          <a:lstStyle/>
          <a:p>
            <a:r>
              <a:rPr lang="en-US" dirty="0"/>
              <a:t>Prepares students with the skills they need for a 21st century economy</a:t>
            </a:r>
          </a:p>
          <a:p>
            <a:pPr lvl="1"/>
            <a:r>
              <a:rPr lang="en-US" dirty="0"/>
              <a:t>Improves educational outcomes</a:t>
            </a:r>
          </a:p>
          <a:p>
            <a:pPr lvl="1"/>
            <a:r>
              <a:rPr lang="en-US" dirty="0"/>
              <a:t>Broadband skills are essential to succeed in college and careers</a:t>
            </a:r>
          </a:p>
          <a:p>
            <a:r>
              <a:rPr lang="en-US" dirty="0"/>
              <a:t>Connects your community to the rest of the country, and the world</a:t>
            </a:r>
          </a:p>
          <a:p>
            <a:pPr lvl="1"/>
            <a:r>
              <a:rPr lang="en-US" dirty="0"/>
              <a:t>High-speed connections at schools can support broader plans to increase broadband access in Tribal </a:t>
            </a:r>
            <a:r>
              <a:rPr lang="en-US" dirty="0" smtClean="0"/>
              <a:t>Lands</a:t>
            </a:r>
          </a:p>
          <a:p>
            <a:r>
              <a:rPr lang="en-US" dirty="0" smtClean="0"/>
              <a:t>Make sure your school or library is </a:t>
            </a:r>
            <a:r>
              <a:rPr lang="en-US" b="1" dirty="0" smtClean="0"/>
              <a:t>future ready</a:t>
            </a:r>
            <a:endParaRPr lang="en-US" b="1" dirty="0"/>
          </a:p>
        </p:txBody>
      </p:sp>
      <p:sp>
        <p:nvSpPr>
          <p:cNvPr id="4" name="Title 3"/>
          <p:cNvSpPr>
            <a:spLocks noGrp="1"/>
          </p:cNvSpPr>
          <p:nvPr>
            <p:ph type="title"/>
          </p:nvPr>
        </p:nvSpPr>
        <p:spPr/>
        <p:txBody>
          <a:bodyPr/>
          <a:lstStyle/>
          <a:p>
            <a:r>
              <a:rPr lang="en-US" dirty="0" smtClean="0"/>
              <a:t>WHY IS BROADBAND IMPORTANT?</a:t>
            </a:r>
            <a:endParaRPr lang="en-US" dirty="0"/>
          </a:p>
        </p:txBody>
      </p:sp>
      <p:sp>
        <p:nvSpPr>
          <p:cNvPr id="5" name="Text Placeholder 4"/>
          <p:cNvSpPr>
            <a:spLocks noGrp="1"/>
          </p:cNvSpPr>
          <p:nvPr>
            <p:ph type="body" sz="quarter" idx="12"/>
          </p:nvPr>
        </p:nvSpPr>
        <p:spPr/>
        <p:txBody>
          <a:bodyPr/>
          <a:lstStyle/>
          <a:p>
            <a:r>
              <a:rPr lang="en-US" dirty="0" smtClean="0"/>
              <a:t>HIGH SPEED INTERNET FOR TRIBAL SCHOOLS &amp; LIBRARIES</a:t>
            </a:r>
            <a:endParaRPr lang="en-US" dirty="0"/>
          </a:p>
        </p:txBody>
      </p:sp>
    </p:spTree>
    <p:extLst>
      <p:ext uri="{BB962C8B-B14F-4D97-AF65-F5344CB8AC3E}">
        <p14:creationId xmlns:p14="http://schemas.microsoft.com/office/powerpoint/2010/main" val="1283161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p:cNvSpPr>
            <a:spLocks noGrp="1"/>
          </p:cNvSpPr>
          <p:nvPr>
            <p:ph type="body" sz="quarter" idx="12"/>
          </p:nvPr>
        </p:nvSpPr>
        <p:spPr>
          <a:xfrm>
            <a:off x="304800" y="2848070"/>
            <a:ext cx="11582400" cy="672086"/>
          </a:xfrm>
        </p:spPr>
        <p:txBody>
          <a:bodyPr/>
          <a:lstStyle/>
          <a:p>
            <a:r>
              <a:rPr lang="en-US" dirty="0" smtClean="0"/>
              <a:t>CONNECTIVITY IN TRIBAL COMMUNITIES</a:t>
            </a:r>
            <a:endParaRPr lang="en-US" dirty="0"/>
          </a:p>
        </p:txBody>
      </p:sp>
      <p:sp>
        <p:nvSpPr>
          <p:cNvPr id="5" name="Text Placeholder 5"/>
          <p:cNvSpPr>
            <a:spLocks noGrp="1"/>
          </p:cNvSpPr>
          <p:nvPr>
            <p:ph type="body" sz="quarter" idx="10"/>
          </p:nvPr>
        </p:nvSpPr>
        <p:spPr>
          <a:xfrm>
            <a:off x="304800" y="3361913"/>
            <a:ext cx="11582400" cy="355600"/>
          </a:xfrm>
        </p:spPr>
        <p:txBody>
          <a:bodyPr/>
          <a:lstStyle/>
          <a:p>
            <a:r>
              <a:rPr lang="en-US" dirty="0"/>
              <a:t>THE IMPORTANCE OF BROADBAND</a:t>
            </a:r>
          </a:p>
        </p:txBody>
      </p:sp>
    </p:spTree>
    <p:extLst>
      <p:ext uri="{BB962C8B-B14F-4D97-AF65-F5344CB8AC3E}">
        <p14:creationId xmlns:p14="http://schemas.microsoft.com/office/powerpoint/2010/main" val="536403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1676400"/>
            <a:ext cx="5943600" cy="4099559"/>
          </a:xfrm>
        </p:spPr>
        <p:txBody>
          <a:bodyPr anchor="ctr"/>
          <a:lstStyle/>
          <a:p>
            <a:pPr marL="0" indent="0" algn="ctr">
              <a:spcAft>
                <a:spcPts val="2400"/>
              </a:spcAft>
              <a:buNone/>
            </a:pPr>
            <a:r>
              <a:rPr lang="en-US" sz="1800" dirty="0"/>
              <a:t>Historically, Tribal communities have lacked </a:t>
            </a:r>
            <a:br>
              <a:rPr lang="en-US" sz="1800" dirty="0"/>
            </a:br>
            <a:r>
              <a:rPr lang="en-US" sz="1800" dirty="0"/>
              <a:t>meaningful access to communications services.</a:t>
            </a:r>
          </a:p>
          <a:p>
            <a:pPr marL="0" indent="0" algn="ctr">
              <a:spcAft>
                <a:spcPts val="2400"/>
              </a:spcAft>
              <a:buNone/>
            </a:pPr>
            <a:r>
              <a:rPr lang="en-US" sz="1800" dirty="0"/>
              <a:t>“It is critical that Native American students have the</a:t>
            </a:r>
            <a:br>
              <a:rPr lang="en-US" sz="1800" dirty="0"/>
            </a:br>
            <a:r>
              <a:rPr lang="en-US" sz="1800" b="1" dirty="0">
                <a:solidFill>
                  <a:srgbClr val="FE5000"/>
                </a:solidFill>
              </a:rPr>
              <a:t>same opportunity </a:t>
            </a:r>
            <a:r>
              <a:rPr lang="en-US" sz="1800" dirty="0"/>
              <a:t>as their non-Native counterparts</a:t>
            </a:r>
            <a:br>
              <a:rPr lang="en-US" sz="1800" dirty="0"/>
            </a:br>
            <a:r>
              <a:rPr lang="en-US" sz="1800" dirty="0"/>
              <a:t>to access high capacity broadband Internet technologies. </a:t>
            </a:r>
          </a:p>
          <a:p>
            <a:pPr marL="0" indent="0" algn="ctr">
              <a:spcAft>
                <a:spcPts val="2400"/>
              </a:spcAft>
              <a:buNone/>
            </a:pPr>
            <a:r>
              <a:rPr lang="en-US" sz="1800" dirty="0"/>
              <a:t>Otherwise, Native children will be </a:t>
            </a:r>
            <a:r>
              <a:rPr lang="en-US" sz="1800" b="1" dirty="0">
                <a:solidFill>
                  <a:srgbClr val="FE5000"/>
                </a:solidFill>
              </a:rPr>
              <a:t>left behind </a:t>
            </a:r>
            <a:r>
              <a:rPr lang="en-US" sz="1800" dirty="0"/>
              <a:t/>
            </a:r>
            <a:br>
              <a:rPr lang="en-US" sz="1800" dirty="0"/>
            </a:br>
            <a:r>
              <a:rPr lang="en-US" sz="1800" dirty="0"/>
              <a:t>as education tools increasingly become digital</a:t>
            </a:r>
            <a:r>
              <a:rPr lang="en-US" sz="1800" dirty="0" smtClean="0"/>
              <a:t>.”</a:t>
            </a:r>
            <a:endParaRPr lang="en-US" sz="1800" dirty="0"/>
          </a:p>
          <a:p>
            <a:pPr marL="0" indent="0" algn="r">
              <a:spcAft>
                <a:spcPts val="2400"/>
              </a:spcAft>
              <a:buNone/>
            </a:pPr>
            <a:r>
              <a:rPr lang="en-US" sz="1600" i="1" dirty="0"/>
              <a:t>- The Benton Foundation</a:t>
            </a:r>
            <a:endParaRPr lang="en-US" sz="1600" dirty="0"/>
          </a:p>
        </p:txBody>
      </p:sp>
      <p:sp>
        <p:nvSpPr>
          <p:cNvPr id="3" name="Text Placeholder 2"/>
          <p:cNvSpPr>
            <a:spLocks noGrp="1"/>
          </p:cNvSpPr>
          <p:nvPr>
            <p:ph type="body" sz="quarter" idx="12"/>
          </p:nvPr>
        </p:nvSpPr>
        <p:spPr/>
        <p:txBody>
          <a:bodyPr/>
          <a:lstStyle/>
          <a:p>
            <a:r>
              <a:rPr lang="en-US" dirty="0" smtClean="0"/>
              <a:t>TRIBAL CONNECTIVITY</a:t>
            </a:r>
            <a:endParaRPr lang="en-US" dirty="0"/>
          </a:p>
        </p:txBody>
      </p:sp>
    </p:spTree>
    <p:extLst>
      <p:ext uri="{BB962C8B-B14F-4D97-AF65-F5344CB8AC3E}">
        <p14:creationId xmlns:p14="http://schemas.microsoft.com/office/powerpoint/2010/main" val="1974983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1279885524"/>
              </p:ext>
            </p:extLst>
          </p:nvPr>
        </p:nvGraphicFramePr>
        <p:xfrm>
          <a:off x="5181600" y="2108201"/>
          <a:ext cx="4078331" cy="285298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0"/>
          </p:nvPr>
        </p:nvSpPr>
        <p:spPr>
          <a:xfrm>
            <a:off x="2641602" y="2116389"/>
            <a:ext cx="2837893" cy="3423919"/>
          </a:xfrm>
        </p:spPr>
        <p:txBody>
          <a:bodyPr anchor="ctr"/>
          <a:lstStyle/>
          <a:p>
            <a:pPr marL="0" indent="0" defTabSz="1219170">
              <a:spcAft>
                <a:spcPts val="400"/>
              </a:spcAft>
              <a:buNone/>
              <a:defRPr/>
            </a:pPr>
            <a:r>
              <a:rPr lang="en-US" sz="1800" dirty="0"/>
              <a:t>of Bureau of Indian Education (BIE) schools don’t have adequate digital broadband access to be aligned with college-and-career-readiness standards</a:t>
            </a:r>
          </a:p>
        </p:txBody>
      </p:sp>
      <p:sp>
        <p:nvSpPr>
          <p:cNvPr id="3" name="Text Placeholder 2"/>
          <p:cNvSpPr>
            <a:spLocks noGrp="1"/>
          </p:cNvSpPr>
          <p:nvPr>
            <p:ph type="body" sz="quarter" idx="12"/>
          </p:nvPr>
        </p:nvSpPr>
        <p:spPr/>
        <p:txBody>
          <a:bodyPr/>
          <a:lstStyle/>
          <a:p>
            <a:r>
              <a:rPr lang="en-US" dirty="0" smtClean="0"/>
              <a:t>TRIBAL CONNECTIVITY</a:t>
            </a:r>
            <a:endParaRPr lang="en-US" dirty="0"/>
          </a:p>
        </p:txBody>
      </p:sp>
      <p:sp>
        <p:nvSpPr>
          <p:cNvPr id="4" name="Title 3"/>
          <p:cNvSpPr>
            <a:spLocks noGrp="1"/>
          </p:cNvSpPr>
          <p:nvPr>
            <p:ph type="title"/>
          </p:nvPr>
        </p:nvSpPr>
        <p:spPr>
          <a:xfrm>
            <a:off x="304800" y="1295400"/>
            <a:ext cx="11582400" cy="609600"/>
          </a:xfrm>
        </p:spPr>
        <p:txBody>
          <a:bodyPr/>
          <a:lstStyle/>
          <a:p>
            <a:r>
              <a:rPr lang="en-US" dirty="0" smtClean="0"/>
              <a:t>TRIBAL CONNECTIVITY VS. NATIONWIDE</a:t>
            </a:r>
            <a:endParaRPr lang="en-US" dirty="0"/>
          </a:p>
        </p:txBody>
      </p:sp>
      <p:cxnSp>
        <p:nvCxnSpPr>
          <p:cNvPr id="6" name="Straight Connector 5"/>
          <p:cNvCxnSpPr/>
          <p:nvPr/>
        </p:nvCxnSpPr>
        <p:spPr>
          <a:xfrm>
            <a:off x="5791200" y="2116389"/>
            <a:ext cx="0" cy="3891281"/>
          </a:xfrm>
          <a:prstGeom prst="line">
            <a:avLst/>
          </a:prstGeom>
          <a:ln>
            <a:solidFill>
              <a:srgbClr val="BDB1A6"/>
            </a:solidFill>
          </a:ln>
        </p:spPr>
        <p:style>
          <a:lnRef idx="1">
            <a:schemeClr val="accent1"/>
          </a:lnRef>
          <a:fillRef idx="0">
            <a:schemeClr val="accent1"/>
          </a:fillRef>
          <a:effectRef idx="0">
            <a:schemeClr val="accent1"/>
          </a:effectRef>
          <a:fontRef idx="minor">
            <a:schemeClr val="tx1"/>
          </a:fontRef>
        </p:style>
      </p:cxnSp>
      <p:sp>
        <p:nvSpPr>
          <p:cNvPr id="7" name="Text Placeholder 1"/>
          <p:cNvSpPr txBox="1">
            <a:spLocks/>
          </p:cNvSpPr>
          <p:nvPr/>
        </p:nvSpPr>
        <p:spPr>
          <a:xfrm>
            <a:off x="304800" y="5672388"/>
            <a:ext cx="5486400" cy="406400"/>
          </a:xfrm>
          <a:prstGeom prst="rect">
            <a:avLst/>
          </a:prstGeom>
        </p:spPr>
        <p:txBody>
          <a:bodyP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defTabSz="1219170">
              <a:spcAft>
                <a:spcPts val="400"/>
              </a:spcAft>
              <a:buNone/>
              <a:defRPr/>
            </a:pPr>
            <a:r>
              <a:rPr lang="en-US" sz="1500" dirty="0">
                <a:latin typeface="Source Sans Pro Light" charset="0"/>
                <a:ea typeface="Source Sans Pro Light" charset="0"/>
                <a:cs typeface="Source Sans Pro Light" charset="0"/>
              </a:rPr>
              <a:t>FCC short-term benchmark of 100 mbps per 1,000 students</a:t>
            </a:r>
          </a:p>
        </p:txBody>
      </p:sp>
      <p:cxnSp>
        <p:nvCxnSpPr>
          <p:cNvPr id="8" name="Straight Connector 7"/>
          <p:cNvCxnSpPr/>
          <p:nvPr/>
        </p:nvCxnSpPr>
        <p:spPr>
          <a:xfrm>
            <a:off x="304800" y="5540307"/>
            <a:ext cx="5283200" cy="0"/>
          </a:xfrm>
          <a:prstGeom prst="line">
            <a:avLst/>
          </a:prstGeom>
          <a:ln>
            <a:solidFill>
              <a:srgbClr val="BDB1A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1200" y="4961188"/>
            <a:ext cx="6096000" cy="0"/>
          </a:xfrm>
          <a:prstGeom prst="line">
            <a:avLst/>
          </a:prstGeom>
          <a:ln>
            <a:solidFill>
              <a:srgbClr val="BDB1A6"/>
            </a:solidFill>
          </a:ln>
        </p:spPr>
        <p:style>
          <a:lnRef idx="1">
            <a:schemeClr val="accent1"/>
          </a:lnRef>
          <a:fillRef idx="0">
            <a:schemeClr val="accent1"/>
          </a:fillRef>
          <a:effectRef idx="0">
            <a:schemeClr val="accent1"/>
          </a:effectRef>
          <a:fontRef idx="minor">
            <a:schemeClr val="tx1"/>
          </a:fontRef>
        </p:style>
      </p:cxnSp>
      <p:sp>
        <p:nvSpPr>
          <p:cNvPr id="11" name="Text Placeholder 1"/>
          <p:cNvSpPr txBox="1">
            <a:spLocks/>
          </p:cNvSpPr>
          <p:nvPr/>
        </p:nvSpPr>
        <p:spPr>
          <a:xfrm>
            <a:off x="8432801" y="2108201"/>
            <a:ext cx="3447495" cy="2852988"/>
          </a:xfrm>
          <a:prstGeom prst="rect">
            <a:avLst/>
          </a:prstGeom>
        </p:spPr>
        <p:txBody>
          <a:bodyPr anchor="ct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170">
              <a:spcAft>
                <a:spcPts val="400"/>
              </a:spcAft>
              <a:buNone/>
              <a:defRPr/>
            </a:pPr>
            <a:r>
              <a:rPr lang="en-US" sz="1800" dirty="0">
                <a:latin typeface="Source Sans Pro Light" charset="0"/>
                <a:ea typeface="Source Sans Pro Light" charset="0"/>
                <a:cs typeface="Source Sans Pro Light" charset="0"/>
              </a:rPr>
              <a:t>of Americans living on Tribal lands lack access to 25 Mbps /</a:t>
            </a:r>
            <a:br>
              <a:rPr lang="en-US" sz="1800" dirty="0">
                <a:latin typeface="Source Sans Pro Light" charset="0"/>
                <a:ea typeface="Source Sans Pro Light" charset="0"/>
                <a:cs typeface="Source Sans Pro Light" charset="0"/>
              </a:rPr>
            </a:br>
            <a:r>
              <a:rPr lang="en-US" sz="1800" dirty="0">
                <a:latin typeface="Source Sans Pro Light" charset="0"/>
                <a:ea typeface="Source Sans Pro Light" charset="0"/>
                <a:cs typeface="Source Sans Pro Light" charset="0"/>
              </a:rPr>
              <a:t>3 Mbps broadband</a:t>
            </a:r>
          </a:p>
        </p:txBody>
      </p:sp>
      <p:sp>
        <p:nvSpPr>
          <p:cNvPr id="12" name="Text Placeholder 1"/>
          <p:cNvSpPr txBox="1">
            <a:spLocks/>
          </p:cNvSpPr>
          <p:nvPr/>
        </p:nvSpPr>
        <p:spPr>
          <a:xfrm>
            <a:off x="6096000" y="5081133"/>
            <a:ext cx="5892800" cy="527432"/>
          </a:xfrm>
          <a:prstGeom prst="rect">
            <a:avLst/>
          </a:prstGeom>
        </p:spPr>
        <p:txBody>
          <a:bodyP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defTabSz="1219170">
              <a:spcAft>
                <a:spcPts val="400"/>
              </a:spcAft>
              <a:buNone/>
              <a:defRPr/>
            </a:pPr>
            <a:r>
              <a:rPr lang="en-US" sz="1500" dirty="0">
                <a:latin typeface="Source Sans Pro Light" charset="0"/>
                <a:ea typeface="Source Sans Pro Light" charset="0"/>
                <a:cs typeface="Source Sans Pro Light" charset="0"/>
              </a:rPr>
              <a:t>Compare to 10% of all Americans and 4% of urban Americans</a:t>
            </a:r>
          </a:p>
        </p:txBody>
      </p:sp>
      <p:cxnSp>
        <p:nvCxnSpPr>
          <p:cNvPr id="13" name="Straight Connector 12"/>
          <p:cNvCxnSpPr/>
          <p:nvPr/>
        </p:nvCxnSpPr>
        <p:spPr>
          <a:xfrm>
            <a:off x="5486400" y="5540307"/>
            <a:ext cx="6400800" cy="0"/>
          </a:xfrm>
          <a:prstGeom prst="line">
            <a:avLst/>
          </a:prstGeom>
          <a:ln>
            <a:solidFill>
              <a:srgbClr val="BDB1A6"/>
            </a:solidFill>
          </a:ln>
        </p:spPr>
        <p:style>
          <a:lnRef idx="1">
            <a:schemeClr val="accent1"/>
          </a:lnRef>
          <a:fillRef idx="0">
            <a:schemeClr val="accent1"/>
          </a:fillRef>
          <a:effectRef idx="0">
            <a:schemeClr val="accent1"/>
          </a:effectRef>
          <a:fontRef idx="minor">
            <a:schemeClr val="tx1"/>
          </a:fontRef>
        </p:style>
      </p:cxnSp>
      <p:sp>
        <p:nvSpPr>
          <p:cNvPr id="14" name="Text Placeholder 1"/>
          <p:cNvSpPr txBox="1">
            <a:spLocks/>
          </p:cNvSpPr>
          <p:nvPr/>
        </p:nvSpPr>
        <p:spPr>
          <a:xfrm>
            <a:off x="6096001" y="5641216"/>
            <a:ext cx="5892799" cy="406400"/>
          </a:xfrm>
          <a:prstGeom prst="rect">
            <a:avLst/>
          </a:prstGeom>
        </p:spPr>
        <p:txBody>
          <a:bodyP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defTabSz="1219170">
              <a:spcAft>
                <a:spcPts val="400"/>
              </a:spcAft>
              <a:buNone/>
              <a:defRPr/>
            </a:pPr>
            <a:r>
              <a:rPr lang="en-US" sz="1500" dirty="0">
                <a:latin typeface="Source Sans Pro Light" charset="0"/>
                <a:ea typeface="Source Sans Pro Light" charset="0"/>
                <a:cs typeface="Source Sans Pro Light" charset="0"/>
              </a:rPr>
              <a:t>And 68% of Americans living in rural areas of tribal lands lands lack access</a:t>
            </a:r>
          </a:p>
        </p:txBody>
      </p:sp>
      <p:graphicFrame>
        <p:nvGraphicFramePr>
          <p:cNvPr id="18" name="Chart 17"/>
          <p:cNvGraphicFramePr/>
          <p:nvPr>
            <p:extLst>
              <p:ext uri="{D42A27DB-BD31-4B8C-83A1-F6EECF244321}">
                <p14:modId xmlns:p14="http://schemas.microsoft.com/office/powerpoint/2010/main" val="1566064108"/>
              </p:ext>
            </p:extLst>
          </p:nvPr>
        </p:nvGraphicFramePr>
        <p:xfrm>
          <a:off x="-619903" y="2442345"/>
          <a:ext cx="4078331" cy="2852987"/>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Placeholder 1"/>
          <p:cNvSpPr txBox="1">
            <a:spLocks/>
          </p:cNvSpPr>
          <p:nvPr/>
        </p:nvSpPr>
        <p:spPr>
          <a:xfrm>
            <a:off x="555663" y="3225800"/>
            <a:ext cx="1679539" cy="1320800"/>
          </a:xfrm>
          <a:prstGeom prst="rect">
            <a:avLst/>
          </a:prstGeom>
        </p:spPr>
        <p:txBody>
          <a:bodyPr anchor="ct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170">
              <a:spcAft>
                <a:spcPts val="400"/>
              </a:spcAft>
              <a:buNone/>
              <a:defRPr/>
            </a:pPr>
            <a:r>
              <a:rPr lang="en-US" sz="5333" b="1" dirty="0">
                <a:solidFill>
                  <a:srgbClr val="4292F4"/>
                </a:solidFill>
                <a:latin typeface="Source Sans Pro Semibold" charset="0"/>
                <a:ea typeface="Source Sans Pro Semibold" charset="0"/>
                <a:cs typeface="Source Sans Pro Semibold" charset="0"/>
              </a:rPr>
              <a:t>60%</a:t>
            </a:r>
          </a:p>
        </p:txBody>
      </p:sp>
      <p:sp>
        <p:nvSpPr>
          <p:cNvPr id="21" name="Text Placeholder 1"/>
          <p:cNvSpPr txBox="1">
            <a:spLocks/>
          </p:cNvSpPr>
          <p:nvPr/>
        </p:nvSpPr>
        <p:spPr>
          <a:xfrm>
            <a:off x="6400800" y="2827588"/>
            <a:ext cx="1625600" cy="1320800"/>
          </a:xfrm>
          <a:prstGeom prst="rect">
            <a:avLst/>
          </a:prstGeom>
        </p:spPr>
        <p:txBody>
          <a:bodyPr anchor="ct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170">
              <a:spcAft>
                <a:spcPts val="400"/>
              </a:spcAft>
              <a:buNone/>
              <a:defRPr/>
            </a:pPr>
            <a:r>
              <a:rPr lang="en-US" sz="5333" b="1" dirty="0">
                <a:solidFill>
                  <a:srgbClr val="FE5000"/>
                </a:solidFill>
                <a:latin typeface="Source Sans Pro Semibold" charset="0"/>
                <a:ea typeface="Source Sans Pro Semibold" charset="0"/>
                <a:cs typeface="Source Sans Pro Semibold" charset="0"/>
              </a:rPr>
              <a:t>41%</a:t>
            </a:r>
          </a:p>
        </p:txBody>
      </p:sp>
    </p:spTree>
    <p:extLst>
      <p:ext uri="{BB962C8B-B14F-4D97-AF65-F5344CB8AC3E}">
        <p14:creationId xmlns:p14="http://schemas.microsoft.com/office/powerpoint/2010/main" val="1536822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p:cNvSpPr>
            <a:spLocks noGrp="1"/>
          </p:cNvSpPr>
          <p:nvPr>
            <p:ph type="body" sz="quarter" idx="12"/>
          </p:nvPr>
        </p:nvSpPr>
        <p:spPr>
          <a:xfrm>
            <a:off x="304800" y="2848070"/>
            <a:ext cx="11582400" cy="672086"/>
          </a:xfrm>
        </p:spPr>
        <p:txBody>
          <a:bodyPr/>
          <a:lstStyle/>
          <a:p>
            <a:r>
              <a:rPr lang="en-US" dirty="0" smtClean="0"/>
              <a:t>BROADBAND IN SCHOOLS &amp; LIBRARIES</a:t>
            </a:r>
            <a:endParaRPr lang="en-US" dirty="0"/>
          </a:p>
        </p:txBody>
      </p:sp>
      <p:sp>
        <p:nvSpPr>
          <p:cNvPr id="5" name="Text Placeholder 5"/>
          <p:cNvSpPr>
            <a:spLocks noGrp="1"/>
          </p:cNvSpPr>
          <p:nvPr>
            <p:ph type="body" sz="quarter" idx="10"/>
          </p:nvPr>
        </p:nvSpPr>
        <p:spPr>
          <a:xfrm>
            <a:off x="304800" y="3361913"/>
            <a:ext cx="11582400" cy="355600"/>
          </a:xfrm>
        </p:spPr>
        <p:txBody>
          <a:bodyPr/>
          <a:lstStyle/>
          <a:p>
            <a:r>
              <a:rPr lang="en-US" dirty="0"/>
              <a:t>THE IMPORTANCE OF BROADBAND</a:t>
            </a:r>
          </a:p>
        </p:txBody>
      </p:sp>
    </p:spTree>
    <p:extLst>
      <p:ext uri="{BB962C8B-B14F-4D97-AF65-F5344CB8AC3E}">
        <p14:creationId xmlns:p14="http://schemas.microsoft.com/office/powerpoint/2010/main" val="3711522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prstGeom prst="rect">
            <a:avLst/>
          </a:prstGeom>
        </p:spPr>
        <p:txBody>
          <a:bodyPr/>
          <a:lstStyle/>
          <a:p>
            <a:pPr>
              <a:spcAft>
                <a:spcPts val="400"/>
              </a:spcAft>
            </a:pPr>
            <a:r>
              <a:rPr lang="en-US" dirty="0"/>
              <a:t>Prepares students with the skills they need for a 21st century economy</a:t>
            </a:r>
          </a:p>
          <a:p>
            <a:pPr lvl="1">
              <a:spcAft>
                <a:spcPts val="400"/>
              </a:spcAft>
            </a:pPr>
            <a:r>
              <a:rPr lang="en-US" dirty="0"/>
              <a:t>Improves educational outcomes</a:t>
            </a:r>
          </a:p>
          <a:p>
            <a:pPr lvl="1">
              <a:spcAft>
                <a:spcPts val="400"/>
              </a:spcAft>
            </a:pPr>
            <a:r>
              <a:rPr lang="en-US" dirty="0"/>
              <a:t>Broadband skills are essential to succeed in college and careers</a:t>
            </a:r>
          </a:p>
          <a:p>
            <a:pPr lvl="1">
              <a:spcAft>
                <a:spcPts val="400"/>
              </a:spcAft>
            </a:pPr>
            <a:r>
              <a:rPr lang="en-US" dirty="0"/>
              <a:t>Filling the homework </a:t>
            </a:r>
            <a:r>
              <a:rPr lang="en-US" dirty="0" smtClean="0"/>
              <a:t>gap</a:t>
            </a:r>
          </a:p>
          <a:p>
            <a:pPr>
              <a:spcAft>
                <a:spcPts val="400"/>
              </a:spcAft>
            </a:pPr>
            <a:r>
              <a:rPr lang="en-US" dirty="0" smtClean="0"/>
              <a:t>Upgraded </a:t>
            </a:r>
            <a:r>
              <a:rPr lang="en-US" dirty="0"/>
              <a:t>college/career-ready standards for grades 3-12</a:t>
            </a:r>
          </a:p>
          <a:p>
            <a:pPr lvl="1">
              <a:spcAft>
                <a:spcPts val="400"/>
              </a:spcAft>
            </a:pPr>
            <a:r>
              <a:rPr lang="en-US" dirty="0"/>
              <a:t>Engage in learning beyond textbooks</a:t>
            </a:r>
          </a:p>
          <a:p>
            <a:pPr lvl="1">
              <a:spcAft>
                <a:spcPts val="400"/>
              </a:spcAft>
            </a:pPr>
            <a:r>
              <a:rPr lang="en-US" dirty="0"/>
              <a:t>Greater use of technology for research and homework </a:t>
            </a:r>
          </a:p>
          <a:p>
            <a:pPr lvl="1">
              <a:spcAft>
                <a:spcPts val="1000"/>
              </a:spcAft>
            </a:pPr>
            <a:r>
              <a:rPr lang="en-US" dirty="0"/>
              <a:t>Standards for technology research and media </a:t>
            </a:r>
            <a:r>
              <a:rPr lang="en-US" dirty="0" smtClean="0"/>
              <a:t>skills</a:t>
            </a:r>
            <a:endParaRPr lang="en-US" dirty="0"/>
          </a:p>
        </p:txBody>
      </p:sp>
      <p:sp>
        <p:nvSpPr>
          <p:cNvPr id="9" name="Text Placeholder 5"/>
          <p:cNvSpPr>
            <a:spLocks noGrp="1"/>
          </p:cNvSpPr>
          <p:nvPr>
            <p:ph type="body" sz="quarter" idx="12"/>
          </p:nvPr>
        </p:nvSpPr>
        <p:spPr>
          <a:prstGeom prst="rect">
            <a:avLst/>
          </a:prstGeom>
        </p:spPr>
        <p:txBody>
          <a:bodyPr/>
          <a:lstStyle/>
          <a:p>
            <a:r>
              <a:rPr lang="en-US" dirty="0" smtClean="0"/>
              <a:t>BROADBAND</a:t>
            </a:r>
            <a:endParaRPr lang="en-US" dirty="0"/>
          </a:p>
        </p:txBody>
      </p:sp>
      <p:sp>
        <p:nvSpPr>
          <p:cNvPr id="4" name="Title 3"/>
          <p:cNvSpPr>
            <a:spLocks noGrp="1"/>
          </p:cNvSpPr>
          <p:nvPr>
            <p:ph type="title"/>
          </p:nvPr>
        </p:nvSpPr>
        <p:spPr>
          <a:prstGeom prst="rect">
            <a:avLst/>
          </a:prstGeom>
        </p:spPr>
        <p:txBody>
          <a:bodyPr/>
          <a:lstStyle/>
          <a:p>
            <a:r>
              <a:rPr lang="en-US" altLang="en-US" dirty="0" smtClean="0"/>
              <a:t>STUDENTS NEED FAST INTERNET!</a:t>
            </a:r>
            <a:endParaRPr lang="en-US" dirty="0"/>
          </a:p>
        </p:txBody>
      </p:sp>
      <p:sp>
        <p:nvSpPr>
          <p:cNvPr id="6" name="Text Placeholder 4"/>
          <p:cNvSpPr txBox="1">
            <a:spLocks/>
          </p:cNvSpPr>
          <p:nvPr/>
        </p:nvSpPr>
        <p:spPr>
          <a:xfrm>
            <a:off x="304800" y="5336031"/>
            <a:ext cx="11582400" cy="502921"/>
          </a:xfrm>
          <a:prstGeom prst="rect">
            <a:avLst/>
          </a:prstGeom>
        </p:spPr>
        <p:txBody>
          <a:bodyPr anchor="ctr"/>
          <a:lstStyle>
            <a:lvl1pPr marL="342891" indent="-342891"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742932" indent="-285744" algn="l" defTabSz="914377"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r">
              <a:spcAft>
                <a:spcPts val="400"/>
              </a:spcAft>
              <a:buNone/>
            </a:pPr>
            <a:r>
              <a:rPr lang="en-US" sz="1500" b="1" i="1" dirty="0">
                <a:latin typeface="Source Sans Pro Semibold" charset="0"/>
                <a:ea typeface="Source Sans Pro Semibold" charset="0"/>
                <a:cs typeface="Source Sans Pro Semibold" charset="0"/>
              </a:rPr>
              <a:t>From the NIEA one-pager: </a:t>
            </a:r>
            <a:r>
              <a:rPr lang="en-US" sz="1500" i="1" dirty="0">
                <a:latin typeface="Source Sans Pro Light" charset="0"/>
                <a:ea typeface="Source Sans Pro Light" charset="0"/>
                <a:cs typeface="Source Sans Pro Light" charset="0"/>
              </a:rPr>
              <a:t>State Standards and E-rate in Tribal Communities </a:t>
            </a:r>
          </a:p>
        </p:txBody>
      </p:sp>
    </p:spTree>
    <p:extLst>
      <p:ext uri="{BB962C8B-B14F-4D97-AF65-F5344CB8AC3E}">
        <p14:creationId xmlns:p14="http://schemas.microsoft.com/office/powerpoint/2010/main" val="609399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prstGeom prst="rect">
            <a:avLst/>
          </a:prstGeom>
        </p:spPr>
        <p:txBody>
          <a:bodyPr/>
          <a:lstStyle/>
          <a:p>
            <a:r>
              <a:rPr lang="en-US" dirty="0" smtClean="0"/>
              <a:t>BROADBAND</a:t>
            </a:r>
            <a:endParaRPr lang="en-US" dirty="0"/>
          </a:p>
        </p:txBody>
      </p:sp>
      <p:sp>
        <p:nvSpPr>
          <p:cNvPr id="5" name="Text Placeholder 4"/>
          <p:cNvSpPr>
            <a:spLocks noGrp="1"/>
          </p:cNvSpPr>
          <p:nvPr>
            <p:ph type="body" sz="quarter" idx="10"/>
          </p:nvPr>
        </p:nvSpPr>
        <p:spPr>
          <a:xfrm>
            <a:off x="304800" y="1956816"/>
            <a:ext cx="7315200" cy="3754120"/>
          </a:xfrm>
          <a:prstGeom prst="rect">
            <a:avLst/>
          </a:prstGeom>
        </p:spPr>
        <p:txBody>
          <a:bodyPr/>
          <a:lstStyle/>
          <a:p>
            <a:pPr marL="0" indent="-182880">
              <a:spcAft>
                <a:spcPts val="400"/>
              </a:spcAft>
            </a:pPr>
            <a:r>
              <a:rPr lang="en-US" dirty="0"/>
              <a:t>Have an interactive, personalized learning experience</a:t>
            </a:r>
          </a:p>
          <a:p>
            <a:pPr marL="0" indent="-182880">
              <a:spcAft>
                <a:spcPts val="400"/>
              </a:spcAft>
            </a:pPr>
            <a:r>
              <a:rPr lang="en-US" dirty="0" smtClean="0"/>
              <a:t>Use </a:t>
            </a:r>
            <a:r>
              <a:rPr lang="en-US" dirty="0"/>
              <a:t>blended learning</a:t>
            </a:r>
          </a:p>
          <a:p>
            <a:pPr marL="457200" lvl="1" indent="-228600">
              <a:spcAft>
                <a:spcPts val="1000"/>
              </a:spcAft>
            </a:pPr>
            <a:r>
              <a:rPr lang="en-US" dirty="0"/>
              <a:t>Digital and face-to-face activities</a:t>
            </a:r>
          </a:p>
          <a:p>
            <a:pPr marL="0" indent="-182880">
              <a:spcAft>
                <a:spcPts val="400"/>
              </a:spcAft>
            </a:pPr>
            <a:r>
              <a:rPr lang="en-US" dirty="0" smtClean="0"/>
              <a:t>Have better access to Native language-learning resources</a:t>
            </a:r>
          </a:p>
          <a:p>
            <a:pPr marL="0" indent="-182880">
              <a:spcAft>
                <a:spcPts val="400"/>
              </a:spcAft>
            </a:pPr>
            <a:r>
              <a:rPr lang="en-US" dirty="0" smtClean="0"/>
              <a:t>Take </a:t>
            </a:r>
            <a:r>
              <a:rPr lang="en-US" dirty="0"/>
              <a:t>advanced placement (AP) classes remotely</a:t>
            </a:r>
          </a:p>
          <a:p>
            <a:pPr marL="0" indent="-182880">
              <a:spcAft>
                <a:spcPts val="400"/>
              </a:spcAft>
            </a:pPr>
            <a:r>
              <a:rPr lang="en-US" dirty="0" smtClean="0"/>
              <a:t>Practice and take online </a:t>
            </a:r>
            <a:r>
              <a:rPr lang="en-US" dirty="0"/>
              <a:t>testing and lectures</a:t>
            </a:r>
          </a:p>
          <a:p>
            <a:pPr marL="0" indent="-182880">
              <a:spcAft>
                <a:spcPts val="400"/>
              </a:spcAft>
            </a:pPr>
            <a:r>
              <a:rPr lang="en-US" dirty="0"/>
              <a:t>Connect teachers, students, and parents</a:t>
            </a:r>
          </a:p>
          <a:p>
            <a:pPr marL="0" indent="-182880">
              <a:spcAft>
                <a:spcPts val="400"/>
              </a:spcAft>
            </a:pPr>
            <a:r>
              <a:rPr lang="en-US" dirty="0"/>
              <a:t>Assess students, do lesson planning, and complete administrative </a:t>
            </a:r>
            <a:r>
              <a:rPr lang="en-US" dirty="0" smtClean="0"/>
              <a:t>tasks</a:t>
            </a:r>
          </a:p>
          <a:p>
            <a:pPr>
              <a:spcAft>
                <a:spcPts val="400"/>
              </a:spcAft>
            </a:pPr>
            <a:r>
              <a:rPr lang="en-US" dirty="0"/>
              <a:t>Connects your community to the rest of the country, and the world</a:t>
            </a:r>
          </a:p>
          <a:p>
            <a:pPr lvl="1">
              <a:spcAft>
                <a:spcPts val="400"/>
              </a:spcAft>
            </a:pPr>
            <a:r>
              <a:rPr lang="en-US" dirty="0"/>
              <a:t>High-speed connections at schools can support broader plans to increase broadband access in Tribal Lands</a:t>
            </a:r>
          </a:p>
          <a:p>
            <a:pPr marL="0" indent="-182880">
              <a:spcAft>
                <a:spcPts val="400"/>
              </a:spcAft>
            </a:pPr>
            <a:endParaRPr lang="en-US" dirty="0"/>
          </a:p>
        </p:txBody>
      </p:sp>
      <p:sp>
        <p:nvSpPr>
          <p:cNvPr id="4" name="Title 3"/>
          <p:cNvSpPr>
            <a:spLocks noGrp="1"/>
          </p:cNvSpPr>
          <p:nvPr>
            <p:ph type="title"/>
          </p:nvPr>
        </p:nvSpPr>
        <p:spPr>
          <a:prstGeom prst="rect">
            <a:avLst/>
          </a:prstGeom>
        </p:spPr>
        <p:txBody>
          <a:bodyPr/>
          <a:lstStyle/>
          <a:p>
            <a:r>
              <a:rPr lang="en-US" altLang="en-US" dirty="0" smtClean="0"/>
              <a:t>WITH BROADBAND, YOU CAN</a:t>
            </a:r>
            <a:r>
              <a:rPr lang="is-IS" altLang="en-US" dirty="0" smtClean="0"/>
              <a:t>…</a:t>
            </a:r>
            <a:endParaRPr lang="en-US" dirty="0"/>
          </a:p>
        </p:txBody>
      </p:sp>
      <p:pic>
        <p:nvPicPr>
          <p:cNvPr id="3"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7300" r="17300"/>
          <a:stretch>
            <a:fillRect/>
          </a:stretch>
        </p:blipFill>
        <p:spPr>
          <a:xfrm>
            <a:off x="7823200" y="1956816"/>
            <a:ext cx="4368800" cy="3754967"/>
          </a:xfrm>
        </p:spPr>
      </p:pic>
    </p:spTree>
    <p:extLst>
      <p:ext uri="{BB962C8B-B14F-4D97-AF65-F5344CB8AC3E}">
        <p14:creationId xmlns:p14="http://schemas.microsoft.com/office/powerpoint/2010/main" val="812300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aft 2-E-rate Fundamentals - Tribal Training">
  <a:themeElements>
    <a:clrScheme name="USAC Old Brand Colors">
      <a:dk1>
        <a:srgbClr val="000000"/>
      </a:dk1>
      <a:lt1>
        <a:srgbClr val="FFFFFF"/>
      </a:lt1>
      <a:dk2>
        <a:srgbClr val="44697D"/>
      </a:dk2>
      <a:lt2>
        <a:srgbClr val="C3D3DF"/>
      </a:lt2>
      <a:accent1>
        <a:srgbClr val="00549F"/>
      </a:accent1>
      <a:accent2>
        <a:srgbClr val="FDC82F"/>
      </a:accent2>
      <a:accent3>
        <a:srgbClr val="C60C30"/>
      </a:accent3>
      <a:accent4>
        <a:srgbClr val="D06079"/>
      </a:accent4>
      <a:accent5>
        <a:srgbClr val="B3749A"/>
      </a:accent5>
      <a:accent6>
        <a:srgbClr val="1E9D8B"/>
      </a:accent6>
      <a:hlink>
        <a:srgbClr val="0000FF"/>
      </a:hlink>
      <a:folHlink>
        <a:srgbClr val="9A9B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raft 2-E-rate Fundamentals - Tribal Training">
  <a:themeElements>
    <a:clrScheme name="USAC Old Brand Colors">
      <a:dk1>
        <a:srgbClr val="000000"/>
      </a:dk1>
      <a:lt1>
        <a:srgbClr val="FFFFFF"/>
      </a:lt1>
      <a:dk2>
        <a:srgbClr val="44697D"/>
      </a:dk2>
      <a:lt2>
        <a:srgbClr val="C3D3DF"/>
      </a:lt2>
      <a:accent1>
        <a:srgbClr val="00549F"/>
      </a:accent1>
      <a:accent2>
        <a:srgbClr val="FDC82F"/>
      </a:accent2>
      <a:accent3>
        <a:srgbClr val="C60C30"/>
      </a:accent3>
      <a:accent4>
        <a:srgbClr val="D06079"/>
      </a:accent4>
      <a:accent5>
        <a:srgbClr val="B3749A"/>
      </a:accent5>
      <a:accent6>
        <a:srgbClr val="1E9D8B"/>
      </a:accent6>
      <a:hlink>
        <a:srgbClr val="0000FF"/>
      </a:hlink>
      <a:folHlink>
        <a:srgbClr val="9A9B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raft 2-E-rate Fundamentals - Tribal Training">
  <a:themeElements>
    <a:clrScheme name="USAC Old Brand Colors">
      <a:dk1>
        <a:srgbClr val="000000"/>
      </a:dk1>
      <a:lt1>
        <a:srgbClr val="FFFFFF"/>
      </a:lt1>
      <a:dk2>
        <a:srgbClr val="44697D"/>
      </a:dk2>
      <a:lt2>
        <a:srgbClr val="C3D3DF"/>
      </a:lt2>
      <a:accent1>
        <a:srgbClr val="00549F"/>
      </a:accent1>
      <a:accent2>
        <a:srgbClr val="FDC82F"/>
      </a:accent2>
      <a:accent3>
        <a:srgbClr val="C60C30"/>
      </a:accent3>
      <a:accent4>
        <a:srgbClr val="D06079"/>
      </a:accent4>
      <a:accent5>
        <a:srgbClr val="B3749A"/>
      </a:accent5>
      <a:accent6>
        <a:srgbClr val="1E9D8B"/>
      </a:accent6>
      <a:hlink>
        <a:srgbClr val="0000FF"/>
      </a:hlink>
      <a:folHlink>
        <a:srgbClr val="9A9B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E739ED10E004AAD98FCD80A283ED9" ma:contentTypeVersion="3" ma:contentTypeDescription="Create a new document." ma:contentTypeScope="" ma:versionID="1939dc6a3e69bbadf0bc1a62913c3b22">
  <xsd:schema xmlns:xsd="http://www.w3.org/2001/XMLSchema" xmlns:xs="http://www.w3.org/2001/XMLSchema" xmlns:p="http://schemas.microsoft.com/office/2006/metadata/properties" targetNamespace="http://schemas.microsoft.com/office/2006/metadata/properties" ma:root="true" ma:fieldsID="f9eb1771cfb84738c3a449398bb2eaf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D698C2-2FB4-4007-B385-92671D0CDA7A}">
  <ds:schemaRefs>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CBDDA16-86F5-433C-90A6-513CD4709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7D5B935-7085-4A03-9F90-9BF58A06EE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6099</TotalTime>
  <Words>1394</Words>
  <Application>Microsoft Office PowerPoint</Application>
  <PresentationFormat>Custom</PresentationFormat>
  <Paragraphs>188</Paragraphs>
  <Slides>26</Slides>
  <Notes>12</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Draft 2-E-rate Fundamentals - Tribal Training</vt:lpstr>
      <vt:lpstr>1_Draft 2-E-rate Fundamentals - Tribal Training</vt:lpstr>
      <vt:lpstr>2_Draft 2-E-rate Fundamentals - Tribal Training</vt:lpstr>
      <vt:lpstr>PowerPoint Presentation</vt:lpstr>
      <vt:lpstr>AGENDA</vt:lpstr>
      <vt:lpstr>WHY IS BROADBAND IMPORTANT?</vt:lpstr>
      <vt:lpstr>PowerPoint Presentation</vt:lpstr>
      <vt:lpstr>PowerPoint Presentation</vt:lpstr>
      <vt:lpstr>TRIBAL CONNECTIVITY VS. NATIONWIDE</vt:lpstr>
      <vt:lpstr>PowerPoint Presentation</vt:lpstr>
      <vt:lpstr>STUDENTS NEED FAST INTERNET!</vt:lpstr>
      <vt:lpstr>WITH BROADBAND, YOU CAN…</vt:lpstr>
      <vt:lpstr>THE IMPORTANCE OF TRIBAL LIBRARIES</vt:lpstr>
      <vt:lpstr>CONNECTIVITY IN TRIBAL LIBRARIES VS. NATIONWIDE</vt:lpstr>
      <vt:lpstr>PowerPoint Presentation</vt:lpstr>
      <vt:lpstr>CHALLENGES FOR TRIBAL LIBRARIES</vt:lpstr>
      <vt:lpstr>BROADBAND EXPENSES</vt:lpstr>
      <vt:lpstr>PAY THE EDUCATION RATE (E-RATE)!</vt:lpstr>
      <vt:lpstr>DISCOUNTS ON HIGH-SPEED INTERNET</vt:lpstr>
      <vt:lpstr>PowerPoint Presentation</vt:lpstr>
      <vt:lpstr>STORY: LETCHER COUNTY SCHOOLS (KY)</vt:lpstr>
      <vt:lpstr>PowerPoint Presentation</vt:lpstr>
      <vt:lpstr>STORY: QUAPAW TRIBAL LIBRARY (OK)</vt:lpstr>
      <vt:lpstr>PowerPoint Presentation</vt:lpstr>
      <vt:lpstr>PowerPoint Presentation</vt:lpstr>
      <vt:lpstr>TRIBAL TRAINING</vt:lpstr>
      <vt:lpstr>TRIBAL TRAINING RESOURCES </vt:lpstr>
      <vt:lpstr>PowerPoint Presentation</vt:lpstr>
      <vt:lpstr>PowerPoint Presentation</vt:lpstr>
    </vt:vector>
  </TitlesOfParts>
  <Company>USAC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E-rate Program Fundamentals</dc:title>
  <dc:creator>Mackenzie Howard</dc:creator>
  <cp:lastModifiedBy>Hayley Taylor</cp:lastModifiedBy>
  <cp:revision>1260</cp:revision>
  <dcterms:created xsi:type="dcterms:W3CDTF">2016-01-06T15:59:49Z</dcterms:created>
  <dcterms:modified xsi:type="dcterms:W3CDTF">2016-10-31T12:54:21Z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0x010100873E739ED10E004AAD98FCD80A283ED9</vt:lpwstr>
  </property>
</Properties>
</file>