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56" r:id="rId3"/>
    <p:sldId id="258" r:id="rId4"/>
    <p:sldId id="260" r:id="rId5"/>
    <p:sldId id="257" r:id="rId6"/>
    <p:sldId id="259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B6B62A5-59B8-4A77-9285-C59930771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1282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B4A5DAE-C980-4429-9CC3-251688080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410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7371" indent="-28360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4416" indent="-22688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88183" indent="-22688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41950" indent="-22688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95717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49483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03250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7017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B6D104-E661-42C9-91F5-40609EEDDDB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7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A5DAE-C980-4429-9CC3-251688080A86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7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7371" indent="-28360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4416" indent="-22688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88183" indent="-22688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41950" indent="-22688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95717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49483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03250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7017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F385B9-D4A8-48B3-A44A-61FB1E100CE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19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7371" indent="-28360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4416" indent="-22688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88183" indent="-22688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41950" indent="-22688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95717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49483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03250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7017" indent="-22688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F385B9-D4A8-48B3-A44A-61FB1E100CE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4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7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9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66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9203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8458200" y="6475413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8D07547-1609-426F-AD9E-B3301CB9E1D2}" type="slidenum">
              <a:rPr lang="en-US" sz="1200" smtClean="0">
                <a:cs typeface="+mn-cs"/>
              </a:rPr>
              <a:pPr>
                <a:defRPr/>
              </a:pPr>
              <a:t>‹#›</a:t>
            </a:fld>
            <a:endParaRPr lang="en-US" sz="1200" dirty="0">
              <a:cs typeface="+mn-cs"/>
            </a:endParaRP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69829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2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4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2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9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5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9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1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5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480A7-D134-4F53-8630-C2156A25C13B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DB1B-107F-49C1-8802-24DD4DA5FB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49" b="27501"/>
          <a:stretch/>
        </p:blipFill>
        <p:spPr>
          <a:xfrm>
            <a:off x="0" y="11624"/>
            <a:ext cx="2616200" cy="85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8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2016 Applicant Training</a:t>
            </a:r>
          </a:p>
        </p:txBody>
      </p:sp>
      <p:sp>
        <p:nvSpPr>
          <p:cNvPr id="7171" name="Text Placeholder 5"/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FY2016 Search Tools</a:t>
            </a:r>
            <a:endParaRPr lang="en-US" altLang="en-US" dirty="0"/>
          </a:p>
        </p:txBody>
      </p:sp>
      <p:sp>
        <p:nvSpPr>
          <p:cNvPr id="7172" name="Text Placeholder 6"/>
          <p:cNvSpPr>
            <a:spLocks noGrp="1"/>
          </p:cNvSpPr>
          <p:nvPr>
            <p:ph type="body" sz="quarter" idx="12"/>
          </p:nvPr>
        </p:nvSpPr>
        <p:spPr bwMode="auto">
          <a:xfrm>
            <a:off x="609600" y="4419600"/>
            <a:ext cx="77724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September – November 2016</a:t>
            </a:r>
          </a:p>
        </p:txBody>
      </p:sp>
    </p:spTree>
    <p:extLst>
      <p:ext uri="{BB962C8B-B14F-4D97-AF65-F5344CB8AC3E}">
        <p14:creationId xmlns:p14="http://schemas.microsoft.com/office/powerpoint/2010/main" val="1203610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 txBox="1">
            <a:spLocks/>
          </p:cNvSpPr>
          <p:nvPr/>
        </p:nvSpPr>
        <p:spPr bwMode="auto">
          <a:xfrm>
            <a:off x="457200" y="2819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en-US" altLang="en-US" sz="5400" b="1" dirty="0">
                <a:solidFill>
                  <a:srgbClr val="0070C0"/>
                </a:solidFill>
              </a:rPr>
              <a:t>Questions?</a:t>
            </a:r>
            <a:endParaRPr lang="en-US" altLang="en-US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0004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 txBox="1">
            <a:spLocks/>
          </p:cNvSpPr>
          <p:nvPr/>
        </p:nvSpPr>
        <p:spPr bwMode="auto">
          <a:xfrm>
            <a:off x="457200" y="2819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en-US" altLang="en-US" sz="5400" b="1">
                <a:solidFill>
                  <a:srgbClr val="0070C0"/>
                </a:solidFill>
              </a:rPr>
              <a:t>Thank you!</a:t>
            </a:r>
            <a:endParaRPr lang="en-US" altLang="en-US" sz="5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1846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FY2016 Public Search Tools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174908"/>
              </p:ext>
            </p:extLst>
          </p:nvPr>
        </p:nvGraphicFramePr>
        <p:xfrm>
          <a:off x="533400" y="1371600"/>
          <a:ext cx="77724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40000"/>
                <a:gridCol w="370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Features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</a:t>
                      </a:r>
                      <a:r>
                        <a:rPr lang="en-US" baseline="0" dirty="0" smtClean="0"/>
                        <a:t> 470 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View</a:t>
                      </a:r>
                      <a:r>
                        <a:rPr lang="en-US" baseline="0" dirty="0" smtClean="0"/>
                        <a:t> and download form PDF &amp; RFP documents for certified forms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Form and document URLs can be forwarded and downloaded from anywhere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Download 470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Download</a:t>
                      </a:r>
                      <a:r>
                        <a:rPr lang="en-US" baseline="0" dirty="0" smtClean="0"/>
                        <a:t> 470 data for certified forms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&amp;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Download</a:t>
                      </a:r>
                      <a:r>
                        <a:rPr lang="en-US" baseline="0" dirty="0" smtClean="0"/>
                        <a:t> 471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View</a:t>
                      </a:r>
                      <a:r>
                        <a:rPr lang="en-US" baseline="0" dirty="0" smtClean="0"/>
                        <a:t> PDF of 471 + download 471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Form URLs can be forwarded and downloaded from anywhere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Search</a:t>
                      </a:r>
                      <a:r>
                        <a:rPr lang="en-US" baseline="0" dirty="0" smtClean="0"/>
                        <a:t> Commitments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View and download</a:t>
                      </a:r>
                      <a:r>
                        <a:rPr lang="en-US" baseline="0" dirty="0" smtClean="0"/>
                        <a:t> wave and commitment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FRN, congressional</a:t>
                      </a:r>
                      <a:r>
                        <a:rPr lang="en-US" baseline="0" dirty="0" smtClean="0"/>
                        <a:t> district and contact data provided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FY2015 and previous data no longer double counts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FY2016 Public Search Tools (cont’d)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9714"/>
              </p:ext>
            </p:extLst>
          </p:nvPr>
        </p:nvGraphicFramePr>
        <p:xfrm>
          <a:off x="533400" y="1371600"/>
          <a:ext cx="77724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3528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Features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FRN</a:t>
                      </a:r>
                      <a:r>
                        <a:rPr lang="en-US" baseline="0" dirty="0" smtClean="0"/>
                        <a:t> Status Tool – Standard Report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(FY2016 &amp; forward)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Similar functionality to the Funding Request Data Retrieval Tool (DRT)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All fields in the existing DRT standard report will be included in the new FRN Status Tool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Search by Consulting Firm Registration Number (CRN)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New fields include: 471 Review Status, FRN Status, Billed Entity Name, SP Name, CRN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FRN</a:t>
                      </a:r>
                      <a:r>
                        <a:rPr lang="en-US" baseline="0" dirty="0" smtClean="0"/>
                        <a:t> Status Tool – Detailed Report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(FY2016 &amp; forward)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Similar functionality</a:t>
                      </a:r>
                      <a:r>
                        <a:rPr lang="en-US" baseline="0" dirty="0" smtClean="0"/>
                        <a:t> to the current DRT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Available in October 2016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All fields in the existing DRT detailed report will be included in the new FRN Status Tool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Many new fields (next</a:t>
                      </a:r>
                      <a:r>
                        <a:rPr lang="en-US" baseline="0" dirty="0" smtClean="0"/>
                        <a:t> slide)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00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New FRN Status Tool Fields for Detailed Report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FRN Nickname</a:t>
            </a:r>
          </a:p>
          <a:p>
            <a:r>
              <a:rPr lang="en-US" dirty="0" smtClean="0"/>
              <a:t>471 Nickname</a:t>
            </a:r>
          </a:p>
          <a:p>
            <a:r>
              <a:rPr lang="en-US" dirty="0" smtClean="0"/>
              <a:t>471 Review Status</a:t>
            </a:r>
          </a:p>
          <a:p>
            <a:r>
              <a:rPr lang="en-US" dirty="0" smtClean="0"/>
              <a:t>471 Contact Name &amp; Email</a:t>
            </a:r>
          </a:p>
          <a:p>
            <a:r>
              <a:rPr lang="en-US" dirty="0" smtClean="0"/>
              <a:t>BEN Urban/Rural Status</a:t>
            </a:r>
          </a:p>
          <a:p>
            <a:r>
              <a:rPr lang="en-US" dirty="0" smtClean="0"/>
              <a:t>BEN Account Administrator &amp; Email</a:t>
            </a:r>
          </a:p>
          <a:p>
            <a:r>
              <a:rPr lang="en-US" dirty="0" smtClean="0"/>
              <a:t>School State LEA Code</a:t>
            </a:r>
          </a:p>
          <a:p>
            <a:r>
              <a:rPr lang="en-US" dirty="0" smtClean="0"/>
              <a:t>School State Code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Library Locale Code </a:t>
            </a:r>
          </a:p>
          <a:p>
            <a:r>
              <a:rPr lang="en-US" dirty="0" smtClean="0"/>
              <a:t>Library FSCS Key</a:t>
            </a:r>
          </a:p>
          <a:p>
            <a:r>
              <a:rPr lang="en-US" dirty="0" smtClean="0"/>
              <a:t>Library Square Footage</a:t>
            </a:r>
          </a:p>
          <a:p>
            <a:r>
              <a:rPr lang="en-US" dirty="0" smtClean="0"/>
              <a:t>Library FSCS SEQ </a:t>
            </a:r>
          </a:p>
          <a:p>
            <a:r>
              <a:rPr lang="en-US" dirty="0" smtClean="0"/>
              <a:t>CRN &amp; Consulting Firm Name</a:t>
            </a:r>
          </a:p>
          <a:p>
            <a:r>
              <a:rPr lang="en-US" dirty="0" smtClean="0"/>
              <a:t>SPAC Filed for SPIN? (FY)</a:t>
            </a:r>
          </a:p>
          <a:p>
            <a:r>
              <a:rPr lang="en-US" dirty="0" smtClean="0"/>
              <a:t>Remaining Contract Extensions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FRN Status Tool FY2016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45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62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FRN Status Tool FY2016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Standard Report Data Fields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1661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54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FRN Status Tool FY2016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Standard Report Data Fields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939" b="4156"/>
          <a:stretch/>
        </p:blipFill>
        <p:spPr bwMode="auto">
          <a:xfrm>
            <a:off x="457199" y="2209800"/>
            <a:ext cx="845051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44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FRN Status Tool FY2016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Standard Report Data Fields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80879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23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FRN Status Tool FY2016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Standard Report Data Fields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19426"/>
          <a:stretch/>
        </p:blipFill>
        <p:spPr bwMode="auto">
          <a:xfrm>
            <a:off x="394251" y="2133600"/>
            <a:ext cx="836421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78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289</Words>
  <Application>Microsoft Office PowerPoint</Application>
  <PresentationFormat>On-screen Show (4:3)</PresentationFormat>
  <Paragraphs>68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 FY2016 Public Search Tools</vt:lpstr>
      <vt:lpstr> FY2016 Public Search Tools (cont’d)</vt:lpstr>
      <vt:lpstr> New FRN Status Tool Fields for Detailed Report</vt:lpstr>
      <vt:lpstr> FRN Status Tool FY2016</vt:lpstr>
      <vt:lpstr> FRN Status Tool FY2016</vt:lpstr>
      <vt:lpstr> FRN Status Tool FY2016</vt:lpstr>
      <vt:lpstr> FRN Status Tool FY2016</vt:lpstr>
      <vt:lpstr> FRN Status Tool FY2016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FY2016 Public Search Tools</dc:title>
  <dc:creator>Tom Nesbitt</dc:creator>
  <cp:lastModifiedBy>Suzie Casal</cp:lastModifiedBy>
  <cp:revision>25</cp:revision>
  <cp:lastPrinted>2016-09-25T19:22:09Z</cp:lastPrinted>
  <dcterms:created xsi:type="dcterms:W3CDTF">2016-08-19T13:41:49Z</dcterms:created>
  <dcterms:modified xsi:type="dcterms:W3CDTF">2016-10-23T18:40:37Z</dcterms:modified>
</cp:coreProperties>
</file>