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3" r:id="rId2"/>
    <p:sldMasterId id="2147483658" r:id="rId3"/>
  </p:sldMasterIdLst>
  <p:notesMasterIdLst>
    <p:notesMasterId r:id="rId51"/>
  </p:notesMasterIdLst>
  <p:handoutMasterIdLst>
    <p:handoutMasterId r:id="rId52"/>
  </p:handoutMasterIdLst>
  <p:sldIdLst>
    <p:sldId id="256" r:id="rId4"/>
    <p:sldId id="257" r:id="rId5"/>
    <p:sldId id="262" r:id="rId6"/>
    <p:sldId id="269" r:id="rId7"/>
    <p:sldId id="270" r:id="rId8"/>
    <p:sldId id="271" r:id="rId9"/>
    <p:sldId id="273" r:id="rId10"/>
    <p:sldId id="274" r:id="rId11"/>
    <p:sldId id="276" r:id="rId12"/>
    <p:sldId id="277" r:id="rId13"/>
    <p:sldId id="278" r:id="rId14"/>
    <p:sldId id="279" r:id="rId15"/>
    <p:sldId id="303" r:id="rId16"/>
    <p:sldId id="304" r:id="rId17"/>
    <p:sldId id="305" r:id="rId18"/>
    <p:sldId id="306" r:id="rId19"/>
    <p:sldId id="307" r:id="rId20"/>
    <p:sldId id="308" r:id="rId21"/>
    <p:sldId id="311" r:id="rId22"/>
    <p:sldId id="309" r:id="rId23"/>
    <p:sldId id="268" r:id="rId24"/>
    <p:sldId id="280" r:id="rId25"/>
    <p:sldId id="263" r:id="rId26"/>
    <p:sldId id="282" r:id="rId27"/>
    <p:sldId id="300" r:id="rId28"/>
    <p:sldId id="313" r:id="rId29"/>
    <p:sldId id="314" r:id="rId30"/>
    <p:sldId id="283" r:id="rId31"/>
    <p:sldId id="296" r:id="rId32"/>
    <p:sldId id="302" r:id="rId33"/>
    <p:sldId id="297" r:id="rId34"/>
    <p:sldId id="298" r:id="rId35"/>
    <p:sldId id="299" r:id="rId36"/>
    <p:sldId id="301" r:id="rId37"/>
    <p:sldId id="265" r:id="rId38"/>
    <p:sldId id="285" r:id="rId39"/>
    <p:sldId id="312" r:id="rId40"/>
    <p:sldId id="286" r:id="rId41"/>
    <p:sldId id="287" r:id="rId42"/>
    <p:sldId id="267" r:id="rId43"/>
    <p:sldId id="293" r:id="rId44"/>
    <p:sldId id="294" r:id="rId45"/>
    <p:sldId id="295" r:id="rId46"/>
    <p:sldId id="292" r:id="rId47"/>
    <p:sldId id="315" r:id="rId48"/>
    <p:sldId id="259" r:id="rId49"/>
    <p:sldId id="260" r:id="rId50"/>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Dumouchel" initials="KD" lastIdx="45" clrIdx="0">
    <p:extLst/>
  </p:cmAuthor>
  <p:cmAuthor id="2" name="Elizabeth Drogula" initials="ED" lastIdx="1" clrIdx="1">
    <p:extLst/>
  </p:cmAuthor>
  <p:cmAuthor id="3" name="James Bachtell" initials="JB" lastIdx="1" clrIdx="2">
    <p:extLst/>
  </p:cmAuthor>
  <p:cmAuthor id="4" name="Aaron Garza" initials="AG" lastIdx="1" clrIdx="3">
    <p:extLst/>
  </p:cmAuthor>
  <p:cmAuthor id="5" name="Leslie Frelow" initials="LF" lastIdx="1"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4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notesMaster" Target="notesMasters/notesMaster1.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14AF1233-784D-4FB2-A650-E4C185A3365D}" type="slidenum">
              <a:rPr lang="en-US" smtClean="0"/>
              <a:t>‹#›</a:t>
            </a:fld>
            <a:endParaRPr lang="en-US"/>
          </a:p>
        </p:txBody>
      </p:sp>
    </p:spTree>
    <p:extLst>
      <p:ext uri="{BB962C8B-B14F-4D97-AF65-F5344CB8AC3E}">
        <p14:creationId xmlns:p14="http://schemas.microsoft.com/office/powerpoint/2010/main" val="297282639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C4F2BF7C-67AD-493E-8FB7-837E1E30772F}" type="slidenum">
              <a:rPr lang="en-US" smtClean="0"/>
              <a:t>‹#›</a:t>
            </a:fld>
            <a:endParaRPr lang="en-US"/>
          </a:p>
        </p:txBody>
      </p:sp>
    </p:spTree>
    <p:extLst>
      <p:ext uri="{BB962C8B-B14F-4D97-AF65-F5344CB8AC3E}">
        <p14:creationId xmlns:p14="http://schemas.microsoft.com/office/powerpoint/2010/main" val="405382273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F2BF7C-67AD-493E-8FB7-837E1E30772F}" type="slidenum">
              <a:rPr lang="en-US" smtClean="0"/>
              <a:t>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801262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10</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11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12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13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14</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15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16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17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18</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19</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F2BF7C-67AD-493E-8FB7-837E1E30772F}" type="slidenum">
              <a:rPr lang="en-US" smtClean="0"/>
              <a:t>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7116279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20</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F2BF7C-67AD-493E-8FB7-837E1E30772F}" type="slidenum">
              <a:rPr lang="en-US" smtClean="0"/>
              <a:t>21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8329528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F2BF7C-67AD-493E-8FB7-837E1E30772F}" type="slidenum">
              <a:rPr lang="en-US" smtClean="0"/>
              <a:t>22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8329528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F2BF7C-67AD-493E-8FB7-837E1E30772F}" type="slidenum">
              <a:rPr lang="en-US" smtClean="0"/>
              <a:t>23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1530738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solidFill>
                  <a:prstClr val="black"/>
                </a:solidFill>
              </a:rPr>
              <a:pPr/>
              <a:t>24</a:t>
            </a:fld>
            <a:endParaRPr lang="en-US">
              <a:solidFill>
                <a:prstClr val="black"/>
              </a:solidFill>
            </a:endParaRPr>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25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solidFill>
                  <a:prstClr val="black"/>
                </a:solidFill>
              </a:rPr>
              <a:pPr/>
              <a:t>28</a:t>
            </a:fld>
            <a:endParaRPr lang="en-US">
              <a:solidFill>
                <a:prstClr val="black"/>
              </a:solidFill>
            </a:endParaRPr>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solidFill>
                  <a:prstClr val="black"/>
                </a:solidFill>
              </a:rPr>
              <a:pPr/>
              <a:t>29</a:t>
            </a:fld>
            <a:endParaRPr lang="en-US">
              <a:solidFill>
                <a:prstClr val="black"/>
              </a:solidFill>
            </a:endParaRPr>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solidFill>
                  <a:prstClr val="black"/>
                </a:solidFill>
              </a:rPr>
              <a:pPr/>
              <a:t>30</a:t>
            </a:fld>
            <a:endParaRPr lang="en-US">
              <a:solidFill>
                <a:prstClr val="black"/>
              </a:solidFill>
            </a:endParaRPr>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solidFill>
                  <a:prstClr val="black"/>
                </a:solidFill>
              </a:rPr>
              <a:pPr/>
              <a:t>31</a:t>
            </a:fld>
            <a:endParaRPr lang="en-US">
              <a:solidFill>
                <a:prstClr val="black"/>
              </a:solidFill>
            </a:endParaRPr>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F2BF7C-67AD-493E-8FB7-837E1E30772F}" type="slidenum">
              <a:rPr lang="en-US" smtClean="0"/>
              <a:t>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1530738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solidFill>
                  <a:prstClr val="black"/>
                </a:solidFill>
              </a:rPr>
              <a:pPr/>
              <a:t>32</a:t>
            </a:fld>
            <a:endParaRPr lang="en-US">
              <a:solidFill>
                <a:prstClr val="black"/>
              </a:solidFill>
            </a:endParaRPr>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solidFill>
                  <a:prstClr val="black"/>
                </a:solidFill>
              </a:rPr>
              <a:pPr/>
              <a:t>33</a:t>
            </a:fld>
            <a:endParaRPr lang="en-US">
              <a:solidFill>
                <a:prstClr val="black"/>
              </a:solidFill>
            </a:endParaRPr>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solidFill>
                  <a:prstClr val="black"/>
                </a:solidFill>
              </a:rPr>
              <a:pPr/>
              <a:t>34</a:t>
            </a:fld>
            <a:endParaRPr lang="en-US">
              <a:solidFill>
                <a:prstClr val="black"/>
              </a:solidFill>
            </a:endParaRPr>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F2BF7C-67AD-493E-8FB7-837E1E30772F}" type="slidenum">
              <a:rPr lang="en-US" smtClean="0"/>
              <a:t>35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1530738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36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37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38</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39</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F2BF7C-67AD-493E-8FB7-837E1E30772F}" type="slidenum">
              <a:rPr lang="en-US" smtClean="0"/>
              <a:t>40</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15307383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41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4</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42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43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44</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45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F2BF7C-67AD-493E-8FB7-837E1E30772F}" type="slidenum">
              <a:rPr lang="en-US" smtClean="0"/>
              <a:t>46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41227707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F2BF7C-67AD-493E-8FB7-837E1E30772F}" type="slidenum">
              <a:rPr lang="en-US" smtClean="0"/>
              <a:t>47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845050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8</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7D9F1-85C1-4865-99BA-DB24273BDFED}" type="slidenum">
              <a:rPr lang="en-US" smtClean="0"/>
              <a:pPr/>
              <a:t>9</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96986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0"/>
          </p:nvPr>
        </p:nvSpPr>
        <p:spPr>
          <a:xfrm>
            <a:off x="990600" y="2667000"/>
            <a:ext cx="7772400" cy="838200"/>
          </a:xfrm>
          <a:prstGeom prst="rect">
            <a:avLst/>
          </a:prstGeom>
        </p:spPr>
        <p:txBody>
          <a:bodyPr/>
          <a:lstStyle>
            <a:lvl1pPr marL="0" indent="0" algn="r">
              <a:buNone/>
              <a:defRPr sz="4400" baseline="0"/>
            </a:lvl1pPr>
          </a:lstStyle>
          <a:p>
            <a:pPr lvl="0"/>
            <a:r>
              <a:rPr lang="en-US" dirty="0" smtClean="0"/>
              <a:t>Click to edit</a:t>
            </a:r>
          </a:p>
        </p:txBody>
      </p:sp>
      <p:sp>
        <p:nvSpPr>
          <p:cNvPr id="9" name="Text Placeholder 3"/>
          <p:cNvSpPr>
            <a:spLocks noGrp="1"/>
          </p:cNvSpPr>
          <p:nvPr>
            <p:ph type="body" sz="quarter" idx="12"/>
          </p:nvPr>
        </p:nvSpPr>
        <p:spPr>
          <a:xfrm>
            <a:off x="990600" y="4419600"/>
            <a:ext cx="7772400" cy="8382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None/>
              <a:tabLst/>
              <a:defRPr sz="2800"/>
            </a:lvl1pPr>
          </a:lstStyle>
          <a:p>
            <a:pPr lvl="0"/>
            <a:r>
              <a:rPr lang="en-US" dirty="0" smtClean="0"/>
              <a:t>Click to edit</a:t>
            </a:r>
          </a:p>
        </p:txBody>
      </p:sp>
      <p:sp>
        <p:nvSpPr>
          <p:cNvPr id="10" name="Title 3"/>
          <p:cNvSpPr>
            <a:spLocks noGrp="1"/>
          </p:cNvSpPr>
          <p:nvPr>
            <p:ph type="title"/>
          </p:nvPr>
        </p:nvSpPr>
        <p:spPr>
          <a:xfrm>
            <a:off x="1024719" y="3505200"/>
            <a:ext cx="7738281" cy="914400"/>
          </a:xfrm>
          <a:prstGeom prst="rect">
            <a:avLst/>
          </a:prstGeom>
        </p:spPr>
        <p:txBody>
          <a:bodyPr/>
          <a:lstStyle>
            <a:lvl1pPr algn="r">
              <a:defRPr lang="en-US" sz="6000" b="1" kern="1200" baseline="0" dirty="0">
                <a:solidFill>
                  <a:schemeClr val="tx1"/>
                </a:solidFill>
                <a:latin typeface="+mn-lt"/>
                <a:ea typeface="+mn-ea"/>
                <a:cs typeface="+mn-cs"/>
              </a:defRPr>
            </a:lvl1pPr>
          </a:lstStyle>
          <a:p>
            <a:r>
              <a:rPr lang="en-US" dirty="0" smtClean="0"/>
              <a:t>Click to edit</a:t>
            </a:r>
            <a:endParaRPr lang="en-US" dirty="0"/>
          </a:p>
        </p:txBody>
      </p:sp>
    </p:spTree>
    <p:extLst>
      <p:ext uri="{BB962C8B-B14F-4D97-AF65-F5344CB8AC3E}">
        <p14:creationId xmlns:p14="http://schemas.microsoft.com/office/powerpoint/2010/main" val="3848992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cxnSp>
        <p:nvCxnSpPr>
          <p:cNvPr id="6" name="Straight Connector 5"/>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Text Placeholder 15"/>
          <p:cNvSpPr>
            <a:spLocks noGrp="1"/>
          </p:cNvSpPr>
          <p:nvPr>
            <p:ph type="body" sz="quarter" idx="10"/>
          </p:nvPr>
        </p:nvSpPr>
        <p:spPr>
          <a:xfrm>
            <a:off x="457200" y="1828800"/>
            <a:ext cx="8229600" cy="43434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a:t>
            </a:r>
          </a:p>
          <a:p>
            <a:pPr lvl="1"/>
            <a:r>
              <a:rPr lang="en-US" dirty="0" smtClean="0"/>
              <a:t>Second level</a:t>
            </a:r>
          </a:p>
        </p:txBody>
      </p:sp>
      <p:sp>
        <p:nvSpPr>
          <p:cNvPr id="12" name="Text Placeholder 20"/>
          <p:cNvSpPr>
            <a:spLocks noGrp="1"/>
          </p:cNvSpPr>
          <p:nvPr>
            <p:ph type="body" sz="quarter" idx="12"/>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Click to edit</a:t>
            </a:r>
          </a:p>
        </p:txBody>
      </p:sp>
      <p:sp>
        <p:nvSpPr>
          <p:cNvPr id="13" name="Title 1"/>
          <p:cNvSpPr>
            <a:spLocks noGrp="1"/>
          </p:cNvSpPr>
          <p:nvPr>
            <p:ph type="title"/>
          </p:nvPr>
        </p:nvSpPr>
        <p:spPr>
          <a:xfrm>
            <a:off x="457200" y="1219200"/>
            <a:ext cx="8229600" cy="609600"/>
          </a:xfrm>
          <a:prstGeom prst="rect">
            <a:avLst/>
          </a:prstGeom>
        </p:spPr>
        <p:txBody>
          <a:bodyPr/>
          <a:lstStyle>
            <a:lvl1pPr algn="l">
              <a:defRPr sz="2800" b="1" i="0" u="none">
                <a:solidFill>
                  <a:srgbClr val="0070C0"/>
                </a:solidFill>
                <a:latin typeface="+mj-lt"/>
              </a:defRPr>
            </a:lvl1pPr>
          </a:lstStyle>
          <a:p>
            <a:pPr lvl="0"/>
            <a:endParaRPr lang="en-US" dirty="0"/>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100" dirty="0" smtClean="0">
                <a:solidFill>
                  <a:prstClr val="black">
                    <a:lumMod val="65000"/>
                    <a:lumOff val="35000"/>
                  </a:prstClr>
                </a:solidFill>
              </a:rPr>
              <a:t>	</a:t>
            </a:r>
            <a:fld id="{406E3D8A-254E-415B-9C7A-A0325DF7507E}" type="slidenum">
              <a:rPr lang="en-US" sz="1100" smtClean="0">
                <a:solidFill>
                  <a:prstClr val="black">
                    <a:lumMod val="65000"/>
                    <a:lumOff val="35000"/>
                  </a:prstClr>
                </a:solidFill>
              </a:rPr>
              <a:pPr>
                <a:tabLst>
                  <a:tab pos="7772400" algn="r"/>
                </a:tabLst>
                <a:defRPr/>
              </a:pPr>
              <a:t>‹#›</a:t>
            </a:fld>
            <a:endParaRPr lang="en-US" sz="1100" dirty="0">
              <a:solidFill>
                <a:prstClr val="white">
                  <a:lumMod val="50000"/>
                </a:prstClr>
              </a:solidFill>
            </a:endParaRPr>
          </a:p>
        </p:txBody>
      </p:sp>
    </p:spTree>
    <p:extLst>
      <p:ext uri="{BB962C8B-B14F-4D97-AF65-F5344CB8AC3E}">
        <p14:creationId xmlns:p14="http://schemas.microsoft.com/office/powerpoint/2010/main" val="193361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2" name="Text Placeholder 20"/>
          <p:cNvSpPr>
            <a:spLocks noGrp="1"/>
          </p:cNvSpPr>
          <p:nvPr>
            <p:ph type="body" sz="quarter" idx="12"/>
          </p:nvPr>
        </p:nvSpPr>
        <p:spPr>
          <a:xfrm>
            <a:off x="2743200" y="152400"/>
            <a:ext cx="6172200" cy="533400"/>
          </a:xfrm>
          <a:prstGeom prst="rect">
            <a:avLst/>
          </a:prstGeom>
        </p:spPr>
        <p:txBody>
          <a:bodyPr/>
          <a:lstStyle>
            <a:lvl1pPr marL="0" indent="0" algn="r">
              <a:spcBef>
                <a:spcPts val="0"/>
              </a:spcBef>
              <a:buNone/>
              <a:defRPr sz="3200" b="1"/>
            </a:lvl1pPr>
          </a:lstStyle>
          <a:p>
            <a:pPr lvl="0"/>
            <a:r>
              <a:rPr lang="en-US" dirty="0" smtClean="0"/>
              <a:t>Click to edit</a:t>
            </a:r>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100" dirty="0" smtClean="0">
                <a:solidFill>
                  <a:prstClr val="black">
                    <a:lumMod val="65000"/>
                    <a:lumOff val="35000"/>
                  </a:prstClr>
                </a:solidFill>
              </a:rPr>
              <a:t>	</a:t>
            </a:r>
            <a:fld id="{406E3D8A-254E-415B-9C7A-A0325DF7507E}" type="slidenum">
              <a:rPr lang="en-US" sz="1100" smtClean="0">
                <a:solidFill>
                  <a:prstClr val="black">
                    <a:lumMod val="65000"/>
                    <a:lumOff val="35000"/>
                  </a:prstClr>
                </a:solidFill>
              </a:rPr>
              <a:pPr>
                <a:tabLst>
                  <a:tab pos="7772400" algn="r"/>
                </a:tabLst>
                <a:defRPr/>
              </a:pPr>
              <a:t>‹#›</a:t>
            </a:fld>
            <a:endParaRPr lang="en-US" sz="1100" dirty="0">
              <a:solidFill>
                <a:prstClr val="white">
                  <a:lumMod val="50000"/>
                </a:prstClr>
              </a:solidFill>
            </a:endParaRPr>
          </a:p>
        </p:txBody>
      </p:sp>
      <p:sp>
        <p:nvSpPr>
          <p:cNvPr id="2" name="Rectangle 1"/>
          <p:cNvSpPr/>
          <p:nvPr userDrawn="1"/>
        </p:nvSpPr>
        <p:spPr>
          <a:xfrm>
            <a:off x="76200" y="76200"/>
            <a:ext cx="20574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199032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in Content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Text Placeholder 15"/>
          <p:cNvSpPr>
            <a:spLocks noGrp="1"/>
          </p:cNvSpPr>
          <p:nvPr>
            <p:ph type="body" sz="quarter" idx="10"/>
          </p:nvPr>
        </p:nvSpPr>
        <p:spPr>
          <a:xfrm>
            <a:off x="457200" y="2209800"/>
            <a:ext cx="82296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
        <p:nvSpPr>
          <p:cNvPr id="12" name="Text Placeholder 17"/>
          <p:cNvSpPr>
            <a:spLocks noGrp="1"/>
          </p:cNvSpPr>
          <p:nvPr>
            <p:ph type="body" sz="quarter" idx="11" hasCustomPrompt="1"/>
          </p:nvPr>
        </p:nvSpPr>
        <p:spPr>
          <a:xfrm>
            <a:off x="457200" y="1600200"/>
            <a:ext cx="8229600" cy="609600"/>
          </a:xfrm>
          <a:prstGeom prst="rect">
            <a:avLst/>
          </a:prstGeom>
        </p:spPr>
        <p:txBody>
          <a:bodyPr/>
          <a:lstStyle>
            <a:lvl1pPr marL="0" indent="0">
              <a:spcBef>
                <a:spcPts val="0"/>
              </a:spcBef>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13" name="Text Placeholder 20"/>
          <p:cNvSpPr>
            <a:spLocks noGrp="1"/>
          </p:cNvSpPr>
          <p:nvPr>
            <p:ph type="body" sz="quarter" idx="12" hasCustomPrompt="1"/>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Section Title</a:t>
            </a:r>
            <a:endParaRPr lang="en-US" dirty="0"/>
          </a:p>
        </p:txBody>
      </p:sp>
      <p:sp>
        <p:nvSpPr>
          <p:cNvPr id="7" name="Footer Placeholder 4"/>
          <p:cNvSpPr txBox="1">
            <a:spLocks/>
          </p:cNvSpPr>
          <p:nvPr userDrawn="1"/>
        </p:nvSpPr>
        <p:spPr>
          <a:xfrm>
            <a:off x="8458200" y="6475413"/>
            <a:ext cx="533400" cy="306387"/>
          </a:xfrm>
          <a:prstGeom prst="rect">
            <a:avLst/>
          </a:prstGeom>
        </p:spPr>
        <p:txBody>
          <a:bodyPr/>
          <a:lstStyle>
            <a:lvl1pPr>
              <a:defRPr>
                <a:solidFill>
                  <a:schemeClr val="bg1">
                    <a:lumMod val="50000"/>
                  </a:schemeClr>
                </a:solidFill>
              </a:defRPr>
            </a:lvl1pPr>
          </a:lstStyle>
          <a:p>
            <a:pPr fontAlgn="base">
              <a:spcBef>
                <a:spcPct val="0"/>
              </a:spcBef>
              <a:spcAft>
                <a:spcPct val="0"/>
              </a:spcAft>
              <a:defRPr/>
            </a:pPr>
            <a:fld id="{0A6AB937-493E-41A7-BA69-A7B19CB48334}" type="slidenum">
              <a:rPr lang="en-US" sz="1200" smtClean="0">
                <a:solidFill>
                  <a:prstClr val="white">
                    <a:lumMod val="50000"/>
                  </a:prstClr>
                </a:solidFill>
              </a:rPr>
              <a:pPr fontAlgn="base">
                <a:spcBef>
                  <a:spcPct val="0"/>
                </a:spcBef>
                <a:spcAft>
                  <a:spcPct val="0"/>
                </a:spcAft>
                <a:defRPr/>
              </a:pPr>
              <a:t>‹#›</a:t>
            </a:fld>
            <a:endParaRPr lang="en-US" sz="1200" dirty="0">
              <a:solidFill>
                <a:prstClr val="white">
                  <a:lumMod val="50000"/>
                </a:prstClr>
              </a:solidFill>
            </a:endParaRPr>
          </a:p>
        </p:txBody>
      </p:sp>
    </p:spTree>
    <p:extLst>
      <p:ext uri="{BB962C8B-B14F-4D97-AF65-F5344CB8AC3E}">
        <p14:creationId xmlns:p14="http://schemas.microsoft.com/office/powerpoint/2010/main" val="1581686484"/>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cxnSp>
        <p:nvCxnSpPr>
          <p:cNvPr id="6" name="Straight Connector 5"/>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Text Placeholder 15"/>
          <p:cNvSpPr>
            <a:spLocks noGrp="1"/>
          </p:cNvSpPr>
          <p:nvPr>
            <p:ph type="body" sz="quarter" idx="10"/>
          </p:nvPr>
        </p:nvSpPr>
        <p:spPr>
          <a:xfrm>
            <a:off x="457200" y="1828800"/>
            <a:ext cx="8229600" cy="43434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a:t>
            </a:r>
          </a:p>
          <a:p>
            <a:pPr lvl="1"/>
            <a:r>
              <a:rPr lang="en-US" dirty="0" smtClean="0"/>
              <a:t>Second level</a:t>
            </a:r>
          </a:p>
        </p:txBody>
      </p:sp>
      <p:sp>
        <p:nvSpPr>
          <p:cNvPr id="12" name="Text Placeholder 20"/>
          <p:cNvSpPr>
            <a:spLocks noGrp="1"/>
          </p:cNvSpPr>
          <p:nvPr>
            <p:ph type="body" sz="quarter" idx="12"/>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Click to edit</a:t>
            </a:r>
          </a:p>
        </p:txBody>
      </p:sp>
      <p:sp>
        <p:nvSpPr>
          <p:cNvPr id="13" name="Title 1"/>
          <p:cNvSpPr>
            <a:spLocks noGrp="1"/>
          </p:cNvSpPr>
          <p:nvPr>
            <p:ph type="title"/>
          </p:nvPr>
        </p:nvSpPr>
        <p:spPr>
          <a:xfrm>
            <a:off x="457200" y="1219200"/>
            <a:ext cx="8229600" cy="609600"/>
          </a:xfrm>
          <a:prstGeom prst="rect">
            <a:avLst/>
          </a:prstGeom>
        </p:spPr>
        <p:txBody>
          <a:bodyPr/>
          <a:lstStyle>
            <a:lvl1pPr algn="l">
              <a:defRPr sz="2800" b="1" i="0" u="none">
                <a:solidFill>
                  <a:srgbClr val="0070C0"/>
                </a:solidFill>
                <a:latin typeface="+mj-lt"/>
              </a:defRPr>
            </a:lvl1pPr>
          </a:lstStyle>
          <a:p>
            <a:pPr lvl="0"/>
            <a:endParaRPr lang="en-US" dirty="0"/>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100" dirty="0" smtClean="0">
                <a:solidFill>
                  <a:schemeClr val="tx1">
                    <a:lumMod val="65000"/>
                    <a:lumOff val="35000"/>
                  </a:schemeClr>
                </a:solidFill>
                <a:cs typeface="+mn-cs"/>
              </a:rPr>
              <a:t>	</a:t>
            </a:r>
            <a:fld id="{406E3D8A-254E-415B-9C7A-A0325DF7507E}" type="slidenum">
              <a:rPr lang="en-US" sz="1100" smtClean="0">
                <a:solidFill>
                  <a:schemeClr val="tx1">
                    <a:lumMod val="65000"/>
                    <a:lumOff val="35000"/>
                  </a:schemeClr>
                </a:solidFill>
                <a:cs typeface="+mn-cs"/>
              </a:rPr>
              <a:pPr>
                <a:tabLst>
                  <a:tab pos="7772400" algn="r"/>
                </a:tabLst>
                <a:defRPr/>
              </a:pPr>
              <a:t>‹#›</a:t>
            </a:fld>
            <a:endParaRPr lang="en-US" sz="1100" dirty="0">
              <a:cs typeface="+mn-cs"/>
            </a:endParaRPr>
          </a:p>
        </p:txBody>
      </p:sp>
    </p:spTree>
    <p:extLst>
      <p:ext uri="{BB962C8B-B14F-4D97-AF65-F5344CB8AC3E}">
        <p14:creationId xmlns:p14="http://schemas.microsoft.com/office/powerpoint/2010/main" val="3715825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2" name="Text Placeholder 20"/>
          <p:cNvSpPr>
            <a:spLocks noGrp="1"/>
          </p:cNvSpPr>
          <p:nvPr>
            <p:ph type="body" sz="quarter" idx="12"/>
          </p:nvPr>
        </p:nvSpPr>
        <p:spPr>
          <a:xfrm>
            <a:off x="2743200" y="152400"/>
            <a:ext cx="6172200" cy="533400"/>
          </a:xfrm>
          <a:prstGeom prst="rect">
            <a:avLst/>
          </a:prstGeom>
        </p:spPr>
        <p:txBody>
          <a:bodyPr/>
          <a:lstStyle>
            <a:lvl1pPr marL="0" indent="0" algn="r">
              <a:spcBef>
                <a:spcPts val="0"/>
              </a:spcBef>
              <a:buNone/>
              <a:defRPr sz="3200" b="1"/>
            </a:lvl1pPr>
          </a:lstStyle>
          <a:p>
            <a:pPr lvl="0"/>
            <a:r>
              <a:rPr lang="en-US" dirty="0" smtClean="0"/>
              <a:t>Click to edit</a:t>
            </a:r>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100" dirty="0" smtClean="0">
                <a:solidFill>
                  <a:schemeClr val="tx1">
                    <a:lumMod val="65000"/>
                    <a:lumOff val="35000"/>
                  </a:schemeClr>
                </a:solidFill>
                <a:cs typeface="+mn-cs"/>
              </a:rPr>
              <a:t>	</a:t>
            </a:r>
            <a:fld id="{406E3D8A-254E-415B-9C7A-A0325DF7507E}" type="slidenum">
              <a:rPr lang="en-US" sz="1100" smtClean="0">
                <a:solidFill>
                  <a:schemeClr val="tx1">
                    <a:lumMod val="65000"/>
                    <a:lumOff val="35000"/>
                  </a:schemeClr>
                </a:solidFill>
                <a:cs typeface="+mn-cs"/>
              </a:rPr>
              <a:pPr>
                <a:tabLst>
                  <a:tab pos="7772400" algn="r"/>
                </a:tabLst>
                <a:defRPr/>
              </a:pPr>
              <a:t>‹#›</a:t>
            </a:fld>
            <a:endParaRPr lang="en-US" sz="1100" dirty="0">
              <a:cs typeface="+mn-cs"/>
            </a:endParaRPr>
          </a:p>
        </p:txBody>
      </p:sp>
      <p:sp>
        <p:nvSpPr>
          <p:cNvPr id="2" name="Rectangle 1"/>
          <p:cNvSpPr/>
          <p:nvPr userDrawn="1"/>
        </p:nvSpPr>
        <p:spPr>
          <a:xfrm>
            <a:off x="76200" y="76200"/>
            <a:ext cx="20574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0605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Main Content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Text Placeholder 15"/>
          <p:cNvSpPr>
            <a:spLocks noGrp="1"/>
          </p:cNvSpPr>
          <p:nvPr>
            <p:ph type="body" sz="quarter" idx="10"/>
          </p:nvPr>
        </p:nvSpPr>
        <p:spPr>
          <a:xfrm>
            <a:off x="457200" y="2209800"/>
            <a:ext cx="82296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
        <p:nvSpPr>
          <p:cNvPr id="12" name="Text Placeholder 17"/>
          <p:cNvSpPr>
            <a:spLocks noGrp="1"/>
          </p:cNvSpPr>
          <p:nvPr>
            <p:ph type="body" sz="quarter" idx="11" hasCustomPrompt="1"/>
          </p:nvPr>
        </p:nvSpPr>
        <p:spPr>
          <a:xfrm>
            <a:off x="457200" y="1600200"/>
            <a:ext cx="8229600" cy="609600"/>
          </a:xfrm>
          <a:prstGeom prst="rect">
            <a:avLst/>
          </a:prstGeom>
        </p:spPr>
        <p:txBody>
          <a:bodyPr/>
          <a:lstStyle>
            <a:lvl1pPr marL="0" indent="0">
              <a:spcBef>
                <a:spcPts val="0"/>
              </a:spcBef>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13" name="Text Placeholder 20"/>
          <p:cNvSpPr>
            <a:spLocks noGrp="1"/>
          </p:cNvSpPr>
          <p:nvPr>
            <p:ph type="body" sz="quarter" idx="12" hasCustomPrompt="1"/>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Section Title</a:t>
            </a:r>
            <a:endParaRPr lang="en-US" dirty="0"/>
          </a:p>
        </p:txBody>
      </p:sp>
      <p:sp>
        <p:nvSpPr>
          <p:cNvPr id="7" name="Footer Placeholder 4"/>
          <p:cNvSpPr txBox="1">
            <a:spLocks/>
          </p:cNvSpPr>
          <p:nvPr userDrawn="1"/>
        </p:nvSpPr>
        <p:spPr>
          <a:xfrm>
            <a:off x="8458200" y="6475413"/>
            <a:ext cx="533400"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0A6AB937-493E-41A7-BA69-A7B19CB48334}" type="slidenum">
              <a:rPr kumimoji="0" lang="en-US" sz="1200" b="0" i="0" u="none" strike="noStrike" kern="1200" cap="none" spc="0" normalizeH="0" baseline="0" noProof="0" smtClean="0">
                <a:ln>
                  <a:noFill/>
                </a:ln>
                <a:solidFill>
                  <a:schemeClr val="bg1">
                    <a:lumMod val="50000"/>
                  </a:schemeClr>
                </a:solidFill>
                <a:effectLst/>
                <a:uLnTx/>
                <a:uFillTx/>
                <a:latin typeface="Calibri"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bg1">
                  <a:lumMod val="50000"/>
                </a:schemeClr>
              </a:solidFill>
              <a:effectLst/>
              <a:uLnTx/>
              <a:uFillTx/>
              <a:latin typeface="Calibri" pitchFamily="34" charset="0"/>
              <a:ea typeface="+mn-ea"/>
              <a:cs typeface="+mn-cs"/>
            </a:endParaRPr>
          </a:p>
        </p:txBody>
      </p:sp>
    </p:spTree>
    <p:extLst>
      <p:ext uri="{BB962C8B-B14F-4D97-AF65-F5344CB8AC3E}">
        <p14:creationId xmlns:p14="http://schemas.microsoft.com/office/powerpoint/2010/main" val="1535920674"/>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0"/>
          </p:nvPr>
        </p:nvSpPr>
        <p:spPr>
          <a:xfrm>
            <a:off x="990600" y="2667000"/>
            <a:ext cx="7772400" cy="838200"/>
          </a:xfrm>
          <a:prstGeom prst="rect">
            <a:avLst/>
          </a:prstGeom>
        </p:spPr>
        <p:txBody>
          <a:bodyPr/>
          <a:lstStyle>
            <a:lvl1pPr marL="0" indent="0" algn="r">
              <a:buNone/>
              <a:defRPr sz="4400" baseline="0"/>
            </a:lvl1pPr>
          </a:lstStyle>
          <a:p>
            <a:pPr lvl="0"/>
            <a:r>
              <a:rPr lang="en-US" dirty="0" smtClean="0"/>
              <a:t>Click to edit</a:t>
            </a:r>
          </a:p>
        </p:txBody>
      </p:sp>
      <p:sp>
        <p:nvSpPr>
          <p:cNvPr id="9" name="Text Placeholder 3"/>
          <p:cNvSpPr>
            <a:spLocks noGrp="1"/>
          </p:cNvSpPr>
          <p:nvPr>
            <p:ph type="body" sz="quarter" idx="12"/>
          </p:nvPr>
        </p:nvSpPr>
        <p:spPr>
          <a:xfrm>
            <a:off x="990600" y="4419600"/>
            <a:ext cx="7772400" cy="8382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None/>
              <a:tabLst/>
              <a:defRPr sz="2800"/>
            </a:lvl1pPr>
          </a:lstStyle>
          <a:p>
            <a:pPr lvl="0"/>
            <a:r>
              <a:rPr lang="en-US" dirty="0" smtClean="0"/>
              <a:t>Click to edit</a:t>
            </a:r>
          </a:p>
        </p:txBody>
      </p:sp>
      <p:sp>
        <p:nvSpPr>
          <p:cNvPr id="10" name="Title 3"/>
          <p:cNvSpPr>
            <a:spLocks noGrp="1"/>
          </p:cNvSpPr>
          <p:nvPr>
            <p:ph type="title"/>
          </p:nvPr>
        </p:nvSpPr>
        <p:spPr>
          <a:xfrm>
            <a:off x="1024719" y="3505200"/>
            <a:ext cx="7738281" cy="914400"/>
          </a:xfrm>
          <a:prstGeom prst="rect">
            <a:avLst/>
          </a:prstGeom>
        </p:spPr>
        <p:txBody>
          <a:bodyPr/>
          <a:lstStyle>
            <a:lvl1pPr algn="r">
              <a:defRPr lang="en-US" sz="6000" b="1" kern="1200" baseline="0" dirty="0">
                <a:solidFill>
                  <a:schemeClr val="tx1"/>
                </a:solidFill>
                <a:latin typeface="+mn-lt"/>
                <a:ea typeface="+mn-ea"/>
                <a:cs typeface="+mn-cs"/>
              </a:defRPr>
            </a:lvl1pPr>
          </a:lstStyle>
          <a:p>
            <a:r>
              <a:rPr lang="en-US" dirty="0" smtClean="0"/>
              <a:t>Click to edit</a:t>
            </a:r>
            <a:endParaRPr lang="en-US" dirty="0"/>
          </a:p>
        </p:txBody>
      </p:sp>
    </p:spTree>
    <p:extLst>
      <p:ext uri="{BB962C8B-B14F-4D97-AF65-F5344CB8AC3E}">
        <p14:creationId xmlns:p14="http://schemas.microsoft.com/office/powerpoint/2010/main" val="373096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cxnSp>
        <p:nvCxnSpPr>
          <p:cNvPr id="6" name="Straight Connector 5"/>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Text Placeholder 15"/>
          <p:cNvSpPr>
            <a:spLocks noGrp="1"/>
          </p:cNvSpPr>
          <p:nvPr>
            <p:ph type="body" sz="quarter" idx="10"/>
          </p:nvPr>
        </p:nvSpPr>
        <p:spPr>
          <a:xfrm>
            <a:off x="457200" y="1828800"/>
            <a:ext cx="8229600" cy="43434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a:t>
            </a:r>
          </a:p>
          <a:p>
            <a:pPr lvl="1"/>
            <a:r>
              <a:rPr lang="en-US" dirty="0" smtClean="0"/>
              <a:t>Second level</a:t>
            </a:r>
          </a:p>
        </p:txBody>
      </p:sp>
      <p:sp>
        <p:nvSpPr>
          <p:cNvPr id="12" name="Text Placeholder 20"/>
          <p:cNvSpPr>
            <a:spLocks noGrp="1"/>
          </p:cNvSpPr>
          <p:nvPr>
            <p:ph type="body" sz="quarter" idx="12"/>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Click to edit</a:t>
            </a:r>
          </a:p>
        </p:txBody>
      </p:sp>
      <p:sp>
        <p:nvSpPr>
          <p:cNvPr id="13" name="Title 1"/>
          <p:cNvSpPr>
            <a:spLocks noGrp="1"/>
          </p:cNvSpPr>
          <p:nvPr>
            <p:ph type="title"/>
          </p:nvPr>
        </p:nvSpPr>
        <p:spPr>
          <a:xfrm>
            <a:off x="457200" y="1219200"/>
            <a:ext cx="8229600" cy="609600"/>
          </a:xfrm>
          <a:prstGeom prst="rect">
            <a:avLst/>
          </a:prstGeom>
        </p:spPr>
        <p:txBody>
          <a:bodyPr/>
          <a:lstStyle>
            <a:lvl1pPr algn="l">
              <a:defRPr sz="2800" b="1" i="0" u="none">
                <a:solidFill>
                  <a:srgbClr val="0070C0"/>
                </a:solidFill>
                <a:latin typeface="+mj-lt"/>
              </a:defRPr>
            </a:lvl1pPr>
          </a:lstStyle>
          <a:p>
            <a:pPr lvl="0"/>
            <a:endParaRPr lang="en-US" dirty="0"/>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100" dirty="0" smtClean="0">
                <a:solidFill>
                  <a:prstClr val="black">
                    <a:lumMod val="65000"/>
                    <a:lumOff val="35000"/>
                  </a:prstClr>
                </a:solidFill>
              </a:rPr>
              <a:t>	</a:t>
            </a:r>
            <a:fld id="{406E3D8A-254E-415B-9C7A-A0325DF7507E}" type="slidenum">
              <a:rPr lang="en-US" sz="1100" smtClean="0">
                <a:solidFill>
                  <a:prstClr val="black">
                    <a:lumMod val="65000"/>
                    <a:lumOff val="35000"/>
                  </a:prstClr>
                </a:solidFill>
              </a:rPr>
              <a:pPr>
                <a:tabLst>
                  <a:tab pos="7772400" algn="r"/>
                </a:tabLst>
                <a:defRPr/>
              </a:pPr>
              <a:t>‹#›</a:t>
            </a:fld>
            <a:endParaRPr lang="en-US" sz="1100" dirty="0">
              <a:solidFill>
                <a:prstClr val="white">
                  <a:lumMod val="50000"/>
                </a:prstClr>
              </a:solidFill>
            </a:endParaRPr>
          </a:p>
        </p:txBody>
      </p:sp>
    </p:spTree>
    <p:extLst>
      <p:ext uri="{BB962C8B-B14F-4D97-AF65-F5344CB8AC3E}">
        <p14:creationId xmlns:p14="http://schemas.microsoft.com/office/powerpoint/2010/main" val="2318146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2" name="Text Placeholder 20"/>
          <p:cNvSpPr>
            <a:spLocks noGrp="1"/>
          </p:cNvSpPr>
          <p:nvPr>
            <p:ph type="body" sz="quarter" idx="12"/>
          </p:nvPr>
        </p:nvSpPr>
        <p:spPr>
          <a:xfrm>
            <a:off x="2743200" y="152400"/>
            <a:ext cx="6172200" cy="533400"/>
          </a:xfrm>
          <a:prstGeom prst="rect">
            <a:avLst/>
          </a:prstGeom>
        </p:spPr>
        <p:txBody>
          <a:bodyPr/>
          <a:lstStyle>
            <a:lvl1pPr marL="0" indent="0" algn="r">
              <a:spcBef>
                <a:spcPts val="0"/>
              </a:spcBef>
              <a:buNone/>
              <a:defRPr sz="3200" b="1"/>
            </a:lvl1pPr>
          </a:lstStyle>
          <a:p>
            <a:pPr lvl="0"/>
            <a:r>
              <a:rPr lang="en-US" dirty="0" smtClean="0"/>
              <a:t>Click to edit</a:t>
            </a:r>
          </a:p>
        </p:txBody>
      </p:sp>
      <p:cxnSp>
        <p:nvCxnSpPr>
          <p:cNvPr id="14" name="Straight Connector 1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Footer Placeholder 4"/>
          <p:cNvSpPr txBox="1">
            <a:spLocks/>
          </p:cNvSpPr>
          <p:nvPr userDrawn="1"/>
        </p:nvSpPr>
        <p:spPr>
          <a:xfrm>
            <a:off x="490538" y="6400800"/>
            <a:ext cx="8196262" cy="306388"/>
          </a:xfrm>
          <a:prstGeom prst="rect">
            <a:avLst/>
          </a:prstGeom>
        </p:spPr>
        <p:txBody>
          <a:bodyPr/>
          <a:lstStyle>
            <a:lvl1pPr>
              <a:defRPr>
                <a:solidFill>
                  <a:schemeClr val="bg1">
                    <a:lumMod val="50000"/>
                  </a:schemeClr>
                </a:solidFill>
              </a:defRPr>
            </a:lvl1pPr>
          </a:lstStyle>
          <a:p>
            <a:pPr>
              <a:tabLst>
                <a:tab pos="7772400" algn="r"/>
              </a:tabLst>
              <a:defRPr/>
            </a:pPr>
            <a:r>
              <a:rPr lang="en-US" sz="1100" dirty="0" smtClean="0">
                <a:solidFill>
                  <a:prstClr val="black">
                    <a:lumMod val="65000"/>
                    <a:lumOff val="35000"/>
                  </a:prstClr>
                </a:solidFill>
              </a:rPr>
              <a:t>	</a:t>
            </a:r>
            <a:fld id="{406E3D8A-254E-415B-9C7A-A0325DF7507E}" type="slidenum">
              <a:rPr lang="en-US" sz="1100" smtClean="0">
                <a:solidFill>
                  <a:prstClr val="black">
                    <a:lumMod val="65000"/>
                    <a:lumOff val="35000"/>
                  </a:prstClr>
                </a:solidFill>
              </a:rPr>
              <a:pPr>
                <a:tabLst>
                  <a:tab pos="7772400" algn="r"/>
                </a:tabLst>
                <a:defRPr/>
              </a:pPr>
              <a:t>‹#›</a:t>
            </a:fld>
            <a:endParaRPr lang="en-US" sz="1100" dirty="0">
              <a:solidFill>
                <a:prstClr val="white">
                  <a:lumMod val="50000"/>
                </a:prstClr>
              </a:solidFill>
            </a:endParaRPr>
          </a:p>
        </p:txBody>
      </p:sp>
      <p:sp>
        <p:nvSpPr>
          <p:cNvPr id="2" name="Rectangle 1"/>
          <p:cNvSpPr/>
          <p:nvPr userDrawn="1"/>
        </p:nvSpPr>
        <p:spPr>
          <a:xfrm>
            <a:off x="76200" y="76200"/>
            <a:ext cx="20574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792685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Main Content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Text Placeholder 15"/>
          <p:cNvSpPr>
            <a:spLocks noGrp="1"/>
          </p:cNvSpPr>
          <p:nvPr>
            <p:ph type="body" sz="quarter" idx="10"/>
          </p:nvPr>
        </p:nvSpPr>
        <p:spPr>
          <a:xfrm>
            <a:off x="457200" y="2209800"/>
            <a:ext cx="82296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
        <p:nvSpPr>
          <p:cNvPr id="12" name="Text Placeholder 17"/>
          <p:cNvSpPr>
            <a:spLocks noGrp="1"/>
          </p:cNvSpPr>
          <p:nvPr>
            <p:ph type="body" sz="quarter" idx="11" hasCustomPrompt="1"/>
          </p:nvPr>
        </p:nvSpPr>
        <p:spPr>
          <a:xfrm>
            <a:off x="457200" y="1600200"/>
            <a:ext cx="8229600" cy="609600"/>
          </a:xfrm>
          <a:prstGeom prst="rect">
            <a:avLst/>
          </a:prstGeom>
        </p:spPr>
        <p:txBody>
          <a:bodyPr/>
          <a:lstStyle>
            <a:lvl1pPr marL="0" indent="0">
              <a:spcBef>
                <a:spcPts val="0"/>
              </a:spcBef>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13" name="Text Placeholder 20"/>
          <p:cNvSpPr>
            <a:spLocks noGrp="1"/>
          </p:cNvSpPr>
          <p:nvPr>
            <p:ph type="body" sz="quarter" idx="12" hasCustomPrompt="1"/>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Section Title</a:t>
            </a:r>
            <a:endParaRPr lang="en-US" dirty="0"/>
          </a:p>
        </p:txBody>
      </p:sp>
      <p:sp>
        <p:nvSpPr>
          <p:cNvPr id="7" name="Footer Placeholder 4"/>
          <p:cNvSpPr txBox="1">
            <a:spLocks/>
          </p:cNvSpPr>
          <p:nvPr userDrawn="1"/>
        </p:nvSpPr>
        <p:spPr>
          <a:xfrm>
            <a:off x="8458200" y="6475413"/>
            <a:ext cx="533400" cy="306387"/>
          </a:xfrm>
          <a:prstGeom prst="rect">
            <a:avLst/>
          </a:prstGeom>
        </p:spPr>
        <p:txBody>
          <a:bodyPr/>
          <a:lstStyle>
            <a:lvl1pPr>
              <a:defRPr>
                <a:solidFill>
                  <a:schemeClr val="bg1">
                    <a:lumMod val="50000"/>
                  </a:schemeClr>
                </a:solidFill>
              </a:defRPr>
            </a:lvl1pPr>
          </a:lstStyle>
          <a:p>
            <a:pPr fontAlgn="base">
              <a:spcBef>
                <a:spcPct val="0"/>
              </a:spcBef>
              <a:spcAft>
                <a:spcPct val="0"/>
              </a:spcAft>
              <a:defRPr/>
            </a:pPr>
            <a:fld id="{0A6AB937-493E-41A7-BA69-A7B19CB48334}" type="slidenum">
              <a:rPr lang="en-US" sz="1200" smtClean="0">
                <a:solidFill>
                  <a:prstClr val="white">
                    <a:lumMod val="50000"/>
                  </a:prstClr>
                </a:solidFill>
              </a:rPr>
              <a:pPr fontAlgn="base">
                <a:spcBef>
                  <a:spcPct val="0"/>
                </a:spcBef>
                <a:spcAft>
                  <a:spcPct val="0"/>
                </a:spcAft>
                <a:defRPr/>
              </a:pPr>
              <a:t>‹#›</a:t>
            </a:fld>
            <a:endParaRPr lang="en-US" sz="1200" dirty="0">
              <a:solidFill>
                <a:prstClr val="white">
                  <a:lumMod val="50000"/>
                </a:prstClr>
              </a:solidFill>
            </a:endParaRPr>
          </a:p>
        </p:txBody>
      </p:sp>
    </p:spTree>
    <p:extLst>
      <p:ext uri="{BB962C8B-B14F-4D97-AF65-F5344CB8AC3E}">
        <p14:creationId xmlns:p14="http://schemas.microsoft.com/office/powerpoint/2010/main" val="4172641186"/>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 Placeholder 3"/>
          <p:cNvSpPr>
            <a:spLocks noGrp="1"/>
          </p:cNvSpPr>
          <p:nvPr>
            <p:ph type="body" sz="quarter" idx="10"/>
          </p:nvPr>
        </p:nvSpPr>
        <p:spPr>
          <a:xfrm>
            <a:off x="990600" y="2667000"/>
            <a:ext cx="7772400" cy="838200"/>
          </a:xfrm>
          <a:prstGeom prst="rect">
            <a:avLst/>
          </a:prstGeom>
        </p:spPr>
        <p:txBody>
          <a:bodyPr/>
          <a:lstStyle>
            <a:lvl1pPr marL="0" indent="0" algn="r">
              <a:buNone/>
              <a:defRPr sz="4400" baseline="0"/>
            </a:lvl1pPr>
          </a:lstStyle>
          <a:p>
            <a:pPr lvl="0"/>
            <a:r>
              <a:rPr lang="en-US" dirty="0" smtClean="0"/>
              <a:t>Click to edit</a:t>
            </a:r>
          </a:p>
        </p:txBody>
      </p:sp>
      <p:sp>
        <p:nvSpPr>
          <p:cNvPr id="9" name="Text Placeholder 3"/>
          <p:cNvSpPr>
            <a:spLocks noGrp="1"/>
          </p:cNvSpPr>
          <p:nvPr>
            <p:ph type="body" sz="quarter" idx="12"/>
          </p:nvPr>
        </p:nvSpPr>
        <p:spPr>
          <a:xfrm>
            <a:off x="990600" y="4419600"/>
            <a:ext cx="7772400" cy="8382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None/>
              <a:tabLst/>
              <a:defRPr sz="2800"/>
            </a:lvl1pPr>
          </a:lstStyle>
          <a:p>
            <a:pPr lvl="0"/>
            <a:r>
              <a:rPr lang="en-US" dirty="0" smtClean="0"/>
              <a:t>Click to edit</a:t>
            </a:r>
          </a:p>
        </p:txBody>
      </p:sp>
      <p:sp>
        <p:nvSpPr>
          <p:cNvPr id="10" name="Title 3"/>
          <p:cNvSpPr>
            <a:spLocks noGrp="1"/>
          </p:cNvSpPr>
          <p:nvPr>
            <p:ph type="title"/>
          </p:nvPr>
        </p:nvSpPr>
        <p:spPr>
          <a:xfrm>
            <a:off x="1024719" y="3505200"/>
            <a:ext cx="7738281" cy="914400"/>
          </a:xfrm>
          <a:prstGeom prst="rect">
            <a:avLst/>
          </a:prstGeom>
        </p:spPr>
        <p:txBody>
          <a:bodyPr/>
          <a:lstStyle>
            <a:lvl1pPr algn="r">
              <a:defRPr lang="en-US" sz="6000" b="1" kern="1200" baseline="0" dirty="0">
                <a:solidFill>
                  <a:schemeClr val="tx1"/>
                </a:solidFill>
                <a:latin typeface="+mn-lt"/>
                <a:ea typeface="+mn-ea"/>
                <a:cs typeface="+mn-cs"/>
              </a:defRPr>
            </a:lvl1pPr>
          </a:lstStyle>
          <a:p>
            <a:r>
              <a:rPr lang="en-US" dirty="0" smtClean="0"/>
              <a:t>Click to edit</a:t>
            </a:r>
            <a:endParaRPr lang="en-US" dirty="0"/>
          </a:p>
        </p:txBody>
      </p:sp>
    </p:spTree>
    <p:extLst>
      <p:ext uri="{BB962C8B-B14F-4D97-AF65-F5344CB8AC3E}">
        <p14:creationId xmlns:p14="http://schemas.microsoft.com/office/powerpoint/2010/main" val="5793219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jp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jpg"/><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ooter Placeholder 4"/>
          <p:cNvSpPr txBox="1">
            <a:spLocks/>
          </p:cNvSpPr>
          <p:nvPr userDrawn="1"/>
        </p:nvSpPr>
        <p:spPr>
          <a:xfrm>
            <a:off x="947738" y="6638925"/>
            <a:ext cx="8196262" cy="228600"/>
          </a:xfrm>
          <a:prstGeom prst="rect">
            <a:avLst/>
          </a:prstGeom>
        </p:spPr>
        <p:txBody>
          <a:bodyPr/>
          <a:lstStyle>
            <a:lvl1pPr>
              <a:defRPr>
                <a:solidFill>
                  <a:schemeClr val="bg1">
                    <a:lumMod val="50000"/>
                  </a:schemeClr>
                </a:solidFill>
              </a:defRPr>
            </a:lvl1pPr>
          </a:lstStyle>
          <a:p>
            <a:pPr algn="r">
              <a:defRPr/>
            </a:pPr>
            <a:r>
              <a:rPr lang="en-US" sz="900" dirty="0" smtClean="0">
                <a:latin typeface="+mn-lt"/>
                <a:cs typeface="+mn-cs"/>
              </a:rPr>
              <a:t>© </a:t>
            </a:r>
            <a:r>
              <a:rPr lang="en-US" sz="900" dirty="0" smtClean="0">
                <a:solidFill>
                  <a:schemeClr val="tx1">
                    <a:lumMod val="65000"/>
                    <a:lumOff val="35000"/>
                  </a:schemeClr>
                </a:solidFill>
                <a:cs typeface="+mn-cs"/>
              </a:rPr>
              <a:t>2016 Universal Service Administrative Company. All rights reserved.</a:t>
            </a:r>
            <a:endParaRPr lang="en-US" sz="900" dirty="0">
              <a:cs typeface="+mn-cs"/>
            </a:endParaRPr>
          </a:p>
        </p:txBody>
      </p:sp>
      <p:pic>
        <p:nvPicPr>
          <p:cNvPr id="4" name="Picture 3"/>
          <p:cNvPicPr>
            <a:picLocks noChangeAspect="1"/>
          </p:cNvPicPr>
          <p:nvPr userDrawn="1"/>
        </p:nvPicPr>
        <p:blipFill rotWithShape="1">
          <a:blip r:embed="rId6" cstate="print">
            <a:extLst>
              <a:ext uri="{28A0092B-C50C-407E-A947-70E740481C1C}">
                <a14:useLocalDpi xmlns:a14="http://schemas.microsoft.com/office/drawing/2010/main" val="0"/>
              </a:ext>
            </a:extLst>
          </a:blip>
          <a:srcRect t="28749" b="27501"/>
          <a:stretch/>
        </p:blipFill>
        <p:spPr>
          <a:xfrm>
            <a:off x="30480" y="101679"/>
            <a:ext cx="2616200" cy="858441"/>
          </a:xfrm>
          <a:prstGeom prst="rect">
            <a:avLst/>
          </a:prstGeom>
        </p:spPr>
      </p:pic>
    </p:spTree>
    <p:extLst>
      <p:ext uri="{BB962C8B-B14F-4D97-AF65-F5344CB8AC3E}">
        <p14:creationId xmlns:p14="http://schemas.microsoft.com/office/powerpoint/2010/main" val="79178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ooter Placeholder 4"/>
          <p:cNvSpPr txBox="1">
            <a:spLocks/>
          </p:cNvSpPr>
          <p:nvPr userDrawn="1"/>
        </p:nvSpPr>
        <p:spPr>
          <a:xfrm>
            <a:off x="947738" y="6638925"/>
            <a:ext cx="8196262" cy="228600"/>
          </a:xfrm>
          <a:prstGeom prst="rect">
            <a:avLst/>
          </a:prstGeom>
        </p:spPr>
        <p:txBody>
          <a:bodyPr/>
          <a:lstStyle>
            <a:lvl1pPr>
              <a:defRPr>
                <a:solidFill>
                  <a:schemeClr val="bg1">
                    <a:lumMod val="50000"/>
                  </a:schemeClr>
                </a:solidFill>
              </a:defRPr>
            </a:lvl1pPr>
          </a:lstStyle>
          <a:p>
            <a:pPr algn="r">
              <a:defRPr/>
            </a:pPr>
            <a:r>
              <a:rPr lang="en-US" sz="900" dirty="0" smtClean="0">
                <a:solidFill>
                  <a:prstClr val="white">
                    <a:lumMod val="50000"/>
                  </a:prstClr>
                </a:solidFill>
              </a:rPr>
              <a:t>© </a:t>
            </a:r>
            <a:r>
              <a:rPr lang="en-US" sz="900" dirty="0" smtClean="0">
                <a:solidFill>
                  <a:prstClr val="black">
                    <a:lumMod val="65000"/>
                    <a:lumOff val="35000"/>
                  </a:prstClr>
                </a:solidFill>
              </a:rPr>
              <a:t>2015 Universal Service Administrative Company. All rights reserved.</a:t>
            </a:r>
            <a:endParaRPr lang="en-US" sz="900" dirty="0">
              <a:solidFill>
                <a:prstClr val="white">
                  <a:lumMod val="50000"/>
                </a:prstClr>
              </a:solidFill>
            </a:endParaRPr>
          </a:p>
        </p:txBody>
      </p:sp>
      <p:pic>
        <p:nvPicPr>
          <p:cNvPr id="4" name="Picture 3"/>
          <p:cNvPicPr>
            <a:picLocks noChangeAspect="1"/>
          </p:cNvPicPr>
          <p:nvPr userDrawn="1"/>
        </p:nvPicPr>
        <p:blipFill rotWithShape="1">
          <a:blip r:embed="rId6" cstate="print">
            <a:extLst>
              <a:ext uri="{28A0092B-C50C-407E-A947-70E740481C1C}">
                <a14:useLocalDpi xmlns:a14="http://schemas.microsoft.com/office/drawing/2010/main" val="0"/>
              </a:ext>
            </a:extLst>
          </a:blip>
          <a:srcRect t="28749" b="27501"/>
          <a:stretch/>
        </p:blipFill>
        <p:spPr>
          <a:xfrm>
            <a:off x="30480" y="101679"/>
            <a:ext cx="2616200" cy="858441"/>
          </a:xfrm>
          <a:prstGeom prst="rect">
            <a:avLst/>
          </a:prstGeom>
        </p:spPr>
      </p:pic>
    </p:spTree>
    <p:extLst>
      <p:ext uri="{BB962C8B-B14F-4D97-AF65-F5344CB8AC3E}">
        <p14:creationId xmlns:p14="http://schemas.microsoft.com/office/powerpoint/2010/main" val="295142151"/>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ooter Placeholder 4"/>
          <p:cNvSpPr txBox="1">
            <a:spLocks/>
          </p:cNvSpPr>
          <p:nvPr userDrawn="1"/>
        </p:nvSpPr>
        <p:spPr>
          <a:xfrm>
            <a:off x="947738" y="6638925"/>
            <a:ext cx="8196262" cy="228600"/>
          </a:xfrm>
          <a:prstGeom prst="rect">
            <a:avLst/>
          </a:prstGeom>
        </p:spPr>
        <p:txBody>
          <a:bodyPr/>
          <a:lstStyle>
            <a:lvl1pPr>
              <a:defRPr>
                <a:solidFill>
                  <a:schemeClr val="bg1">
                    <a:lumMod val="50000"/>
                  </a:schemeClr>
                </a:solidFill>
              </a:defRPr>
            </a:lvl1pPr>
          </a:lstStyle>
          <a:p>
            <a:pPr algn="r">
              <a:defRPr/>
            </a:pPr>
            <a:r>
              <a:rPr lang="en-US" sz="900" dirty="0" smtClean="0">
                <a:solidFill>
                  <a:prstClr val="white">
                    <a:lumMod val="50000"/>
                  </a:prstClr>
                </a:solidFill>
              </a:rPr>
              <a:t>© </a:t>
            </a:r>
            <a:r>
              <a:rPr lang="en-US" sz="900" dirty="0" smtClean="0">
                <a:solidFill>
                  <a:prstClr val="black">
                    <a:lumMod val="65000"/>
                    <a:lumOff val="35000"/>
                  </a:prstClr>
                </a:solidFill>
              </a:rPr>
              <a:t>2016Universal Service Administrative Company. All rights reserved.</a:t>
            </a:r>
            <a:endParaRPr lang="en-US" sz="900" dirty="0">
              <a:solidFill>
                <a:prstClr val="white">
                  <a:lumMod val="50000"/>
                </a:prstClr>
              </a:solidFill>
            </a:endParaRPr>
          </a:p>
        </p:txBody>
      </p:sp>
      <p:pic>
        <p:nvPicPr>
          <p:cNvPr id="4" name="Picture 3"/>
          <p:cNvPicPr>
            <a:picLocks noChangeAspect="1"/>
          </p:cNvPicPr>
          <p:nvPr userDrawn="1"/>
        </p:nvPicPr>
        <p:blipFill rotWithShape="1">
          <a:blip r:embed="rId6" cstate="print">
            <a:extLst>
              <a:ext uri="{28A0092B-C50C-407E-A947-70E740481C1C}">
                <a14:useLocalDpi xmlns:a14="http://schemas.microsoft.com/office/drawing/2010/main" val="0"/>
              </a:ext>
            </a:extLst>
          </a:blip>
          <a:srcRect t="28749" b="27501"/>
          <a:stretch/>
        </p:blipFill>
        <p:spPr>
          <a:xfrm>
            <a:off x="30480" y="101679"/>
            <a:ext cx="2616200" cy="858441"/>
          </a:xfrm>
          <a:prstGeom prst="rect">
            <a:avLst/>
          </a:prstGeom>
        </p:spPr>
      </p:pic>
    </p:spTree>
    <p:extLst>
      <p:ext uri="{BB962C8B-B14F-4D97-AF65-F5344CB8AC3E}">
        <p14:creationId xmlns:p14="http://schemas.microsoft.com/office/powerpoint/2010/main" val="126963585"/>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pps.fcc.gov/coresWeb/publicHome.do"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hyperlink" Target="http://www.usac.org/sl/tools/498-ID-Status.aspx" TargetMode="External"/><Relationship Id="rId2" Type="http://schemas.openxmlformats.org/officeDocument/2006/relationships/notesSlide" Target="../notesSlides/notesSlide43.xml"/><Relationship Id="rId1" Type="http://schemas.openxmlformats.org/officeDocument/2006/relationships/slideLayout" Target="../slideLayouts/slideLayout4.xml"/><Relationship Id="rId6" Type="http://schemas.openxmlformats.org/officeDocument/2006/relationships/hyperlink" Target="http://www.usac.org/sl/applicants/before-youre-done/default.aspx" TargetMode="External"/><Relationship Id="rId5" Type="http://schemas.openxmlformats.org/officeDocument/2006/relationships/hyperlink" Target="http://usac.org/sl/applicants/step06/default.aspx" TargetMode="External"/><Relationship Id="rId4" Type="http://schemas.openxmlformats.org/officeDocument/2006/relationships/hyperlink" Target="http://www.sl.universalservice.org/utilities/FRN_CurFundExt.asp"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iupdate.dnb.com/iUpdate/companylookup.html"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dnb.com/get-a-duns-number.html"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Invoicing 2016</a:t>
            </a:r>
            <a:endParaRPr lang="en-US" dirty="0"/>
          </a:p>
        </p:txBody>
      </p:sp>
      <p:sp>
        <p:nvSpPr>
          <p:cNvPr id="5" name="Text Placeholder 4"/>
          <p:cNvSpPr>
            <a:spLocks noGrp="1"/>
          </p:cNvSpPr>
          <p:nvPr>
            <p:ph type="body" sz="quarter" idx="10"/>
          </p:nvPr>
        </p:nvSpPr>
        <p:spPr>
          <a:xfrm>
            <a:off x="609600" y="2667000"/>
            <a:ext cx="8153400" cy="838200"/>
          </a:xfrm>
        </p:spPr>
        <p:txBody>
          <a:bodyPr/>
          <a:lstStyle/>
          <a:p>
            <a:r>
              <a:rPr lang="en-US" dirty="0" smtClean="0"/>
              <a:t>E-rate Program Applicant Training</a:t>
            </a:r>
            <a:endParaRPr lang="en-US" dirty="0"/>
          </a:p>
        </p:txBody>
      </p:sp>
      <p:sp>
        <p:nvSpPr>
          <p:cNvPr id="7" name="Text Placeholder 5"/>
          <p:cNvSpPr txBox="1">
            <a:spLocks/>
          </p:cNvSpPr>
          <p:nvPr/>
        </p:nvSpPr>
        <p:spPr>
          <a:xfrm>
            <a:off x="762000" y="4495800"/>
            <a:ext cx="8001000" cy="5334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Font typeface="Arial" panose="020B0604020202020204" pitchFamily="34" charset="0"/>
              <a:buNone/>
              <a:tabLst/>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smtClean="0"/>
              <a:t>September – November 2016</a:t>
            </a:r>
            <a:endParaRPr lang="en-US" sz="2400" dirty="0"/>
          </a:p>
        </p:txBody>
      </p:sp>
    </p:spTree>
    <p:extLst>
      <p:ext uri="{BB962C8B-B14F-4D97-AF65-F5344CB8AC3E}">
        <p14:creationId xmlns:p14="http://schemas.microsoft.com/office/powerpoint/2010/main" val="2521460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362200"/>
            <a:ext cx="8229600" cy="3657600"/>
          </a:xfrm>
        </p:spPr>
        <p:txBody>
          <a:bodyPr/>
          <a:lstStyle/>
          <a:p>
            <a:pPr marL="0" indent="0">
              <a:buNone/>
            </a:pPr>
            <a:r>
              <a:rPr lang="en-US" dirty="0" smtClean="0"/>
              <a:t>(3) FCC Registration Number (FRN) or (CORES ID)</a:t>
            </a:r>
          </a:p>
          <a:p>
            <a:pPr lvl="1"/>
            <a:r>
              <a:rPr lang="en-US" sz="2000" dirty="0" smtClean="0"/>
              <a:t>An FCC Registration Number is required by all entities that do business with the FCC.  If you have filed an FCC Form 471 in the last several years, you already have one because you have been required to provide it on the form.</a:t>
            </a:r>
          </a:p>
          <a:p>
            <a:pPr lvl="1"/>
            <a:r>
              <a:rPr lang="en-US" sz="2000" dirty="0" smtClean="0"/>
              <a:t>If you do not yet have an one, you can apply on the FCC’s </a:t>
            </a:r>
            <a:r>
              <a:rPr lang="en-US" sz="2000" dirty="0"/>
              <a:t>CORES website: </a:t>
            </a:r>
            <a:r>
              <a:rPr lang="en-US" sz="2000" dirty="0">
                <a:hlinkClick r:id="rId3"/>
              </a:rPr>
              <a:t>https://</a:t>
            </a:r>
            <a:r>
              <a:rPr lang="en-US" sz="2000" dirty="0" smtClean="0">
                <a:hlinkClick r:id="rId3"/>
              </a:rPr>
              <a:t>apps.fcc.gov/coresWeb/publicHome.do</a:t>
            </a:r>
            <a:r>
              <a:rPr lang="en-US" sz="2000" dirty="0" smtClean="0"/>
              <a:t> </a:t>
            </a:r>
          </a:p>
          <a:p>
            <a:pPr lvl="1"/>
            <a:r>
              <a:rPr lang="en-US" sz="2000" dirty="0" smtClean="0"/>
              <a:t>Note: It should not be confused with the “Funding Request Numbers” (FRNs) that USAC assigns to each funding request on FCC Form 471 applications.</a:t>
            </a:r>
            <a:endParaRPr lang="en-US" sz="2000" dirty="0"/>
          </a:p>
        </p:txBody>
      </p:sp>
      <p:sp>
        <p:nvSpPr>
          <p:cNvPr id="3" name="Text Placeholder 2"/>
          <p:cNvSpPr>
            <a:spLocks noGrp="1"/>
          </p:cNvSpPr>
          <p:nvPr>
            <p:ph type="body" sz="quarter" idx="11"/>
          </p:nvPr>
        </p:nvSpPr>
        <p:spPr>
          <a:xfrm>
            <a:off x="457200" y="1600200"/>
            <a:ext cx="8229600" cy="838200"/>
          </a:xfrm>
        </p:spPr>
        <p:txBody>
          <a:bodyPr/>
          <a:lstStyle/>
          <a:p>
            <a:r>
              <a:rPr lang="en-US" dirty="0" smtClean="0"/>
              <a:t>Applicant </a:t>
            </a:r>
            <a:r>
              <a:rPr lang="en-US" dirty="0"/>
              <a:t>Identification Section</a:t>
            </a:r>
          </a:p>
        </p:txBody>
      </p:sp>
      <p:sp>
        <p:nvSpPr>
          <p:cNvPr id="4" name="Text Placeholder 3"/>
          <p:cNvSpPr>
            <a:spLocks noGrp="1"/>
          </p:cNvSpPr>
          <p:nvPr>
            <p:ph type="body" sz="quarter" idx="12"/>
          </p:nvPr>
        </p:nvSpPr>
        <p:spPr/>
        <p:txBody>
          <a:bodyPr/>
          <a:lstStyle/>
          <a:p>
            <a:r>
              <a:rPr lang="en-US" dirty="0"/>
              <a:t>FCC Form 498</a:t>
            </a:r>
          </a:p>
        </p:txBody>
      </p:sp>
    </p:spTree>
    <p:extLst>
      <p:ext uri="{BB962C8B-B14F-4D97-AF65-F5344CB8AC3E}">
        <p14:creationId xmlns:p14="http://schemas.microsoft.com/office/powerpoint/2010/main" val="30919412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86000"/>
            <a:ext cx="8229600" cy="4038600"/>
          </a:xfrm>
        </p:spPr>
        <p:txBody>
          <a:bodyPr/>
          <a:lstStyle/>
          <a:p>
            <a:r>
              <a:rPr lang="en-US" sz="2800" dirty="0" smtClean="0"/>
              <a:t>Bank Information</a:t>
            </a:r>
          </a:p>
          <a:p>
            <a:pPr lvl="1"/>
            <a:r>
              <a:rPr lang="en-US" sz="2400" dirty="0" smtClean="0"/>
              <a:t>Bank Name</a:t>
            </a:r>
            <a:endParaRPr lang="en-US" sz="2400" dirty="0"/>
          </a:p>
          <a:p>
            <a:pPr lvl="1"/>
            <a:r>
              <a:rPr lang="en-US" sz="2400" dirty="0" smtClean="0"/>
              <a:t>Account Number</a:t>
            </a:r>
          </a:p>
          <a:p>
            <a:pPr lvl="1"/>
            <a:r>
              <a:rPr lang="en-US" sz="2400" dirty="0" smtClean="0"/>
              <a:t>Routing Number (nine-digit number)</a:t>
            </a:r>
          </a:p>
          <a:p>
            <a:pPr lvl="2"/>
            <a:r>
              <a:rPr lang="en-US" sz="2000" dirty="0" smtClean="0"/>
              <a:t>(</a:t>
            </a:r>
            <a:r>
              <a:rPr lang="en-US" sz="2000" dirty="0"/>
              <a:t>N</a:t>
            </a:r>
            <a:r>
              <a:rPr lang="en-US" sz="2000" dirty="0" smtClean="0"/>
              <a:t>ote the order of the fields!)</a:t>
            </a:r>
          </a:p>
          <a:p>
            <a:pPr lvl="2"/>
            <a:endParaRPr lang="en-US" dirty="0" smtClean="0"/>
          </a:p>
          <a:p>
            <a:r>
              <a:rPr lang="en-US" dirty="0" smtClean="0"/>
              <a:t>Note: This </a:t>
            </a:r>
            <a:r>
              <a:rPr lang="en-US" u="sng" dirty="0" smtClean="0"/>
              <a:t>cannot</a:t>
            </a:r>
            <a:r>
              <a:rPr lang="en-US" dirty="0" smtClean="0"/>
              <a:t> be a consultant’s bank account.</a:t>
            </a:r>
            <a:endParaRPr lang="en-US" dirty="0"/>
          </a:p>
        </p:txBody>
      </p:sp>
      <p:sp>
        <p:nvSpPr>
          <p:cNvPr id="3" name="Text Placeholder 2"/>
          <p:cNvSpPr>
            <a:spLocks noGrp="1"/>
          </p:cNvSpPr>
          <p:nvPr>
            <p:ph type="body" sz="quarter" idx="11"/>
          </p:nvPr>
        </p:nvSpPr>
        <p:spPr/>
        <p:txBody>
          <a:bodyPr/>
          <a:lstStyle/>
          <a:p>
            <a:r>
              <a:rPr lang="en-US" dirty="0" smtClean="0"/>
              <a:t>What You Need: Bank Information</a:t>
            </a:r>
            <a:endParaRPr lang="en-US" dirty="0"/>
          </a:p>
        </p:txBody>
      </p:sp>
      <p:sp>
        <p:nvSpPr>
          <p:cNvPr id="4" name="Text Placeholder 3"/>
          <p:cNvSpPr>
            <a:spLocks noGrp="1"/>
          </p:cNvSpPr>
          <p:nvPr>
            <p:ph type="body" sz="quarter" idx="12"/>
          </p:nvPr>
        </p:nvSpPr>
        <p:spPr/>
        <p:txBody>
          <a:bodyPr/>
          <a:lstStyle/>
          <a:p>
            <a:r>
              <a:rPr lang="en-US" dirty="0"/>
              <a:t>FCC Form 498</a:t>
            </a:r>
          </a:p>
        </p:txBody>
      </p:sp>
    </p:spTree>
    <p:extLst>
      <p:ext uri="{BB962C8B-B14F-4D97-AF65-F5344CB8AC3E}">
        <p14:creationId xmlns:p14="http://schemas.microsoft.com/office/powerpoint/2010/main" val="2705541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362200"/>
            <a:ext cx="8229600" cy="4038600"/>
          </a:xfrm>
        </p:spPr>
        <p:txBody>
          <a:bodyPr/>
          <a:lstStyle/>
          <a:p>
            <a:r>
              <a:rPr lang="en-US" sz="2800" dirty="0" smtClean="0"/>
              <a:t>Associated Billed Entities</a:t>
            </a:r>
          </a:p>
          <a:p>
            <a:pPr lvl="1"/>
            <a:r>
              <a:rPr lang="en-US" sz="2800" dirty="0" smtClean="0"/>
              <a:t>Billed Entity Number (BEN)</a:t>
            </a:r>
          </a:p>
          <a:p>
            <a:pPr lvl="1"/>
            <a:r>
              <a:rPr lang="en-US" sz="2800" dirty="0" smtClean="0"/>
              <a:t>Billed Entity Name</a:t>
            </a:r>
          </a:p>
          <a:p>
            <a:r>
              <a:rPr lang="en-US" sz="2800" dirty="0" smtClean="0"/>
              <a:t>Enter any BENs that will be reimbursed using this bank account number</a:t>
            </a:r>
            <a:endParaRPr lang="en-US" sz="2800" dirty="0"/>
          </a:p>
        </p:txBody>
      </p:sp>
      <p:sp>
        <p:nvSpPr>
          <p:cNvPr id="3" name="Text Placeholder 2"/>
          <p:cNvSpPr>
            <a:spLocks noGrp="1"/>
          </p:cNvSpPr>
          <p:nvPr>
            <p:ph type="body" sz="quarter" idx="11"/>
          </p:nvPr>
        </p:nvSpPr>
        <p:spPr/>
        <p:txBody>
          <a:bodyPr/>
          <a:lstStyle/>
          <a:p>
            <a:r>
              <a:rPr lang="en-US" dirty="0" smtClean="0"/>
              <a:t>What You </a:t>
            </a:r>
            <a:r>
              <a:rPr lang="en-US" dirty="0"/>
              <a:t>Need: Bank Information Section</a:t>
            </a:r>
          </a:p>
          <a:p>
            <a:endParaRPr lang="en-US" dirty="0"/>
          </a:p>
        </p:txBody>
      </p:sp>
      <p:sp>
        <p:nvSpPr>
          <p:cNvPr id="4" name="Text Placeholder 3"/>
          <p:cNvSpPr>
            <a:spLocks noGrp="1"/>
          </p:cNvSpPr>
          <p:nvPr>
            <p:ph type="body" sz="quarter" idx="12"/>
          </p:nvPr>
        </p:nvSpPr>
        <p:spPr/>
        <p:txBody>
          <a:bodyPr/>
          <a:lstStyle/>
          <a:p>
            <a:r>
              <a:rPr lang="en-US" dirty="0"/>
              <a:t>FCC Form 498</a:t>
            </a:r>
          </a:p>
        </p:txBody>
      </p:sp>
    </p:spTree>
    <p:extLst>
      <p:ext uri="{BB962C8B-B14F-4D97-AF65-F5344CB8AC3E}">
        <p14:creationId xmlns:p14="http://schemas.microsoft.com/office/powerpoint/2010/main" val="9374956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How to Access the FCC Form 498: My Landing Page</a:t>
            </a:r>
            <a:endParaRPr lang="en-US" dirty="0"/>
          </a:p>
          <a:p>
            <a:endParaRPr lang="en-US" dirty="0"/>
          </a:p>
        </p:txBody>
      </p:sp>
      <p:sp>
        <p:nvSpPr>
          <p:cNvPr id="4" name="Text Placeholder 3"/>
          <p:cNvSpPr>
            <a:spLocks noGrp="1"/>
          </p:cNvSpPr>
          <p:nvPr>
            <p:ph type="body" sz="quarter" idx="12"/>
          </p:nvPr>
        </p:nvSpPr>
        <p:spPr/>
        <p:txBody>
          <a:bodyPr/>
          <a:lstStyle/>
          <a:p>
            <a:r>
              <a:rPr lang="en-US" dirty="0"/>
              <a:t>FCC Form 498</a:t>
            </a:r>
          </a:p>
        </p:txBody>
      </p:sp>
      <p:pic>
        <p:nvPicPr>
          <p:cNvPr id="6" name="Picture 5"/>
          <p:cNvPicPr/>
          <p:nvPr/>
        </p:nvPicPr>
        <p:blipFill>
          <a:blip r:embed="rId3"/>
          <a:stretch>
            <a:fillRect/>
          </a:stretch>
        </p:blipFill>
        <p:spPr>
          <a:xfrm>
            <a:off x="685800" y="2133600"/>
            <a:ext cx="7772400" cy="3657600"/>
          </a:xfrm>
          <a:prstGeom prst="rect">
            <a:avLst/>
          </a:prstGeom>
        </p:spPr>
      </p:pic>
      <p:sp>
        <p:nvSpPr>
          <p:cNvPr id="7" name="Right Arrow 6"/>
          <p:cNvSpPr/>
          <p:nvPr/>
        </p:nvSpPr>
        <p:spPr>
          <a:xfrm rot="10800000" flipV="1">
            <a:off x="2743200" y="3505200"/>
            <a:ext cx="914400" cy="48463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Click name</a:t>
            </a:r>
            <a:endParaRPr lang="en-US" dirty="0"/>
          </a:p>
        </p:txBody>
      </p:sp>
      <p:sp>
        <p:nvSpPr>
          <p:cNvPr id="2" name="Rectangle 1"/>
          <p:cNvSpPr/>
          <p:nvPr/>
        </p:nvSpPr>
        <p:spPr>
          <a:xfrm>
            <a:off x="1219200" y="3733800"/>
            <a:ext cx="1371600" cy="152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37412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9638" y="2295525"/>
            <a:ext cx="7323137" cy="3952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 Placeholder 2"/>
          <p:cNvSpPr>
            <a:spLocks noGrp="1"/>
          </p:cNvSpPr>
          <p:nvPr>
            <p:ph type="body" sz="quarter" idx="11"/>
          </p:nvPr>
        </p:nvSpPr>
        <p:spPr/>
        <p:txBody>
          <a:bodyPr/>
          <a:lstStyle/>
          <a:p>
            <a:r>
              <a:rPr lang="en-US" dirty="0" smtClean="0"/>
              <a:t>Click on “Related Actions”</a:t>
            </a:r>
            <a:endParaRPr lang="en-US" dirty="0"/>
          </a:p>
          <a:p>
            <a:endParaRPr lang="en-US" dirty="0"/>
          </a:p>
        </p:txBody>
      </p:sp>
      <p:sp>
        <p:nvSpPr>
          <p:cNvPr id="4" name="Text Placeholder 3"/>
          <p:cNvSpPr>
            <a:spLocks noGrp="1"/>
          </p:cNvSpPr>
          <p:nvPr>
            <p:ph type="body" sz="quarter" idx="12"/>
          </p:nvPr>
        </p:nvSpPr>
        <p:spPr/>
        <p:txBody>
          <a:bodyPr/>
          <a:lstStyle/>
          <a:p>
            <a:r>
              <a:rPr lang="en-US" dirty="0"/>
              <a:t>FCC Form 498</a:t>
            </a:r>
          </a:p>
        </p:txBody>
      </p:sp>
      <p:sp>
        <p:nvSpPr>
          <p:cNvPr id="2" name="Rectangle 1"/>
          <p:cNvSpPr/>
          <p:nvPr/>
        </p:nvSpPr>
        <p:spPr>
          <a:xfrm>
            <a:off x="990600" y="3200400"/>
            <a:ext cx="914397" cy="152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0" y="2895600"/>
            <a:ext cx="909638" cy="8382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Click “Related Actions”</a:t>
            </a:r>
            <a:endParaRPr lang="en-US" sz="1000" dirty="0"/>
          </a:p>
        </p:txBody>
      </p:sp>
    </p:spTree>
    <p:extLst>
      <p:ext uri="{BB962C8B-B14F-4D97-AF65-F5344CB8AC3E}">
        <p14:creationId xmlns:p14="http://schemas.microsoft.com/office/powerpoint/2010/main" val="1940421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1" y="2309813"/>
            <a:ext cx="7158358" cy="3481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 Placeholder 2"/>
          <p:cNvSpPr>
            <a:spLocks noGrp="1"/>
          </p:cNvSpPr>
          <p:nvPr>
            <p:ph type="body" sz="quarter" idx="11"/>
          </p:nvPr>
        </p:nvSpPr>
        <p:spPr/>
        <p:txBody>
          <a:bodyPr/>
          <a:lstStyle/>
          <a:p>
            <a:r>
              <a:rPr lang="en-US" dirty="0" smtClean="0"/>
              <a:t>Select “Create FCC Form 498”</a:t>
            </a:r>
            <a:endParaRPr lang="en-US" dirty="0"/>
          </a:p>
          <a:p>
            <a:endParaRPr lang="en-US" dirty="0"/>
          </a:p>
        </p:txBody>
      </p:sp>
      <p:sp>
        <p:nvSpPr>
          <p:cNvPr id="4" name="Text Placeholder 3"/>
          <p:cNvSpPr>
            <a:spLocks noGrp="1"/>
          </p:cNvSpPr>
          <p:nvPr>
            <p:ph type="body" sz="quarter" idx="12"/>
          </p:nvPr>
        </p:nvSpPr>
        <p:spPr/>
        <p:txBody>
          <a:bodyPr/>
          <a:lstStyle/>
          <a:p>
            <a:r>
              <a:rPr lang="en-US" dirty="0"/>
              <a:t>FCC Form 498</a:t>
            </a:r>
          </a:p>
        </p:txBody>
      </p:sp>
      <p:sp>
        <p:nvSpPr>
          <p:cNvPr id="7" name="Right Arrow 6"/>
          <p:cNvSpPr/>
          <p:nvPr/>
        </p:nvSpPr>
        <p:spPr>
          <a:xfrm rot="10800000" flipV="1">
            <a:off x="3505198" y="5077965"/>
            <a:ext cx="2286001" cy="48463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Click “Create FCC Form 498”</a:t>
            </a:r>
            <a:endParaRPr lang="en-US" sz="1000" dirty="0"/>
          </a:p>
        </p:txBody>
      </p:sp>
      <p:sp>
        <p:nvSpPr>
          <p:cNvPr id="2" name="Rectangle 1"/>
          <p:cNvSpPr/>
          <p:nvPr/>
        </p:nvSpPr>
        <p:spPr>
          <a:xfrm>
            <a:off x="1905000" y="5181600"/>
            <a:ext cx="1523999"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21530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Enter Form Information</a:t>
            </a:r>
            <a:endParaRPr lang="en-US" dirty="0"/>
          </a:p>
          <a:p>
            <a:endParaRPr lang="en-US" dirty="0"/>
          </a:p>
        </p:txBody>
      </p:sp>
      <p:sp>
        <p:nvSpPr>
          <p:cNvPr id="4" name="Text Placeholder 3"/>
          <p:cNvSpPr>
            <a:spLocks noGrp="1"/>
          </p:cNvSpPr>
          <p:nvPr>
            <p:ph type="body" sz="quarter" idx="12"/>
          </p:nvPr>
        </p:nvSpPr>
        <p:spPr/>
        <p:txBody>
          <a:bodyPr/>
          <a:lstStyle/>
          <a:p>
            <a:r>
              <a:rPr lang="en-US" dirty="0"/>
              <a:t>FCC Form 498</a:t>
            </a:r>
          </a:p>
        </p:txBody>
      </p:sp>
      <p:pic>
        <p:nvPicPr>
          <p:cNvPr id="6" name="Picture 5"/>
          <p:cNvPicPr/>
          <p:nvPr/>
        </p:nvPicPr>
        <p:blipFill>
          <a:blip r:embed="rId3"/>
          <a:stretch>
            <a:fillRect/>
          </a:stretch>
        </p:blipFill>
        <p:spPr>
          <a:xfrm>
            <a:off x="1066800" y="2057400"/>
            <a:ext cx="6477000" cy="4114800"/>
          </a:xfrm>
          <a:prstGeom prst="rect">
            <a:avLst/>
          </a:prstGeom>
        </p:spPr>
      </p:pic>
    </p:spTree>
    <p:extLst>
      <p:ext uri="{BB962C8B-B14F-4D97-AF65-F5344CB8AC3E}">
        <p14:creationId xmlns:p14="http://schemas.microsoft.com/office/powerpoint/2010/main" val="2282279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How to Modify an FCC Form 498</a:t>
            </a:r>
            <a:endParaRPr lang="en-US" dirty="0"/>
          </a:p>
          <a:p>
            <a:endParaRPr lang="en-US" dirty="0"/>
          </a:p>
        </p:txBody>
      </p:sp>
      <p:sp>
        <p:nvSpPr>
          <p:cNvPr id="4" name="Text Placeholder 3"/>
          <p:cNvSpPr>
            <a:spLocks noGrp="1"/>
          </p:cNvSpPr>
          <p:nvPr>
            <p:ph type="body" sz="quarter" idx="12"/>
          </p:nvPr>
        </p:nvSpPr>
        <p:spPr/>
        <p:txBody>
          <a:bodyPr/>
          <a:lstStyle/>
          <a:p>
            <a:r>
              <a:rPr lang="en-US" dirty="0"/>
              <a:t>FCC Form 498</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1" y="2112300"/>
            <a:ext cx="3886200" cy="40033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743200" y="2438400"/>
            <a:ext cx="1752600" cy="533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133600" y="2057400"/>
            <a:ext cx="914400" cy="381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08630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How to Modify an FCC Form 498: Select desired form</a:t>
            </a:r>
            <a:endParaRPr lang="en-US" dirty="0"/>
          </a:p>
          <a:p>
            <a:endParaRPr lang="en-US" dirty="0"/>
          </a:p>
        </p:txBody>
      </p:sp>
      <p:sp>
        <p:nvSpPr>
          <p:cNvPr id="4" name="Text Placeholder 3"/>
          <p:cNvSpPr>
            <a:spLocks noGrp="1"/>
          </p:cNvSpPr>
          <p:nvPr>
            <p:ph type="body" sz="quarter" idx="12"/>
          </p:nvPr>
        </p:nvSpPr>
        <p:spPr/>
        <p:txBody>
          <a:bodyPr/>
          <a:lstStyle/>
          <a:p>
            <a:r>
              <a:rPr lang="en-US" dirty="0"/>
              <a:t>FCC Form 498</a:t>
            </a:r>
          </a:p>
        </p:txBody>
      </p:sp>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099217"/>
            <a:ext cx="7532688" cy="40729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3276600" y="2971800"/>
            <a:ext cx="37338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1993392" y="3020568"/>
            <a:ext cx="978408" cy="484632"/>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Select desired form</a:t>
            </a:r>
            <a:endParaRPr lang="en-US" sz="1000" dirty="0"/>
          </a:p>
        </p:txBody>
      </p:sp>
    </p:spTree>
    <p:extLst>
      <p:ext uri="{BB962C8B-B14F-4D97-AF65-F5344CB8AC3E}">
        <p14:creationId xmlns:p14="http://schemas.microsoft.com/office/powerpoint/2010/main" val="34802330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Select “Modify FCC Form 498”</a:t>
            </a:r>
            <a:endParaRPr lang="en-US" dirty="0"/>
          </a:p>
          <a:p>
            <a:endParaRPr lang="en-US" dirty="0"/>
          </a:p>
        </p:txBody>
      </p:sp>
      <p:sp>
        <p:nvSpPr>
          <p:cNvPr id="4" name="Text Placeholder 3"/>
          <p:cNvSpPr>
            <a:spLocks noGrp="1"/>
          </p:cNvSpPr>
          <p:nvPr>
            <p:ph type="body" sz="quarter" idx="12"/>
          </p:nvPr>
        </p:nvSpPr>
        <p:spPr/>
        <p:txBody>
          <a:bodyPr/>
          <a:lstStyle/>
          <a:p>
            <a:r>
              <a:rPr lang="en-US" dirty="0"/>
              <a:t>FCC Form 498</a:t>
            </a:r>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2667000"/>
            <a:ext cx="7056437" cy="3600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ight Arrow 1"/>
          <p:cNvSpPr/>
          <p:nvPr/>
        </p:nvSpPr>
        <p:spPr>
          <a:xfrm rot="10800000" flipV="1">
            <a:off x="8305800" y="2819400"/>
            <a:ext cx="762000" cy="5334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t>Select to Modify</a:t>
            </a:r>
            <a:endParaRPr lang="en-US" sz="900" dirty="0"/>
          </a:p>
        </p:txBody>
      </p:sp>
      <p:sp>
        <p:nvSpPr>
          <p:cNvPr id="5" name="Rectangle 4"/>
          <p:cNvSpPr/>
          <p:nvPr/>
        </p:nvSpPr>
        <p:spPr>
          <a:xfrm>
            <a:off x="7315200" y="2895600"/>
            <a:ext cx="9906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09403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sz="3200" dirty="0" smtClean="0"/>
              <a:t>FCC Form 498</a:t>
            </a:r>
          </a:p>
          <a:p>
            <a:r>
              <a:rPr lang="en-US" sz="3200" dirty="0" smtClean="0"/>
              <a:t>FCC Form 472 (BEAR)</a:t>
            </a:r>
          </a:p>
          <a:p>
            <a:r>
              <a:rPr lang="en-US" sz="3200" dirty="0" smtClean="0"/>
              <a:t>PIN </a:t>
            </a:r>
          </a:p>
          <a:p>
            <a:r>
              <a:rPr lang="en-US" sz="3200" dirty="0" smtClean="0"/>
              <a:t>Invoice Review Issues</a:t>
            </a:r>
          </a:p>
          <a:p>
            <a:r>
              <a:rPr lang="en-US" sz="3200" dirty="0" smtClean="0"/>
              <a:t>Deadlines</a:t>
            </a:r>
          </a:p>
          <a:p>
            <a:endParaRPr lang="en-US" dirty="0" smtClean="0"/>
          </a:p>
        </p:txBody>
      </p:sp>
      <p:sp>
        <p:nvSpPr>
          <p:cNvPr id="6" name="Text Placeholder 5"/>
          <p:cNvSpPr>
            <a:spLocks noGrp="1"/>
          </p:cNvSpPr>
          <p:nvPr>
            <p:ph type="body" sz="quarter" idx="12"/>
          </p:nvPr>
        </p:nvSpPr>
        <p:spPr/>
        <p:txBody>
          <a:bodyPr/>
          <a:lstStyle/>
          <a:p>
            <a:r>
              <a:rPr lang="en-US" dirty="0" smtClean="0"/>
              <a:t>Invoicing 2016</a:t>
            </a:r>
            <a:endParaRPr lang="en-US" dirty="0"/>
          </a:p>
        </p:txBody>
      </p:sp>
      <p:sp>
        <p:nvSpPr>
          <p:cNvPr id="4" name="Title 3"/>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23044776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Edit form as needed.</a:t>
            </a:r>
            <a:endParaRPr lang="en-US" dirty="0"/>
          </a:p>
          <a:p>
            <a:endParaRPr lang="en-US" dirty="0"/>
          </a:p>
        </p:txBody>
      </p:sp>
      <p:sp>
        <p:nvSpPr>
          <p:cNvPr id="4" name="Text Placeholder 3"/>
          <p:cNvSpPr>
            <a:spLocks noGrp="1"/>
          </p:cNvSpPr>
          <p:nvPr>
            <p:ph type="body" sz="quarter" idx="12"/>
          </p:nvPr>
        </p:nvSpPr>
        <p:spPr/>
        <p:txBody>
          <a:bodyPr/>
          <a:lstStyle/>
          <a:p>
            <a:r>
              <a:rPr lang="en-US" dirty="0"/>
              <a:t>FCC Form 498</a:t>
            </a:r>
          </a:p>
        </p:txBody>
      </p:sp>
      <p:pic>
        <p:nvPicPr>
          <p:cNvPr id="112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6863" y="2209800"/>
            <a:ext cx="6010275" cy="3943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86554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Form reviewed by USAC</a:t>
            </a:r>
          </a:p>
          <a:p>
            <a:pPr lvl="1"/>
            <a:r>
              <a:rPr lang="en-US" dirty="0" smtClean="0"/>
              <a:t>Requests for supporting documentation sent by email (M/W/F)</a:t>
            </a:r>
          </a:p>
          <a:p>
            <a:pPr lvl="1"/>
            <a:r>
              <a:rPr lang="en-US" dirty="0" smtClean="0"/>
              <a:t>Banking data can be verified by a bank statement or voided check</a:t>
            </a:r>
          </a:p>
          <a:p>
            <a:r>
              <a:rPr lang="en-US" dirty="0" smtClean="0"/>
              <a:t>Form approved by USAC</a:t>
            </a:r>
          </a:p>
          <a:p>
            <a:pPr lvl="1"/>
            <a:r>
              <a:rPr lang="en-US" dirty="0" smtClean="0"/>
              <a:t>Confirmation of approval emailed to the General Financial Contact on FCC Form 498</a:t>
            </a:r>
          </a:p>
          <a:p>
            <a:pPr lvl="1"/>
            <a:r>
              <a:rPr lang="en-US" dirty="0" smtClean="0"/>
              <a:t>Immediate </a:t>
            </a:r>
            <a:r>
              <a:rPr lang="en-US" dirty="0"/>
              <a:t>access in </a:t>
            </a:r>
            <a:r>
              <a:rPr lang="en-US" dirty="0" smtClean="0"/>
              <a:t>online </a:t>
            </a:r>
            <a:r>
              <a:rPr lang="en-US" dirty="0"/>
              <a:t>BEAR</a:t>
            </a:r>
          </a:p>
          <a:p>
            <a:pPr lvl="1"/>
            <a:endParaRPr lang="en-US" dirty="0" smtClean="0"/>
          </a:p>
        </p:txBody>
      </p:sp>
      <p:sp>
        <p:nvSpPr>
          <p:cNvPr id="3" name="Text Placeholder 2"/>
          <p:cNvSpPr>
            <a:spLocks noGrp="1"/>
          </p:cNvSpPr>
          <p:nvPr>
            <p:ph type="body" sz="quarter" idx="12"/>
          </p:nvPr>
        </p:nvSpPr>
        <p:spPr/>
        <p:txBody>
          <a:bodyPr/>
          <a:lstStyle/>
          <a:p>
            <a:r>
              <a:rPr lang="en-US" dirty="0"/>
              <a:t>FCC Form 498</a:t>
            </a:r>
          </a:p>
        </p:txBody>
      </p:sp>
      <p:sp>
        <p:nvSpPr>
          <p:cNvPr id="4" name="Title 3"/>
          <p:cNvSpPr>
            <a:spLocks noGrp="1"/>
          </p:cNvSpPr>
          <p:nvPr>
            <p:ph type="title"/>
          </p:nvPr>
        </p:nvSpPr>
        <p:spPr/>
        <p:txBody>
          <a:bodyPr/>
          <a:lstStyle/>
          <a:p>
            <a:r>
              <a:rPr lang="en-US" dirty="0" smtClean="0"/>
              <a:t>What happens next?</a:t>
            </a:r>
            <a:endParaRPr lang="en-US" dirty="0"/>
          </a:p>
        </p:txBody>
      </p:sp>
    </p:spTree>
    <p:extLst>
      <p:ext uri="{BB962C8B-B14F-4D97-AF65-F5344CB8AC3E}">
        <p14:creationId xmlns:p14="http://schemas.microsoft.com/office/powerpoint/2010/main" val="24525679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z="2200" dirty="0" smtClean="0"/>
              <a:t>Who may file FCC Form 498?</a:t>
            </a:r>
          </a:p>
          <a:p>
            <a:pPr lvl="1"/>
            <a:r>
              <a:rPr lang="en-US" sz="2200" dirty="0" smtClean="0"/>
              <a:t>The Billed Entity or controlling authority.  The controlling authority for a school or library may be the town or county.</a:t>
            </a:r>
          </a:p>
          <a:p>
            <a:r>
              <a:rPr lang="en-US" sz="2200" dirty="0" smtClean="0"/>
              <a:t>Can I use </a:t>
            </a:r>
            <a:r>
              <a:rPr lang="en-US" sz="2200" b="1" dirty="0" smtClean="0"/>
              <a:t>multiple bank accounts</a:t>
            </a:r>
            <a:r>
              <a:rPr lang="en-US" sz="2200" dirty="0" smtClean="0"/>
              <a:t>?</a:t>
            </a:r>
          </a:p>
          <a:p>
            <a:pPr lvl="1"/>
            <a:r>
              <a:rPr lang="en-US" sz="2200" dirty="0" smtClean="0"/>
              <a:t>Yes, but you must file an FCC Form 498 for each account</a:t>
            </a:r>
          </a:p>
          <a:p>
            <a:r>
              <a:rPr lang="en-US" sz="2200" dirty="0" smtClean="0"/>
              <a:t>What if </a:t>
            </a:r>
            <a:r>
              <a:rPr lang="en-US" sz="2200" b="1" dirty="0" smtClean="0"/>
              <a:t>multiple BENs </a:t>
            </a:r>
            <a:r>
              <a:rPr lang="en-US" sz="2200" dirty="0" smtClean="0"/>
              <a:t>are using the same bank account?</a:t>
            </a:r>
          </a:p>
          <a:p>
            <a:pPr lvl="1"/>
            <a:r>
              <a:rPr lang="en-US" sz="2200" dirty="0" smtClean="0"/>
              <a:t>List all associated BENs on the FCC Form 498 </a:t>
            </a:r>
            <a:endParaRPr lang="en-US" sz="2200" dirty="0"/>
          </a:p>
          <a:p>
            <a:r>
              <a:rPr lang="en-US" sz="2200" dirty="0" smtClean="0"/>
              <a:t>What if </a:t>
            </a:r>
            <a:r>
              <a:rPr lang="en-US" sz="2200" b="1" dirty="0" smtClean="0"/>
              <a:t>information changes </a:t>
            </a:r>
            <a:r>
              <a:rPr lang="en-US" sz="2200" dirty="0" smtClean="0"/>
              <a:t>after the FCC Form 498 has already been filed?</a:t>
            </a:r>
          </a:p>
          <a:p>
            <a:pPr lvl="1"/>
            <a:r>
              <a:rPr lang="en-US" sz="2200" dirty="0" smtClean="0"/>
              <a:t>Changes must be certified – please notify USAC</a:t>
            </a:r>
            <a:endParaRPr lang="en-US" sz="2200" dirty="0"/>
          </a:p>
          <a:p>
            <a:pPr lvl="1"/>
            <a:endParaRPr lang="en-US" dirty="0" smtClean="0"/>
          </a:p>
        </p:txBody>
      </p:sp>
      <p:sp>
        <p:nvSpPr>
          <p:cNvPr id="3" name="Text Placeholder 2"/>
          <p:cNvSpPr>
            <a:spLocks noGrp="1"/>
          </p:cNvSpPr>
          <p:nvPr>
            <p:ph type="body" sz="quarter" idx="12"/>
          </p:nvPr>
        </p:nvSpPr>
        <p:spPr/>
        <p:txBody>
          <a:bodyPr/>
          <a:lstStyle/>
          <a:p>
            <a:r>
              <a:rPr lang="en-US" dirty="0"/>
              <a:t>FCC Form 498</a:t>
            </a:r>
          </a:p>
        </p:txBody>
      </p:sp>
      <p:sp>
        <p:nvSpPr>
          <p:cNvPr id="4" name="Title 3"/>
          <p:cNvSpPr>
            <a:spLocks noGrp="1"/>
          </p:cNvSpPr>
          <p:nvPr>
            <p:ph type="title"/>
          </p:nvPr>
        </p:nvSpPr>
        <p:spPr/>
        <p:txBody>
          <a:bodyPr/>
          <a:lstStyle/>
          <a:p>
            <a:r>
              <a:rPr lang="en-US" dirty="0" smtClean="0"/>
              <a:t>Other Information</a:t>
            </a:r>
            <a:endParaRPr lang="en-US" dirty="0"/>
          </a:p>
        </p:txBody>
      </p:sp>
    </p:spTree>
    <p:extLst>
      <p:ext uri="{BB962C8B-B14F-4D97-AF65-F5344CB8AC3E}">
        <p14:creationId xmlns:p14="http://schemas.microsoft.com/office/powerpoint/2010/main" val="8062648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r>
              <a:rPr lang="en-US" dirty="0" smtClean="0"/>
              <a:t>Invoicing 2016</a:t>
            </a:r>
            <a:endParaRPr lang="en-US" dirty="0"/>
          </a:p>
        </p:txBody>
      </p:sp>
      <p:sp>
        <p:nvSpPr>
          <p:cNvPr id="7" name="Text Placeholder 6"/>
          <p:cNvSpPr>
            <a:spLocks noGrp="1"/>
          </p:cNvSpPr>
          <p:nvPr>
            <p:ph type="body" sz="quarter" idx="12"/>
          </p:nvPr>
        </p:nvSpPr>
        <p:spPr/>
        <p:txBody>
          <a:bodyPr/>
          <a:lstStyle/>
          <a:p>
            <a:r>
              <a:rPr lang="en-US" dirty="0" smtClean="0"/>
              <a:t> </a:t>
            </a:r>
            <a:endParaRPr lang="en-US" dirty="0"/>
          </a:p>
        </p:txBody>
      </p:sp>
      <p:sp>
        <p:nvSpPr>
          <p:cNvPr id="5" name="Title 4"/>
          <p:cNvSpPr>
            <a:spLocks noGrp="1"/>
          </p:cNvSpPr>
          <p:nvPr>
            <p:ph type="title"/>
          </p:nvPr>
        </p:nvSpPr>
        <p:spPr/>
        <p:txBody>
          <a:bodyPr/>
          <a:lstStyle/>
          <a:p>
            <a:r>
              <a:rPr lang="en-US" dirty="0"/>
              <a:t>FCC Form </a:t>
            </a:r>
            <a:r>
              <a:rPr lang="en-US" dirty="0" smtClean="0"/>
              <a:t>472</a:t>
            </a:r>
            <a:endParaRPr lang="en-US" dirty="0"/>
          </a:p>
        </p:txBody>
      </p:sp>
    </p:spTree>
    <p:extLst>
      <p:ext uri="{BB962C8B-B14F-4D97-AF65-F5344CB8AC3E}">
        <p14:creationId xmlns:p14="http://schemas.microsoft.com/office/powerpoint/2010/main" val="18538905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Purpose of FCC Form 472 (BEAR)</a:t>
            </a:r>
          </a:p>
          <a:p>
            <a:pPr lvl="1"/>
            <a:r>
              <a:rPr lang="en-US" sz="2000" dirty="0" smtClean="0"/>
              <a:t>Applicants file to request reimbursement for the discount amount on eligible services that have already been billed by the service provider and paid in full by the applicant to the service provider</a:t>
            </a:r>
          </a:p>
          <a:p>
            <a:r>
              <a:rPr lang="en-US" dirty="0" smtClean="0"/>
              <a:t>Recent Changes</a:t>
            </a:r>
          </a:p>
          <a:p>
            <a:pPr lvl="1"/>
            <a:r>
              <a:rPr lang="en-US" sz="2000" dirty="0" smtClean="0"/>
              <a:t>Online Only (Paper </a:t>
            </a:r>
            <a:r>
              <a:rPr lang="en-US" sz="2000" dirty="0"/>
              <a:t>BEAR was discontinued July 1, </a:t>
            </a:r>
            <a:r>
              <a:rPr lang="en-US" sz="2000" dirty="0" smtClean="0"/>
              <a:t>2016)</a:t>
            </a:r>
            <a:endParaRPr lang="en-US" sz="2000" dirty="0"/>
          </a:p>
          <a:p>
            <a:pPr lvl="1"/>
            <a:r>
              <a:rPr lang="en-US" sz="2000" dirty="0"/>
              <a:t>No longer requires Service Provider certification</a:t>
            </a:r>
          </a:p>
          <a:p>
            <a:pPr lvl="1"/>
            <a:r>
              <a:rPr lang="en-US" sz="2000" dirty="0"/>
              <a:t>May require some information during invoice review</a:t>
            </a:r>
          </a:p>
          <a:p>
            <a:pPr lvl="1"/>
            <a:r>
              <a:rPr lang="en-US" sz="2000" dirty="0"/>
              <a:t>Applicants paid directly via electronic transfer</a:t>
            </a:r>
          </a:p>
          <a:p>
            <a:endParaRPr lang="en-US" dirty="0" smtClean="0"/>
          </a:p>
          <a:p>
            <a:endParaRPr lang="en-US" dirty="0"/>
          </a:p>
        </p:txBody>
      </p:sp>
      <p:sp>
        <p:nvSpPr>
          <p:cNvPr id="3" name="Text Placeholder 2"/>
          <p:cNvSpPr>
            <a:spLocks noGrp="1"/>
          </p:cNvSpPr>
          <p:nvPr>
            <p:ph type="body" sz="quarter" idx="11"/>
          </p:nvPr>
        </p:nvSpPr>
        <p:spPr/>
        <p:txBody>
          <a:bodyPr/>
          <a:lstStyle/>
          <a:p>
            <a:r>
              <a:rPr lang="en-US" dirty="0" smtClean="0"/>
              <a:t>FCC Form 472: Billed Entity Applicant Reimbursement </a:t>
            </a:r>
            <a:endParaRPr lang="en-US" dirty="0"/>
          </a:p>
        </p:txBody>
      </p:sp>
      <p:sp>
        <p:nvSpPr>
          <p:cNvPr id="4" name="Text Placeholder 3"/>
          <p:cNvSpPr>
            <a:spLocks noGrp="1"/>
          </p:cNvSpPr>
          <p:nvPr>
            <p:ph type="body" sz="quarter" idx="12"/>
          </p:nvPr>
        </p:nvSpPr>
        <p:spPr/>
        <p:txBody>
          <a:bodyPr/>
          <a:lstStyle/>
          <a:p>
            <a:r>
              <a:rPr lang="en-US" dirty="0" smtClean="0"/>
              <a:t>FCC Form 472</a:t>
            </a:r>
            <a:endParaRPr lang="en-US" dirty="0"/>
          </a:p>
        </p:txBody>
      </p:sp>
    </p:spTree>
    <p:extLst>
      <p:ext uri="{BB962C8B-B14F-4D97-AF65-F5344CB8AC3E}">
        <p14:creationId xmlns:p14="http://schemas.microsoft.com/office/powerpoint/2010/main" val="42853364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Payments scheduled twice a week when invoice approved – no longer two-week delay for Service Provider notification</a:t>
            </a:r>
          </a:p>
          <a:p>
            <a:r>
              <a:rPr lang="en-US" dirty="0" smtClean="0"/>
              <a:t>BEAR payments only via electronic transfer to applicant</a:t>
            </a:r>
          </a:p>
          <a:p>
            <a:r>
              <a:rPr lang="en-US" dirty="0"/>
              <a:t>Billed Entities will be paid directly to </a:t>
            </a:r>
            <a:r>
              <a:rPr lang="en-US" dirty="0" smtClean="0"/>
              <a:t>bank </a:t>
            </a:r>
            <a:r>
              <a:rPr lang="en-US" dirty="0"/>
              <a:t>account</a:t>
            </a:r>
          </a:p>
          <a:p>
            <a:r>
              <a:rPr lang="en-US" dirty="0" smtClean="0"/>
              <a:t>BEAR Notification Letters still issued</a:t>
            </a:r>
          </a:p>
          <a:p>
            <a:r>
              <a:rPr lang="en-US" dirty="0" smtClean="0"/>
              <a:t>Remittance Statement sent to General Financial Contact when paid</a:t>
            </a:r>
          </a:p>
          <a:p>
            <a:endParaRPr lang="en-US" dirty="0"/>
          </a:p>
        </p:txBody>
      </p:sp>
      <p:sp>
        <p:nvSpPr>
          <p:cNvPr id="3" name="Text Placeholder 2"/>
          <p:cNvSpPr>
            <a:spLocks noGrp="1"/>
          </p:cNvSpPr>
          <p:nvPr>
            <p:ph type="body" sz="quarter" idx="11"/>
          </p:nvPr>
        </p:nvSpPr>
        <p:spPr/>
        <p:txBody>
          <a:bodyPr/>
          <a:lstStyle/>
          <a:p>
            <a:r>
              <a:rPr lang="en-US" dirty="0" smtClean="0"/>
              <a:t>Direct Payment</a:t>
            </a:r>
            <a:endParaRPr lang="en-US" dirty="0"/>
          </a:p>
        </p:txBody>
      </p:sp>
      <p:sp>
        <p:nvSpPr>
          <p:cNvPr id="4" name="Text Placeholder 3"/>
          <p:cNvSpPr>
            <a:spLocks noGrp="1"/>
          </p:cNvSpPr>
          <p:nvPr>
            <p:ph type="body" sz="quarter" idx="12"/>
          </p:nvPr>
        </p:nvSpPr>
        <p:spPr/>
        <p:txBody>
          <a:bodyPr/>
          <a:lstStyle/>
          <a:p>
            <a:r>
              <a:rPr lang="en-US" dirty="0" smtClean="0"/>
              <a:t>FCC Form 472</a:t>
            </a:r>
            <a:endParaRPr lang="en-US" dirty="0"/>
          </a:p>
        </p:txBody>
      </p:sp>
    </p:spTree>
    <p:extLst>
      <p:ext uri="{BB962C8B-B14F-4D97-AF65-F5344CB8AC3E}">
        <p14:creationId xmlns:p14="http://schemas.microsoft.com/office/powerpoint/2010/main" val="30512197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133600"/>
            <a:ext cx="8229600" cy="4038600"/>
          </a:xfrm>
        </p:spPr>
        <p:txBody>
          <a:bodyPr/>
          <a:lstStyle/>
          <a:p>
            <a:r>
              <a:rPr lang="en-US" sz="2200" dirty="0" smtClean="0"/>
              <a:t>A PIN is needed to enter the online BEAR.</a:t>
            </a:r>
          </a:p>
          <a:p>
            <a:r>
              <a:rPr lang="en-US" sz="2200" dirty="0" smtClean="0"/>
              <a:t>A PIN is </a:t>
            </a:r>
            <a:r>
              <a:rPr lang="en-US" sz="2200" dirty="0"/>
              <a:t>issued automatically for contacts on </a:t>
            </a:r>
            <a:r>
              <a:rPr lang="en-US" sz="2200" dirty="0" smtClean="0"/>
              <a:t>FRN</a:t>
            </a:r>
          </a:p>
          <a:p>
            <a:r>
              <a:rPr lang="en-US" sz="2200" dirty="0" smtClean="0"/>
              <a:t>Call the Customer </a:t>
            </a:r>
            <a:r>
              <a:rPr lang="en-US" sz="2200" dirty="0"/>
              <a:t>Service Center or submit </a:t>
            </a:r>
            <a:r>
              <a:rPr lang="en-US" sz="2200" dirty="0" smtClean="0"/>
              <a:t>a case </a:t>
            </a:r>
            <a:r>
              <a:rPr lang="en-US" sz="2200" dirty="0"/>
              <a:t>in EPC to request a PIN if not automatically </a:t>
            </a:r>
            <a:r>
              <a:rPr lang="en-US" sz="2200" dirty="0" smtClean="0"/>
              <a:t>issued</a:t>
            </a:r>
          </a:p>
          <a:p>
            <a:pPr lvl="1"/>
            <a:r>
              <a:rPr lang="en-US" sz="1800" dirty="0"/>
              <a:t>Request must provide the following information :</a:t>
            </a:r>
          </a:p>
          <a:p>
            <a:pPr lvl="2"/>
            <a:r>
              <a:rPr lang="en-US" sz="1800" dirty="0"/>
              <a:t>BEN , Billed Entity Name, Full Name, Employer Name, Date of Request</a:t>
            </a:r>
          </a:p>
          <a:p>
            <a:pPr lvl="2"/>
            <a:r>
              <a:rPr lang="en-US" sz="1800" dirty="0"/>
              <a:t>Street Address, City, State, Zip Code, Zip+4</a:t>
            </a:r>
          </a:p>
          <a:p>
            <a:pPr lvl="2"/>
            <a:r>
              <a:rPr lang="en-US" sz="1800" dirty="0"/>
              <a:t>Email address</a:t>
            </a:r>
          </a:p>
          <a:p>
            <a:pPr lvl="1"/>
            <a:r>
              <a:rPr lang="en-US" sz="2000" dirty="0" smtClean="0"/>
              <a:t>Note: Must </a:t>
            </a:r>
            <a:r>
              <a:rPr lang="en-US" sz="2000" dirty="0"/>
              <a:t>be a user on the Billed Entity’s </a:t>
            </a:r>
            <a:r>
              <a:rPr lang="en-US" sz="2000" dirty="0" smtClean="0"/>
              <a:t>profile.  If </a:t>
            </a:r>
            <a:r>
              <a:rPr lang="en-US" sz="2000" dirty="0"/>
              <a:t>not, contact the Account Administrator for the BEN to be added as a user </a:t>
            </a:r>
          </a:p>
        </p:txBody>
      </p:sp>
      <p:sp>
        <p:nvSpPr>
          <p:cNvPr id="3" name="Text Placeholder 2"/>
          <p:cNvSpPr>
            <a:spLocks noGrp="1"/>
          </p:cNvSpPr>
          <p:nvPr>
            <p:ph type="body" sz="quarter" idx="11"/>
          </p:nvPr>
        </p:nvSpPr>
        <p:spPr/>
        <p:txBody>
          <a:bodyPr/>
          <a:lstStyle/>
          <a:p>
            <a:r>
              <a:rPr lang="en-US" dirty="0" smtClean="0"/>
              <a:t>Getting a PIN</a:t>
            </a:r>
            <a:endParaRPr lang="en-US" dirty="0"/>
          </a:p>
        </p:txBody>
      </p:sp>
      <p:sp>
        <p:nvSpPr>
          <p:cNvPr id="4" name="Text Placeholder 3"/>
          <p:cNvSpPr>
            <a:spLocks noGrp="1"/>
          </p:cNvSpPr>
          <p:nvPr>
            <p:ph type="body" sz="quarter" idx="12"/>
          </p:nvPr>
        </p:nvSpPr>
        <p:spPr/>
        <p:txBody>
          <a:bodyPr/>
          <a:lstStyle/>
          <a:p>
            <a:r>
              <a:rPr lang="en-US" dirty="0" smtClean="0"/>
              <a:t>Getting a PIN</a:t>
            </a:r>
            <a:endParaRPr lang="en-US" dirty="0"/>
          </a:p>
        </p:txBody>
      </p:sp>
    </p:spTree>
    <p:extLst>
      <p:ext uri="{BB962C8B-B14F-4D97-AF65-F5344CB8AC3E}">
        <p14:creationId xmlns:p14="http://schemas.microsoft.com/office/powerpoint/2010/main" val="1971089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lvl="0"/>
            <a:r>
              <a:rPr lang="en-US" sz="2400" dirty="0"/>
              <a:t>Case will indicate when PIN has been issued</a:t>
            </a:r>
          </a:p>
          <a:p>
            <a:pPr lvl="0"/>
            <a:r>
              <a:rPr lang="en-US" sz="2400" dirty="0"/>
              <a:t>Mailers </a:t>
            </a:r>
            <a:r>
              <a:rPr lang="en-US" sz="2400" dirty="0" smtClean="0"/>
              <a:t>are run </a:t>
            </a:r>
            <a:r>
              <a:rPr lang="en-US" sz="2400" dirty="0"/>
              <a:t>and printed once a week</a:t>
            </a:r>
          </a:p>
          <a:p>
            <a:pPr lvl="0"/>
            <a:r>
              <a:rPr lang="en-US" sz="2400" dirty="0"/>
              <a:t>May take one to two weeks</a:t>
            </a:r>
          </a:p>
          <a:p>
            <a:pPr lvl="0"/>
            <a:r>
              <a:rPr lang="en-US" sz="2400" dirty="0"/>
              <a:t>Call Customer Support if </a:t>
            </a:r>
            <a:r>
              <a:rPr lang="en-US" sz="2400" dirty="0" smtClean="0"/>
              <a:t>a PIN is needed </a:t>
            </a:r>
            <a:r>
              <a:rPr lang="en-US" sz="2400" dirty="0"/>
              <a:t>sooner</a:t>
            </a:r>
            <a:endParaRPr lang="en-US" dirty="0"/>
          </a:p>
          <a:p>
            <a:endParaRPr lang="en-US" dirty="0"/>
          </a:p>
        </p:txBody>
      </p:sp>
      <p:sp>
        <p:nvSpPr>
          <p:cNvPr id="3" name="Text Placeholder 2"/>
          <p:cNvSpPr>
            <a:spLocks noGrp="1"/>
          </p:cNvSpPr>
          <p:nvPr>
            <p:ph type="body" sz="quarter" idx="11"/>
          </p:nvPr>
        </p:nvSpPr>
        <p:spPr/>
        <p:txBody>
          <a:bodyPr/>
          <a:lstStyle/>
          <a:p>
            <a:r>
              <a:rPr lang="en-US" dirty="0" smtClean="0"/>
              <a:t>Getting a PIN</a:t>
            </a:r>
            <a:endParaRPr lang="en-US" dirty="0"/>
          </a:p>
        </p:txBody>
      </p:sp>
      <p:sp>
        <p:nvSpPr>
          <p:cNvPr id="4" name="Text Placeholder 3"/>
          <p:cNvSpPr>
            <a:spLocks noGrp="1"/>
          </p:cNvSpPr>
          <p:nvPr>
            <p:ph type="body" sz="quarter" idx="12"/>
          </p:nvPr>
        </p:nvSpPr>
        <p:spPr/>
        <p:txBody>
          <a:bodyPr/>
          <a:lstStyle/>
          <a:p>
            <a:r>
              <a:rPr lang="en-US" dirty="0" smtClean="0"/>
              <a:t>Getting a PIN</a:t>
            </a:r>
            <a:endParaRPr lang="en-US" dirty="0"/>
          </a:p>
        </p:txBody>
      </p:sp>
    </p:spTree>
    <p:extLst>
      <p:ext uri="{BB962C8B-B14F-4D97-AF65-F5344CB8AC3E}">
        <p14:creationId xmlns:p14="http://schemas.microsoft.com/office/powerpoint/2010/main" val="1229485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Provide service provider identification number (SPIN)</a:t>
            </a:r>
          </a:p>
          <a:p>
            <a:r>
              <a:rPr lang="en-US" dirty="0" smtClean="0"/>
              <a:t>Provide FCC Form 471 Application Number, Funding Request Numbers, Dates, Amounts for that SPIN</a:t>
            </a:r>
            <a:endParaRPr lang="en-US" dirty="0"/>
          </a:p>
          <a:p>
            <a:r>
              <a:rPr lang="en-US" dirty="0" smtClean="0"/>
              <a:t>Review, certify, and submit information</a:t>
            </a:r>
          </a:p>
          <a:p>
            <a:pPr lvl="1"/>
            <a:r>
              <a:rPr lang="en-US" dirty="0" smtClean="0"/>
              <a:t>Again, no service provider certification required</a:t>
            </a:r>
          </a:p>
        </p:txBody>
      </p:sp>
      <p:sp>
        <p:nvSpPr>
          <p:cNvPr id="3" name="Text Placeholder 2"/>
          <p:cNvSpPr>
            <a:spLocks noGrp="1"/>
          </p:cNvSpPr>
          <p:nvPr>
            <p:ph type="body" sz="quarter" idx="11"/>
          </p:nvPr>
        </p:nvSpPr>
        <p:spPr/>
        <p:txBody>
          <a:bodyPr/>
          <a:lstStyle/>
          <a:p>
            <a:r>
              <a:rPr lang="en-US" dirty="0" smtClean="0"/>
              <a:t>FCC </a:t>
            </a:r>
            <a:r>
              <a:rPr lang="en-US" dirty="0"/>
              <a:t>Form </a:t>
            </a:r>
            <a:r>
              <a:rPr lang="en-US" dirty="0" smtClean="0"/>
              <a:t>472 Applicant Process</a:t>
            </a:r>
            <a:endParaRPr lang="en-US" dirty="0"/>
          </a:p>
        </p:txBody>
      </p:sp>
      <p:sp>
        <p:nvSpPr>
          <p:cNvPr id="4" name="Text Placeholder 3"/>
          <p:cNvSpPr>
            <a:spLocks noGrp="1"/>
          </p:cNvSpPr>
          <p:nvPr>
            <p:ph type="body" sz="quarter" idx="12"/>
          </p:nvPr>
        </p:nvSpPr>
        <p:spPr/>
        <p:txBody>
          <a:bodyPr/>
          <a:lstStyle/>
          <a:p>
            <a:r>
              <a:rPr lang="en-US" dirty="0" smtClean="0"/>
              <a:t>FCC Form 472</a:t>
            </a:r>
            <a:endParaRPr lang="en-US" dirty="0"/>
          </a:p>
          <a:p>
            <a:endParaRPr lang="en-US" dirty="0"/>
          </a:p>
        </p:txBody>
      </p:sp>
    </p:spTree>
    <p:extLst>
      <p:ext uri="{BB962C8B-B14F-4D97-AF65-F5344CB8AC3E}">
        <p14:creationId xmlns:p14="http://schemas.microsoft.com/office/powerpoint/2010/main" val="15145863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7200" y="1676400"/>
            <a:ext cx="8229600" cy="609600"/>
          </a:xfrm>
        </p:spPr>
        <p:txBody>
          <a:bodyPr/>
          <a:lstStyle/>
          <a:p>
            <a:r>
              <a:rPr lang="en-US" dirty="0" smtClean="0"/>
              <a:t>FCC </a:t>
            </a:r>
            <a:r>
              <a:rPr lang="en-US" dirty="0"/>
              <a:t>Form </a:t>
            </a:r>
            <a:r>
              <a:rPr lang="en-US" dirty="0" smtClean="0"/>
              <a:t>472 – Login Screen</a:t>
            </a:r>
            <a:endParaRPr lang="en-US" dirty="0"/>
          </a:p>
        </p:txBody>
      </p:sp>
      <p:sp>
        <p:nvSpPr>
          <p:cNvPr id="4" name="Text Placeholder 3"/>
          <p:cNvSpPr>
            <a:spLocks noGrp="1"/>
          </p:cNvSpPr>
          <p:nvPr>
            <p:ph type="body" sz="quarter" idx="12"/>
          </p:nvPr>
        </p:nvSpPr>
        <p:spPr/>
        <p:txBody>
          <a:bodyPr/>
          <a:lstStyle/>
          <a:p>
            <a:r>
              <a:rPr lang="en-US" dirty="0" smtClean="0"/>
              <a:t>FCC Form 472</a:t>
            </a:r>
            <a:endParaRPr lang="en-US" dirty="0"/>
          </a:p>
          <a:p>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1801" y="2090333"/>
            <a:ext cx="7111599" cy="4005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72109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r>
              <a:rPr lang="en-US" dirty="0" smtClean="0"/>
              <a:t>Invoicing 2016</a:t>
            </a:r>
            <a:endParaRPr lang="en-US" dirty="0"/>
          </a:p>
        </p:txBody>
      </p:sp>
      <p:sp>
        <p:nvSpPr>
          <p:cNvPr id="7" name="Text Placeholder 6"/>
          <p:cNvSpPr>
            <a:spLocks noGrp="1"/>
          </p:cNvSpPr>
          <p:nvPr>
            <p:ph type="body" sz="quarter" idx="12"/>
          </p:nvPr>
        </p:nvSpPr>
        <p:spPr/>
        <p:txBody>
          <a:bodyPr/>
          <a:lstStyle/>
          <a:p>
            <a:r>
              <a:rPr lang="en-US" dirty="0" smtClean="0"/>
              <a:t> </a:t>
            </a:r>
            <a:endParaRPr lang="en-US" dirty="0"/>
          </a:p>
        </p:txBody>
      </p:sp>
      <p:sp>
        <p:nvSpPr>
          <p:cNvPr id="5" name="Title 4"/>
          <p:cNvSpPr>
            <a:spLocks noGrp="1"/>
          </p:cNvSpPr>
          <p:nvPr>
            <p:ph type="title"/>
          </p:nvPr>
        </p:nvSpPr>
        <p:spPr/>
        <p:txBody>
          <a:bodyPr/>
          <a:lstStyle/>
          <a:p>
            <a:r>
              <a:rPr lang="en-US" dirty="0"/>
              <a:t>FCC Form </a:t>
            </a:r>
            <a:r>
              <a:rPr lang="en-US" dirty="0" smtClean="0"/>
              <a:t>498</a:t>
            </a:r>
            <a:r>
              <a:rPr lang="en-US" dirty="0"/>
              <a:t/>
            </a:r>
            <a:br>
              <a:rPr lang="en-US" dirty="0"/>
            </a:br>
            <a:endParaRPr lang="en-US" dirty="0"/>
          </a:p>
        </p:txBody>
      </p:sp>
    </p:spTree>
    <p:extLst>
      <p:ext uri="{BB962C8B-B14F-4D97-AF65-F5344CB8AC3E}">
        <p14:creationId xmlns:p14="http://schemas.microsoft.com/office/powerpoint/2010/main" val="42804967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FCC </a:t>
            </a:r>
            <a:r>
              <a:rPr lang="en-US" dirty="0"/>
              <a:t>Form </a:t>
            </a:r>
            <a:r>
              <a:rPr lang="en-US" dirty="0" smtClean="0"/>
              <a:t>472 – Line Item View</a:t>
            </a:r>
            <a:endParaRPr lang="en-US" dirty="0"/>
          </a:p>
        </p:txBody>
      </p:sp>
      <p:sp>
        <p:nvSpPr>
          <p:cNvPr id="4" name="Text Placeholder 3"/>
          <p:cNvSpPr>
            <a:spLocks noGrp="1"/>
          </p:cNvSpPr>
          <p:nvPr>
            <p:ph type="body" sz="quarter" idx="12"/>
          </p:nvPr>
        </p:nvSpPr>
        <p:spPr/>
        <p:txBody>
          <a:bodyPr/>
          <a:lstStyle/>
          <a:p>
            <a:r>
              <a:rPr lang="en-US" dirty="0" smtClean="0"/>
              <a:t>FCC Form 472</a:t>
            </a:r>
            <a:endParaRPr lang="en-US" dirty="0"/>
          </a:p>
          <a:p>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133600"/>
            <a:ext cx="6297781"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96709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FCC </a:t>
            </a:r>
            <a:r>
              <a:rPr lang="en-US" dirty="0"/>
              <a:t>Form </a:t>
            </a:r>
            <a:r>
              <a:rPr lang="en-US" dirty="0" smtClean="0"/>
              <a:t>472 – Block One</a:t>
            </a:r>
            <a:endParaRPr lang="en-US" dirty="0"/>
          </a:p>
        </p:txBody>
      </p:sp>
      <p:sp>
        <p:nvSpPr>
          <p:cNvPr id="4" name="Text Placeholder 3"/>
          <p:cNvSpPr>
            <a:spLocks noGrp="1"/>
          </p:cNvSpPr>
          <p:nvPr>
            <p:ph type="body" sz="quarter" idx="12"/>
          </p:nvPr>
        </p:nvSpPr>
        <p:spPr/>
        <p:txBody>
          <a:bodyPr/>
          <a:lstStyle/>
          <a:p>
            <a:r>
              <a:rPr lang="en-US" dirty="0" smtClean="0"/>
              <a:t>FCC Form 472</a:t>
            </a:r>
            <a:endParaRPr lang="en-US" dirty="0"/>
          </a:p>
          <a:p>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051488"/>
            <a:ext cx="5048250" cy="41169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252433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FCC </a:t>
            </a:r>
            <a:r>
              <a:rPr lang="en-US" dirty="0"/>
              <a:t>Form </a:t>
            </a:r>
            <a:r>
              <a:rPr lang="en-US" dirty="0" smtClean="0"/>
              <a:t>472 – Block Two</a:t>
            </a:r>
            <a:endParaRPr lang="en-US" dirty="0"/>
          </a:p>
        </p:txBody>
      </p:sp>
      <p:sp>
        <p:nvSpPr>
          <p:cNvPr id="4" name="Text Placeholder 3"/>
          <p:cNvSpPr>
            <a:spLocks noGrp="1"/>
          </p:cNvSpPr>
          <p:nvPr>
            <p:ph type="body" sz="quarter" idx="12"/>
          </p:nvPr>
        </p:nvSpPr>
        <p:spPr/>
        <p:txBody>
          <a:bodyPr/>
          <a:lstStyle/>
          <a:p>
            <a:r>
              <a:rPr lang="en-US" dirty="0" smtClean="0"/>
              <a:t>FCC Form 472</a:t>
            </a:r>
            <a:endParaRPr lang="en-US" dirty="0"/>
          </a:p>
          <a:p>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409823"/>
            <a:ext cx="8089796" cy="3000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3400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FCC </a:t>
            </a:r>
            <a:r>
              <a:rPr lang="en-US" dirty="0"/>
              <a:t>Form </a:t>
            </a:r>
            <a:r>
              <a:rPr lang="en-US" dirty="0" smtClean="0"/>
              <a:t>472 - Certification</a:t>
            </a:r>
            <a:endParaRPr lang="en-US" dirty="0"/>
          </a:p>
        </p:txBody>
      </p:sp>
      <p:sp>
        <p:nvSpPr>
          <p:cNvPr id="4" name="Text Placeholder 3"/>
          <p:cNvSpPr>
            <a:spLocks noGrp="1"/>
          </p:cNvSpPr>
          <p:nvPr>
            <p:ph type="body" sz="quarter" idx="12"/>
          </p:nvPr>
        </p:nvSpPr>
        <p:spPr/>
        <p:txBody>
          <a:bodyPr/>
          <a:lstStyle/>
          <a:p>
            <a:r>
              <a:rPr lang="en-US" dirty="0" smtClean="0"/>
              <a:t>FCC Form 472</a:t>
            </a:r>
            <a:endParaRPr lang="en-US" dirty="0"/>
          </a:p>
          <a:p>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057401"/>
            <a:ext cx="7616571" cy="4173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983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smtClean="0"/>
              <a:t>FCC </a:t>
            </a:r>
            <a:r>
              <a:rPr lang="en-US" dirty="0"/>
              <a:t>Form </a:t>
            </a:r>
            <a:r>
              <a:rPr lang="en-US" dirty="0" smtClean="0"/>
              <a:t>472 - Signature</a:t>
            </a:r>
            <a:endParaRPr lang="en-US" dirty="0"/>
          </a:p>
        </p:txBody>
      </p:sp>
      <p:sp>
        <p:nvSpPr>
          <p:cNvPr id="4" name="Text Placeholder 3"/>
          <p:cNvSpPr>
            <a:spLocks noGrp="1"/>
          </p:cNvSpPr>
          <p:nvPr>
            <p:ph type="body" sz="quarter" idx="12"/>
          </p:nvPr>
        </p:nvSpPr>
        <p:spPr/>
        <p:txBody>
          <a:bodyPr/>
          <a:lstStyle/>
          <a:p>
            <a:r>
              <a:rPr lang="en-US" dirty="0" smtClean="0"/>
              <a:t>FCC Form 472</a:t>
            </a:r>
            <a:endParaRPr lang="en-US" dirty="0"/>
          </a:p>
          <a:p>
            <a:endParaRPr lang="en-US"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1" y="2038118"/>
            <a:ext cx="5867399" cy="41501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16044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r>
              <a:rPr lang="en-US" dirty="0"/>
              <a:t>Invoicing 2016</a:t>
            </a:r>
          </a:p>
          <a:p>
            <a:endParaRPr lang="en-US" dirty="0"/>
          </a:p>
        </p:txBody>
      </p:sp>
      <p:sp>
        <p:nvSpPr>
          <p:cNvPr id="7" name="Text Placeholder 6"/>
          <p:cNvSpPr>
            <a:spLocks noGrp="1"/>
          </p:cNvSpPr>
          <p:nvPr>
            <p:ph type="body" sz="quarter" idx="12"/>
          </p:nvPr>
        </p:nvSpPr>
        <p:spPr/>
        <p:txBody>
          <a:bodyPr/>
          <a:lstStyle/>
          <a:p>
            <a:r>
              <a:rPr lang="en-US" dirty="0" smtClean="0"/>
              <a:t> </a:t>
            </a:r>
            <a:endParaRPr lang="en-US" dirty="0"/>
          </a:p>
        </p:txBody>
      </p:sp>
      <p:sp>
        <p:nvSpPr>
          <p:cNvPr id="5" name="Title 4"/>
          <p:cNvSpPr>
            <a:spLocks noGrp="1"/>
          </p:cNvSpPr>
          <p:nvPr>
            <p:ph type="title"/>
          </p:nvPr>
        </p:nvSpPr>
        <p:spPr/>
        <p:txBody>
          <a:bodyPr/>
          <a:lstStyle/>
          <a:p>
            <a:r>
              <a:rPr lang="en-US" dirty="0"/>
              <a:t>Invoice Review </a:t>
            </a:r>
            <a:r>
              <a:rPr lang="en-US" dirty="0" smtClean="0"/>
              <a:t>Issues</a:t>
            </a:r>
            <a:br>
              <a:rPr lang="en-US" dirty="0" smtClean="0"/>
            </a:br>
            <a:endParaRPr lang="en-US" dirty="0"/>
          </a:p>
        </p:txBody>
      </p:sp>
    </p:spTree>
    <p:extLst>
      <p:ext uri="{BB962C8B-B14F-4D97-AF65-F5344CB8AC3E}">
        <p14:creationId xmlns:p14="http://schemas.microsoft.com/office/powerpoint/2010/main" val="3530496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153400" cy="4114800"/>
          </a:xfrm>
        </p:spPr>
        <p:txBody>
          <a:bodyPr/>
          <a:lstStyle/>
          <a:p>
            <a:r>
              <a:rPr lang="en-US" sz="2400" dirty="0" smtClean="0"/>
              <a:t>Services must be delivered</a:t>
            </a:r>
          </a:p>
          <a:p>
            <a:r>
              <a:rPr lang="en-US" sz="2400" dirty="0" smtClean="0"/>
              <a:t>Services must be eligible</a:t>
            </a:r>
          </a:p>
          <a:p>
            <a:r>
              <a:rPr lang="en-US" sz="2400" dirty="0" smtClean="0"/>
              <a:t>Services must be delivered by service provider approved on FCDL</a:t>
            </a:r>
          </a:p>
          <a:p>
            <a:r>
              <a:rPr lang="en-US" sz="2400" dirty="0" smtClean="0"/>
              <a:t>Services must be billed to party on </a:t>
            </a:r>
            <a:r>
              <a:rPr lang="en-US" sz="2400" dirty="0"/>
              <a:t>FCC Form </a:t>
            </a:r>
            <a:r>
              <a:rPr lang="en-US" sz="2400" dirty="0" smtClean="0"/>
              <a:t>471</a:t>
            </a:r>
          </a:p>
          <a:p>
            <a:r>
              <a:rPr lang="en-US" sz="2400" dirty="0" smtClean="0"/>
              <a:t>Services must be listed on application line item (Item 21)</a:t>
            </a:r>
          </a:p>
          <a:p>
            <a:r>
              <a:rPr lang="en-US" sz="2400" dirty="0" smtClean="0"/>
              <a:t>Services must be delivered within funding year</a:t>
            </a:r>
          </a:p>
          <a:p>
            <a:r>
              <a:rPr lang="en-US" sz="2400" dirty="0" smtClean="0"/>
              <a:t>Services must be delivered to location on </a:t>
            </a:r>
            <a:r>
              <a:rPr lang="en-US" sz="2400" dirty="0"/>
              <a:t>FCC Form </a:t>
            </a:r>
            <a:r>
              <a:rPr lang="en-US" sz="2400" dirty="0" smtClean="0"/>
              <a:t>471</a:t>
            </a:r>
            <a:endParaRPr lang="en-US" sz="2400" dirty="0"/>
          </a:p>
        </p:txBody>
      </p:sp>
      <p:sp>
        <p:nvSpPr>
          <p:cNvPr id="3" name="Text Placeholder 2"/>
          <p:cNvSpPr>
            <a:spLocks noGrp="1"/>
          </p:cNvSpPr>
          <p:nvPr>
            <p:ph type="body" sz="quarter" idx="11"/>
          </p:nvPr>
        </p:nvSpPr>
        <p:spPr/>
        <p:txBody>
          <a:bodyPr/>
          <a:lstStyle/>
          <a:p>
            <a:r>
              <a:rPr lang="en-US" dirty="0" smtClean="0"/>
              <a:t>Common Invoicing Issues</a:t>
            </a:r>
            <a:endParaRPr lang="en-US" dirty="0"/>
          </a:p>
        </p:txBody>
      </p:sp>
      <p:sp>
        <p:nvSpPr>
          <p:cNvPr id="4" name="Text Placeholder 3"/>
          <p:cNvSpPr>
            <a:spLocks noGrp="1"/>
          </p:cNvSpPr>
          <p:nvPr>
            <p:ph type="body" sz="quarter" idx="12"/>
          </p:nvPr>
        </p:nvSpPr>
        <p:spPr/>
        <p:txBody>
          <a:bodyPr/>
          <a:lstStyle/>
          <a:p>
            <a:r>
              <a:rPr lang="en-US" dirty="0" smtClean="0"/>
              <a:t>Invoice Review Issues</a:t>
            </a:r>
            <a:endParaRPr lang="en-US" dirty="0"/>
          </a:p>
          <a:p>
            <a:endParaRPr lang="en-US" dirty="0"/>
          </a:p>
        </p:txBody>
      </p:sp>
    </p:spTree>
    <p:extLst>
      <p:ext uri="{BB962C8B-B14F-4D97-AF65-F5344CB8AC3E}">
        <p14:creationId xmlns:p14="http://schemas.microsoft.com/office/powerpoint/2010/main" val="26198487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153400" cy="4114800"/>
          </a:xfrm>
        </p:spPr>
        <p:txBody>
          <a:bodyPr/>
          <a:lstStyle/>
          <a:p>
            <a:r>
              <a:rPr lang="en-US" sz="2400" dirty="0" smtClean="0"/>
              <a:t>Service </a:t>
            </a:r>
            <a:r>
              <a:rPr lang="en-US" sz="2400" dirty="0"/>
              <a:t>provider </a:t>
            </a:r>
            <a:r>
              <a:rPr lang="en-US" sz="2400" dirty="0" smtClean="0"/>
              <a:t>FCC Form 473 not on file</a:t>
            </a:r>
            <a:endParaRPr lang="en-US" sz="2400" dirty="0"/>
          </a:p>
          <a:p>
            <a:r>
              <a:rPr lang="en-US" sz="2400" dirty="0" smtClean="0"/>
              <a:t>Customer bill does not identify services</a:t>
            </a:r>
          </a:p>
          <a:p>
            <a:r>
              <a:rPr lang="en-US" sz="2400" dirty="0" smtClean="0"/>
              <a:t>Items on customer bill not specified on committed funding request</a:t>
            </a:r>
          </a:p>
          <a:p>
            <a:r>
              <a:rPr lang="en-US" sz="2400" dirty="0" smtClean="0"/>
              <a:t>Services delivered outside contract dates </a:t>
            </a:r>
          </a:p>
          <a:p>
            <a:r>
              <a:rPr lang="en-US" sz="2400" dirty="0" smtClean="0"/>
              <a:t>Name on bill does not match </a:t>
            </a:r>
            <a:r>
              <a:rPr lang="en-US" sz="2400" dirty="0"/>
              <a:t>FCC Form </a:t>
            </a:r>
            <a:r>
              <a:rPr lang="en-US" sz="2400" dirty="0" smtClean="0"/>
              <a:t>471</a:t>
            </a:r>
          </a:p>
          <a:p>
            <a:r>
              <a:rPr lang="en-US" sz="2400" dirty="0" smtClean="0"/>
              <a:t>Applicant has not returned service </a:t>
            </a:r>
            <a:r>
              <a:rPr lang="en-US" sz="2400" dirty="0"/>
              <a:t>c</a:t>
            </a:r>
            <a:r>
              <a:rPr lang="en-US" sz="2400" dirty="0" smtClean="0"/>
              <a:t>ertification during invoice review. </a:t>
            </a:r>
            <a:endParaRPr lang="en-US" sz="2400" dirty="0"/>
          </a:p>
          <a:p>
            <a:pPr lvl="1"/>
            <a:endParaRPr lang="en-US" sz="2800" dirty="0"/>
          </a:p>
        </p:txBody>
      </p:sp>
      <p:sp>
        <p:nvSpPr>
          <p:cNvPr id="3" name="Text Placeholder 2"/>
          <p:cNvSpPr>
            <a:spLocks noGrp="1"/>
          </p:cNvSpPr>
          <p:nvPr>
            <p:ph type="body" sz="quarter" idx="11"/>
          </p:nvPr>
        </p:nvSpPr>
        <p:spPr/>
        <p:txBody>
          <a:bodyPr/>
          <a:lstStyle/>
          <a:p>
            <a:r>
              <a:rPr lang="en-US" dirty="0" smtClean="0"/>
              <a:t>Common Invoicing Issues </a:t>
            </a:r>
            <a:r>
              <a:rPr lang="en-US" dirty="0" smtClean="0">
                <a:solidFill>
                  <a:srgbClr val="FF0000"/>
                </a:solidFill>
              </a:rPr>
              <a:t>(continued)</a:t>
            </a:r>
            <a:endParaRPr lang="en-US" dirty="0"/>
          </a:p>
        </p:txBody>
      </p:sp>
      <p:sp>
        <p:nvSpPr>
          <p:cNvPr id="4" name="Text Placeholder 3"/>
          <p:cNvSpPr>
            <a:spLocks noGrp="1"/>
          </p:cNvSpPr>
          <p:nvPr>
            <p:ph type="body" sz="quarter" idx="12"/>
          </p:nvPr>
        </p:nvSpPr>
        <p:spPr/>
        <p:txBody>
          <a:bodyPr/>
          <a:lstStyle/>
          <a:p>
            <a:r>
              <a:rPr lang="en-US" dirty="0"/>
              <a:t>Invoice Review Issues</a:t>
            </a:r>
          </a:p>
          <a:p>
            <a:endParaRPr lang="en-US" dirty="0"/>
          </a:p>
        </p:txBody>
      </p:sp>
    </p:spTree>
    <p:extLst>
      <p:ext uri="{BB962C8B-B14F-4D97-AF65-F5344CB8AC3E}">
        <p14:creationId xmlns:p14="http://schemas.microsoft.com/office/powerpoint/2010/main" val="30253209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153400" cy="4114800"/>
          </a:xfrm>
        </p:spPr>
        <p:txBody>
          <a:bodyPr/>
          <a:lstStyle/>
          <a:p>
            <a:r>
              <a:rPr lang="en-US" dirty="0" smtClean="0"/>
              <a:t>Other service </a:t>
            </a:r>
            <a:r>
              <a:rPr lang="en-US" dirty="0"/>
              <a:t>c</a:t>
            </a:r>
            <a:r>
              <a:rPr lang="en-US" dirty="0" smtClean="0"/>
              <a:t>ertification issues</a:t>
            </a:r>
          </a:p>
          <a:p>
            <a:pPr lvl="1"/>
            <a:r>
              <a:rPr lang="en-US" dirty="0" smtClean="0"/>
              <a:t>Certification returned by provider and not confirmed by applicant</a:t>
            </a:r>
          </a:p>
          <a:p>
            <a:pPr lvl="1"/>
            <a:r>
              <a:rPr lang="en-US" dirty="0"/>
              <a:t>Date to install is outside funding year</a:t>
            </a:r>
          </a:p>
          <a:p>
            <a:pPr lvl="1"/>
            <a:r>
              <a:rPr lang="en-US" dirty="0"/>
              <a:t>Date to install not completed for products delivered</a:t>
            </a:r>
          </a:p>
          <a:p>
            <a:pPr lvl="1"/>
            <a:r>
              <a:rPr lang="en-US" dirty="0"/>
              <a:t>Signature not provided</a:t>
            </a:r>
          </a:p>
          <a:p>
            <a:pPr lvl="1"/>
            <a:r>
              <a:rPr lang="en-US" dirty="0"/>
              <a:t>Form not dated</a:t>
            </a:r>
          </a:p>
        </p:txBody>
      </p:sp>
      <p:sp>
        <p:nvSpPr>
          <p:cNvPr id="3" name="Text Placeholder 2"/>
          <p:cNvSpPr>
            <a:spLocks noGrp="1"/>
          </p:cNvSpPr>
          <p:nvPr>
            <p:ph type="body" sz="quarter" idx="11"/>
          </p:nvPr>
        </p:nvSpPr>
        <p:spPr/>
        <p:txBody>
          <a:bodyPr/>
          <a:lstStyle/>
          <a:p>
            <a:r>
              <a:rPr lang="en-US" dirty="0" smtClean="0"/>
              <a:t>Common Invoicing Issues </a:t>
            </a:r>
            <a:r>
              <a:rPr lang="en-US" dirty="0" smtClean="0">
                <a:solidFill>
                  <a:srgbClr val="FF0000"/>
                </a:solidFill>
              </a:rPr>
              <a:t>(continued)</a:t>
            </a:r>
            <a:endParaRPr lang="en-US" dirty="0"/>
          </a:p>
        </p:txBody>
      </p:sp>
      <p:sp>
        <p:nvSpPr>
          <p:cNvPr id="4" name="Text Placeholder 3"/>
          <p:cNvSpPr>
            <a:spLocks noGrp="1"/>
          </p:cNvSpPr>
          <p:nvPr>
            <p:ph type="body" sz="quarter" idx="12"/>
          </p:nvPr>
        </p:nvSpPr>
        <p:spPr/>
        <p:txBody>
          <a:bodyPr/>
          <a:lstStyle/>
          <a:p>
            <a:r>
              <a:rPr lang="en-US" dirty="0"/>
              <a:t>Invoice Review Issues</a:t>
            </a:r>
          </a:p>
          <a:p>
            <a:endParaRPr lang="en-US" dirty="0"/>
          </a:p>
        </p:txBody>
      </p:sp>
    </p:spTree>
    <p:extLst>
      <p:ext uri="{BB962C8B-B14F-4D97-AF65-F5344CB8AC3E}">
        <p14:creationId xmlns:p14="http://schemas.microsoft.com/office/powerpoint/2010/main" val="18562892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153400" cy="4114800"/>
          </a:xfrm>
        </p:spPr>
        <p:txBody>
          <a:bodyPr/>
          <a:lstStyle/>
          <a:p>
            <a:pPr lvl="1">
              <a:lnSpc>
                <a:spcPct val="90000"/>
              </a:lnSpc>
            </a:pPr>
            <a:r>
              <a:rPr lang="en-US" dirty="0"/>
              <a:t>Payment of beneficiary portion</a:t>
            </a:r>
          </a:p>
          <a:p>
            <a:pPr lvl="2"/>
            <a:r>
              <a:rPr lang="en-US" dirty="0" smtClean="0"/>
              <a:t>Proof of payment not returned when requested</a:t>
            </a:r>
          </a:p>
          <a:p>
            <a:pPr lvl="2"/>
            <a:r>
              <a:rPr lang="en-US" dirty="0" smtClean="0"/>
              <a:t>Check does not demonstrate clearing bank</a:t>
            </a:r>
          </a:p>
          <a:p>
            <a:pPr lvl="2"/>
            <a:r>
              <a:rPr lang="en-US" dirty="0" smtClean="0"/>
              <a:t>Check already shows payment for another invoice</a:t>
            </a:r>
          </a:p>
          <a:p>
            <a:pPr lvl="2"/>
            <a:r>
              <a:rPr lang="en-US" dirty="0" smtClean="0"/>
              <a:t>Documents not from bank website</a:t>
            </a:r>
          </a:p>
        </p:txBody>
      </p:sp>
      <p:sp>
        <p:nvSpPr>
          <p:cNvPr id="3" name="Text Placeholder 2"/>
          <p:cNvSpPr>
            <a:spLocks noGrp="1"/>
          </p:cNvSpPr>
          <p:nvPr>
            <p:ph type="body" sz="quarter" idx="11"/>
          </p:nvPr>
        </p:nvSpPr>
        <p:spPr/>
        <p:txBody>
          <a:bodyPr/>
          <a:lstStyle/>
          <a:p>
            <a:r>
              <a:rPr lang="en-US" dirty="0" smtClean="0"/>
              <a:t>Common Invoicing Issues </a:t>
            </a:r>
            <a:r>
              <a:rPr lang="en-US" dirty="0" smtClean="0">
                <a:solidFill>
                  <a:srgbClr val="FF0000"/>
                </a:solidFill>
              </a:rPr>
              <a:t>(continued)</a:t>
            </a:r>
            <a:endParaRPr lang="en-US" dirty="0"/>
          </a:p>
        </p:txBody>
      </p:sp>
      <p:sp>
        <p:nvSpPr>
          <p:cNvPr id="4" name="Text Placeholder 3"/>
          <p:cNvSpPr>
            <a:spLocks noGrp="1"/>
          </p:cNvSpPr>
          <p:nvPr>
            <p:ph type="body" sz="quarter" idx="12"/>
          </p:nvPr>
        </p:nvSpPr>
        <p:spPr/>
        <p:txBody>
          <a:bodyPr/>
          <a:lstStyle/>
          <a:p>
            <a:r>
              <a:rPr lang="en-US" dirty="0"/>
              <a:t>Invoice Review Issues</a:t>
            </a:r>
          </a:p>
          <a:p>
            <a:endParaRPr lang="en-US" dirty="0"/>
          </a:p>
        </p:txBody>
      </p:sp>
    </p:spTree>
    <p:extLst>
      <p:ext uri="{BB962C8B-B14F-4D97-AF65-F5344CB8AC3E}">
        <p14:creationId xmlns:p14="http://schemas.microsoft.com/office/powerpoint/2010/main" val="2418841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86000"/>
            <a:ext cx="8229600" cy="3657600"/>
          </a:xfrm>
        </p:spPr>
        <p:txBody>
          <a:bodyPr/>
          <a:lstStyle/>
          <a:p>
            <a:r>
              <a:rPr lang="en-US" dirty="0" smtClean="0"/>
              <a:t>Purpose: FCC Form 498 used to collect contact and banking information that USAC will use to deposit BEAR reimbursements to applicants that receive universal service support</a:t>
            </a:r>
          </a:p>
          <a:p>
            <a:r>
              <a:rPr lang="en-US" dirty="0" smtClean="0"/>
              <a:t>What you need for the FCC Form 498</a:t>
            </a:r>
          </a:p>
          <a:p>
            <a:pPr lvl="1"/>
            <a:r>
              <a:rPr lang="en-US" dirty="0" smtClean="0"/>
              <a:t>Contact information </a:t>
            </a:r>
          </a:p>
          <a:p>
            <a:pPr lvl="1"/>
            <a:r>
              <a:rPr lang="en-US" dirty="0" smtClean="0"/>
              <a:t>Applicant identification numbers </a:t>
            </a:r>
          </a:p>
          <a:p>
            <a:pPr lvl="1"/>
            <a:r>
              <a:rPr lang="en-US" dirty="0" smtClean="0"/>
              <a:t>Banking information</a:t>
            </a:r>
            <a:endParaRPr lang="en-US" dirty="0"/>
          </a:p>
        </p:txBody>
      </p:sp>
      <p:sp>
        <p:nvSpPr>
          <p:cNvPr id="3" name="Text Placeholder 2"/>
          <p:cNvSpPr>
            <a:spLocks noGrp="1"/>
          </p:cNvSpPr>
          <p:nvPr>
            <p:ph type="body" sz="quarter" idx="11"/>
          </p:nvPr>
        </p:nvSpPr>
        <p:spPr>
          <a:xfrm>
            <a:off x="457200" y="1600200"/>
            <a:ext cx="8229600" cy="457200"/>
          </a:xfrm>
        </p:spPr>
        <p:txBody>
          <a:bodyPr/>
          <a:lstStyle/>
          <a:p>
            <a:r>
              <a:rPr lang="en-US" dirty="0" smtClean="0"/>
              <a:t>FCC Form 498: Purpose and What You Need</a:t>
            </a:r>
            <a:endParaRPr lang="en-US" dirty="0"/>
          </a:p>
        </p:txBody>
      </p:sp>
      <p:sp>
        <p:nvSpPr>
          <p:cNvPr id="4" name="Text Placeholder 3"/>
          <p:cNvSpPr>
            <a:spLocks noGrp="1"/>
          </p:cNvSpPr>
          <p:nvPr>
            <p:ph type="body" sz="quarter" idx="12"/>
          </p:nvPr>
        </p:nvSpPr>
        <p:spPr/>
        <p:txBody>
          <a:bodyPr/>
          <a:lstStyle/>
          <a:p>
            <a:r>
              <a:rPr lang="en-US" dirty="0"/>
              <a:t>FCC Form </a:t>
            </a:r>
            <a:r>
              <a:rPr lang="en-US" dirty="0" smtClean="0"/>
              <a:t>498</a:t>
            </a:r>
            <a:endParaRPr lang="en-US" dirty="0"/>
          </a:p>
        </p:txBody>
      </p:sp>
    </p:spTree>
    <p:extLst>
      <p:ext uri="{BB962C8B-B14F-4D97-AF65-F5344CB8AC3E}">
        <p14:creationId xmlns:p14="http://schemas.microsoft.com/office/powerpoint/2010/main" val="17992272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r>
              <a:rPr lang="en-US" dirty="0"/>
              <a:t>Invoicing 2016</a:t>
            </a:r>
          </a:p>
          <a:p>
            <a:endParaRPr lang="en-US" dirty="0"/>
          </a:p>
        </p:txBody>
      </p:sp>
      <p:sp>
        <p:nvSpPr>
          <p:cNvPr id="7" name="Text Placeholder 6"/>
          <p:cNvSpPr>
            <a:spLocks noGrp="1"/>
          </p:cNvSpPr>
          <p:nvPr>
            <p:ph type="body" sz="quarter" idx="12"/>
          </p:nvPr>
        </p:nvSpPr>
        <p:spPr/>
        <p:txBody>
          <a:bodyPr/>
          <a:lstStyle/>
          <a:p>
            <a:r>
              <a:rPr lang="en-US" dirty="0" smtClean="0"/>
              <a:t> </a:t>
            </a:r>
            <a:endParaRPr lang="en-US" dirty="0"/>
          </a:p>
        </p:txBody>
      </p:sp>
      <p:sp>
        <p:nvSpPr>
          <p:cNvPr id="5" name="Title 4"/>
          <p:cNvSpPr>
            <a:spLocks noGrp="1"/>
          </p:cNvSpPr>
          <p:nvPr>
            <p:ph type="title"/>
          </p:nvPr>
        </p:nvSpPr>
        <p:spPr/>
        <p:txBody>
          <a:bodyPr/>
          <a:lstStyle/>
          <a:p>
            <a:r>
              <a:rPr lang="en-US" dirty="0" smtClean="0"/>
              <a:t>Deadlines</a:t>
            </a:r>
            <a:endParaRPr lang="en-US" dirty="0"/>
          </a:p>
        </p:txBody>
      </p:sp>
    </p:spTree>
    <p:extLst>
      <p:ext uri="{BB962C8B-B14F-4D97-AF65-F5344CB8AC3E}">
        <p14:creationId xmlns:p14="http://schemas.microsoft.com/office/powerpoint/2010/main" val="34501965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Invoice Filing Deadline</a:t>
            </a:r>
          </a:p>
          <a:p>
            <a:pPr lvl="1"/>
            <a:r>
              <a:rPr lang="en-US" dirty="0" smtClean="0"/>
              <a:t>Invoices must be submitted to USAC by</a:t>
            </a:r>
          </a:p>
          <a:p>
            <a:pPr lvl="2"/>
            <a:r>
              <a:rPr lang="en-US" dirty="0" smtClean="0"/>
              <a:t>(1) 120 days after the last day to receive service, or</a:t>
            </a:r>
          </a:p>
          <a:p>
            <a:pPr lvl="2"/>
            <a:r>
              <a:rPr lang="en-US" dirty="0" smtClean="0"/>
              <a:t>(2) 120 days after the date of the FCC Form 486 Notification Letter, whichever is later – </a:t>
            </a:r>
            <a:r>
              <a:rPr lang="en-US" dirty="0" smtClean="0">
                <a:solidFill>
                  <a:srgbClr val="FF0000"/>
                </a:solidFill>
              </a:rPr>
              <a:t>47 CFR § </a:t>
            </a:r>
            <a:r>
              <a:rPr lang="en-US" dirty="0" smtClean="0"/>
              <a:t>54.514 (a)</a:t>
            </a:r>
            <a:endParaRPr lang="en-US" dirty="0"/>
          </a:p>
        </p:txBody>
      </p:sp>
      <p:sp>
        <p:nvSpPr>
          <p:cNvPr id="3" name="Text Placeholder 2"/>
          <p:cNvSpPr>
            <a:spLocks noGrp="1"/>
          </p:cNvSpPr>
          <p:nvPr>
            <p:ph type="body" sz="quarter" idx="11"/>
          </p:nvPr>
        </p:nvSpPr>
        <p:spPr/>
        <p:txBody>
          <a:bodyPr/>
          <a:lstStyle/>
          <a:p>
            <a:r>
              <a:rPr lang="en-US" dirty="0" smtClean="0"/>
              <a:t>Invoice Extension</a:t>
            </a:r>
            <a:endParaRPr lang="en-US" dirty="0"/>
          </a:p>
        </p:txBody>
      </p:sp>
      <p:sp>
        <p:nvSpPr>
          <p:cNvPr id="4" name="Text Placeholder 3"/>
          <p:cNvSpPr>
            <a:spLocks noGrp="1"/>
          </p:cNvSpPr>
          <p:nvPr>
            <p:ph type="body" sz="quarter" idx="12"/>
          </p:nvPr>
        </p:nvSpPr>
        <p:spPr/>
        <p:txBody>
          <a:bodyPr/>
          <a:lstStyle/>
          <a:p>
            <a:r>
              <a:rPr lang="en-US" dirty="0" smtClean="0"/>
              <a:t>Deadlines</a:t>
            </a:r>
            <a:endParaRPr lang="en-US" dirty="0"/>
          </a:p>
          <a:p>
            <a:endParaRPr lang="en-US" dirty="0"/>
          </a:p>
        </p:txBody>
      </p:sp>
    </p:spTree>
    <p:extLst>
      <p:ext uri="{BB962C8B-B14F-4D97-AF65-F5344CB8AC3E}">
        <p14:creationId xmlns:p14="http://schemas.microsoft.com/office/powerpoint/2010/main" val="21838712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Invoice Deadline Extension</a:t>
            </a:r>
          </a:p>
          <a:p>
            <a:pPr lvl="1"/>
            <a:r>
              <a:rPr lang="en-US" dirty="0" smtClean="0"/>
              <a:t>Service providers or billed entities may request a </a:t>
            </a:r>
            <a:r>
              <a:rPr lang="en-US" u="sng" dirty="0" smtClean="0"/>
              <a:t>one-time</a:t>
            </a:r>
            <a:r>
              <a:rPr lang="en-US" dirty="0" smtClean="0"/>
              <a:t> 120-day extension of the invoicing deadline</a:t>
            </a:r>
          </a:p>
          <a:p>
            <a:pPr lvl="1"/>
            <a:r>
              <a:rPr lang="en-US" dirty="0" smtClean="0"/>
              <a:t>Note: The request </a:t>
            </a:r>
            <a:r>
              <a:rPr lang="en-US" b="1" dirty="0" smtClean="0"/>
              <a:t>MUST</a:t>
            </a:r>
            <a:r>
              <a:rPr lang="en-US" dirty="0" smtClean="0"/>
              <a:t> be made </a:t>
            </a:r>
            <a:r>
              <a:rPr lang="en-US" u="sng" dirty="0" smtClean="0"/>
              <a:t>in advance of the deadline</a:t>
            </a:r>
            <a:r>
              <a:rPr lang="en-US" dirty="0" smtClean="0"/>
              <a:t>  </a:t>
            </a:r>
          </a:p>
        </p:txBody>
      </p:sp>
      <p:sp>
        <p:nvSpPr>
          <p:cNvPr id="3" name="Text Placeholder 2"/>
          <p:cNvSpPr>
            <a:spLocks noGrp="1"/>
          </p:cNvSpPr>
          <p:nvPr>
            <p:ph type="body" sz="quarter" idx="11"/>
          </p:nvPr>
        </p:nvSpPr>
        <p:spPr/>
        <p:txBody>
          <a:bodyPr/>
          <a:lstStyle/>
          <a:p>
            <a:r>
              <a:rPr lang="en-US" dirty="0" smtClean="0"/>
              <a:t>Invoice Deadline Extension</a:t>
            </a:r>
            <a:endParaRPr lang="en-US" dirty="0"/>
          </a:p>
        </p:txBody>
      </p:sp>
      <p:sp>
        <p:nvSpPr>
          <p:cNvPr id="4" name="Text Placeholder 3"/>
          <p:cNvSpPr>
            <a:spLocks noGrp="1"/>
          </p:cNvSpPr>
          <p:nvPr>
            <p:ph type="body" sz="quarter" idx="12"/>
          </p:nvPr>
        </p:nvSpPr>
        <p:spPr/>
        <p:txBody>
          <a:bodyPr/>
          <a:lstStyle/>
          <a:p>
            <a:r>
              <a:rPr lang="en-US" dirty="0" smtClean="0"/>
              <a:t>Deadlines</a:t>
            </a:r>
            <a:endParaRPr lang="en-US" dirty="0"/>
          </a:p>
          <a:p>
            <a:endParaRPr lang="en-US" dirty="0"/>
          </a:p>
        </p:txBody>
      </p:sp>
    </p:spTree>
    <p:extLst>
      <p:ext uri="{BB962C8B-B14F-4D97-AF65-F5344CB8AC3E}">
        <p14:creationId xmlns:p14="http://schemas.microsoft.com/office/powerpoint/2010/main" val="20271140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Invoice Deadline Extension</a:t>
            </a:r>
          </a:p>
          <a:p>
            <a:pPr lvl="1"/>
            <a:r>
              <a:rPr lang="en-US" dirty="0" smtClean="0"/>
              <a:t>If an invoice is timely filed but was rejected or reduced for a ministerial or clerical error, an appeal to USAC can be requested to correct the error.</a:t>
            </a:r>
          </a:p>
          <a:p>
            <a:pPr lvl="1"/>
            <a:r>
              <a:rPr lang="en-US" dirty="0" smtClean="0"/>
              <a:t>Must be requested within 60 days of BEAR notification letter </a:t>
            </a:r>
            <a:endParaRPr lang="en-US" dirty="0"/>
          </a:p>
        </p:txBody>
      </p:sp>
      <p:sp>
        <p:nvSpPr>
          <p:cNvPr id="3" name="Text Placeholder 2"/>
          <p:cNvSpPr>
            <a:spLocks noGrp="1"/>
          </p:cNvSpPr>
          <p:nvPr>
            <p:ph type="body" sz="quarter" idx="11"/>
          </p:nvPr>
        </p:nvSpPr>
        <p:spPr/>
        <p:txBody>
          <a:bodyPr/>
          <a:lstStyle/>
          <a:p>
            <a:r>
              <a:rPr lang="en-US" dirty="0" smtClean="0"/>
              <a:t>Invoice Extension</a:t>
            </a:r>
            <a:endParaRPr lang="en-US" dirty="0"/>
          </a:p>
        </p:txBody>
      </p:sp>
      <p:sp>
        <p:nvSpPr>
          <p:cNvPr id="4" name="Text Placeholder 3"/>
          <p:cNvSpPr>
            <a:spLocks noGrp="1"/>
          </p:cNvSpPr>
          <p:nvPr>
            <p:ph type="body" sz="quarter" idx="12"/>
          </p:nvPr>
        </p:nvSpPr>
        <p:spPr/>
        <p:txBody>
          <a:bodyPr/>
          <a:lstStyle/>
          <a:p>
            <a:r>
              <a:rPr lang="en-US" dirty="0" smtClean="0"/>
              <a:t>Deadlines</a:t>
            </a:r>
            <a:endParaRPr lang="en-US" dirty="0"/>
          </a:p>
          <a:p>
            <a:endParaRPr lang="en-US" dirty="0"/>
          </a:p>
        </p:txBody>
      </p:sp>
    </p:spTree>
    <p:extLst>
      <p:ext uri="{BB962C8B-B14F-4D97-AF65-F5344CB8AC3E}">
        <p14:creationId xmlns:p14="http://schemas.microsoft.com/office/powerpoint/2010/main" val="19178222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524000"/>
            <a:ext cx="8229600" cy="4038600"/>
          </a:xfrm>
        </p:spPr>
        <p:txBody>
          <a:bodyPr/>
          <a:lstStyle/>
          <a:p>
            <a:pPr>
              <a:spcAft>
                <a:spcPts val="0"/>
              </a:spcAft>
            </a:pPr>
            <a:r>
              <a:rPr lang="en-US" sz="2400" dirty="0" smtClean="0"/>
              <a:t>An extension is automatic </a:t>
            </a:r>
            <a:r>
              <a:rPr lang="en-US" sz="1600" dirty="0"/>
              <a:t>(Extends until Sept. 30 of the following </a:t>
            </a:r>
            <a:r>
              <a:rPr lang="en-US" sz="1600" dirty="0" smtClean="0"/>
              <a:t>year)</a:t>
            </a:r>
            <a:r>
              <a:rPr lang="en-US" sz="2800" dirty="0" smtClean="0"/>
              <a:t> </a:t>
            </a:r>
            <a:r>
              <a:rPr lang="en-US" sz="2400" dirty="0" smtClean="0"/>
              <a:t>if:</a:t>
            </a:r>
          </a:p>
          <a:p>
            <a:pPr marL="514350" lvl="1" indent="0">
              <a:buNone/>
            </a:pPr>
            <a:r>
              <a:rPr lang="en-US" sz="2000" dirty="0" smtClean="0"/>
              <a:t>(1</a:t>
            </a:r>
            <a:r>
              <a:rPr lang="en-US" sz="2000" dirty="0"/>
              <a:t>) FCDL issued after March 1</a:t>
            </a:r>
            <a:endParaRPr lang="en-US" sz="2000" dirty="0" smtClean="0"/>
          </a:p>
          <a:p>
            <a:pPr marL="514350" lvl="1" indent="0">
              <a:spcAft>
                <a:spcPts val="0"/>
              </a:spcAft>
              <a:buNone/>
            </a:pPr>
            <a:r>
              <a:rPr lang="en-US" sz="2000" dirty="0" smtClean="0"/>
              <a:t>(2) </a:t>
            </a:r>
            <a:r>
              <a:rPr lang="en-US" sz="2000" dirty="0"/>
              <a:t>SPIN Changes, Service Substitutions after March </a:t>
            </a:r>
            <a:r>
              <a:rPr lang="en-US" sz="2000" dirty="0" smtClean="0"/>
              <a:t>1</a:t>
            </a:r>
          </a:p>
          <a:p>
            <a:pPr>
              <a:spcAft>
                <a:spcPts val="600"/>
              </a:spcAft>
            </a:pPr>
            <a:r>
              <a:rPr lang="en-US" sz="2400" dirty="0" smtClean="0"/>
              <a:t>Applicants or service providers may request an extension (</a:t>
            </a:r>
            <a:r>
              <a:rPr lang="en-US" sz="2000" dirty="0" smtClean="0"/>
              <a:t>when service </a:t>
            </a:r>
            <a:r>
              <a:rPr lang="en-US" sz="2000" dirty="0"/>
              <a:t>provider unable to complete implementation for reasons beyond its </a:t>
            </a:r>
            <a:r>
              <a:rPr lang="en-US" sz="2000" dirty="0" smtClean="0"/>
              <a:t>control)</a:t>
            </a:r>
            <a:endParaRPr lang="en-US" sz="2000" dirty="0"/>
          </a:p>
          <a:p>
            <a:pPr lvl="1"/>
            <a:r>
              <a:rPr lang="en-US" sz="2000" dirty="0" smtClean="0"/>
              <a:t>Must be filed on FCC Form 500 </a:t>
            </a:r>
          </a:p>
          <a:p>
            <a:pPr marL="457200" lvl="1" indent="0">
              <a:buNone/>
            </a:pPr>
            <a:r>
              <a:rPr lang="en-US" sz="2000" dirty="0" smtClean="0"/>
              <a:t>–  Provide new contract end date too</a:t>
            </a:r>
          </a:p>
          <a:p>
            <a:pPr lvl="1"/>
            <a:r>
              <a:rPr lang="en-US" sz="2000" dirty="0" smtClean="0"/>
              <a:t>Must provide a reason </a:t>
            </a:r>
          </a:p>
          <a:p>
            <a:pPr lvl="1"/>
            <a:r>
              <a:rPr lang="en-US" sz="2000" dirty="0" smtClean="0"/>
              <a:t>Must file by service delivery deadline (typically Sept. 30 following the funding year).</a:t>
            </a:r>
            <a:endParaRPr lang="en-US" sz="2000" dirty="0"/>
          </a:p>
          <a:p>
            <a:pPr lvl="2"/>
            <a:endParaRPr lang="en-US" dirty="0"/>
          </a:p>
        </p:txBody>
      </p:sp>
      <p:sp>
        <p:nvSpPr>
          <p:cNvPr id="3" name="Text Placeholder 2"/>
          <p:cNvSpPr>
            <a:spLocks noGrp="1"/>
          </p:cNvSpPr>
          <p:nvPr>
            <p:ph type="body" sz="quarter" idx="11"/>
          </p:nvPr>
        </p:nvSpPr>
        <p:spPr>
          <a:xfrm>
            <a:off x="457200" y="990600"/>
            <a:ext cx="8229600" cy="609600"/>
          </a:xfrm>
        </p:spPr>
        <p:txBody>
          <a:bodyPr/>
          <a:lstStyle/>
          <a:p>
            <a:r>
              <a:rPr lang="en-US" dirty="0"/>
              <a:t>Service Delivery Extension </a:t>
            </a:r>
            <a:r>
              <a:rPr lang="en-US" dirty="0">
                <a:solidFill>
                  <a:srgbClr val="FF0000"/>
                </a:solidFill>
              </a:rPr>
              <a:t>for Non-Recurring Services</a:t>
            </a:r>
            <a:endParaRPr lang="en-US" dirty="0"/>
          </a:p>
          <a:p>
            <a:endParaRPr lang="en-US" dirty="0"/>
          </a:p>
        </p:txBody>
      </p:sp>
      <p:sp>
        <p:nvSpPr>
          <p:cNvPr id="4" name="Text Placeholder 3"/>
          <p:cNvSpPr>
            <a:spLocks noGrp="1"/>
          </p:cNvSpPr>
          <p:nvPr>
            <p:ph type="body" sz="quarter" idx="12"/>
          </p:nvPr>
        </p:nvSpPr>
        <p:spPr/>
        <p:txBody>
          <a:bodyPr/>
          <a:lstStyle/>
          <a:p>
            <a:r>
              <a:rPr lang="en-US" dirty="0" smtClean="0"/>
              <a:t>Deadlines</a:t>
            </a:r>
            <a:endParaRPr lang="en-US" dirty="0"/>
          </a:p>
          <a:p>
            <a:endParaRPr lang="en-US" dirty="0"/>
          </a:p>
        </p:txBody>
      </p:sp>
    </p:spTree>
    <p:extLst>
      <p:ext uri="{BB962C8B-B14F-4D97-AF65-F5344CB8AC3E}">
        <p14:creationId xmlns:p14="http://schemas.microsoft.com/office/powerpoint/2010/main" val="309613140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524000"/>
            <a:ext cx="8229600" cy="4038600"/>
          </a:xfrm>
        </p:spPr>
        <p:txBody>
          <a:bodyPr/>
          <a:lstStyle/>
          <a:p>
            <a:pPr>
              <a:spcAft>
                <a:spcPts val="0"/>
              </a:spcAft>
            </a:pPr>
            <a:r>
              <a:rPr lang="en-US" sz="2800" dirty="0" smtClean="0">
                <a:hlinkClick r:id="rId3"/>
              </a:rPr>
              <a:t>FCC Form 498 Status Tool</a:t>
            </a:r>
            <a:endParaRPr lang="en-US" sz="2800" dirty="0" smtClean="0"/>
          </a:p>
          <a:p>
            <a:pPr>
              <a:spcAft>
                <a:spcPts val="0"/>
              </a:spcAft>
            </a:pPr>
            <a:r>
              <a:rPr lang="en-US" sz="2800" dirty="0" smtClean="0">
                <a:hlinkClick r:id="rId4"/>
              </a:rPr>
              <a:t>FRNs with Extended Deadlines</a:t>
            </a:r>
            <a:endParaRPr lang="en-US" sz="2800" dirty="0" smtClean="0"/>
          </a:p>
          <a:p>
            <a:pPr>
              <a:spcAft>
                <a:spcPts val="0"/>
              </a:spcAft>
            </a:pPr>
            <a:r>
              <a:rPr lang="en-US" sz="2800" dirty="0" smtClean="0"/>
              <a:t>Applicant Process</a:t>
            </a:r>
          </a:p>
          <a:p>
            <a:pPr lvl="1">
              <a:spcAft>
                <a:spcPts val="0"/>
              </a:spcAft>
            </a:pPr>
            <a:r>
              <a:rPr lang="en-US" sz="2800" dirty="0" smtClean="0">
                <a:hlinkClick r:id="rId5"/>
              </a:rPr>
              <a:t>Invoicing</a:t>
            </a:r>
            <a:endParaRPr lang="en-US" sz="2800" dirty="0" smtClean="0"/>
          </a:p>
          <a:p>
            <a:pPr lvl="1">
              <a:spcAft>
                <a:spcPts val="0"/>
              </a:spcAft>
            </a:pPr>
            <a:r>
              <a:rPr lang="en-US" sz="2800" dirty="0" smtClean="0">
                <a:hlinkClick r:id="rId6"/>
              </a:rPr>
              <a:t>Before You’re Done</a:t>
            </a:r>
            <a:endParaRPr lang="en-US" sz="2800" dirty="0" smtClean="0"/>
          </a:p>
        </p:txBody>
      </p:sp>
      <p:sp>
        <p:nvSpPr>
          <p:cNvPr id="3" name="Text Placeholder 2"/>
          <p:cNvSpPr>
            <a:spLocks noGrp="1"/>
          </p:cNvSpPr>
          <p:nvPr>
            <p:ph type="body" sz="quarter" idx="11"/>
          </p:nvPr>
        </p:nvSpPr>
        <p:spPr>
          <a:xfrm>
            <a:off x="457200" y="990600"/>
            <a:ext cx="8229600" cy="609600"/>
          </a:xfrm>
        </p:spPr>
        <p:txBody>
          <a:bodyPr/>
          <a:lstStyle/>
          <a:p>
            <a:r>
              <a:rPr lang="en-US" dirty="0" smtClean="0"/>
              <a:t>Where to Go for Help</a:t>
            </a:r>
            <a:endParaRPr lang="en-US" dirty="0"/>
          </a:p>
        </p:txBody>
      </p:sp>
      <p:sp>
        <p:nvSpPr>
          <p:cNvPr id="4" name="Text Placeholder 3"/>
          <p:cNvSpPr>
            <a:spLocks noGrp="1"/>
          </p:cNvSpPr>
          <p:nvPr>
            <p:ph type="body" sz="quarter" idx="12"/>
          </p:nvPr>
        </p:nvSpPr>
        <p:spPr/>
        <p:txBody>
          <a:bodyPr/>
          <a:lstStyle/>
          <a:p>
            <a:r>
              <a:rPr lang="en-US" dirty="0" smtClean="0"/>
              <a:t>Assistance</a:t>
            </a:r>
            <a:endParaRPr lang="en-US" dirty="0"/>
          </a:p>
          <a:p>
            <a:endParaRPr lang="en-US" dirty="0"/>
          </a:p>
        </p:txBody>
      </p:sp>
    </p:spTree>
    <p:extLst>
      <p:ext uri="{BB962C8B-B14F-4D97-AF65-F5344CB8AC3E}">
        <p14:creationId xmlns:p14="http://schemas.microsoft.com/office/powerpoint/2010/main" val="36947174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smtClean="0"/>
              <a:t>Invoicing</a:t>
            </a:r>
            <a:r>
              <a:rPr lang="en-US" strike="sngStrike" dirty="0" smtClean="0">
                <a:solidFill>
                  <a:srgbClr val="FF0000"/>
                </a:solidFill>
              </a:rPr>
              <a:t> </a:t>
            </a:r>
            <a:endParaRPr lang="en-US" strike="sngStrike" dirty="0">
              <a:solidFill>
                <a:srgbClr val="FF0000"/>
              </a:solidFill>
            </a:endParaRPr>
          </a:p>
        </p:txBody>
      </p:sp>
      <p:sp>
        <p:nvSpPr>
          <p:cNvPr id="4" name="Title 3"/>
          <p:cNvSpPr>
            <a:spLocks noGrp="1"/>
          </p:cNvSpPr>
          <p:nvPr>
            <p:ph type="title"/>
          </p:nvPr>
        </p:nvSpPr>
        <p:spPr>
          <a:xfrm>
            <a:off x="0" y="2819400"/>
            <a:ext cx="9144000" cy="609600"/>
          </a:xfrm>
        </p:spPr>
        <p:txBody>
          <a:bodyPr/>
          <a:lstStyle/>
          <a:p>
            <a:pPr algn="ctr"/>
            <a:r>
              <a:rPr lang="en-US" sz="7200" dirty="0" smtClean="0"/>
              <a:t>QUESTIONS?</a:t>
            </a:r>
            <a:endParaRPr lang="en-US" sz="7200" dirty="0"/>
          </a:p>
        </p:txBody>
      </p:sp>
    </p:spTree>
    <p:extLst>
      <p:ext uri="{BB962C8B-B14F-4D97-AF65-F5344CB8AC3E}">
        <p14:creationId xmlns:p14="http://schemas.microsoft.com/office/powerpoint/2010/main" val="38902709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p:txBody>
          <a:bodyPr/>
          <a:lstStyle/>
          <a:p>
            <a:r>
              <a:rPr lang="en-US" dirty="0" smtClean="0"/>
              <a:t>Invoicing </a:t>
            </a:r>
            <a:endParaRPr lang="en-US" dirty="0"/>
          </a:p>
        </p:txBody>
      </p:sp>
      <p:sp>
        <p:nvSpPr>
          <p:cNvPr id="4" name="Title 3"/>
          <p:cNvSpPr>
            <a:spLocks noGrp="1"/>
          </p:cNvSpPr>
          <p:nvPr>
            <p:ph type="title"/>
          </p:nvPr>
        </p:nvSpPr>
        <p:spPr>
          <a:xfrm>
            <a:off x="0" y="2819400"/>
            <a:ext cx="9144000" cy="609600"/>
          </a:xfrm>
        </p:spPr>
        <p:txBody>
          <a:bodyPr/>
          <a:lstStyle/>
          <a:p>
            <a:pPr algn="ctr"/>
            <a:r>
              <a:rPr lang="en-US" sz="7200" dirty="0" smtClean="0"/>
              <a:t>Thank you!</a:t>
            </a:r>
            <a:endParaRPr lang="en-US" sz="7200" dirty="0"/>
          </a:p>
        </p:txBody>
      </p:sp>
    </p:spTree>
    <p:extLst>
      <p:ext uri="{BB962C8B-B14F-4D97-AF65-F5344CB8AC3E}">
        <p14:creationId xmlns:p14="http://schemas.microsoft.com/office/powerpoint/2010/main" val="3251512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4800" y="2057400"/>
            <a:ext cx="8305800" cy="4191000"/>
          </a:xfrm>
        </p:spPr>
        <p:txBody>
          <a:bodyPr/>
          <a:lstStyle/>
          <a:p>
            <a:r>
              <a:rPr lang="en-US" dirty="0" smtClean="0"/>
              <a:t>Two types of contacts for financial information</a:t>
            </a:r>
          </a:p>
          <a:p>
            <a:pPr marL="914400" lvl="2" indent="0">
              <a:buNone/>
            </a:pPr>
            <a:r>
              <a:rPr lang="en-US" dirty="0" smtClean="0"/>
              <a:t>(1) School or Library Official</a:t>
            </a:r>
          </a:p>
          <a:p>
            <a:pPr lvl="3"/>
            <a:r>
              <a:rPr lang="en-US" dirty="0" smtClean="0"/>
              <a:t>Someone who </a:t>
            </a:r>
            <a:r>
              <a:rPr lang="en-US" dirty="0"/>
              <a:t>occupies a position </a:t>
            </a:r>
            <a:r>
              <a:rPr lang="en-US" dirty="0" smtClean="0"/>
              <a:t>of authority for the </a:t>
            </a:r>
            <a:r>
              <a:rPr lang="en-US" dirty="0"/>
              <a:t>school, </a:t>
            </a:r>
            <a:r>
              <a:rPr lang="en-US" dirty="0" smtClean="0"/>
              <a:t>library, district </a:t>
            </a:r>
            <a:r>
              <a:rPr lang="en-US" dirty="0"/>
              <a:t>or </a:t>
            </a:r>
            <a:r>
              <a:rPr lang="en-US" dirty="0" smtClean="0"/>
              <a:t>county</a:t>
            </a:r>
            <a:r>
              <a:rPr lang="en-US" dirty="0"/>
              <a:t>, </a:t>
            </a:r>
            <a:r>
              <a:rPr lang="en-US" dirty="0" smtClean="0"/>
              <a:t>or </a:t>
            </a:r>
            <a:r>
              <a:rPr lang="en-US" dirty="0"/>
              <a:t>consortium applicants, and would typically be a Superintendent, Assistant Superintendent, Principal or Assistant Principal, </a:t>
            </a:r>
            <a:r>
              <a:rPr lang="en-US" dirty="0" smtClean="0"/>
              <a:t>Library Director, County </a:t>
            </a:r>
            <a:r>
              <a:rPr lang="en-US" dirty="0"/>
              <a:t>or District Administrator, or state education department </a:t>
            </a:r>
            <a:r>
              <a:rPr lang="en-US" dirty="0" smtClean="0"/>
              <a:t>or state library leads</a:t>
            </a:r>
          </a:p>
          <a:p>
            <a:pPr lvl="3"/>
            <a:r>
              <a:rPr lang="en-US" dirty="0" smtClean="0"/>
              <a:t>Must be authorized </a:t>
            </a:r>
            <a:r>
              <a:rPr lang="en-US" dirty="0"/>
              <a:t>to certify that the data set forth in the FCC Form 498 is true, accurate, and </a:t>
            </a:r>
            <a:r>
              <a:rPr lang="en-US" dirty="0" smtClean="0"/>
              <a:t>complete</a:t>
            </a:r>
          </a:p>
          <a:p>
            <a:pPr lvl="3"/>
            <a:r>
              <a:rPr lang="en-US" dirty="0" smtClean="0"/>
              <a:t>Note: This CANNOT be a consultant</a:t>
            </a:r>
            <a:endParaRPr lang="en-US" dirty="0"/>
          </a:p>
        </p:txBody>
      </p:sp>
      <p:sp>
        <p:nvSpPr>
          <p:cNvPr id="3" name="Text Placeholder 2"/>
          <p:cNvSpPr>
            <a:spLocks noGrp="1"/>
          </p:cNvSpPr>
          <p:nvPr>
            <p:ph type="body" sz="quarter" idx="11"/>
          </p:nvPr>
        </p:nvSpPr>
        <p:spPr>
          <a:xfrm>
            <a:off x="457200" y="1295400"/>
            <a:ext cx="8229600" cy="838200"/>
          </a:xfrm>
        </p:spPr>
        <p:txBody>
          <a:bodyPr/>
          <a:lstStyle/>
          <a:p>
            <a:r>
              <a:rPr lang="en-US" dirty="0" smtClean="0"/>
              <a:t>What You Need: Contact Information</a:t>
            </a:r>
            <a:endParaRPr lang="en-US" dirty="0"/>
          </a:p>
        </p:txBody>
      </p:sp>
      <p:sp>
        <p:nvSpPr>
          <p:cNvPr id="4" name="Text Placeholder 3"/>
          <p:cNvSpPr>
            <a:spLocks noGrp="1"/>
          </p:cNvSpPr>
          <p:nvPr>
            <p:ph type="body" sz="quarter" idx="12"/>
          </p:nvPr>
        </p:nvSpPr>
        <p:spPr/>
        <p:txBody>
          <a:bodyPr/>
          <a:lstStyle/>
          <a:p>
            <a:r>
              <a:rPr lang="en-US" dirty="0"/>
              <a:t>FCC Form </a:t>
            </a:r>
            <a:r>
              <a:rPr lang="en-US" dirty="0" smtClean="0"/>
              <a:t>498</a:t>
            </a:r>
            <a:endParaRPr lang="en-US" dirty="0"/>
          </a:p>
        </p:txBody>
      </p:sp>
    </p:spTree>
    <p:extLst>
      <p:ext uri="{BB962C8B-B14F-4D97-AF65-F5344CB8AC3E}">
        <p14:creationId xmlns:p14="http://schemas.microsoft.com/office/powerpoint/2010/main" val="23968449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438400"/>
            <a:ext cx="8229600" cy="3657600"/>
          </a:xfrm>
        </p:spPr>
        <p:txBody>
          <a:bodyPr/>
          <a:lstStyle/>
          <a:p>
            <a:r>
              <a:rPr lang="en-US" dirty="0"/>
              <a:t>Two types of contacts for financial </a:t>
            </a:r>
            <a:r>
              <a:rPr lang="en-US" dirty="0" smtClean="0"/>
              <a:t>information (cont.)</a:t>
            </a:r>
            <a:endParaRPr lang="en-US" dirty="0"/>
          </a:p>
          <a:p>
            <a:pPr marL="914400" lvl="2" indent="0">
              <a:buNone/>
            </a:pPr>
            <a:r>
              <a:rPr lang="en-US" dirty="0" smtClean="0"/>
              <a:t>(2) General Financial Contact</a:t>
            </a:r>
          </a:p>
          <a:p>
            <a:pPr lvl="3"/>
            <a:r>
              <a:rPr lang="en-US" dirty="0" smtClean="0"/>
              <a:t>Someone authorized to </a:t>
            </a:r>
            <a:r>
              <a:rPr lang="en-US" dirty="0"/>
              <a:t>retrieve the FCC Form 498 information on file with USAC </a:t>
            </a:r>
            <a:r>
              <a:rPr lang="en-US" dirty="0" smtClean="0"/>
              <a:t>and access EPC </a:t>
            </a:r>
          </a:p>
          <a:p>
            <a:pPr lvl="3"/>
            <a:r>
              <a:rPr lang="en-US" dirty="0" smtClean="0"/>
              <a:t>This </a:t>
            </a:r>
            <a:r>
              <a:rPr lang="en-US" dirty="0"/>
              <a:t>person will also be able to </a:t>
            </a:r>
            <a:r>
              <a:rPr lang="en-US" dirty="0" smtClean="0"/>
              <a:t>create and edit these forms, but cannot certify updates (School or Library Official must certify)</a:t>
            </a:r>
            <a:endParaRPr lang="en-US" dirty="0"/>
          </a:p>
        </p:txBody>
      </p:sp>
      <p:sp>
        <p:nvSpPr>
          <p:cNvPr id="3" name="Text Placeholder 2"/>
          <p:cNvSpPr>
            <a:spLocks noGrp="1"/>
          </p:cNvSpPr>
          <p:nvPr>
            <p:ph type="body" sz="quarter" idx="11"/>
          </p:nvPr>
        </p:nvSpPr>
        <p:spPr/>
        <p:txBody>
          <a:bodyPr/>
          <a:lstStyle/>
          <a:p>
            <a:r>
              <a:rPr lang="en-US" dirty="0" smtClean="0"/>
              <a:t>What </a:t>
            </a:r>
            <a:r>
              <a:rPr lang="en-US" dirty="0"/>
              <a:t>You </a:t>
            </a:r>
            <a:r>
              <a:rPr lang="en-US" dirty="0" smtClean="0"/>
              <a:t>Need: </a:t>
            </a:r>
            <a:r>
              <a:rPr lang="en-US" dirty="0"/>
              <a:t>Contact </a:t>
            </a:r>
            <a:r>
              <a:rPr lang="en-US" dirty="0" smtClean="0"/>
              <a:t>Information</a:t>
            </a:r>
            <a:endParaRPr lang="en-US" dirty="0"/>
          </a:p>
        </p:txBody>
      </p:sp>
      <p:sp>
        <p:nvSpPr>
          <p:cNvPr id="4" name="Text Placeholder 3"/>
          <p:cNvSpPr>
            <a:spLocks noGrp="1"/>
          </p:cNvSpPr>
          <p:nvPr>
            <p:ph type="body" sz="quarter" idx="12"/>
          </p:nvPr>
        </p:nvSpPr>
        <p:spPr/>
        <p:txBody>
          <a:bodyPr/>
          <a:lstStyle/>
          <a:p>
            <a:r>
              <a:rPr lang="en-US" dirty="0"/>
              <a:t>FCC Form 498</a:t>
            </a:r>
          </a:p>
        </p:txBody>
      </p:sp>
    </p:spTree>
    <p:extLst>
      <p:ext uri="{BB962C8B-B14F-4D97-AF65-F5344CB8AC3E}">
        <p14:creationId xmlns:p14="http://schemas.microsoft.com/office/powerpoint/2010/main" val="1552089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362200"/>
            <a:ext cx="8229600" cy="3505200"/>
          </a:xfrm>
        </p:spPr>
        <p:txBody>
          <a:bodyPr/>
          <a:lstStyle/>
          <a:p>
            <a:pPr marL="57150" indent="0">
              <a:spcBef>
                <a:spcPts val="600"/>
              </a:spcBef>
              <a:spcAft>
                <a:spcPts val="600"/>
              </a:spcAft>
              <a:buNone/>
            </a:pPr>
            <a:r>
              <a:rPr lang="en-US" dirty="0" smtClean="0"/>
              <a:t>You will need three identification numbers:</a:t>
            </a:r>
          </a:p>
          <a:p>
            <a:pPr marL="971550" lvl="1" indent="-514350">
              <a:spcBef>
                <a:spcPts val="600"/>
              </a:spcBef>
              <a:spcAft>
                <a:spcPts val="600"/>
              </a:spcAft>
              <a:buAutoNum type="arabicParenBoth"/>
            </a:pPr>
            <a:r>
              <a:rPr lang="en-US" sz="2400" dirty="0" smtClean="0"/>
              <a:t>Federal Employer Identification Number (EIN/Tax ID)</a:t>
            </a:r>
          </a:p>
          <a:p>
            <a:pPr marL="1371600" lvl="2" indent="-514350">
              <a:spcBef>
                <a:spcPts val="600"/>
              </a:spcBef>
              <a:spcAft>
                <a:spcPts val="600"/>
              </a:spcAft>
            </a:pPr>
            <a:r>
              <a:rPr lang="en-US" sz="2000" dirty="0" smtClean="0"/>
              <a:t>Note: This EIN/Tax ID </a:t>
            </a:r>
            <a:r>
              <a:rPr lang="en-US" sz="2000" u="sng" dirty="0" smtClean="0"/>
              <a:t>must</a:t>
            </a:r>
            <a:r>
              <a:rPr lang="en-US" sz="2000" dirty="0" smtClean="0"/>
              <a:t> match information on file with FCC (FRN)</a:t>
            </a:r>
          </a:p>
          <a:p>
            <a:pPr marL="971550" lvl="1" indent="-514350">
              <a:spcBef>
                <a:spcPts val="600"/>
              </a:spcBef>
              <a:spcAft>
                <a:spcPts val="600"/>
              </a:spcAft>
              <a:buAutoNum type="arabicParenBoth"/>
            </a:pPr>
            <a:r>
              <a:rPr lang="en-US" sz="2400" dirty="0" smtClean="0"/>
              <a:t>DUNS Number </a:t>
            </a:r>
          </a:p>
          <a:p>
            <a:pPr marL="971550" lvl="1" indent="-514350">
              <a:spcBef>
                <a:spcPts val="600"/>
              </a:spcBef>
              <a:spcAft>
                <a:spcPts val="600"/>
              </a:spcAft>
              <a:buAutoNum type="arabicParenBoth"/>
            </a:pPr>
            <a:r>
              <a:rPr lang="en-US" sz="2400" dirty="0" smtClean="0"/>
              <a:t>FCC </a:t>
            </a:r>
            <a:r>
              <a:rPr lang="en-US" sz="2400" dirty="0"/>
              <a:t>Registration Number (FRN) or (CORES ID)</a:t>
            </a:r>
          </a:p>
          <a:p>
            <a:pPr marL="457200" lvl="1" indent="0">
              <a:buNone/>
            </a:pPr>
            <a:endParaRPr lang="en-US" sz="1800" dirty="0" smtClean="0"/>
          </a:p>
        </p:txBody>
      </p:sp>
      <p:sp>
        <p:nvSpPr>
          <p:cNvPr id="3" name="Text Placeholder 2"/>
          <p:cNvSpPr>
            <a:spLocks noGrp="1"/>
          </p:cNvSpPr>
          <p:nvPr>
            <p:ph type="body" sz="quarter" idx="11"/>
          </p:nvPr>
        </p:nvSpPr>
        <p:spPr/>
        <p:txBody>
          <a:bodyPr/>
          <a:lstStyle/>
          <a:p>
            <a:r>
              <a:rPr lang="en-US" dirty="0" smtClean="0"/>
              <a:t>What You Need: Applicant Identification Numbers</a:t>
            </a:r>
            <a:endParaRPr lang="en-US" dirty="0"/>
          </a:p>
        </p:txBody>
      </p:sp>
      <p:sp>
        <p:nvSpPr>
          <p:cNvPr id="4" name="Text Placeholder 3"/>
          <p:cNvSpPr>
            <a:spLocks noGrp="1"/>
          </p:cNvSpPr>
          <p:nvPr>
            <p:ph type="body" sz="quarter" idx="12"/>
          </p:nvPr>
        </p:nvSpPr>
        <p:spPr/>
        <p:txBody>
          <a:bodyPr/>
          <a:lstStyle/>
          <a:p>
            <a:r>
              <a:rPr lang="en-US" dirty="0"/>
              <a:t>FCC Form 498</a:t>
            </a:r>
          </a:p>
        </p:txBody>
      </p:sp>
    </p:spTree>
    <p:extLst>
      <p:ext uri="{BB962C8B-B14F-4D97-AF65-F5344CB8AC3E}">
        <p14:creationId xmlns:p14="http://schemas.microsoft.com/office/powerpoint/2010/main" val="4703225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362200"/>
            <a:ext cx="8229600" cy="4114800"/>
          </a:xfrm>
        </p:spPr>
        <p:txBody>
          <a:bodyPr/>
          <a:lstStyle/>
          <a:p>
            <a:r>
              <a:rPr lang="en-US" dirty="0" smtClean="0"/>
              <a:t>DUNS Number</a:t>
            </a:r>
          </a:p>
          <a:p>
            <a:pPr lvl="1"/>
            <a:r>
              <a:rPr lang="en-US" sz="1800" b="1" dirty="0"/>
              <a:t>DUNS </a:t>
            </a:r>
            <a:r>
              <a:rPr lang="en-US" sz="1800" dirty="0"/>
              <a:t>(Data Universal Numbering System or D-U-N-S), is a proprietary system developed and regulated by Dun &amp; Bradstreet (D&amp;B) that assigns a unique numeric identifier, referred to as a "DUNS number," to a single business entity upon request.</a:t>
            </a:r>
          </a:p>
          <a:p>
            <a:pPr lvl="1"/>
            <a:r>
              <a:rPr lang="en-US" sz="1800" dirty="0" smtClean="0"/>
              <a:t>D&amp;B will issue a DUNS </a:t>
            </a:r>
            <a:r>
              <a:rPr lang="en-US" sz="1800" dirty="0"/>
              <a:t>n</a:t>
            </a:r>
            <a:r>
              <a:rPr lang="en-US" sz="1800" dirty="0" smtClean="0"/>
              <a:t>umber for FREE to any business </a:t>
            </a:r>
            <a:r>
              <a:rPr lang="en-US" sz="1800" dirty="0"/>
              <a:t>required to register with the f</a:t>
            </a:r>
            <a:r>
              <a:rPr lang="en-US" sz="1800" dirty="0" smtClean="0"/>
              <a:t>ederal </a:t>
            </a:r>
            <a:r>
              <a:rPr lang="en-US" sz="1800" dirty="0"/>
              <a:t>government for contracts or </a:t>
            </a:r>
            <a:r>
              <a:rPr lang="en-US" sz="1800" dirty="0" smtClean="0"/>
              <a:t>grants</a:t>
            </a:r>
          </a:p>
          <a:p>
            <a:pPr lvl="1"/>
            <a:r>
              <a:rPr lang="en-US" sz="1800" dirty="0"/>
              <a:t>Before applying, check to see if your organization already has a </a:t>
            </a:r>
            <a:r>
              <a:rPr lang="en-US" sz="1800" dirty="0" smtClean="0"/>
              <a:t>DUNS number. You </a:t>
            </a:r>
            <a:r>
              <a:rPr lang="en-US" sz="1800" dirty="0"/>
              <a:t>can search for your </a:t>
            </a:r>
            <a:r>
              <a:rPr lang="en-US" sz="1800" dirty="0" smtClean="0"/>
              <a:t>organization in D&amp;B’s </a:t>
            </a:r>
            <a:r>
              <a:rPr lang="en-US" sz="1800" dirty="0"/>
              <a:t>online </a:t>
            </a:r>
            <a:r>
              <a:rPr lang="en-US" sz="1800" dirty="0" smtClean="0"/>
              <a:t>database</a:t>
            </a:r>
            <a:r>
              <a:rPr lang="en-US" sz="1800" dirty="0"/>
              <a:t>: </a:t>
            </a:r>
            <a:r>
              <a:rPr lang="en-US" sz="1800" u="sng" dirty="0">
                <a:hlinkClick r:id="rId3"/>
              </a:rPr>
              <a:t>https://iupdate.dnb.com/iUpdate/companylookup.html</a:t>
            </a:r>
            <a:r>
              <a:rPr lang="en-US" sz="1800" dirty="0"/>
              <a:t> or call (866) 705-5711 </a:t>
            </a:r>
          </a:p>
          <a:p>
            <a:pPr lvl="2"/>
            <a:endParaRPr lang="en-US" dirty="0" smtClean="0"/>
          </a:p>
        </p:txBody>
      </p:sp>
      <p:sp>
        <p:nvSpPr>
          <p:cNvPr id="3" name="Text Placeholder 2"/>
          <p:cNvSpPr>
            <a:spLocks noGrp="1"/>
          </p:cNvSpPr>
          <p:nvPr>
            <p:ph type="body" sz="quarter" idx="11"/>
          </p:nvPr>
        </p:nvSpPr>
        <p:spPr/>
        <p:txBody>
          <a:bodyPr/>
          <a:lstStyle/>
          <a:p>
            <a:r>
              <a:rPr lang="en-US" dirty="0" smtClean="0"/>
              <a:t>What You Need</a:t>
            </a:r>
            <a:r>
              <a:rPr lang="en-US" dirty="0"/>
              <a:t>: Applicant Identification </a:t>
            </a:r>
            <a:r>
              <a:rPr lang="en-US" dirty="0" smtClean="0"/>
              <a:t>Numbers</a:t>
            </a:r>
            <a:endParaRPr lang="en-US" dirty="0"/>
          </a:p>
        </p:txBody>
      </p:sp>
      <p:sp>
        <p:nvSpPr>
          <p:cNvPr id="4" name="Text Placeholder 3"/>
          <p:cNvSpPr>
            <a:spLocks noGrp="1"/>
          </p:cNvSpPr>
          <p:nvPr>
            <p:ph type="body" sz="quarter" idx="12"/>
          </p:nvPr>
        </p:nvSpPr>
        <p:spPr/>
        <p:txBody>
          <a:bodyPr/>
          <a:lstStyle/>
          <a:p>
            <a:r>
              <a:rPr lang="en-US" dirty="0"/>
              <a:t>FCC Form 498</a:t>
            </a:r>
          </a:p>
        </p:txBody>
      </p:sp>
    </p:spTree>
    <p:extLst>
      <p:ext uri="{BB962C8B-B14F-4D97-AF65-F5344CB8AC3E}">
        <p14:creationId xmlns:p14="http://schemas.microsoft.com/office/powerpoint/2010/main" val="13666247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362200"/>
            <a:ext cx="8229600" cy="3657600"/>
          </a:xfrm>
        </p:spPr>
        <p:txBody>
          <a:bodyPr/>
          <a:lstStyle/>
          <a:p>
            <a:r>
              <a:rPr lang="en-US" dirty="0" smtClean="0"/>
              <a:t>DUNS number (cont.):</a:t>
            </a:r>
          </a:p>
          <a:p>
            <a:pPr lvl="1"/>
            <a:r>
              <a:rPr lang="en-US" sz="1800" dirty="0" smtClean="0"/>
              <a:t>To obtain a DUNS number, you </a:t>
            </a:r>
            <a:r>
              <a:rPr lang="en-US" sz="1800" dirty="0"/>
              <a:t>can apply online through D&amp;B’s website: </a:t>
            </a:r>
            <a:r>
              <a:rPr lang="en-US" sz="1800" u="sng" dirty="0">
                <a:hlinkClick r:id="rId3"/>
              </a:rPr>
              <a:t>http://</a:t>
            </a:r>
            <a:r>
              <a:rPr lang="en-US" sz="1800" u="sng" dirty="0" smtClean="0">
                <a:hlinkClick r:id="rId3"/>
              </a:rPr>
              <a:t>www.dnb.com/get-a-duns-number.html</a:t>
            </a:r>
            <a:endParaRPr lang="en-US" sz="1800" u="sng" dirty="0" smtClean="0"/>
          </a:p>
          <a:p>
            <a:pPr lvl="1"/>
            <a:r>
              <a:rPr lang="en-US" sz="1800" dirty="0" smtClean="0"/>
              <a:t>You will need:</a:t>
            </a:r>
            <a:endParaRPr lang="en-US" sz="1800" dirty="0"/>
          </a:p>
          <a:p>
            <a:pPr lvl="2"/>
            <a:r>
              <a:rPr lang="en-US" sz="1600" dirty="0"/>
              <a:t>Name </a:t>
            </a:r>
            <a:r>
              <a:rPr lang="en-US" sz="1600" dirty="0" smtClean="0"/>
              <a:t>&amp; address of </a:t>
            </a:r>
            <a:r>
              <a:rPr lang="en-US" sz="1600" dirty="0"/>
              <a:t>organization</a:t>
            </a:r>
          </a:p>
          <a:p>
            <a:pPr lvl="2"/>
            <a:r>
              <a:rPr lang="en-US" sz="1600" dirty="0" smtClean="0"/>
              <a:t>Name </a:t>
            </a:r>
            <a:r>
              <a:rPr lang="en-US" sz="1600" dirty="0"/>
              <a:t>of the chief executive officer (CEO) or organization </a:t>
            </a:r>
            <a:r>
              <a:rPr lang="en-US" sz="1600" dirty="0" smtClean="0"/>
              <a:t>owner</a:t>
            </a:r>
          </a:p>
          <a:p>
            <a:pPr lvl="2"/>
            <a:r>
              <a:rPr lang="en-US" sz="1600" dirty="0"/>
              <a:t>Legal structure of the organization (e.g., corporation, partnership, proprietorship)</a:t>
            </a:r>
          </a:p>
          <a:p>
            <a:pPr lvl="2"/>
            <a:r>
              <a:rPr lang="en-US" sz="1600" dirty="0"/>
              <a:t>Year the organization started</a:t>
            </a:r>
          </a:p>
          <a:p>
            <a:pPr lvl="2"/>
            <a:r>
              <a:rPr lang="en-US" sz="1600" dirty="0"/>
              <a:t>Primary type of business</a:t>
            </a:r>
          </a:p>
          <a:p>
            <a:pPr lvl="2"/>
            <a:r>
              <a:rPr lang="en-US" sz="1600" dirty="0"/>
              <a:t>Total number of employees (full and part-time</a:t>
            </a:r>
            <a:r>
              <a:rPr lang="en-US" sz="1600" dirty="0" smtClean="0"/>
              <a:t>)</a:t>
            </a:r>
            <a:endParaRPr lang="en-US" sz="1600" dirty="0"/>
          </a:p>
        </p:txBody>
      </p:sp>
      <p:sp>
        <p:nvSpPr>
          <p:cNvPr id="3" name="Text Placeholder 2"/>
          <p:cNvSpPr>
            <a:spLocks noGrp="1"/>
          </p:cNvSpPr>
          <p:nvPr>
            <p:ph type="body" sz="quarter" idx="11"/>
          </p:nvPr>
        </p:nvSpPr>
        <p:spPr/>
        <p:txBody>
          <a:bodyPr/>
          <a:lstStyle/>
          <a:p>
            <a:r>
              <a:rPr lang="en-US" dirty="0" smtClean="0"/>
              <a:t>What You Need: Obtaining a DUNS Number</a:t>
            </a:r>
            <a:endParaRPr lang="en-US" dirty="0"/>
          </a:p>
        </p:txBody>
      </p:sp>
      <p:sp>
        <p:nvSpPr>
          <p:cNvPr id="4" name="Text Placeholder 3"/>
          <p:cNvSpPr>
            <a:spLocks noGrp="1"/>
          </p:cNvSpPr>
          <p:nvPr>
            <p:ph type="body" sz="quarter" idx="12"/>
          </p:nvPr>
        </p:nvSpPr>
        <p:spPr/>
        <p:txBody>
          <a:bodyPr/>
          <a:lstStyle/>
          <a:p>
            <a:r>
              <a:rPr lang="en-US" dirty="0"/>
              <a:t>FCC Form 498</a:t>
            </a:r>
          </a:p>
        </p:txBody>
      </p:sp>
    </p:spTree>
    <p:extLst>
      <p:ext uri="{BB962C8B-B14F-4D97-AF65-F5344CB8AC3E}">
        <p14:creationId xmlns:p14="http://schemas.microsoft.com/office/powerpoint/2010/main" val="245917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3305</TotalTime>
  <Words>1856</Words>
  <Application>Microsoft Office PowerPoint</Application>
  <PresentationFormat>On-screen Show (4:3)</PresentationFormat>
  <Paragraphs>290</Paragraphs>
  <Slides>47</Slides>
  <Notes>45</Notes>
  <HiddenSlides>0</HiddenSlides>
  <MMClips>0</MMClips>
  <ScaleCrop>false</ScaleCrop>
  <HeadingPairs>
    <vt:vector size="4" baseType="variant">
      <vt:variant>
        <vt:lpstr>Theme</vt:lpstr>
      </vt:variant>
      <vt:variant>
        <vt:i4>3</vt:i4>
      </vt:variant>
      <vt:variant>
        <vt:lpstr>Slide Titles</vt:lpstr>
      </vt:variant>
      <vt:variant>
        <vt:i4>47</vt:i4>
      </vt:variant>
    </vt:vector>
  </HeadingPairs>
  <TitlesOfParts>
    <vt:vector size="50" baseType="lpstr">
      <vt:lpstr>Office Theme</vt:lpstr>
      <vt:lpstr>1_Office Theme</vt:lpstr>
      <vt:lpstr>2_Office Theme</vt:lpstr>
      <vt:lpstr>Invoicing 2016</vt:lpstr>
      <vt:lpstr>Agenda</vt:lpstr>
      <vt:lpstr>FCC Form 498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happens next?</vt:lpstr>
      <vt:lpstr>Other Information</vt:lpstr>
      <vt:lpstr>FCC Form 472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Invoice Review Issues </vt:lpstr>
      <vt:lpstr>PowerPoint Presentation</vt:lpstr>
      <vt:lpstr>PowerPoint Presentation</vt:lpstr>
      <vt:lpstr>PowerPoint Presentation</vt:lpstr>
      <vt:lpstr>PowerPoint Presentation</vt:lpstr>
      <vt:lpstr>Deadlines</vt:lpstr>
      <vt:lpstr>PowerPoint Presentation</vt:lpstr>
      <vt:lpstr>PowerPoint Presentation</vt:lpstr>
      <vt:lpstr>PowerPoint Presentation</vt:lpstr>
      <vt:lpstr>PowerPoint Presentation</vt:lpstr>
      <vt:lpstr>PowerPoint Presentation</vt:lpstr>
      <vt:lpstr>QUESTIONS?</vt:lpstr>
      <vt:lpstr>Thank you!</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Abby Hills</dc:creator>
  <cp:lastModifiedBy>Suzie Casal</cp:lastModifiedBy>
  <cp:revision>74</cp:revision>
  <cp:lastPrinted>2016-09-23T17:38:22Z</cp:lastPrinted>
  <dcterms:created xsi:type="dcterms:W3CDTF">2015-08-13T11:49:36Z</dcterms:created>
  <dcterms:modified xsi:type="dcterms:W3CDTF">2016-10-23T18:39:55Z</dcterms:modified>
</cp:coreProperties>
</file>