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57" r:id="rId3"/>
    <p:sldId id="267" r:id="rId4"/>
    <p:sldId id="262" r:id="rId5"/>
    <p:sldId id="268" r:id="rId6"/>
    <p:sldId id="269" r:id="rId7"/>
    <p:sldId id="258" r:id="rId8"/>
    <p:sldId id="270" r:id="rId9"/>
    <p:sldId id="271" r:id="rId10"/>
    <p:sldId id="264" r:id="rId11"/>
    <p:sldId id="273" r:id="rId12"/>
    <p:sldId id="275" r:id="rId13"/>
    <p:sldId id="274" r:id="rId14"/>
    <p:sldId id="266" r:id="rId15"/>
    <p:sldId id="272" r:id="rId16"/>
    <p:sldId id="261" r:id="rId17"/>
    <p:sldId id="259" r:id="rId18"/>
    <p:sldId id="260" r:id="rId19"/>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yan Boyle" initials="BB" lastIdx="14" clrIdx="0">
    <p:extLst/>
  </p:cmAuthor>
  <p:cmAuthor id="2" name="James Bachtell" initials="JB" lastIdx="7" clrIdx="1">
    <p:extLst/>
  </p:cmAuthor>
  <p:cmAuthor id="3" name="Elizabeth Drogula" initials="ED" lastIdx="3" clrIdx="2">
    <p:extLst/>
  </p:cmAuthor>
  <p:cmAuthor id="4" name="Owner1" initials="" lastIdx="1" clrIdx="3"/>
  <p:cmAuthor id="5" name="Leslie Frelow" initials="LF" lastIdx="2" clrIdx="4">
    <p:extLst/>
  </p:cmAuthor>
  <p:cmAuthor id="6" name="Suzie Casal" initials="SC" lastIdx="2"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8" autoAdjust="0"/>
    <p:restoredTop sz="94639" autoAdjust="0"/>
  </p:normalViewPr>
  <p:slideViewPr>
    <p:cSldViewPr>
      <p:cViewPr varScale="1">
        <p:scale>
          <a:sx n="116" d="100"/>
          <a:sy n="116" d="100"/>
        </p:scale>
        <p:origin x="-149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6" dt="2016-09-23T16:14:30.205" idx="1">
    <p:pos x="677" y="5437"/>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a:defRPr sz="1200"/>
            </a:lvl1pPr>
          </a:lstStyle>
          <a:p>
            <a:endParaRPr lang="en-US"/>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a:defRPr sz="1200"/>
            </a:lvl1pPr>
          </a:lstStyle>
          <a:p>
            <a:fld id="{57072A9B-0B7D-43EF-819E-C55FC9CD4905}" type="slidenum">
              <a:rPr lang="en-US" smtClean="0"/>
              <a:t>‹#›</a:t>
            </a:fld>
            <a:endParaRPr lang="en-US"/>
          </a:p>
        </p:txBody>
      </p:sp>
    </p:spTree>
    <p:extLst>
      <p:ext uri="{BB962C8B-B14F-4D97-AF65-F5344CB8AC3E}">
        <p14:creationId xmlns:p14="http://schemas.microsoft.com/office/powerpoint/2010/main" val="131559429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endParaRPr lang="en-US"/>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30C511C9-4791-4302-9EB7-799434EFFA6F}" type="slidenum">
              <a:rPr lang="en-US" smtClean="0"/>
              <a:t>‹#›</a:t>
            </a:fld>
            <a:endParaRPr lang="en-US"/>
          </a:p>
        </p:txBody>
      </p:sp>
    </p:spTree>
    <p:extLst>
      <p:ext uri="{BB962C8B-B14F-4D97-AF65-F5344CB8AC3E}">
        <p14:creationId xmlns:p14="http://schemas.microsoft.com/office/powerpoint/2010/main" val="119340663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C511C9-4791-4302-9EB7-799434EFFA6F}" type="slidenum">
              <a:rPr lang="en-US" smtClean="0"/>
              <a:t>2</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4257775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C511C9-4791-4302-9EB7-799434EFFA6F}" type="slidenum">
              <a:rPr lang="en-US" smtClean="0"/>
              <a:t>8</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4322591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30C511C9-4791-4302-9EB7-799434EFFA6F}" type="slidenum">
              <a:rPr lang="en-US" smtClean="0"/>
              <a:t>14</a:t>
            </a:fld>
            <a:endParaRPr lang="en-US"/>
          </a:p>
        </p:txBody>
      </p:sp>
    </p:spTree>
    <p:extLst>
      <p:ext uri="{BB962C8B-B14F-4D97-AF65-F5344CB8AC3E}">
        <p14:creationId xmlns:p14="http://schemas.microsoft.com/office/powerpoint/2010/main" val="7216426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C511C9-4791-4302-9EB7-799434EFFA6F}" type="slidenum">
              <a:rPr lang="en-US" smtClean="0"/>
              <a:t>17</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3170260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7" name="Straight Connector 6"/>
          <p:cNvCxnSpPr/>
          <p:nvPr userDrawn="1"/>
        </p:nvCxnSpPr>
        <p:spPr>
          <a:xfrm>
            <a:off x="304800" y="3505200"/>
            <a:ext cx="8839200" cy="0"/>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 name="Text Placeholder 3"/>
          <p:cNvSpPr>
            <a:spLocks noGrp="1"/>
          </p:cNvSpPr>
          <p:nvPr>
            <p:ph type="body" sz="quarter" idx="10"/>
          </p:nvPr>
        </p:nvSpPr>
        <p:spPr>
          <a:xfrm>
            <a:off x="990600" y="2667000"/>
            <a:ext cx="7772400" cy="838200"/>
          </a:xfrm>
          <a:prstGeom prst="rect">
            <a:avLst/>
          </a:prstGeom>
        </p:spPr>
        <p:txBody>
          <a:bodyPr/>
          <a:lstStyle>
            <a:lvl1pPr marL="0" indent="0" algn="r">
              <a:buNone/>
              <a:defRPr sz="4400" baseline="0"/>
            </a:lvl1pPr>
          </a:lstStyle>
          <a:p>
            <a:pPr lvl="0"/>
            <a:r>
              <a:rPr lang="en-US" dirty="0" smtClean="0"/>
              <a:t>Click to edit</a:t>
            </a:r>
          </a:p>
        </p:txBody>
      </p:sp>
      <p:sp>
        <p:nvSpPr>
          <p:cNvPr id="9" name="Text Placeholder 3"/>
          <p:cNvSpPr>
            <a:spLocks noGrp="1"/>
          </p:cNvSpPr>
          <p:nvPr>
            <p:ph type="body" sz="quarter" idx="12"/>
          </p:nvPr>
        </p:nvSpPr>
        <p:spPr>
          <a:xfrm>
            <a:off x="990600" y="4419600"/>
            <a:ext cx="7772400" cy="838200"/>
          </a:xfrm>
          <a:prstGeom prst="rect">
            <a:avLst/>
          </a:prstGeom>
        </p:spPr>
        <p:txBody>
          <a:bodyPr/>
          <a:lstStyle>
            <a:lvl1pPr marL="0" marR="0" indent="0" algn="r" defTabSz="914400" rtl="0" eaLnBrk="1" fontAlgn="auto" latinLnBrk="0" hangingPunct="1">
              <a:lnSpc>
                <a:spcPct val="100000"/>
              </a:lnSpc>
              <a:spcBef>
                <a:spcPts val="0"/>
              </a:spcBef>
              <a:spcAft>
                <a:spcPts val="1200"/>
              </a:spcAft>
              <a:buClrTx/>
              <a:buSzTx/>
              <a:buNone/>
              <a:tabLst/>
              <a:defRPr sz="2800"/>
            </a:lvl1pPr>
          </a:lstStyle>
          <a:p>
            <a:pPr lvl="0"/>
            <a:r>
              <a:rPr lang="en-US" dirty="0" smtClean="0"/>
              <a:t>Click to edit</a:t>
            </a:r>
          </a:p>
        </p:txBody>
      </p:sp>
      <p:sp>
        <p:nvSpPr>
          <p:cNvPr id="10" name="Title 3"/>
          <p:cNvSpPr>
            <a:spLocks noGrp="1"/>
          </p:cNvSpPr>
          <p:nvPr>
            <p:ph type="title"/>
          </p:nvPr>
        </p:nvSpPr>
        <p:spPr>
          <a:xfrm>
            <a:off x="1024719" y="3505200"/>
            <a:ext cx="7738281" cy="914400"/>
          </a:xfrm>
          <a:prstGeom prst="rect">
            <a:avLst/>
          </a:prstGeom>
        </p:spPr>
        <p:txBody>
          <a:bodyPr/>
          <a:lstStyle>
            <a:lvl1pPr algn="r">
              <a:defRPr lang="en-US" sz="6000" b="1" kern="1200" baseline="0" dirty="0">
                <a:solidFill>
                  <a:schemeClr val="tx1"/>
                </a:solidFill>
                <a:latin typeface="+mn-lt"/>
                <a:ea typeface="+mn-ea"/>
                <a:cs typeface="+mn-cs"/>
              </a:defRPr>
            </a:lvl1pPr>
          </a:lstStyle>
          <a:p>
            <a:r>
              <a:rPr lang="en-US" dirty="0" smtClean="0"/>
              <a:t>Click to edit</a:t>
            </a:r>
            <a:endParaRPr lang="en-US" dirty="0"/>
          </a:p>
        </p:txBody>
      </p:sp>
    </p:spTree>
    <p:extLst>
      <p:ext uri="{BB962C8B-B14F-4D97-AF65-F5344CB8AC3E}">
        <p14:creationId xmlns:p14="http://schemas.microsoft.com/office/powerpoint/2010/main" val="3848992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cxnSp>
        <p:nvCxnSpPr>
          <p:cNvPr id="6" name="Straight Connector 5"/>
          <p:cNvCxnSpPr/>
          <p:nvPr userDrawn="1"/>
        </p:nvCxnSpPr>
        <p:spPr>
          <a:xfrm>
            <a:off x="228600" y="914400"/>
            <a:ext cx="8458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1" name="Text Placeholder 15"/>
          <p:cNvSpPr>
            <a:spLocks noGrp="1"/>
          </p:cNvSpPr>
          <p:nvPr>
            <p:ph type="body" sz="quarter" idx="10"/>
          </p:nvPr>
        </p:nvSpPr>
        <p:spPr>
          <a:xfrm>
            <a:off x="457200" y="1828800"/>
            <a:ext cx="8229600" cy="4343400"/>
          </a:xfrm>
          <a:prstGeom prst="rect">
            <a:avLst/>
          </a:prstGeom>
        </p:spPr>
        <p:txBody>
          <a:bodyPr/>
          <a:lstStyle>
            <a:lvl1pPr>
              <a:spcBef>
                <a:spcPts val="0"/>
              </a:spcBef>
              <a:spcAft>
                <a:spcPts val="1200"/>
              </a:spcAft>
              <a:defRPr sz="2600"/>
            </a:lvl1pPr>
            <a:lvl2pPr>
              <a:spcBef>
                <a:spcPts val="0"/>
              </a:spcBef>
              <a:spcAft>
                <a:spcPts val="1200"/>
              </a:spcAft>
              <a:defRPr sz="2600"/>
            </a:lvl2pPr>
          </a:lstStyle>
          <a:p>
            <a:pPr lvl="0"/>
            <a:r>
              <a:rPr lang="en-US" dirty="0" smtClean="0"/>
              <a:t>Click to edit </a:t>
            </a:r>
          </a:p>
          <a:p>
            <a:pPr lvl="1"/>
            <a:r>
              <a:rPr lang="en-US" dirty="0" smtClean="0"/>
              <a:t>Second level</a:t>
            </a:r>
          </a:p>
        </p:txBody>
      </p:sp>
      <p:sp>
        <p:nvSpPr>
          <p:cNvPr id="12" name="Text Placeholder 20"/>
          <p:cNvSpPr>
            <a:spLocks noGrp="1"/>
          </p:cNvSpPr>
          <p:nvPr>
            <p:ph type="body" sz="quarter" idx="12"/>
          </p:nvPr>
        </p:nvSpPr>
        <p:spPr>
          <a:xfrm>
            <a:off x="2514600" y="381000"/>
            <a:ext cx="6172200" cy="533400"/>
          </a:xfrm>
          <a:prstGeom prst="rect">
            <a:avLst/>
          </a:prstGeom>
        </p:spPr>
        <p:txBody>
          <a:bodyPr/>
          <a:lstStyle>
            <a:lvl1pPr marL="0" indent="0" algn="r">
              <a:spcBef>
                <a:spcPts val="0"/>
              </a:spcBef>
              <a:buNone/>
              <a:defRPr sz="3200" b="1"/>
            </a:lvl1pPr>
          </a:lstStyle>
          <a:p>
            <a:pPr lvl="0"/>
            <a:r>
              <a:rPr lang="en-US" dirty="0" smtClean="0"/>
              <a:t>Click to edit</a:t>
            </a:r>
          </a:p>
        </p:txBody>
      </p:sp>
      <p:sp>
        <p:nvSpPr>
          <p:cNvPr id="13" name="Title 1"/>
          <p:cNvSpPr>
            <a:spLocks noGrp="1"/>
          </p:cNvSpPr>
          <p:nvPr>
            <p:ph type="title"/>
          </p:nvPr>
        </p:nvSpPr>
        <p:spPr>
          <a:xfrm>
            <a:off x="457200" y="1219200"/>
            <a:ext cx="8229600" cy="609600"/>
          </a:xfrm>
          <a:prstGeom prst="rect">
            <a:avLst/>
          </a:prstGeom>
        </p:spPr>
        <p:txBody>
          <a:bodyPr/>
          <a:lstStyle>
            <a:lvl1pPr algn="l">
              <a:defRPr sz="2800" b="1" i="0" u="none">
                <a:solidFill>
                  <a:srgbClr val="0070C0"/>
                </a:solidFill>
                <a:latin typeface="+mj-lt"/>
              </a:defRPr>
            </a:lvl1pPr>
          </a:lstStyle>
          <a:p>
            <a:pPr lvl="0"/>
            <a:endParaRPr lang="en-US" dirty="0"/>
          </a:p>
        </p:txBody>
      </p:sp>
      <p:cxnSp>
        <p:nvCxnSpPr>
          <p:cNvPr id="14" name="Straight Connector 13"/>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r>
              <a:rPr lang="en-US" sz="1100" dirty="0" smtClean="0">
                <a:solidFill>
                  <a:schemeClr val="tx1">
                    <a:lumMod val="65000"/>
                    <a:lumOff val="35000"/>
                  </a:schemeClr>
                </a:solidFill>
                <a:cs typeface="+mn-cs"/>
              </a:rPr>
              <a:t>	</a:t>
            </a:r>
            <a:fld id="{406E3D8A-254E-415B-9C7A-A0325DF7507E}" type="slidenum">
              <a:rPr lang="en-US" sz="1100" smtClean="0">
                <a:solidFill>
                  <a:schemeClr val="tx1">
                    <a:lumMod val="65000"/>
                    <a:lumOff val="35000"/>
                  </a:schemeClr>
                </a:solidFill>
                <a:cs typeface="+mn-cs"/>
              </a:rPr>
              <a:pPr>
                <a:tabLst>
                  <a:tab pos="7772400" algn="r"/>
                </a:tabLst>
                <a:defRPr/>
              </a:pPr>
              <a:t>‹#›</a:t>
            </a:fld>
            <a:endParaRPr lang="en-US" sz="1100" dirty="0">
              <a:cs typeface="+mn-cs"/>
            </a:endParaRPr>
          </a:p>
        </p:txBody>
      </p:sp>
    </p:spTree>
    <p:extLst>
      <p:ext uri="{BB962C8B-B14F-4D97-AF65-F5344CB8AC3E}">
        <p14:creationId xmlns:p14="http://schemas.microsoft.com/office/powerpoint/2010/main" val="3715825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12" name="Text Placeholder 20"/>
          <p:cNvSpPr>
            <a:spLocks noGrp="1"/>
          </p:cNvSpPr>
          <p:nvPr>
            <p:ph type="body" sz="quarter" idx="12"/>
          </p:nvPr>
        </p:nvSpPr>
        <p:spPr>
          <a:xfrm>
            <a:off x="2743200" y="152400"/>
            <a:ext cx="6172200" cy="533400"/>
          </a:xfrm>
          <a:prstGeom prst="rect">
            <a:avLst/>
          </a:prstGeom>
        </p:spPr>
        <p:txBody>
          <a:bodyPr/>
          <a:lstStyle>
            <a:lvl1pPr marL="0" indent="0" algn="r">
              <a:spcBef>
                <a:spcPts val="0"/>
              </a:spcBef>
              <a:buNone/>
              <a:defRPr sz="3200" b="1"/>
            </a:lvl1pPr>
          </a:lstStyle>
          <a:p>
            <a:pPr lvl="0"/>
            <a:r>
              <a:rPr lang="en-US" dirty="0" smtClean="0"/>
              <a:t>Click to edit</a:t>
            </a:r>
          </a:p>
        </p:txBody>
      </p:sp>
      <p:cxnSp>
        <p:nvCxnSpPr>
          <p:cNvPr id="14" name="Straight Connector 13"/>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r>
              <a:rPr lang="en-US" sz="1100" dirty="0" smtClean="0">
                <a:solidFill>
                  <a:schemeClr val="tx1">
                    <a:lumMod val="65000"/>
                    <a:lumOff val="35000"/>
                  </a:schemeClr>
                </a:solidFill>
                <a:cs typeface="+mn-cs"/>
              </a:rPr>
              <a:t>	</a:t>
            </a:r>
            <a:fld id="{406E3D8A-254E-415B-9C7A-A0325DF7507E}" type="slidenum">
              <a:rPr lang="en-US" sz="1100" smtClean="0">
                <a:solidFill>
                  <a:schemeClr val="tx1">
                    <a:lumMod val="65000"/>
                    <a:lumOff val="35000"/>
                  </a:schemeClr>
                </a:solidFill>
                <a:cs typeface="+mn-cs"/>
              </a:rPr>
              <a:pPr>
                <a:tabLst>
                  <a:tab pos="7772400" algn="r"/>
                </a:tabLst>
                <a:defRPr/>
              </a:pPr>
              <a:t>‹#›</a:t>
            </a:fld>
            <a:endParaRPr lang="en-US" sz="1100" dirty="0">
              <a:cs typeface="+mn-cs"/>
            </a:endParaRPr>
          </a:p>
        </p:txBody>
      </p:sp>
      <p:sp>
        <p:nvSpPr>
          <p:cNvPr id="2" name="Rectangle 1"/>
          <p:cNvSpPr/>
          <p:nvPr userDrawn="1"/>
        </p:nvSpPr>
        <p:spPr>
          <a:xfrm>
            <a:off x="76200" y="76200"/>
            <a:ext cx="2057400" cy="1143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60605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Break Q&amp;A Thank You">
    <p:spTree>
      <p:nvGrpSpPr>
        <p:cNvPr id="1" name=""/>
        <p:cNvGrpSpPr/>
        <p:nvPr/>
      </p:nvGrpSpPr>
      <p:grpSpPr>
        <a:xfrm>
          <a:off x="0" y="0"/>
          <a:ext cx="0" cy="0"/>
          <a:chOff x="0" y="0"/>
          <a:chExt cx="0" cy="0"/>
        </a:xfrm>
      </p:grpSpPr>
      <p:cxnSp>
        <p:nvCxnSpPr>
          <p:cNvPr id="9" name="Straight Connector 8"/>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228600" y="914400"/>
            <a:ext cx="8458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0" name="Text Placeholder 15"/>
          <p:cNvSpPr>
            <a:spLocks noGrp="1"/>
          </p:cNvSpPr>
          <p:nvPr>
            <p:ph type="body" sz="quarter" idx="10"/>
          </p:nvPr>
        </p:nvSpPr>
        <p:spPr>
          <a:xfrm>
            <a:off x="1371600" y="3200400"/>
            <a:ext cx="6400800" cy="533400"/>
          </a:xfrm>
          <a:prstGeom prst="rect">
            <a:avLst/>
          </a:prstGeom>
        </p:spPr>
        <p:txBody>
          <a:bodyPr/>
          <a:lstStyle>
            <a:lvl1pPr marL="0" indent="0" algn="ctr">
              <a:spcBef>
                <a:spcPts val="0"/>
              </a:spcBef>
              <a:spcAft>
                <a:spcPts val="1200"/>
              </a:spcAft>
              <a:buNone/>
              <a:defRPr sz="2600"/>
            </a:lvl1pPr>
            <a:lvl2pPr>
              <a:spcBef>
                <a:spcPts val="0"/>
              </a:spcBef>
              <a:spcAft>
                <a:spcPts val="1200"/>
              </a:spcAft>
              <a:defRPr sz="2600"/>
            </a:lvl2pPr>
          </a:lstStyle>
          <a:p>
            <a:pPr lvl="0"/>
            <a:r>
              <a:rPr lang="en-US" dirty="0" smtClean="0"/>
              <a:t>Click to edit Master text styles</a:t>
            </a:r>
          </a:p>
        </p:txBody>
      </p:sp>
      <p:sp>
        <p:nvSpPr>
          <p:cNvPr id="13" name="Text Placeholder 20"/>
          <p:cNvSpPr>
            <a:spLocks noGrp="1"/>
          </p:cNvSpPr>
          <p:nvPr>
            <p:ph type="body" sz="quarter" idx="12" hasCustomPrompt="1"/>
          </p:nvPr>
        </p:nvSpPr>
        <p:spPr>
          <a:xfrm>
            <a:off x="2514600" y="381000"/>
            <a:ext cx="6172200" cy="533400"/>
          </a:xfrm>
          <a:prstGeom prst="rect">
            <a:avLst/>
          </a:prstGeom>
        </p:spPr>
        <p:txBody>
          <a:bodyPr/>
          <a:lstStyle>
            <a:lvl1pPr marL="0" indent="0" algn="r">
              <a:spcBef>
                <a:spcPts val="0"/>
              </a:spcBef>
              <a:buNone/>
              <a:defRPr sz="3200" b="1"/>
            </a:lvl1pPr>
          </a:lstStyle>
          <a:p>
            <a:pPr lvl="0"/>
            <a:r>
              <a:rPr lang="en-US" dirty="0" smtClean="0"/>
              <a:t>Section Title</a:t>
            </a:r>
            <a:endParaRPr lang="en-US" dirty="0"/>
          </a:p>
        </p:txBody>
      </p:sp>
      <p:sp>
        <p:nvSpPr>
          <p:cNvPr id="2" name="Title 1"/>
          <p:cNvSpPr>
            <a:spLocks noGrp="1"/>
          </p:cNvSpPr>
          <p:nvPr>
            <p:ph type="title"/>
          </p:nvPr>
        </p:nvSpPr>
        <p:spPr>
          <a:xfrm>
            <a:off x="457200" y="2286000"/>
            <a:ext cx="8229600" cy="914400"/>
          </a:xfrm>
          <a:prstGeom prst="rect">
            <a:avLst/>
          </a:prstGeom>
        </p:spPr>
        <p:txBody>
          <a:bodyPr/>
          <a:lstStyle>
            <a:lvl1pPr algn="ctr">
              <a:defRPr sz="6000" b="1" i="0" u="none">
                <a:solidFill>
                  <a:srgbClr val="0070C0"/>
                </a:solidFill>
                <a:latin typeface="+mj-lt"/>
              </a:defRPr>
            </a:lvl1pPr>
          </a:lstStyle>
          <a:p>
            <a:pPr lvl="0"/>
            <a:endParaRPr lang="en-US" dirty="0"/>
          </a:p>
        </p:txBody>
      </p:sp>
      <p:sp>
        <p:nvSpPr>
          <p:cNvPr id="7" name="Footer Placeholder 4"/>
          <p:cNvSpPr txBox="1">
            <a:spLocks/>
          </p:cNvSpPr>
          <p:nvPr userDrawn="1"/>
        </p:nvSpPr>
        <p:spPr>
          <a:xfrm>
            <a:off x="490538" y="6400802"/>
            <a:ext cx="8196263" cy="306387"/>
          </a:xfrm>
          <a:prstGeom prst="rect">
            <a:avLst/>
          </a:prstGeom>
        </p:spPr>
        <p:txBody>
          <a:bodyPr/>
          <a:lstStyle>
            <a:lvl1pPr>
              <a:defRPr>
                <a:solidFill>
                  <a:schemeClr val="bg1">
                    <a:lumMod val="50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chemeClr val="bg1">
                  <a:lumMod val="50000"/>
                </a:schemeClr>
              </a:solidFill>
              <a:effectLst/>
              <a:uLnTx/>
              <a:uFillTx/>
              <a:latin typeface="Calibri" pitchFamily="34" charset="0"/>
              <a:ea typeface="+mn-ea"/>
              <a:cs typeface="+mn-cs"/>
            </a:endParaRPr>
          </a:p>
        </p:txBody>
      </p:sp>
    </p:spTree>
    <p:extLst>
      <p:ext uri="{BB962C8B-B14F-4D97-AF65-F5344CB8AC3E}">
        <p14:creationId xmlns:p14="http://schemas.microsoft.com/office/powerpoint/2010/main" val="287855288"/>
      </p:ext>
    </p:extLst>
  </p:cSld>
  <p:clrMapOvr>
    <a:masterClrMapping/>
  </p:clrMapOvr>
  <p:timing>
    <p:tnLst>
      <p:par>
        <p:cTn id="1" dur="indefinite" restart="never" nodeType="tmRoot"/>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One Content">
    <p:spTree>
      <p:nvGrpSpPr>
        <p:cNvPr id="1" name=""/>
        <p:cNvGrpSpPr/>
        <p:nvPr/>
      </p:nvGrpSpPr>
      <p:grpSpPr>
        <a:xfrm>
          <a:off x="0" y="0"/>
          <a:ext cx="0" cy="0"/>
          <a:chOff x="0" y="0"/>
          <a:chExt cx="0" cy="0"/>
        </a:xfrm>
      </p:grpSpPr>
      <p:sp>
        <p:nvSpPr>
          <p:cNvPr id="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marL="0" lvl="1" algn="r">
              <a:defRPr/>
            </a:pPr>
            <a:r>
              <a:rPr lang="en-US" sz="1200" dirty="0">
                <a:solidFill>
                  <a:schemeClr val="bg1">
                    <a:lumMod val="50000"/>
                  </a:schemeClr>
                </a:solidFill>
                <a:latin typeface="Calibri" pitchFamily="34" charset="0"/>
              </a:rPr>
              <a:t>		              </a:t>
            </a:r>
            <a:fld id="{8F206CA4-09D3-4695-965E-6AA57B6AA699}" type="slidenum">
              <a:rPr lang="en-US" sz="1200">
                <a:solidFill>
                  <a:schemeClr val="bg1">
                    <a:lumMod val="50000"/>
                  </a:schemeClr>
                </a:solidFill>
                <a:latin typeface="Calibri" pitchFamily="34" charset="0"/>
              </a:rPr>
              <a:pPr marL="0" lvl="1" algn="r">
                <a:defRPr/>
              </a:pPr>
              <a:t>‹#›</a:t>
            </a:fld>
            <a:endParaRPr lang="en-US" sz="1200" dirty="0">
              <a:solidFill>
                <a:schemeClr val="bg1">
                  <a:lumMod val="50000"/>
                </a:schemeClr>
              </a:solidFill>
              <a:latin typeface="Calibri" pitchFamily="34" charset="0"/>
            </a:endParaRPr>
          </a:p>
        </p:txBody>
      </p:sp>
      <p:cxnSp>
        <p:nvCxnSpPr>
          <p:cNvPr id="6" name="Straight Connector 5"/>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304800" y="914400"/>
            <a:ext cx="83820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2" name="Content Placeholder 11"/>
          <p:cNvSpPr>
            <a:spLocks noGrp="1"/>
          </p:cNvSpPr>
          <p:nvPr>
            <p:ph sz="quarter" idx="13"/>
          </p:nvPr>
        </p:nvSpPr>
        <p:spPr>
          <a:xfrm>
            <a:off x="457200" y="2209800"/>
            <a:ext cx="8229600" cy="4038600"/>
          </a:xfrm>
          <a:prstGeom prst="rect">
            <a:avLst/>
          </a:prstGeom>
        </p:spPr>
        <p:txBody>
          <a:bodyPr/>
          <a:lstStyle>
            <a:lvl1pPr>
              <a:defRPr sz="2600"/>
            </a:lvl1pPr>
            <a:lvl2pPr>
              <a:defRPr sz="26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mtClean="0"/>
              <a:t>Click to edit Master text styles</a:t>
            </a:r>
          </a:p>
        </p:txBody>
      </p:sp>
      <p:sp>
        <p:nvSpPr>
          <p:cNvPr id="21" name="Text Placeholder 20"/>
          <p:cNvSpPr>
            <a:spLocks noGrp="1"/>
          </p:cNvSpPr>
          <p:nvPr>
            <p:ph type="body" sz="quarter" idx="12"/>
          </p:nvPr>
        </p:nvSpPr>
        <p:spPr>
          <a:xfrm>
            <a:off x="5029200" y="381000"/>
            <a:ext cx="3657600" cy="533400"/>
          </a:xfrm>
          <a:prstGeom prst="rect">
            <a:avLst/>
          </a:prstGeom>
        </p:spPr>
        <p:txBody>
          <a:bodyPr/>
          <a:lstStyle>
            <a:lvl1pPr algn="r">
              <a:buNone/>
              <a:defRPr sz="3200" b="1"/>
            </a:lvl1pPr>
          </a:lstStyle>
          <a:p>
            <a:pPr lvl="0"/>
            <a:r>
              <a:rPr lang="en-US" smtClean="0"/>
              <a:t>Click to edit Master text styles</a:t>
            </a:r>
          </a:p>
        </p:txBody>
      </p:sp>
    </p:spTree>
    <p:extLst>
      <p:ext uri="{BB962C8B-B14F-4D97-AF65-F5344CB8AC3E}">
        <p14:creationId xmlns:p14="http://schemas.microsoft.com/office/powerpoint/2010/main" val="58561781"/>
      </p:ext>
    </p:extLst>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ooter Placeholder 4"/>
          <p:cNvSpPr txBox="1">
            <a:spLocks/>
          </p:cNvSpPr>
          <p:nvPr userDrawn="1"/>
        </p:nvSpPr>
        <p:spPr>
          <a:xfrm>
            <a:off x="947738" y="6638925"/>
            <a:ext cx="8196262" cy="228600"/>
          </a:xfrm>
          <a:prstGeom prst="rect">
            <a:avLst/>
          </a:prstGeom>
        </p:spPr>
        <p:txBody>
          <a:bodyPr/>
          <a:lstStyle>
            <a:lvl1pPr>
              <a:defRPr>
                <a:solidFill>
                  <a:schemeClr val="bg1">
                    <a:lumMod val="50000"/>
                  </a:schemeClr>
                </a:solidFill>
              </a:defRPr>
            </a:lvl1pPr>
          </a:lstStyle>
          <a:p>
            <a:pPr algn="r">
              <a:defRPr/>
            </a:pPr>
            <a:r>
              <a:rPr lang="en-US" sz="900" dirty="0" smtClean="0">
                <a:latin typeface="+mn-lt"/>
                <a:cs typeface="+mn-cs"/>
              </a:rPr>
              <a:t>© </a:t>
            </a:r>
            <a:r>
              <a:rPr lang="en-US" sz="900" dirty="0" smtClean="0">
                <a:solidFill>
                  <a:schemeClr val="tx1">
                    <a:lumMod val="65000"/>
                    <a:lumOff val="35000"/>
                  </a:schemeClr>
                </a:solidFill>
                <a:cs typeface="+mn-cs"/>
              </a:rPr>
              <a:t>2016 Universal Service Administrative Company. All rights reserved.</a:t>
            </a:r>
            <a:endParaRPr lang="en-US" sz="900" dirty="0">
              <a:cs typeface="+mn-cs"/>
            </a:endParaRPr>
          </a:p>
        </p:txBody>
      </p:sp>
      <p:pic>
        <p:nvPicPr>
          <p:cNvPr id="4" name="Picture 3"/>
          <p:cNvPicPr>
            <a:picLocks noChangeAspect="1"/>
          </p:cNvPicPr>
          <p:nvPr userDrawn="1"/>
        </p:nvPicPr>
        <p:blipFill rotWithShape="1">
          <a:blip r:embed="rId7" cstate="print">
            <a:extLst>
              <a:ext uri="{28A0092B-C50C-407E-A947-70E740481C1C}">
                <a14:useLocalDpi xmlns:a14="http://schemas.microsoft.com/office/drawing/2010/main" val="0"/>
              </a:ext>
            </a:extLst>
          </a:blip>
          <a:srcRect t="28749" b="27501"/>
          <a:stretch/>
        </p:blipFill>
        <p:spPr>
          <a:xfrm>
            <a:off x="30480" y="101679"/>
            <a:ext cx="2616200" cy="858441"/>
          </a:xfrm>
          <a:prstGeom prst="rect">
            <a:avLst/>
          </a:prstGeom>
        </p:spPr>
      </p:pic>
    </p:spTree>
    <p:extLst>
      <p:ext uri="{BB962C8B-B14F-4D97-AF65-F5344CB8AC3E}">
        <p14:creationId xmlns:p14="http://schemas.microsoft.com/office/powerpoint/2010/main" val="791783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law.cornell.edu/definitions/index.php?width=840&amp;height=800&amp;iframe=true&amp;def_id=974fe48061e86e76cd884bfb06a1dca5&amp;term_occur=4&amp;term_src=Title:47:Chapter:I:Subchapter:B:Part:54:Subpart:F:54.504"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www.usac.org/s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After the FCC Form </a:t>
            </a:r>
            <a:r>
              <a:rPr lang="en-US" smtClean="0"/>
              <a:t>471   </a:t>
            </a:r>
            <a:endParaRPr lang="en-US" dirty="0"/>
          </a:p>
        </p:txBody>
      </p:sp>
      <p:sp>
        <p:nvSpPr>
          <p:cNvPr id="5" name="Text Placeholder 4"/>
          <p:cNvSpPr>
            <a:spLocks noGrp="1"/>
          </p:cNvSpPr>
          <p:nvPr>
            <p:ph type="body" sz="quarter" idx="10"/>
          </p:nvPr>
        </p:nvSpPr>
        <p:spPr>
          <a:xfrm>
            <a:off x="609600" y="2667000"/>
            <a:ext cx="8153400" cy="838200"/>
          </a:xfrm>
        </p:spPr>
        <p:txBody>
          <a:bodyPr/>
          <a:lstStyle/>
          <a:p>
            <a:r>
              <a:rPr lang="en-US" dirty="0" smtClean="0"/>
              <a:t>E-rate Program Applicant Training</a:t>
            </a:r>
            <a:endParaRPr lang="en-US" dirty="0"/>
          </a:p>
        </p:txBody>
      </p:sp>
      <p:sp>
        <p:nvSpPr>
          <p:cNvPr id="7" name="Text Placeholder 5"/>
          <p:cNvSpPr txBox="1">
            <a:spLocks/>
          </p:cNvSpPr>
          <p:nvPr/>
        </p:nvSpPr>
        <p:spPr>
          <a:xfrm>
            <a:off x="762000" y="4495800"/>
            <a:ext cx="8001000" cy="533400"/>
          </a:xfrm>
          <a:prstGeom prst="rect">
            <a:avLst/>
          </a:prstGeom>
        </p:spPr>
        <p:txBody>
          <a:bodyPr/>
          <a:lstStyle>
            <a:lvl1pPr marL="0" marR="0" indent="0" algn="r" defTabSz="914400" rtl="0" eaLnBrk="1" fontAlgn="auto" latinLnBrk="0" hangingPunct="1">
              <a:lnSpc>
                <a:spcPct val="100000"/>
              </a:lnSpc>
              <a:spcBef>
                <a:spcPts val="0"/>
              </a:spcBef>
              <a:spcAft>
                <a:spcPts val="1200"/>
              </a:spcAft>
              <a:buClrTx/>
              <a:buSzTx/>
              <a:buFont typeface="Arial" panose="020B0604020202020204" pitchFamily="34" charset="0"/>
              <a:buNone/>
              <a:tabLst/>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400" dirty="0" smtClean="0"/>
              <a:t>September – November 2016</a:t>
            </a:r>
            <a:endParaRPr lang="en-US" sz="2400" dirty="0"/>
          </a:p>
        </p:txBody>
      </p:sp>
    </p:spTree>
    <p:extLst>
      <p:ext uri="{BB962C8B-B14F-4D97-AF65-F5344CB8AC3E}">
        <p14:creationId xmlns:p14="http://schemas.microsoft.com/office/powerpoint/2010/main" val="2521460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228600" y="1295400"/>
            <a:ext cx="8610600" cy="4343400"/>
          </a:xfrm>
        </p:spPr>
        <p:txBody>
          <a:bodyPr/>
          <a:lstStyle/>
          <a:p>
            <a:pPr lvl="1"/>
            <a:r>
              <a:rPr lang="en-US" altLang="en-US" sz="2400" dirty="0" smtClean="0"/>
              <a:t>These </a:t>
            </a:r>
            <a:r>
              <a:rPr lang="en-US" altLang="en-US" sz="2400" dirty="0"/>
              <a:t>are limited to correcting data entry errors, such as listing the wrong SPIN on a funding request </a:t>
            </a:r>
          </a:p>
          <a:p>
            <a:pPr lvl="1"/>
            <a:r>
              <a:rPr lang="en-US" altLang="en-US" sz="2400" dirty="0"/>
              <a:t>State Replacement Contract SPIN changes </a:t>
            </a:r>
            <a:endParaRPr lang="en-US" altLang="en-US" sz="2400" b="1" dirty="0">
              <a:solidFill>
                <a:srgbClr val="0070C0"/>
              </a:solidFill>
            </a:endParaRPr>
          </a:p>
          <a:p>
            <a:pPr marL="0" indent="0">
              <a:buNone/>
            </a:pPr>
            <a:r>
              <a:rPr lang="en-US" dirty="0"/>
              <a:t> </a:t>
            </a:r>
            <a:r>
              <a:rPr lang="en-US" sz="2800" b="1" dirty="0" smtClean="0">
                <a:solidFill>
                  <a:srgbClr val="0070C0"/>
                </a:solidFill>
                <a:latin typeface="+mj-lt"/>
                <a:ea typeface="+mj-ea"/>
                <a:cs typeface="+mj-cs"/>
              </a:rPr>
              <a:t>Operational SPIN changes</a:t>
            </a:r>
          </a:p>
          <a:p>
            <a:pPr>
              <a:spcAft>
                <a:spcPts val="0"/>
              </a:spcAft>
              <a:defRPr/>
            </a:pPr>
            <a:r>
              <a:rPr lang="en-US" dirty="0"/>
              <a:t>Operational SPIN changes allowed, but</a:t>
            </a:r>
          </a:p>
          <a:p>
            <a:pPr lvl="1">
              <a:spcAft>
                <a:spcPts val="0"/>
              </a:spcAft>
              <a:buFont typeface="Arial" pitchFamily="34" charset="0"/>
              <a:buChar char="•"/>
              <a:defRPr/>
            </a:pPr>
            <a:r>
              <a:rPr lang="en-US" sz="2400" dirty="0"/>
              <a:t>Must have legitimate reason to change, such as Breach of Contract or provider unable to perform; and</a:t>
            </a:r>
          </a:p>
          <a:p>
            <a:pPr lvl="1">
              <a:spcAft>
                <a:spcPts val="0"/>
              </a:spcAft>
              <a:buFont typeface="Arial" pitchFamily="34" charset="0"/>
              <a:buChar char="•"/>
              <a:defRPr/>
            </a:pPr>
            <a:r>
              <a:rPr lang="en-US" sz="2400" dirty="0"/>
              <a:t>Must select provider with next highest point value in evaluation</a:t>
            </a:r>
          </a:p>
          <a:p>
            <a:pPr lvl="2">
              <a:defRPr/>
            </a:pPr>
            <a:r>
              <a:rPr lang="en-US" sz="2200" dirty="0"/>
              <a:t>If only single bidder, then can select new provider consistent with state and local </a:t>
            </a:r>
            <a:r>
              <a:rPr lang="en-US" sz="2200" dirty="0" smtClean="0"/>
              <a:t>rules and submit </a:t>
            </a:r>
            <a:r>
              <a:rPr lang="en-US" sz="2200" dirty="0"/>
              <a:t>a statement explaining </a:t>
            </a:r>
            <a:r>
              <a:rPr lang="en-US" sz="2200" dirty="0" smtClean="0"/>
              <a:t>only one or no bids were received. </a:t>
            </a:r>
            <a:endParaRPr lang="en-US" sz="2200" dirty="0"/>
          </a:p>
          <a:p>
            <a:endParaRPr lang="en-US" sz="2800" b="1" dirty="0">
              <a:solidFill>
                <a:srgbClr val="0070C0"/>
              </a:solidFill>
              <a:latin typeface="+mj-lt"/>
              <a:ea typeface="+mj-ea"/>
              <a:cs typeface="+mj-cs"/>
            </a:endParaRPr>
          </a:p>
        </p:txBody>
      </p:sp>
      <p:sp>
        <p:nvSpPr>
          <p:cNvPr id="6" name="Text Placeholder 5"/>
          <p:cNvSpPr>
            <a:spLocks noGrp="1"/>
          </p:cNvSpPr>
          <p:nvPr>
            <p:ph type="body" sz="quarter" idx="12"/>
          </p:nvPr>
        </p:nvSpPr>
        <p:spPr>
          <a:xfrm>
            <a:off x="2514600" y="152400"/>
            <a:ext cx="6172200" cy="838200"/>
          </a:xfrm>
        </p:spPr>
        <p:txBody>
          <a:bodyPr/>
          <a:lstStyle/>
          <a:p>
            <a:r>
              <a:rPr lang="en-US" dirty="0" smtClean="0"/>
              <a:t>SPIN Changes</a:t>
            </a:r>
          </a:p>
          <a:p>
            <a:endParaRPr lang="en-US" dirty="0"/>
          </a:p>
        </p:txBody>
      </p:sp>
      <p:sp>
        <p:nvSpPr>
          <p:cNvPr id="4" name="Title 3"/>
          <p:cNvSpPr>
            <a:spLocks noGrp="1"/>
          </p:cNvSpPr>
          <p:nvPr>
            <p:ph type="title"/>
          </p:nvPr>
        </p:nvSpPr>
        <p:spPr>
          <a:xfrm>
            <a:off x="457200" y="990600"/>
            <a:ext cx="8229600" cy="609600"/>
          </a:xfrm>
        </p:spPr>
        <p:txBody>
          <a:bodyPr/>
          <a:lstStyle/>
          <a:p>
            <a:r>
              <a:rPr lang="en-US" dirty="0" smtClean="0"/>
              <a:t>Corrective SPIN changes</a:t>
            </a:r>
            <a:endParaRPr lang="en-US" dirty="0"/>
          </a:p>
        </p:txBody>
      </p:sp>
    </p:spTree>
    <p:extLst>
      <p:ext uri="{BB962C8B-B14F-4D97-AF65-F5344CB8AC3E}">
        <p14:creationId xmlns:p14="http://schemas.microsoft.com/office/powerpoint/2010/main" val="3885717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228600" y="1524000"/>
            <a:ext cx="8610600" cy="4343400"/>
          </a:xfrm>
        </p:spPr>
        <p:txBody>
          <a:bodyPr/>
          <a:lstStyle/>
          <a:p>
            <a:pPr lvl="1"/>
            <a:r>
              <a:rPr lang="en-US" sz="2400" dirty="0"/>
              <a:t>Service substitutions encompass changes in the technical components (whether products or services or both) specified in the FCC Form 471 Funding Request. Applicants who file service substitution requests must still comply with the deadlines for the FCC Form 486.</a:t>
            </a:r>
            <a:r>
              <a:rPr lang="en-US" dirty="0" smtClean="0"/>
              <a:t> </a:t>
            </a:r>
            <a:endParaRPr lang="en-US" sz="2800" b="1" dirty="0" smtClean="0">
              <a:solidFill>
                <a:srgbClr val="0070C0"/>
              </a:solidFill>
              <a:latin typeface="+mj-lt"/>
              <a:ea typeface="+mj-ea"/>
              <a:cs typeface="+mj-cs"/>
            </a:endParaRPr>
          </a:p>
          <a:p>
            <a:pPr lvl="1"/>
            <a:r>
              <a:rPr lang="en-US" sz="1800" dirty="0" smtClean="0"/>
              <a:t>(</a:t>
            </a:r>
            <a:r>
              <a:rPr lang="en-US" sz="1800" dirty="0" err="1"/>
              <a:t>i</a:t>
            </a:r>
            <a:r>
              <a:rPr lang="en-US" sz="1800" dirty="0"/>
              <a:t>) The service or product has the same functionality;</a:t>
            </a:r>
          </a:p>
          <a:p>
            <a:pPr lvl="1"/>
            <a:r>
              <a:rPr lang="en-US" sz="1800" dirty="0"/>
              <a:t>(ii) The substitution does not violate any contract provisions or </a:t>
            </a:r>
            <a:r>
              <a:rPr lang="en-US" sz="1800" dirty="0">
                <a:hlinkClick r:id="rId2"/>
              </a:rPr>
              <a:t>state</a:t>
            </a:r>
            <a:r>
              <a:rPr lang="en-US" sz="1800" dirty="0"/>
              <a:t> or local procurement laws;</a:t>
            </a:r>
          </a:p>
          <a:p>
            <a:pPr lvl="1"/>
            <a:r>
              <a:rPr lang="en-US" sz="1800" dirty="0"/>
              <a:t>(iii) The substitution does not result in an increase in the percentage of ineligible services or functions; and</a:t>
            </a:r>
          </a:p>
          <a:p>
            <a:pPr lvl="1"/>
            <a:r>
              <a:rPr lang="en-US" sz="1800" dirty="0"/>
              <a:t>(iv) The applicant certifies that the requested change is within the scope of the controlling FCC Form 470, including any associated Requests for Proposal, for the original services.</a:t>
            </a:r>
          </a:p>
          <a:p>
            <a:endParaRPr lang="en-US" sz="2800" b="1" dirty="0">
              <a:solidFill>
                <a:srgbClr val="0070C0"/>
              </a:solidFill>
              <a:latin typeface="+mj-lt"/>
              <a:ea typeface="+mj-ea"/>
              <a:cs typeface="+mj-cs"/>
            </a:endParaRPr>
          </a:p>
        </p:txBody>
      </p:sp>
      <p:sp>
        <p:nvSpPr>
          <p:cNvPr id="6" name="Text Placeholder 5"/>
          <p:cNvSpPr>
            <a:spLocks noGrp="1"/>
          </p:cNvSpPr>
          <p:nvPr>
            <p:ph type="body" sz="quarter" idx="12"/>
          </p:nvPr>
        </p:nvSpPr>
        <p:spPr>
          <a:xfrm>
            <a:off x="2514600" y="152400"/>
            <a:ext cx="6172200" cy="838200"/>
          </a:xfrm>
        </p:spPr>
        <p:txBody>
          <a:bodyPr/>
          <a:lstStyle/>
          <a:p>
            <a:r>
              <a:rPr lang="en-US" dirty="0" smtClean="0"/>
              <a:t>Service Substitutions</a:t>
            </a:r>
          </a:p>
          <a:p>
            <a:endParaRPr lang="en-US" dirty="0"/>
          </a:p>
        </p:txBody>
      </p:sp>
      <p:sp>
        <p:nvSpPr>
          <p:cNvPr id="4" name="Title 3"/>
          <p:cNvSpPr>
            <a:spLocks noGrp="1"/>
          </p:cNvSpPr>
          <p:nvPr>
            <p:ph type="title"/>
          </p:nvPr>
        </p:nvSpPr>
        <p:spPr>
          <a:xfrm>
            <a:off x="457200" y="990600"/>
            <a:ext cx="8229600" cy="609600"/>
          </a:xfrm>
        </p:spPr>
        <p:txBody>
          <a:bodyPr/>
          <a:lstStyle/>
          <a:p>
            <a:r>
              <a:rPr lang="en-US" dirty="0" smtClean="0"/>
              <a:t>Service Substitutions</a:t>
            </a:r>
            <a:endParaRPr lang="en-US" dirty="0"/>
          </a:p>
        </p:txBody>
      </p:sp>
    </p:spTree>
    <p:extLst>
      <p:ext uri="{BB962C8B-B14F-4D97-AF65-F5344CB8AC3E}">
        <p14:creationId xmlns:p14="http://schemas.microsoft.com/office/powerpoint/2010/main" val="2792454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228600" y="1524000"/>
            <a:ext cx="8610600" cy="4343400"/>
          </a:xfrm>
        </p:spPr>
        <p:txBody>
          <a:bodyPr/>
          <a:lstStyle/>
          <a:p>
            <a:r>
              <a:rPr lang="en-US" sz="2400" dirty="0" smtClean="0"/>
              <a:t>A </a:t>
            </a:r>
            <a:r>
              <a:rPr lang="en-US" sz="2400" dirty="0"/>
              <a:t>service substitution request must be received or postmarked by the last day to receive service for that FRN. Last day to receive service is:</a:t>
            </a:r>
          </a:p>
          <a:p>
            <a:pPr lvl="1"/>
            <a:r>
              <a:rPr lang="en-US" sz="2400" dirty="0"/>
              <a:t>June 30 of the relevant funding year for recurring services, and</a:t>
            </a:r>
          </a:p>
          <a:p>
            <a:pPr lvl="1"/>
            <a:r>
              <a:rPr lang="en-US" sz="2400" dirty="0"/>
              <a:t>September 30 that follows the close of the funding year for non-recurring services.</a:t>
            </a:r>
          </a:p>
          <a:p>
            <a:endParaRPr lang="en-US" sz="2800" b="1" dirty="0">
              <a:solidFill>
                <a:srgbClr val="0070C0"/>
              </a:solidFill>
              <a:latin typeface="+mj-lt"/>
              <a:ea typeface="+mj-ea"/>
              <a:cs typeface="+mj-cs"/>
            </a:endParaRPr>
          </a:p>
        </p:txBody>
      </p:sp>
      <p:sp>
        <p:nvSpPr>
          <p:cNvPr id="6" name="Text Placeholder 5"/>
          <p:cNvSpPr>
            <a:spLocks noGrp="1"/>
          </p:cNvSpPr>
          <p:nvPr>
            <p:ph type="body" sz="quarter" idx="12"/>
          </p:nvPr>
        </p:nvSpPr>
        <p:spPr>
          <a:xfrm>
            <a:off x="2514600" y="152400"/>
            <a:ext cx="6172200" cy="838200"/>
          </a:xfrm>
        </p:spPr>
        <p:txBody>
          <a:bodyPr/>
          <a:lstStyle/>
          <a:p>
            <a:r>
              <a:rPr lang="en-US" dirty="0" smtClean="0"/>
              <a:t>Service Substitutions</a:t>
            </a:r>
          </a:p>
          <a:p>
            <a:endParaRPr lang="en-US" dirty="0"/>
          </a:p>
        </p:txBody>
      </p:sp>
      <p:sp>
        <p:nvSpPr>
          <p:cNvPr id="4" name="Title 3"/>
          <p:cNvSpPr>
            <a:spLocks noGrp="1"/>
          </p:cNvSpPr>
          <p:nvPr>
            <p:ph type="title"/>
          </p:nvPr>
        </p:nvSpPr>
        <p:spPr>
          <a:xfrm>
            <a:off x="457200" y="990600"/>
            <a:ext cx="8229600" cy="609600"/>
          </a:xfrm>
        </p:spPr>
        <p:txBody>
          <a:bodyPr/>
          <a:lstStyle/>
          <a:p>
            <a:r>
              <a:rPr lang="en-US" dirty="0" smtClean="0"/>
              <a:t>Service Substitutions</a:t>
            </a:r>
            <a:endParaRPr lang="en-US" dirty="0"/>
          </a:p>
        </p:txBody>
      </p:sp>
    </p:spTree>
    <p:extLst>
      <p:ext uri="{BB962C8B-B14F-4D97-AF65-F5344CB8AC3E}">
        <p14:creationId xmlns:p14="http://schemas.microsoft.com/office/powerpoint/2010/main" val="2436618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304800" y="1524000"/>
            <a:ext cx="8610600" cy="4343400"/>
          </a:xfrm>
        </p:spPr>
        <p:txBody>
          <a:bodyPr/>
          <a:lstStyle/>
          <a:p>
            <a:r>
              <a:rPr lang="en-US" sz="2000" dirty="0"/>
              <a:t>A</a:t>
            </a:r>
            <a:r>
              <a:rPr lang="en-US" sz="2000" dirty="0" smtClean="0"/>
              <a:t>pplicants </a:t>
            </a:r>
            <a:r>
              <a:rPr lang="en-US" sz="2000" dirty="0"/>
              <a:t>can dispose of obsolete equipment for payment or other consideration, but no sooner than five years after the equipment is installed. </a:t>
            </a:r>
            <a:endParaRPr lang="en-US" sz="2000" dirty="0" smtClean="0"/>
          </a:p>
          <a:p>
            <a:pPr marL="0" indent="0">
              <a:buNone/>
            </a:pPr>
            <a:r>
              <a:rPr lang="en-US" sz="2400" b="1" dirty="0">
                <a:solidFill>
                  <a:srgbClr val="0070C0"/>
                </a:solidFill>
                <a:latin typeface="+mj-lt"/>
                <a:ea typeface="+mj-ea"/>
                <a:cs typeface="+mj-cs"/>
              </a:rPr>
              <a:t>Equipment </a:t>
            </a:r>
            <a:r>
              <a:rPr lang="en-US" sz="2400" b="1" dirty="0" smtClean="0">
                <a:solidFill>
                  <a:srgbClr val="0070C0"/>
                </a:solidFill>
                <a:latin typeface="+mj-lt"/>
                <a:ea typeface="+mj-ea"/>
                <a:cs typeface="+mj-cs"/>
              </a:rPr>
              <a:t>Transfer</a:t>
            </a:r>
            <a:endParaRPr lang="en-US" sz="2400" b="1" dirty="0">
              <a:solidFill>
                <a:srgbClr val="0070C0"/>
              </a:solidFill>
              <a:latin typeface="+mj-lt"/>
              <a:ea typeface="+mj-ea"/>
              <a:cs typeface="+mj-cs"/>
            </a:endParaRPr>
          </a:p>
          <a:p>
            <a:r>
              <a:rPr lang="en-US" sz="2000" dirty="0"/>
              <a:t>Applicants can transfer equipment </a:t>
            </a:r>
            <a:r>
              <a:rPr lang="en-US" sz="2000" dirty="0" smtClean="0"/>
              <a:t>under the following conditions:</a:t>
            </a:r>
          </a:p>
          <a:p>
            <a:pPr lvl="1"/>
            <a:r>
              <a:rPr lang="en-US" sz="1800" dirty="0" smtClean="0"/>
              <a:t>Three </a:t>
            </a:r>
            <a:r>
              <a:rPr lang="en-US" sz="1800" dirty="0"/>
              <a:t>years after the date of purchase, equipment can be transferred to other eligible entities.</a:t>
            </a:r>
          </a:p>
          <a:p>
            <a:pPr lvl="1"/>
            <a:r>
              <a:rPr lang="en-US" sz="1800" dirty="0"/>
              <a:t>Equipment can be transferred from a closed location to other eligible entities within three years of the date of purchase. USAC must be notified of these transfers </a:t>
            </a:r>
          </a:p>
          <a:p>
            <a:r>
              <a:rPr lang="en-US" sz="2000" dirty="0"/>
              <a:t>Equipment cannot be transferred for money or anything of </a:t>
            </a:r>
            <a:r>
              <a:rPr lang="en-US" sz="2000" dirty="0" smtClean="0"/>
              <a:t>value for five years after the last day of service.</a:t>
            </a:r>
            <a:r>
              <a:rPr lang="en-US" sz="2400" dirty="0" smtClean="0"/>
              <a:t> </a:t>
            </a:r>
            <a:endParaRPr lang="en-US" sz="2400" dirty="0"/>
          </a:p>
        </p:txBody>
      </p:sp>
      <p:sp>
        <p:nvSpPr>
          <p:cNvPr id="6" name="Text Placeholder 5"/>
          <p:cNvSpPr>
            <a:spLocks noGrp="1"/>
          </p:cNvSpPr>
          <p:nvPr>
            <p:ph type="body" sz="quarter" idx="12"/>
          </p:nvPr>
        </p:nvSpPr>
        <p:spPr>
          <a:xfrm>
            <a:off x="2514600" y="152400"/>
            <a:ext cx="6172200" cy="838200"/>
          </a:xfrm>
        </p:spPr>
        <p:txBody>
          <a:bodyPr/>
          <a:lstStyle/>
          <a:p>
            <a:r>
              <a:rPr lang="en-US" dirty="0" smtClean="0"/>
              <a:t>Equipment Disposal and Transfer</a:t>
            </a:r>
          </a:p>
          <a:p>
            <a:endParaRPr lang="en-US" dirty="0"/>
          </a:p>
        </p:txBody>
      </p:sp>
      <p:sp>
        <p:nvSpPr>
          <p:cNvPr id="4" name="Title 3"/>
          <p:cNvSpPr>
            <a:spLocks noGrp="1"/>
          </p:cNvSpPr>
          <p:nvPr>
            <p:ph type="title"/>
          </p:nvPr>
        </p:nvSpPr>
        <p:spPr>
          <a:xfrm>
            <a:off x="457200" y="990600"/>
            <a:ext cx="8229600" cy="609600"/>
          </a:xfrm>
        </p:spPr>
        <p:txBody>
          <a:bodyPr/>
          <a:lstStyle/>
          <a:p>
            <a:r>
              <a:rPr lang="en-US" dirty="0" smtClean="0"/>
              <a:t>Equipment Disposal</a:t>
            </a:r>
            <a:endParaRPr lang="en-US" dirty="0"/>
          </a:p>
        </p:txBody>
      </p:sp>
    </p:spTree>
    <p:extLst>
      <p:ext uri="{BB962C8B-B14F-4D97-AF65-F5344CB8AC3E}">
        <p14:creationId xmlns:p14="http://schemas.microsoft.com/office/powerpoint/2010/main" val="3281743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US" dirty="0" smtClean="0"/>
              <a:t>Change service start date</a:t>
            </a:r>
          </a:p>
          <a:p>
            <a:r>
              <a:rPr lang="en-US" dirty="0" smtClean="0"/>
              <a:t>Change contract expiration date</a:t>
            </a:r>
          </a:p>
          <a:p>
            <a:r>
              <a:rPr lang="en-US" dirty="0" smtClean="0"/>
              <a:t>Cancel funding request</a:t>
            </a:r>
          </a:p>
          <a:p>
            <a:r>
              <a:rPr lang="en-US" dirty="0" smtClean="0"/>
              <a:t>Reduce funding request</a:t>
            </a:r>
          </a:p>
          <a:p>
            <a:r>
              <a:rPr lang="en-US" dirty="0" smtClean="0"/>
              <a:t>Submit equipment transfer notification</a:t>
            </a:r>
          </a:p>
          <a:p>
            <a:r>
              <a:rPr lang="en-US" dirty="0" smtClean="0"/>
              <a:t>Submit service delivery extension request (non-recurring)</a:t>
            </a:r>
            <a:endParaRPr lang="en-US" dirty="0"/>
          </a:p>
        </p:txBody>
      </p:sp>
      <p:sp>
        <p:nvSpPr>
          <p:cNvPr id="6" name="Text Placeholder 5"/>
          <p:cNvSpPr>
            <a:spLocks noGrp="1"/>
          </p:cNvSpPr>
          <p:nvPr>
            <p:ph type="body" sz="quarter" idx="12"/>
          </p:nvPr>
        </p:nvSpPr>
        <p:spPr>
          <a:xfrm>
            <a:off x="2514600" y="152400"/>
            <a:ext cx="6172200" cy="838200"/>
          </a:xfrm>
        </p:spPr>
        <p:txBody>
          <a:bodyPr/>
          <a:lstStyle/>
          <a:p>
            <a:r>
              <a:rPr lang="en-US" sz="2800" dirty="0" smtClean="0"/>
              <a:t>Requesting Changes</a:t>
            </a:r>
          </a:p>
          <a:p>
            <a:endParaRPr lang="en-US" dirty="0"/>
          </a:p>
        </p:txBody>
      </p:sp>
      <p:sp>
        <p:nvSpPr>
          <p:cNvPr id="4" name="Title 3"/>
          <p:cNvSpPr>
            <a:spLocks noGrp="1"/>
          </p:cNvSpPr>
          <p:nvPr>
            <p:ph type="title"/>
          </p:nvPr>
        </p:nvSpPr>
        <p:spPr/>
        <p:txBody>
          <a:bodyPr/>
          <a:lstStyle/>
          <a:p>
            <a:r>
              <a:rPr lang="en-US" dirty="0" smtClean="0"/>
              <a:t>FCC Form 500</a:t>
            </a:r>
            <a:endParaRPr lang="en-US" dirty="0"/>
          </a:p>
        </p:txBody>
      </p:sp>
    </p:spTree>
    <p:extLst>
      <p:ext uri="{BB962C8B-B14F-4D97-AF65-F5344CB8AC3E}">
        <p14:creationId xmlns:p14="http://schemas.microsoft.com/office/powerpoint/2010/main" val="6253110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eaLnBrk="1" hangingPunct="1">
              <a:buFont typeface="Arial" charset="0"/>
              <a:buChar char="•"/>
              <a:defRPr/>
            </a:pPr>
            <a:r>
              <a:rPr lang="en-US" dirty="0" smtClean="0"/>
              <a:t>10 years from </a:t>
            </a:r>
            <a:r>
              <a:rPr lang="en-US" dirty="0" smtClean="0">
                <a:solidFill>
                  <a:srgbClr val="0070C0"/>
                </a:solidFill>
              </a:rPr>
              <a:t>last date to receive service </a:t>
            </a:r>
          </a:p>
          <a:p>
            <a:pPr lvl="1" eaLnBrk="1" hangingPunct="1">
              <a:buFont typeface="Arial" charset="0"/>
              <a:buChar char="–"/>
              <a:defRPr/>
            </a:pPr>
            <a:r>
              <a:rPr lang="en-US" sz="2400" dirty="0" smtClean="0"/>
              <a:t>FY 2016 – this is at least June 30, 2027</a:t>
            </a:r>
          </a:p>
          <a:p>
            <a:pPr eaLnBrk="1" hangingPunct="1">
              <a:buFont typeface="Arial" charset="0"/>
              <a:buChar char="•"/>
              <a:defRPr/>
            </a:pPr>
            <a:r>
              <a:rPr lang="en-US" dirty="0" smtClean="0"/>
              <a:t>Any document from a </a:t>
            </a:r>
            <a:r>
              <a:rPr lang="en-US" dirty="0" smtClean="0">
                <a:solidFill>
                  <a:srgbClr val="0070C0"/>
                </a:solidFill>
              </a:rPr>
              <a:t>prior year</a:t>
            </a:r>
            <a:r>
              <a:rPr lang="en-US" dirty="0" smtClean="0"/>
              <a:t> that supports current year must be kept until 10 years from last date to receive service as well</a:t>
            </a:r>
          </a:p>
          <a:p>
            <a:pPr lvl="1" eaLnBrk="1" hangingPunct="1">
              <a:buFont typeface="Arial" charset="0"/>
              <a:buChar char="–"/>
              <a:defRPr/>
            </a:pPr>
            <a:r>
              <a:rPr lang="en-US" sz="2400" dirty="0" smtClean="0"/>
              <a:t>E.g., Contract from 2005, used to support FY 2016 FRNs, must be kept until at least June 30, 2027</a:t>
            </a:r>
          </a:p>
          <a:p>
            <a:pPr eaLnBrk="1" hangingPunct="1">
              <a:lnSpc>
                <a:spcPct val="90000"/>
              </a:lnSpc>
              <a:buFont typeface="Arial" charset="0"/>
              <a:buChar char="•"/>
              <a:defRPr/>
            </a:pPr>
            <a:r>
              <a:rPr lang="en-US" dirty="0" smtClean="0"/>
              <a:t>Documents may be retained in electronic format or paper</a:t>
            </a:r>
          </a:p>
          <a:p>
            <a:pPr eaLnBrk="1" hangingPunct="1">
              <a:buFont typeface="Arial" charset="0"/>
              <a:buChar char="•"/>
              <a:defRPr/>
            </a:pPr>
            <a:endParaRPr lang="en-US" dirty="0"/>
          </a:p>
        </p:txBody>
      </p:sp>
      <p:sp>
        <p:nvSpPr>
          <p:cNvPr id="54275" name="Text Placeholder 2"/>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t>Document Retention Timeframes</a:t>
            </a:r>
          </a:p>
        </p:txBody>
      </p:sp>
      <p:sp>
        <p:nvSpPr>
          <p:cNvPr id="54276" name="Text Placeholder 3"/>
          <p:cNvSpPr>
            <a:spLocks noGrp="1"/>
          </p:cNvSpPr>
          <p:nvPr>
            <p:ph type="body" sz="quarter" idx="12"/>
          </p:nvPr>
        </p:nvSpPr>
        <p:spPr bwMode="auto">
          <a:xfrm>
            <a:off x="3886200" y="381000"/>
            <a:ext cx="4800600"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t>Document Retention</a:t>
            </a:r>
          </a:p>
        </p:txBody>
      </p:sp>
    </p:spTree>
    <p:extLst>
      <p:ext uri="{BB962C8B-B14F-4D97-AF65-F5344CB8AC3E}">
        <p14:creationId xmlns:p14="http://schemas.microsoft.com/office/powerpoint/2010/main" val="35637632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2"/>
          </p:nvPr>
        </p:nvSpPr>
        <p:spPr/>
        <p:txBody>
          <a:bodyPr/>
          <a:lstStyle/>
          <a:p>
            <a:r>
              <a:rPr lang="en-US" dirty="0" smtClean="0"/>
              <a:t> </a:t>
            </a:r>
            <a:endParaRPr lang="en-US" dirty="0"/>
          </a:p>
        </p:txBody>
      </p:sp>
      <p:sp>
        <p:nvSpPr>
          <p:cNvPr id="5" name="Title 4"/>
          <p:cNvSpPr>
            <a:spLocks noGrp="1"/>
          </p:cNvSpPr>
          <p:nvPr>
            <p:ph type="title"/>
          </p:nvPr>
        </p:nvSpPr>
        <p:spPr>
          <a:xfrm>
            <a:off x="457200" y="2743200"/>
            <a:ext cx="8229600" cy="914400"/>
          </a:xfrm>
        </p:spPr>
        <p:txBody>
          <a:bodyPr/>
          <a:lstStyle/>
          <a:p>
            <a:r>
              <a:rPr lang="en-US" dirty="0" smtClean="0"/>
              <a:t>Questions?</a:t>
            </a:r>
            <a:endParaRPr lang="en-US" dirty="0"/>
          </a:p>
        </p:txBody>
      </p:sp>
    </p:spTree>
    <p:extLst>
      <p:ext uri="{BB962C8B-B14F-4D97-AF65-F5344CB8AC3E}">
        <p14:creationId xmlns:p14="http://schemas.microsoft.com/office/powerpoint/2010/main" val="19064182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p:txBody>
          <a:bodyPr/>
          <a:lstStyle/>
          <a:p>
            <a:r>
              <a:rPr lang="en-US" dirty="0" smtClean="0"/>
              <a:t> </a:t>
            </a:r>
            <a:endParaRPr lang="en-US" dirty="0"/>
          </a:p>
        </p:txBody>
      </p:sp>
      <p:sp>
        <p:nvSpPr>
          <p:cNvPr id="4" name="Title 3"/>
          <p:cNvSpPr>
            <a:spLocks noGrp="1"/>
          </p:cNvSpPr>
          <p:nvPr>
            <p:ph type="title"/>
          </p:nvPr>
        </p:nvSpPr>
        <p:spPr>
          <a:xfrm>
            <a:off x="0" y="1676400"/>
            <a:ext cx="9144000" cy="609600"/>
          </a:xfrm>
        </p:spPr>
        <p:txBody>
          <a:bodyPr/>
          <a:lstStyle/>
          <a:p>
            <a:pPr algn="ctr"/>
            <a:r>
              <a:rPr lang="en-US" sz="3200" dirty="0"/>
              <a:t>With questions, please contact us!</a:t>
            </a:r>
          </a:p>
        </p:txBody>
      </p:sp>
      <p:sp>
        <p:nvSpPr>
          <p:cNvPr id="2" name="TextBox 1"/>
          <p:cNvSpPr txBox="1"/>
          <p:nvPr/>
        </p:nvSpPr>
        <p:spPr>
          <a:xfrm>
            <a:off x="762000" y="3200400"/>
            <a:ext cx="7391400" cy="1938992"/>
          </a:xfrm>
          <a:prstGeom prst="rect">
            <a:avLst/>
          </a:prstGeom>
          <a:noFill/>
        </p:spPr>
        <p:txBody>
          <a:bodyPr wrap="square" rtlCol="0">
            <a:spAutoFit/>
          </a:bodyPr>
          <a:lstStyle/>
          <a:p>
            <a:pPr lvl="1">
              <a:buFont typeface="Arial" charset="0"/>
              <a:buNone/>
            </a:pPr>
            <a:r>
              <a:rPr lang="en-US" sz="4000" b="1" dirty="0"/>
              <a:t>Phone: </a:t>
            </a:r>
            <a:r>
              <a:rPr lang="en-US" sz="4000" dirty="0"/>
              <a:t>(888) 203-8100</a:t>
            </a:r>
          </a:p>
          <a:p>
            <a:pPr lvl="1">
              <a:buFont typeface="Arial" charset="0"/>
              <a:buNone/>
            </a:pPr>
            <a:r>
              <a:rPr lang="en-US" sz="4000" b="1" dirty="0"/>
              <a:t>Fax: </a:t>
            </a:r>
            <a:r>
              <a:rPr lang="en-US" sz="4000" dirty="0"/>
              <a:t>(888) 276-8736</a:t>
            </a:r>
          </a:p>
          <a:p>
            <a:pPr lvl="1">
              <a:buFont typeface="Arial" charset="0"/>
              <a:buNone/>
            </a:pPr>
            <a:r>
              <a:rPr lang="en-US" sz="4000" b="1" dirty="0"/>
              <a:t>Website:</a:t>
            </a:r>
            <a:r>
              <a:rPr lang="en-US" sz="4000" dirty="0"/>
              <a:t> </a:t>
            </a:r>
            <a:r>
              <a:rPr lang="en-US" sz="4000" dirty="0">
                <a:hlinkClick r:id="rId3"/>
              </a:rPr>
              <a:t>www.usac.org/sl</a:t>
            </a:r>
            <a:r>
              <a:rPr lang="en-US" sz="4000" dirty="0"/>
              <a:t> </a:t>
            </a:r>
          </a:p>
        </p:txBody>
      </p:sp>
    </p:spTree>
    <p:extLst>
      <p:ext uri="{BB962C8B-B14F-4D97-AF65-F5344CB8AC3E}">
        <p14:creationId xmlns:p14="http://schemas.microsoft.com/office/powerpoint/2010/main" val="38902709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p:txBody>
          <a:bodyPr/>
          <a:lstStyle/>
          <a:p>
            <a:endParaRPr lang="en-US" dirty="0"/>
          </a:p>
        </p:txBody>
      </p:sp>
      <p:sp>
        <p:nvSpPr>
          <p:cNvPr id="4" name="Title 3"/>
          <p:cNvSpPr>
            <a:spLocks noGrp="1"/>
          </p:cNvSpPr>
          <p:nvPr>
            <p:ph type="title"/>
          </p:nvPr>
        </p:nvSpPr>
        <p:spPr>
          <a:xfrm>
            <a:off x="0" y="2819400"/>
            <a:ext cx="9144000" cy="609600"/>
          </a:xfrm>
        </p:spPr>
        <p:txBody>
          <a:bodyPr/>
          <a:lstStyle/>
          <a:p>
            <a:pPr algn="ctr"/>
            <a:r>
              <a:rPr lang="en-US" sz="7200" dirty="0" smtClean="0"/>
              <a:t>Thank you!</a:t>
            </a:r>
            <a:endParaRPr lang="en-US" sz="7200" dirty="0"/>
          </a:p>
        </p:txBody>
      </p:sp>
    </p:spTree>
    <p:extLst>
      <p:ext uri="{BB962C8B-B14F-4D97-AF65-F5344CB8AC3E}">
        <p14:creationId xmlns:p14="http://schemas.microsoft.com/office/powerpoint/2010/main" val="32515122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US" dirty="0" smtClean="0"/>
              <a:t>Children’s </a:t>
            </a:r>
            <a:r>
              <a:rPr lang="en-US" dirty="0"/>
              <a:t>Internet Protection Act (CIPA) </a:t>
            </a:r>
          </a:p>
          <a:p>
            <a:r>
              <a:rPr lang="en-US" dirty="0" smtClean="0"/>
              <a:t>Installation and Payment Plans</a:t>
            </a:r>
          </a:p>
          <a:p>
            <a:r>
              <a:rPr lang="en-US" dirty="0" smtClean="0"/>
              <a:t>Changes (SPIN Changes, Service Substitutions, Equipment Transfer and Disposal)</a:t>
            </a:r>
            <a:endParaRPr lang="en-US" dirty="0"/>
          </a:p>
          <a:p>
            <a:r>
              <a:rPr lang="en-US" dirty="0" smtClean="0"/>
              <a:t>Document Retention</a:t>
            </a:r>
          </a:p>
        </p:txBody>
      </p:sp>
      <p:sp>
        <p:nvSpPr>
          <p:cNvPr id="6" name="Text Placeholder 5"/>
          <p:cNvSpPr>
            <a:spLocks noGrp="1"/>
          </p:cNvSpPr>
          <p:nvPr>
            <p:ph type="body" sz="quarter" idx="12"/>
          </p:nvPr>
        </p:nvSpPr>
        <p:spPr/>
        <p:txBody>
          <a:bodyPr/>
          <a:lstStyle/>
          <a:p>
            <a:r>
              <a:rPr lang="en-US" dirty="0" smtClean="0"/>
              <a:t>Overview</a:t>
            </a:r>
            <a:endParaRPr lang="en-US" dirty="0"/>
          </a:p>
        </p:txBody>
      </p:sp>
      <p:sp>
        <p:nvSpPr>
          <p:cNvPr id="4" name="Title 3"/>
          <p:cNvSpPr>
            <a:spLocks noGrp="1"/>
          </p:cNvSpPr>
          <p:nvPr>
            <p:ph type="title"/>
          </p:nvPr>
        </p:nvSpPr>
        <p:spPr/>
        <p:txBody>
          <a:bodyPr/>
          <a:lstStyle/>
          <a:p>
            <a:r>
              <a:rPr lang="en-US" dirty="0" smtClean="0"/>
              <a:t>Overview</a:t>
            </a:r>
            <a:endParaRPr lang="en-US" dirty="0"/>
          </a:p>
        </p:txBody>
      </p:sp>
    </p:spTree>
    <p:extLst>
      <p:ext uri="{BB962C8B-B14F-4D97-AF65-F5344CB8AC3E}">
        <p14:creationId xmlns:p14="http://schemas.microsoft.com/office/powerpoint/2010/main" val="2304477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US" dirty="0"/>
              <a:t>S</a:t>
            </a:r>
            <a:r>
              <a:rPr lang="en-US" dirty="0" smtClean="0"/>
              <a:t>chool </a:t>
            </a:r>
            <a:r>
              <a:rPr lang="en-US" dirty="0"/>
              <a:t>and library authorities must certify that they are enforcing a policy of Internet safety that includes measures to block or filter Internet access for both minors and adults to certain visual depictions. </a:t>
            </a:r>
            <a:endParaRPr lang="en-US" dirty="0" smtClean="0"/>
          </a:p>
          <a:p>
            <a:r>
              <a:rPr lang="en-US" dirty="0" smtClean="0"/>
              <a:t>CIPA compliance is required for:</a:t>
            </a:r>
          </a:p>
          <a:p>
            <a:pPr lvl="1"/>
            <a:r>
              <a:rPr lang="en-US" b="1" dirty="0"/>
              <a:t>Category </a:t>
            </a:r>
            <a:r>
              <a:rPr lang="en-US" b="1" dirty="0" smtClean="0"/>
              <a:t>One </a:t>
            </a:r>
            <a:r>
              <a:rPr lang="en-US" dirty="0"/>
              <a:t>– Internet </a:t>
            </a:r>
            <a:r>
              <a:rPr lang="en-US" dirty="0" smtClean="0"/>
              <a:t>access, </a:t>
            </a:r>
            <a:r>
              <a:rPr lang="en-US" dirty="0"/>
              <a:t>and </a:t>
            </a:r>
            <a:endParaRPr lang="en-US" dirty="0" smtClean="0"/>
          </a:p>
          <a:p>
            <a:pPr lvl="1"/>
            <a:r>
              <a:rPr lang="en-US" b="1" dirty="0" smtClean="0"/>
              <a:t>Category </a:t>
            </a:r>
            <a:r>
              <a:rPr lang="en-US" b="1" dirty="0"/>
              <a:t>Two </a:t>
            </a:r>
            <a:r>
              <a:rPr lang="en-US" dirty="0" smtClean="0"/>
              <a:t>– </a:t>
            </a:r>
            <a:r>
              <a:rPr lang="en-US" dirty="0"/>
              <a:t>internal connections, managed internal broadband services, and basic maintenance of internal connections  </a:t>
            </a:r>
            <a:endParaRPr lang="en-US" dirty="0" smtClean="0"/>
          </a:p>
        </p:txBody>
      </p:sp>
      <p:sp>
        <p:nvSpPr>
          <p:cNvPr id="6" name="Text Placeholder 5"/>
          <p:cNvSpPr>
            <a:spLocks noGrp="1"/>
          </p:cNvSpPr>
          <p:nvPr>
            <p:ph type="body" sz="quarter" idx="12"/>
          </p:nvPr>
        </p:nvSpPr>
        <p:spPr/>
        <p:txBody>
          <a:bodyPr/>
          <a:lstStyle/>
          <a:p>
            <a:r>
              <a:rPr lang="en-US" dirty="0" smtClean="0"/>
              <a:t>CIPA</a:t>
            </a:r>
            <a:endParaRPr lang="en-US" dirty="0"/>
          </a:p>
        </p:txBody>
      </p:sp>
      <p:sp>
        <p:nvSpPr>
          <p:cNvPr id="4" name="Title 3"/>
          <p:cNvSpPr>
            <a:spLocks noGrp="1"/>
          </p:cNvSpPr>
          <p:nvPr>
            <p:ph type="title"/>
          </p:nvPr>
        </p:nvSpPr>
        <p:spPr/>
        <p:txBody>
          <a:bodyPr/>
          <a:lstStyle/>
          <a:p>
            <a:r>
              <a:rPr lang="en-US" dirty="0" smtClean="0"/>
              <a:t>Children’s Internet Protection Act (CIPA)</a:t>
            </a:r>
            <a:endParaRPr lang="en-US" dirty="0"/>
          </a:p>
        </p:txBody>
      </p:sp>
    </p:spTree>
    <p:extLst>
      <p:ext uri="{BB962C8B-B14F-4D97-AF65-F5344CB8AC3E}">
        <p14:creationId xmlns:p14="http://schemas.microsoft.com/office/powerpoint/2010/main" val="2566972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457200" y="1600200"/>
            <a:ext cx="8229600" cy="4343400"/>
          </a:xfrm>
        </p:spPr>
        <p:txBody>
          <a:bodyPr/>
          <a:lstStyle/>
          <a:p>
            <a:pPr marL="514350" indent="-514350">
              <a:buFont typeface="+mj-lt"/>
              <a:buAutoNum type="arabicPeriod"/>
            </a:pPr>
            <a:r>
              <a:rPr lang="en-US" b="1" dirty="0"/>
              <a:t> Internet Safety Policy</a:t>
            </a:r>
          </a:p>
          <a:p>
            <a:pPr lvl="1"/>
            <a:r>
              <a:rPr lang="en-US" dirty="0" smtClean="0"/>
              <a:t>Internet </a:t>
            </a:r>
            <a:r>
              <a:rPr lang="en-US" dirty="0"/>
              <a:t>safety policy </a:t>
            </a:r>
            <a:r>
              <a:rPr lang="en-US" dirty="0" smtClean="0"/>
              <a:t>(</a:t>
            </a:r>
            <a:r>
              <a:rPr lang="en-US" sz="2400" dirty="0" smtClean="0"/>
              <a:t>For </a:t>
            </a:r>
            <a:r>
              <a:rPr lang="en-US" sz="2400" dirty="0"/>
              <a:t>schools, the policy must also include monitoring the online activities of minors. </a:t>
            </a:r>
            <a:r>
              <a:rPr lang="en-US" dirty="0" smtClean="0"/>
              <a:t>)</a:t>
            </a:r>
          </a:p>
          <a:p>
            <a:pPr marL="514350" indent="-514350">
              <a:buFont typeface="+mj-lt"/>
              <a:buAutoNum type="arabicPeriod" startAt="2"/>
            </a:pPr>
            <a:r>
              <a:rPr lang="en-US" b="1" dirty="0"/>
              <a:t>T</a:t>
            </a:r>
            <a:r>
              <a:rPr lang="en-US" b="1" dirty="0" smtClean="0"/>
              <a:t>echnology </a:t>
            </a:r>
            <a:r>
              <a:rPr lang="en-US" b="1" dirty="0"/>
              <a:t>Protection Measure</a:t>
            </a:r>
          </a:p>
          <a:p>
            <a:pPr lvl="1"/>
            <a:r>
              <a:rPr lang="en-US" dirty="0"/>
              <a:t>A technology protection measure is a specific technology that blocks or filters Internet access</a:t>
            </a:r>
            <a:r>
              <a:rPr lang="en-US" dirty="0" smtClean="0"/>
              <a:t>.</a:t>
            </a:r>
          </a:p>
          <a:p>
            <a:pPr marL="514350" indent="-514350">
              <a:buFont typeface="+mj-lt"/>
              <a:buAutoNum type="arabicPeriod" startAt="3"/>
            </a:pPr>
            <a:r>
              <a:rPr lang="en-US" b="1" dirty="0"/>
              <a:t>Public Notice and Hearing or Meeting</a:t>
            </a:r>
          </a:p>
          <a:p>
            <a:pPr lvl="1"/>
            <a:r>
              <a:rPr lang="en-US" dirty="0" smtClean="0"/>
              <a:t> Publish a public </a:t>
            </a:r>
            <a:r>
              <a:rPr lang="en-US" dirty="0"/>
              <a:t>notice and hold at least one public hearing or meeting to address a proposed technology protection measure and Internet safety policy. </a:t>
            </a:r>
          </a:p>
          <a:p>
            <a:pPr marL="514350" indent="-514350">
              <a:buFont typeface="+mj-lt"/>
              <a:buAutoNum type="arabicPeriod" startAt="3"/>
            </a:pPr>
            <a:endParaRPr lang="en-US" dirty="0"/>
          </a:p>
          <a:p>
            <a:pPr marL="0" indent="0">
              <a:buNone/>
            </a:pPr>
            <a:endParaRPr lang="en-US" dirty="0" smtClean="0"/>
          </a:p>
        </p:txBody>
      </p:sp>
      <p:sp>
        <p:nvSpPr>
          <p:cNvPr id="6" name="Text Placeholder 5"/>
          <p:cNvSpPr>
            <a:spLocks noGrp="1"/>
          </p:cNvSpPr>
          <p:nvPr>
            <p:ph type="body" sz="quarter" idx="12"/>
          </p:nvPr>
        </p:nvSpPr>
        <p:spPr/>
        <p:txBody>
          <a:bodyPr/>
          <a:lstStyle/>
          <a:p>
            <a:r>
              <a:rPr lang="en-US" dirty="0" smtClean="0"/>
              <a:t>CIPA</a:t>
            </a:r>
            <a:endParaRPr lang="en-US" dirty="0"/>
          </a:p>
        </p:txBody>
      </p:sp>
      <p:sp>
        <p:nvSpPr>
          <p:cNvPr id="4" name="Title 3"/>
          <p:cNvSpPr>
            <a:spLocks noGrp="1"/>
          </p:cNvSpPr>
          <p:nvPr>
            <p:ph type="title"/>
          </p:nvPr>
        </p:nvSpPr>
        <p:spPr>
          <a:xfrm>
            <a:off x="457200" y="1066800"/>
            <a:ext cx="8229600" cy="609600"/>
          </a:xfrm>
        </p:spPr>
        <p:txBody>
          <a:bodyPr/>
          <a:lstStyle/>
          <a:p>
            <a:r>
              <a:rPr lang="en-US" dirty="0" smtClean="0"/>
              <a:t>CIPA requirements:</a:t>
            </a:r>
            <a:endParaRPr lang="en-US" dirty="0"/>
          </a:p>
        </p:txBody>
      </p:sp>
    </p:spTree>
    <p:extLst>
      <p:ext uri="{BB962C8B-B14F-4D97-AF65-F5344CB8AC3E}">
        <p14:creationId xmlns:p14="http://schemas.microsoft.com/office/powerpoint/2010/main" val="431910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457200" y="1600200"/>
            <a:ext cx="8229600" cy="4343400"/>
          </a:xfrm>
        </p:spPr>
        <p:txBody>
          <a:bodyPr/>
          <a:lstStyle/>
          <a:p>
            <a:r>
              <a:rPr lang="en-US" dirty="0" smtClean="0"/>
              <a:t>A </a:t>
            </a:r>
            <a:r>
              <a:rPr lang="en-US" dirty="0"/>
              <a:t>copy of the Internet safety policy.</a:t>
            </a:r>
          </a:p>
          <a:p>
            <a:r>
              <a:rPr lang="en-US" dirty="0" smtClean="0"/>
              <a:t>Website announcement, advertisement in local paper, agenda item on the county government meeting are public notice examples</a:t>
            </a:r>
          </a:p>
          <a:p>
            <a:r>
              <a:rPr lang="en-US" dirty="0" smtClean="0"/>
              <a:t>Meeting minutes or hearing notes are public meeting</a:t>
            </a:r>
          </a:p>
          <a:p>
            <a:r>
              <a:rPr lang="en-US" dirty="0" smtClean="0"/>
              <a:t>A </a:t>
            </a:r>
            <a:r>
              <a:rPr lang="en-US" dirty="0"/>
              <a:t>description of the </a:t>
            </a:r>
            <a:r>
              <a:rPr lang="en-US" dirty="0" smtClean="0"/>
              <a:t>filter, filter logs, installation records.</a:t>
            </a:r>
            <a:endParaRPr lang="en-US" dirty="0"/>
          </a:p>
          <a:p>
            <a:r>
              <a:rPr lang="en-US" dirty="0" smtClean="0"/>
              <a:t>Copies </a:t>
            </a:r>
            <a:r>
              <a:rPr lang="en-US" dirty="0"/>
              <a:t>of the FCC Form 479 and/or FCC Forms 486, as applicable.</a:t>
            </a:r>
          </a:p>
          <a:p>
            <a:pPr marL="457200" lvl="1" indent="0">
              <a:buNone/>
            </a:pPr>
            <a:endParaRPr lang="en-US" dirty="0"/>
          </a:p>
          <a:p>
            <a:pPr marL="514350" indent="-514350">
              <a:buFont typeface="+mj-lt"/>
              <a:buAutoNum type="arabicPeriod" startAt="3"/>
            </a:pPr>
            <a:endParaRPr lang="en-US" dirty="0"/>
          </a:p>
          <a:p>
            <a:pPr marL="0" indent="0">
              <a:buNone/>
            </a:pPr>
            <a:endParaRPr lang="en-US" dirty="0" smtClean="0"/>
          </a:p>
        </p:txBody>
      </p:sp>
      <p:sp>
        <p:nvSpPr>
          <p:cNvPr id="6" name="Text Placeholder 5"/>
          <p:cNvSpPr>
            <a:spLocks noGrp="1"/>
          </p:cNvSpPr>
          <p:nvPr>
            <p:ph type="body" sz="quarter" idx="12"/>
          </p:nvPr>
        </p:nvSpPr>
        <p:spPr/>
        <p:txBody>
          <a:bodyPr/>
          <a:lstStyle/>
          <a:p>
            <a:r>
              <a:rPr lang="en-US" dirty="0" smtClean="0"/>
              <a:t>CIPA</a:t>
            </a:r>
            <a:endParaRPr lang="en-US" dirty="0"/>
          </a:p>
        </p:txBody>
      </p:sp>
      <p:sp>
        <p:nvSpPr>
          <p:cNvPr id="4" name="Title 3"/>
          <p:cNvSpPr>
            <a:spLocks noGrp="1"/>
          </p:cNvSpPr>
          <p:nvPr>
            <p:ph type="title"/>
          </p:nvPr>
        </p:nvSpPr>
        <p:spPr>
          <a:xfrm>
            <a:off x="457200" y="1066800"/>
            <a:ext cx="8229600" cy="609600"/>
          </a:xfrm>
        </p:spPr>
        <p:txBody>
          <a:bodyPr/>
          <a:lstStyle/>
          <a:p>
            <a:r>
              <a:rPr lang="en-US" dirty="0" smtClean="0"/>
              <a:t>Documenting CIPA Compliance</a:t>
            </a:r>
            <a:endParaRPr lang="en-US" dirty="0"/>
          </a:p>
        </p:txBody>
      </p:sp>
    </p:spTree>
    <p:extLst>
      <p:ext uri="{BB962C8B-B14F-4D97-AF65-F5344CB8AC3E}">
        <p14:creationId xmlns:p14="http://schemas.microsoft.com/office/powerpoint/2010/main" val="197464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457200" y="1600200"/>
            <a:ext cx="8229600" cy="4724400"/>
          </a:xfrm>
        </p:spPr>
        <p:txBody>
          <a:bodyPr/>
          <a:lstStyle/>
          <a:p>
            <a:r>
              <a:rPr lang="en-US" dirty="0" smtClean="0"/>
              <a:t>Applicants </a:t>
            </a:r>
            <a:r>
              <a:rPr lang="en-US" dirty="0"/>
              <a:t>are given the opportunity to correct minor errors that could result in violations of the CIPA </a:t>
            </a:r>
            <a:r>
              <a:rPr lang="en-US" dirty="0" smtClean="0"/>
              <a:t>rules. </a:t>
            </a:r>
          </a:p>
          <a:p>
            <a:r>
              <a:rPr lang="en-US" b="1" dirty="0" smtClean="0"/>
              <a:t>Correctable </a:t>
            </a:r>
            <a:r>
              <a:rPr lang="en-US" b="1" dirty="0"/>
              <a:t>errors </a:t>
            </a:r>
            <a:r>
              <a:rPr lang="en-US" dirty="0"/>
              <a:t>are those that are immaterial to CIPA compliance. </a:t>
            </a:r>
            <a:r>
              <a:rPr lang="en-US" dirty="0" smtClean="0"/>
              <a:t> Examples:</a:t>
            </a:r>
          </a:p>
          <a:p>
            <a:pPr lvl="1"/>
            <a:r>
              <a:rPr lang="en-US" dirty="0" smtClean="0"/>
              <a:t>One </a:t>
            </a:r>
            <a:r>
              <a:rPr lang="en-US" dirty="0"/>
              <a:t>of the </a:t>
            </a:r>
            <a:r>
              <a:rPr lang="en-US" dirty="0" smtClean="0"/>
              <a:t>Internet </a:t>
            </a:r>
            <a:r>
              <a:rPr lang="en-US" dirty="0"/>
              <a:t>safety </a:t>
            </a:r>
            <a:r>
              <a:rPr lang="en-US" dirty="0" smtClean="0"/>
              <a:t>policy issues was not addressed.  </a:t>
            </a:r>
            <a:r>
              <a:rPr lang="en-US" b="1" dirty="0" smtClean="0">
                <a:solidFill>
                  <a:schemeClr val="tx2">
                    <a:lumMod val="60000"/>
                    <a:lumOff val="40000"/>
                  </a:schemeClr>
                </a:solidFill>
              </a:rPr>
              <a:t>Correction:</a:t>
            </a:r>
            <a:r>
              <a:rPr lang="en-US" i="1" dirty="0" smtClean="0"/>
              <a:t>  The issue can be added to the policy.</a:t>
            </a:r>
          </a:p>
          <a:p>
            <a:pPr lvl="1"/>
            <a:r>
              <a:rPr lang="en-US" dirty="0" smtClean="0"/>
              <a:t> Applicant is not able to locate a record of its public </a:t>
            </a:r>
            <a:r>
              <a:rPr lang="en-US" dirty="0"/>
              <a:t>notice and meeting or hearing </a:t>
            </a:r>
            <a:r>
              <a:rPr lang="en-US" dirty="0" smtClean="0"/>
              <a:t>held after August 2004. </a:t>
            </a:r>
            <a:r>
              <a:rPr lang="en-US" b="1" dirty="0">
                <a:solidFill>
                  <a:schemeClr val="tx2">
                    <a:lumMod val="60000"/>
                    <a:lumOff val="40000"/>
                  </a:schemeClr>
                </a:solidFill>
              </a:rPr>
              <a:t>Correction:</a:t>
            </a:r>
            <a:r>
              <a:rPr lang="en-US" dirty="0" smtClean="0"/>
              <a:t>  </a:t>
            </a:r>
            <a:r>
              <a:rPr lang="en-US" i="1" dirty="0"/>
              <a:t>Hold a public meeting or </a:t>
            </a:r>
            <a:r>
              <a:rPr lang="en-US" i="1" dirty="0" smtClean="0"/>
              <a:t>hearing.</a:t>
            </a:r>
            <a:endParaRPr lang="en-US" i="1" dirty="0"/>
          </a:p>
          <a:p>
            <a:pPr marL="514350" indent="-514350">
              <a:buFont typeface="+mj-lt"/>
              <a:buAutoNum type="arabicPeriod" startAt="3"/>
            </a:pPr>
            <a:endParaRPr lang="en-US" dirty="0"/>
          </a:p>
          <a:p>
            <a:pPr marL="0" indent="0">
              <a:buNone/>
            </a:pPr>
            <a:endParaRPr lang="en-US" dirty="0" smtClean="0"/>
          </a:p>
        </p:txBody>
      </p:sp>
      <p:sp>
        <p:nvSpPr>
          <p:cNvPr id="6" name="Text Placeholder 5"/>
          <p:cNvSpPr>
            <a:spLocks noGrp="1"/>
          </p:cNvSpPr>
          <p:nvPr>
            <p:ph type="body" sz="quarter" idx="12"/>
          </p:nvPr>
        </p:nvSpPr>
        <p:spPr/>
        <p:txBody>
          <a:bodyPr/>
          <a:lstStyle/>
          <a:p>
            <a:r>
              <a:rPr lang="en-US" dirty="0" smtClean="0"/>
              <a:t>CIPA</a:t>
            </a:r>
            <a:endParaRPr lang="en-US" dirty="0"/>
          </a:p>
        </p:txBody>
      </p:sp>
      <p:sp>
        <p:nvSpPr>
          <p:cNvPr id="4" name="Title 3"/>
          <p:cNvSpPr>
            <a:spLocks noGrp="1"/>
          </p:cNvSpPr>
          <p:nvPr>
            <p:ph type="title"/>
          </p:nvPr>
        </p:nvSpPr>
        <p:spPr>
          <a:xfrm>
            <a:off x="457200" y="1066800"/>
            <a:ext cx="8229600" cy="609600"/>
          </a:xfrm>
        </p:spPr>
        <p:txBody>
          <a:bodyPr/>
          <a:lstStyle/>
          <a:p>
            <a:r>
              <a:rPr lang="en-US" dirty="0" smtClean="0"/>
              <a:t>Correcting CIPA Issues</a:t>
            </a:r>
            <a:endParaRPr lang="en-US" dirty="0"/>
          </a:p>
        </p:txBody>
      </p:sp>
    </p:spTree>
    <p:extLst>
      <p:ext uri="{BB962C8B-B14F-4D97-AF65-F5344CB8AC3E}">
        <p14:creationId xmlns:p14="http://schemas.microsoft.com/office/powerpoint/2010/main" val="1193043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Payment Plans</a:t>
            </a:r>
            <a:endParaRPr lang="en-US" dirty="0"/>
          </a:p>
        </p:txBody>
      </p:sp>
      <p:sp>
        <p:nvSpPr>
          <p:cNvPr id="3" name="Text Placeholder 2"/>
          <p:cNvSpPr>
            <a:spLocks noGrp="1"/>
          </p:cNvSpPr>
          <p:nvPr>
            <p:ph type="body" sz="quarter" idx="10"/>
          </p:nvPr>
        </p:nvSpPr>
        <p:spPr>
          <a:xfrm>
            <a:off x="990600" y="2667000"/>
            <a:ext cx="7848600" cy="838200"/>
          </a:xfrm>
        </p:spPr>
        <p:txBody>
          <a:bodyPr/>
          <a:lstStyle/>
          <a:p>
            <a:r>
              <a:rPr lang="en-US" dirty="0"/>
              <a:t>E-rate Program Applicant </a:t>
            </a:r>
            <a:r>
              <a:rPr lang="en-US" dirty="0" smtClean="0"/>
              <a:t>Training </a:t>
            </a:r>
            <a:endParaRPr lang="en-US" dirty="0"/>
          </a:p>
        </p:txBody>
      </p:sp>
      <p:sp>
        <p:nvSpPr>
          <p:cNvPr id="4" name="Text Placeholder 3"/>
          <p:cNvSpPr>
            <a:spLocks noGrp="1"/>
          </p:cNvSpPr>
          <p:nvPr>
            <p:ph type="body" sz="quarter" idx="12"/>
          </p:nvPr>
        </p:nvSpPr>
        <p:spPr/>
        <p:txBody>
          <a:bodyPr/>
          <a:lstStyle/>
          <a:p>
            <a:r>
              <a:rPr lang="en-US" dirty="0" smtClean="0"/>
              <a:t> </a:t>
            </a:r>
            <a:endParaRPr lang="en-US" dirty="0"/>
          </a:p>
        </p:txBody>
      </p:sp>
    </p:spTree>
    <p:extLst>
      <p:ext uri="{BB962C8B-B14F-4D97-AF65-F5344CB8AC3E}">
        <p14:creationId xmlns:p14="http://schemas.microsoft.com/office/powerpoint/2010/main" val="3185418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1"/>
          <p:cNvSpPr>
            <a:spLocks noGrp="1"/>
          </p:cNvSpPr>
          <p:nvPr>
            <p:ph sz="quarter" idx="13"/>
          </p:nvPr>
        </p:nvSpPr>
        <p:spPr bwMode="auto">
          <a:xfrm>
            <a:off x="228600" y="1524000"/>
            <a:ext cx="8763000" cy="480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90000"/>
              </a:lnSpc>
            </a:pPr>
            <a:r>
              <a:rPr lang="en-US" altLang="en-US" dirty="0" smtClean="0"/>
              <a:t>Installments are allowed for the applicant’s non-discount share of special construction charges</a:t>
            </a:r>
          </a:p>
          <a:p>
            <a:pPr lvl="1">
              <a:lnSpc>
                <a:spcPct val="90000"/>
              </a:lnSpc>
            </a:pPr>
            <a:r>
              <a:rPr lang="en-US" altLang="en-US" dirty="0" smtClean="0"/>
              <a:t>Must indicate interest on your FCC Form 470</a:t>
            </a:r>
          </a:p>
          <a:p>
            <a:pPr lvl="1">
              <a:lnSpc>
                <a:spcPct val="90000"/>
              </a:lnSpc>
            </a:pPr>
            <a:r>
              <a:rPr lang="en-US" altLang="en-US" dirty="0" smtClean="0"/>
              <a:t>Providers not obligated to agree to installment payments</a:t>
            </a:r>
          </a:p>
          <a:p>
            <a:pPr eaLnBrk="1" hangingPunct="1">
              <a:lnSpc>
                <a:spcPct val="90000"/>
              </a:lnSpc>
            </a:pPr>
            <a:r>
              <a:rPr lang="en-US" altLang="en-US" dirty="0" smtClean="0"/>
              <a:t>Payment plans are </a:t>
            </a:r>
            <a:r>
              <a:rPr lang="en-US" altLang="en-US" b="1" dirty="0" smtClean="0"/>
              <a:t>NOT</a:t>
            </a:r>
            <a:r>
              <a:rPr lang="en-US" altLang="en-US" dirty="0" smtClean="0"/>
              <a:t> allowed for other discounted services</a:t>
            </a:r>
          </a:p>
          <a:p>
            <a:pPr eaLnBrk="1" hangingPunct="1">
              <a:lnSpc>
                <a:spcPct val="90000"/>
              </a:lnSpc>
            </a:pPr>
            <a:r>
              <a:rPr lang="en-US" altLang="en-US" dirty="0" smtClean="0"/>
              <a:t>Applicants are required to pay their share at the same time that USAC pays the discount amount</a:t>
            </a:r>
          </a:p>
          <a:p>
            <a:pPr lvl="1" eaLnBrk="1" hangingPunct="1">
              <a:lnSpc>
                <a:spcPct val="90000"/>
              </a:lnSpc>
            </a:pPr>
            <a:r>
              <a:rPr lang="en-US" altLang="en-US" sz="2400" dirty="0" smtClean="0"/>
              <a:t>Service Provider certifies that the invoices they submit are for services that “have been billed to service provider’s customers.”</a:t>
            </a:r>
          </a:p>
          <a:p>
            <a:pPr lvl="2">
              <a:lnSpc>
                <a:spcPct val="90000"/>
              </a:lnSpc>
            </a:pPr>
            <a:r>
              <a:rPr lang="en-US" altLang="en-US" sz="2000" dirty="0" smtClean="0"/>
              <a:t>FCC Rules include a presumption that the non-discount share will be paid within 90 days. </a:t>
            </a:r>
          </a:p>
          <a:p>
            <a:pPr eaLnBrk="1" hangingPunct="1">
              <a:buFont typeface="Arial" pitchFamily="34" charset="0"/>
              <a:buNone/>
            </a:pPr>
            <a:endParaRPr lang="en-US" altLang="en-US" dirty="0" smtClean="0"/>
          </a:p>
        </p:txBody>
      </p:sp>
      <p:sp>
        <p:nvSpPr>
          <p:cNvPr id="49155" name="Text Placeholder 2"/>
          <p:cNvSpPr>
            <a:spLocks noGrp="1"/>
          </p:cNvSpPr>
          <p:nvPr>
            <p:ph type="body" sz="quarter" idx="11"/>
          </p:nvPr>
        </p:nvSpPr>
        <p:spPr bwMode="auto">
          <a:xfrm>
            <a:off x="457200" y="990600"/>
            <a:ext cx="8229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t>Payment Plans</a:t>
            </a:r>
          </a:p>
        </p:txBody>
      </p:sp>
      <p:sp>
        <p:nvSpPr>
          <p:cNvPr id="49156" name="Text Placeholder 3"/>
          <p:cNvSpPr>
            <a:spLocks noGrp="1"/>
          </p:cNvSpPr>
          <p:nvPr>
            <p:ph type="body" sz="quarter" idx="12"/>
          </p:nvPr>
        </p:nvSpPr>
        <p:spPr bwMode="auto">
          <a:xfrm>
            <a:off x="3733800" y="381000"/>
            <a:ext cx="4953000"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t>Payment Plans</a:t>
            </a:r>
          </a:p>
        </p:txBody>
      </p:sp>
    </p:spTree>
    <p:extLst>
      <p:ext uri="{BB962C8B-B14F-4D97-AF65-F5344CB8AC3E}">
        <p14:creationId xmlns:p14="http://schemas.microsoft.com/office/powerpoint/2010/main" val="3053092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a:t>
            </a:r>
            <a:endParaRPr lang="en-US" dirty="0"/>
          </a:p>
        </p:txBody>
      </p:sp>
      <p:sp>
        <p:nvSpPr>
          <p:cNvPr id="3" name="Text Placeholder 2"/>
          <p:cNvSpPr>
            <a:spLocks noGrp="1"/>
          </p:cNvSpPr>
          <p:nvPr>
            <p:ph type="body" sz="quarter" idx="10"/>
          </p:nvPr>
        </p:nvSpPr>
        <p:spPr>
          <a:xfrm>
            <a:off x="990600" y="2667000"/>
            <a:ext cx="7848600" cy="838200"/>
          </a:xfrm>
        </p:spPr>
        <p:txBody>
          <a:bodyPr/>
          <a:lstStyle/>
          <a:p>
            <a:r>
              <a:rPr lang="en-US" dirty="0"/>
              <a:t>E-rate Program Applicant </a:t>
            </a:r>
            <a:r>
              <a:rPr lang="en-US" dirty="0" smtClean="0"/>
              <a:t>Training </a:t>
            </a:r>
            <a:endParaRPr lang="en-US" dirty="0"/>
          </a:p>
        </p:txBody>
      </p:sp>
      <p:sp>
        <p:nvSpPr>
          <p:cNvPr id="4" name="Text Placeholder 3"/>
          <p:cNvSpPr>
            <a:spLocks noGrp="1"/>
          </p:cNvSpPr>
          <p:nvPr>
            <p:ph type="body" sz="quarter" idx="12"/>
          </p:nvPr>
        </p:nvSpPr>
        <p:spPr/>
        <p:txBody>
          <a:bodyPr/>
          <a:lstStyle/>
          <a:p>
            <a:r>
              <a:rPr lang="en-US" dirty="0" smtClean="0"/>
              <a:t> </a:t>
            </a:r>
            <a:endParaRPr lang="en-US" dirty="0"/>
          </a:p>
        </p:txBody>
      </p:sp>
    </p:spTree>
    <p:extLst>
      <p:ext uri="{BB962C8B-B14F-4D97-AF65-F5344CB8AC3E}">
        <p14:creationId xmlns:p14="http://schemas.microsoft.com/office/powerpoint/2010/main" val="6830160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1164</TotalTime>
  <Words>783</Words>
  <Application>Microsoft Office PowerPoint</Application>
  <PresentationFormat>On-screen Show (4:3)</PresentationFormat>
  <Paragraphs>108</Paragraphs>
  <Slides>18</Slides>
  <Notes>4</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After the FCC Form 471   </vt:lpstr>
      <vt:lpstr>Overview</vt:lpstr>
      <vt:lpstr>Children’s Internet Protection Act (CIPA)</vt:lpstr>
      <vt:lpstr>CIPA requirements:</vt:lpstr>
      <vt:lpstr>Documenting CIPA Compliance</vt:lpstr>
      <vt:lpstr>Correcting CIPA Issues</vt:lpstr>
      <vt:lpstr>Payment Plans</vt:lpstr>
      <vt:lpstr>PowerPoint Presentation</vt:lpstr>
      <vt:lpstr>Changes  </vt:lpstr>
      <vt:lpstr>Corrective SPIN changes</vt:lpstr>
      <vt:lpstr>Service Substitutions</vt:lpstr>
      <vt:lpstr>Service Substitutions</vt:lpstr>
      <vt:lpstr>Equipment Disposal</vt:lpstr>
      <vt:lpstr>FCC Form 500</vt:lpstr>
      <vt:lpstr>PowerPoint Presentation</vt:lpstr>
      <vt:lpstr>Questions?</vt:lpstr>
      <vt:lpstr>With questions, please contact us!</vt:lpstr>
      <vt:lpstr>Thank you!</vt:lpstr>
    </vt:vector>
  </TitlesOfParts>
  <Company>USAC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Abby Hills</dc:creator>
  <cp:lastModifiedBy>Suzie Casal</cp:lastModifiedBy>
  <cp:revision>55</cp:revision>
  <cp:lastPrinted>2016-09-23T16:04:46Z</cp:lastPrinted>
  <dcterms:created xsi:type="dcterms:W3CDTF">2015-08-13T11:49:36Z</dcterms:created>
  <dcterms:modified xsi:type="dcterms:W3CDTF">2016-10-23T18:39:11Z</dcterms:modified>
</cp:coreProperties>
</file>