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61" r:id="rId4"/>
    <p:sldId id="268" r:id="rId5"/>
    <p:sldId id="262" r:id="rId6"/>
    <p:sldId id="263" r:id="rId7"/>
    <p:sldId id="269" r:id="rId8"/>
    <p:sldId id="271" r:id="rId9"/>
    <p:sldId id="264" r:id="rId10"/>
    <p:sldId id="265" r:id="rId11"/>
    <p:sldId id="266" r:id="rId12"/>
    <p:sldId id="270" r:id="rId13"/>
    <p:sldId id="267" r:id="rId14"/>
    <p:sldId id="272" r:id="rId15"/>
    <p:sldId id="259" r:id="rId16"/>
    <p:sldId id="260" r:id="rId1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a Voth" initials="CV" lastIdx="10" clrIdx="0">
    <p:extLst/>
  </p:cmAuthor>
  <p:cmAuthor id="2" name="James Bachtell" initials="JB" lastIdx="3" clrIdx="1">
    <p:extLst/>
  </p:cmAuthor>
  <p:cmAuthor id="3" name="Leslie Frelow" initials="LF" lastIdx="2" clrIdx="2">
    <p:extLst/>
  </p:cmAuthor>
  <p:cmAuthor id="4" name="John Noran" initials="JN"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3" d="100"/>
          <a:sy n="123" d="100"/>
        </p:scale>
        <p:origin x="-215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42AEFC8B-3ACF-40B1-9901-5A66EE5F6848}" type="slidenum">
              <a:rPr lang="en-US" smtClean="0"/>
              <a:t>‹#›</a:t>
            </a:fld>
            <a:endParaRPr lang="en-US"/>
          </a:p>
        </p:txBody>
      </p:sp>
    </p:spTree>
    <p:extLst>
      <p:ext uri="{BB962C8B-B14F-4D97-AF65-F5344CB8AC3E}">
        <p14:creationId xmlns:p14="http://schemas.microsoft.com/office/powerpoint/2010/main" val="405770841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C4601902-155C-411A-AD5F-6E7B5A6D5481}" type="slidenum">
              <a:rPr lang="en-US" smtClean="0"/>
              <a:t>‹#›</a:t>
            </a:fld>
            <a:endParaRPr lang="en-US"/>
          </a:p>
        </p:txBody>
      </p:sp>
    </p:spTree>
    <p:extLst>
      <p:ext uri="{BB962C8B-B14F-4D97-AF65-F5344CB8AC3E}">
        <p14:creationId xmlns:p14="http://schemas.microsoft.com/office/powerpoint/2010/main" val="126002518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601902-155C-411A-AD5F-6E7B5A6D5481}" type="slidenum">
              <a:rPr lang="en-US" smtClean="0"/>
              <a:t>16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806520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0"/>
          </p:nvPr>
        </p:nvSpPr>
        <p:spPr>
          <a:xfrm>
            <a:off x="990600" y="2667000"/>
            <a:ext cx="7772400" cy="838200"/>
          </a:xfrm>
          <a:prstGeom prst="rect">
            <a:avLst/>
          </a:prstGeom>
        </p:spPr>
        <p:txBody>
          <a:bodyPr/>
          <a:lstStyle>
            <a:lvl1pPr marL="0" indent="0" algn="r">
              <a:buNone/>
              <a:defRPr sz="4400" baseline="0"/>
            </a:lvl1pPr>
          </a:lstStyle>
          <a:p>
            <a:pPr lvl="0"/>
            <a:r>
              <a:rPr lang="en-US" dirty="0" smtClean="0"/>
              <a:t>Click to edit</a:t>
            </a:r>
          </a:p>
        </p:txBody>
      </p:sp>
      <p:sp>
        <p:nvSpPr>
          <p:cNvPr id="9" name="Text Placeholder 3"/>
          <p:cNvSpPr>
            <a:spLocks noGrp="1"/>
          </p:cNvSpPr>
          <p:nvPr>
            <p:ph type="body" sz="quarter" idx="12"/>
          </p:nvPr>
        </p:nvSpPr>
        <p:spPr>
          <a:xfrm>
            <a:off x="990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lvl="0"/>
            <a:r>
              <a:rPr lang="en-US" dirty="0" smtClean="0"/>
              <a:t>Click to edit</a:t>
            </a:r>
          </a:p>
        </p:txBody>
      </p:sp>
      <p:sp>
        <p:nvSpPr>
          <p:cNvPr id="10" name="Title 3"/>
          <p:cNvSpPr>
            <a:spLocks noGrp="1"/>
          </p:cNvSpPr>
          <p:nvPr>
            <p:ph type="title"/>
          </p:nvPr>
        </p:nvSpPr>
        <p:spPr>
          <a:xfrm>
            <a:off x="1024719" y="3505200"/>
            <a:ext cx="7738281" cy="914400"/>
          </a:xfrm>
          <a:prstGeom prst="rect">
            <a:avLst/>
          </a:prstGeom>
        </p:spPr>
        <p:txBody>
          <a:bodyPr/>
          <a:lstStyle>
            <a:lvl1pPr algn="r">
              <a:defRPr lang="en-US" sz="6000" b="1" kern="1200" baseline="0" dirty="0">
                <a:solidFill>
                  <a:schemeClr val="tx1"/>
                </a:solidFill>
                <a:latin typeface="+mn-lt"/>
                <a:ea typeface="+mn-ea"/>
                <a:cs typeface="+mn-cs"/>
              </a:defRPr>
            </a:lvl1pPr>
          </a:lstStyle>
          <a:p>
            <a:r>
              <a:rPr lang="en-US" dirty="0" smtClean="0"/>
              <a:t>Click to edit</a:t>
            </a:r>
            <a:endParaRPr lang="en-US" dirty="0"/>
          </a:p>
        </p:txBody>
      </p:sp>
    </p:spTree>
    <p:extLst>
      <p:ext uri="{BB962C8B-B14F-4D97-AF65-F5344CB8AC3E}">
        <p14:creationId xmlns:p14="http://schemas.microsoft.com/office/powerpoint/2010/main" val="384899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Text Placeholder 15"/>
          <p:cNvSpPr>
            <a:spLocks noGrp="1"/>
          </p:cNvSpPr>
          <p:nvPr>
            <p:ph type="body" sz="quarter" idx="10"/>
          </p:nvPr>
        </p:nvSpPr>
        <p:spPr>
          <a:xfrm>
            <a:off x="457200" y="1828800"/>
            <a:ext cx="82296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a:t>
            </a:r>
          </a:p>
          <a:p>
            <a:pPr lvl="1"/>
            <a:r>
              <a:rPr lang="en-US" dirty="0" smtClean="0"/>
              <a:t>Second level</a:t>
            </a:r>
          </a:p>
        </p:txBody>
      </p:sp>
      <p:sp>
        <p:nvSpPr>
          <p:cNvPr id="12"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sp>
        <p:nvSpPr>
          <p:cNvPr id="13" name="Title 1"/>
          <p:cNvSpPr>
            <a:spLocks noGrp="1"/>
          </p:cNvSpPr>
          <p:nvPr>
            <p:ph type="title"/>
          </p:nvPr>
        </p:nvSpPr>
        <p:spPr>
          <a:xfrm>
            <a:off x="457200" y="1219200"/>
            <a:ext cx="8229600" cy="609600"/>
          </a:xfrm>
          <a:prstGeom prst="rect">
            <a:avLst/>
          </a:prstGeom>
        </p:spPr>
        <p:txBody>
          <a:bodyPr/>
          <a:lstStyle>
            <a:lvl1pPr algn="l">
              <a:defRPr sz="2800" b="1" i="0" u="none">
                <a:solidFill>
                  <a:srgbClr val="0070C0"/>
                </a:solidFill>
                <a:latin typeface="+mj-lt"/>
              </a:defRPr>
            </a:lvl1pPr>
          </a:lstStyle>
          <a:p>
            <a:pPr lvl="0"/>
            <a:endParaRPr lang="en-US" dirty="0"/>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schemeClr val="tx1">
                    <a:lumMod val="65000"/>
                    <a:lumOff val="35000"/>
                  </a:schemeClr>
                </a:solidFill>
                <a:cs typeface="+mn-cs"/>
              </a:rPr>
              <a:t>	</a:t>
            </a:r>
            <a:fld id="{406E3D8A-254E-415B-9C7A-A0325DF7507E}" type="slidenum">
              <a:rPr lang="en-US" sz="1100" smtClean="0">
                <a:solidFill>
                  <a:schemeClr val="tx1">
                    <a:lumMod val="65000"/>
                    <a:lumOff val="35000"/>
                  </a:schemeClr>
                </a:solidFill>
                <a:cs typeface="+mn-cs"/>
              </a:rPr>
              <a:pPr>
                <a:tabLst>
                  <a:tab pos="7772400" algn="r"/>
                </a:tabLst>
                <a:defRPr/>
              </a:pPr>
              <a:t>‹#›</a:t>
            </a:fld>
            <a:endParaRPr lang="en-US" sz="1100" dirty="0">
              <a:cs typeface="+mn-cs"/>
            </a:endParaRPr>
          </a:p>
        </p:txBody>
      </p:sp>
    </p:spTree>
    <p:extLst>
      <p:ext uri="{BB962C8B-B14F-4D97-AF65-F5344CB8AC3E}">
        <p14:creationId xmlns:p14="http://schemas.microsoft.com/office/powerpoint/2010/main" val="371582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2" name="Text Placeholder 20"/>
          <p:cNvSpPr>
            <a:spLocks noGrp="1"/>
          </p:cNvSpPr>
          <p:nvPr>
            <p:ph type="body" sz="quarter" idx="12"/>
          </p:nvPr>
        </p:nvSpPr>
        <p:spPr>
          <a:xfrm>
            <a:off x="2743200" y="1524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schemeClr val="tx1">
                    <a:lumMod val="65000"/>
                    <a:lumOff val="35000"/>
                  </a:schemeClr>
                </a:solidFill>
                <a:cs typeface="+mn-cs"/>
              </a:rPr>
              <a:t>	</a:t>
            </a:r>
            <a:fld id="{406E3D8A-254E-415B-9C7A-A0325DF7507E}" type="slidenum">
              <a:rPr lang="en-US" sz="1100" smtClean="0">
                <a:solidFill>
                  <a:schemeClr val="tx1">
                    <a:lumMod val="65000"/>
                    <a:lumOff val="35000"/>
                  </a:schemeClr>
                </a:solidFill>
                <a:cs typeface="+mn-cs"/>
              </a:rPr>
              <a:pPr>
                <a:tabLst>
                  <a:tab pos="7772400" algn="r"/>
                </a:tabLst>
                <a:defRPr/>
              </a:pPr>
              <a:t>‹#›</a:t>
            </a:fld>
            <a:endParaRPr lang="en-US" sz="1100" dirty="0">
              <a:cs typeface="+mn-cs"/>
            </a:endParaRPr>
          </a:p>
        </p:txBody>
      </p:sp>
      <p:sp>
        <p:nvSpPr>
          <p:cNvPr id="2" name="Rectangle 1"/>
          <p:cNvSpPr/>
          <p:nvPr userDrawn="1"/>
        </p:nvSpPr>
        <p:spPr>
          <a:xfrm>
            <a:off x="76200" y="76200"/>
            <a:ext cx="2057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06054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4"/>
          <p:cNvSpPr txBox="1">
            <a:spLocks/>
          </p:cNvSpPr>
          <p:nvPr userDrawn="1"/>
        </p:nvSpPr>
        <p:spPr>
          <a:xfrm>
            <a:off x="947738" y="6638925"/>
            <a:ext cx="8196262" cy="228600"/>
          </a:xfrm>
          <a:prstGeom prst="rect">
            <a:avLst/>
          </a:prstGeom>
        </p:spPr>
        <p:txBody>
          <a:bodyPr/>
          <a:lstStyle>
            <a:lvl1pPr>
              <a:defRPr>
                <a:solidFill>
                  <a:schemeClr val="bg1">
                    <a:lumMod val="50000"/>
                  </a:schemeClr>
                </a:solidFill>
              </a:defRPr>
            </a:lvl1pPr>
          </a:lstStyle>
          <a:p>
            <a:pPr algn="r">
              <a:defRPr/>
            </a:pPr>
            <a:r>
              <a:rPr lang="en-US" sz="900" dirty="0" smtClean="0">
                <a:latin typeface="+mn-lt"/>
                <a:cs typeface="+mn-cs"/>
              </a:rPr>
              <a:t>© </a:t>
            </a:r>
            <a:r>
              <a:rPr lang="en-US" sz="900" dirty="0" smtClean="0">
                <a:solidFill>
                  <a:schemeClr val="tx1">
                    <a:lumMod val="65000"/>
                    <a:lumOff val="35000"/>
                  </a:schemeClr>
                </a:solidFill>
                <a:cs typeface="+mn-cs"/>
              </a:rPr>
              <a:t>2016 Universal Service Administrative Company. All rights reserved.</a:t>
            </a:r>
            <a:endParaRPr lang="en-US" sz="900" dirty="0">
              <a:cs typeface="+mn-cs"/>
            </a:endParaRPr>
          </a:p>
        </p:txBody>
      </p:sp>
      <p:pic>
        <p:nvPicPr>
          <p:cNvPr id="4" name="Picture 3"/>
          <p:cNvPicPr>
            <a:picLocks noChangeAspect="1"/>
          </p:cNvPicPr>
          <p:nvPr userDrawn="1"/>
        </p:nvPicPr>
        <p:blipFill rotWithShape="1">
          <a:blip r:embed="rId5" cstate="print">
            <a:extLst>
              <a:ext uri="{28A0092B-C50C-407E-A947-70E740481C1C}">
                <a14:useLocalDpi xmlns:a14="http://schemas.microsoft.com/office/drawing/2010/main" val="0"/>
              </a:ext>
            </a:extLst>
          </a:blip>
          <a:srcRect t="28749" b="27501"/>
          <a:stretch/>
        </p:blipFill>
        <p:spPr>
          <a:xfrm>
            <a:off x="30480" y="101679"/>
            <a:ext cx="2616200" cy="858441"/>
          </a:xfrm>
          <a:prstGeom prst="rect">
            <a:avLst/>
          </a:prstGeom>
        </p:spPr>
      </p:pic>
    </p:spTree>
    <p:extLst>
      <p:ext uri="{BB962C8B-B14F-4D97-AF65-F5344CB8AC3E}">
        <p14:creationId xmlns:p14="http://schemas.microsoft.com/office/powerpoint/2010/main" val="79178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usac.org/sl/about/outreach/fcc-form-470-video-series.aspx" TargetMode="External"/><Relationship Id="rId2" Type="http://schemas.openxmlformats.org/officeDocument/2006/relationships/hyperlink" Target="http://www.usac.org/_res/documents/sl/pdf/e-rate-productivity-center/Filing-FCC-Form-470.pdf" TargetMode="External"/><Relationship Id="rId1" Type="http://schemas.openxmlformats.org/officeDocument/2006/relationships/slideLayout" Target="../slideLayouts/slideLayout2.xml"/><Relationship Id="rId5" Type="http://schemas.openxmlformats.org/officeDocument/2006/relationships/hyperlink" Target="https://data.usac.org/publicreports/Forms/Form471Detail/Index" TargetMode="External"/><Relationship Id="rId4" Type="http://schemas.openxmlformats.org/officeDocument/2006/relationships/hyperlink" Target="http://www.usac.org/sl/applicants/step03/default.asp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Filing the FCC Form 471</a:t>
            </a:r>
            <a:endParaRPr lang="en-US" dirty="0"/>
          </a:p>
        </p:txBody>
      </p:sp>
      <p:sp>
        <p:nvSpPr>
          <p:cNvPr id="5" name="Text Placeholder 4"/>
          <p:cNvSpPr>
            <a:spLocks noGrp="1"/>
          </p:cNvSpPr>
          <p:nvPr>
            <p:ph type="body" sz="quarter" idx="10"/>
          </p:nvPr>
        </p:nvSpPr>
        <p:spPr>
          <a:xfrm>
            <a:off x="609600" y="2667000"/>
            <a:ext cx="8153400" cy="838200"/>
          </a:xfrm>
        </p:spPr>
        <p:txBody>
          <a:bodyPr/>
          <a:lstStyle/>
          <a:p>
            <a:r>
              <a:rPr lang="en-US" dirty="0" smtClean="0"/>
              <a:t>E-rate Program Applicant Training</a:t>
            </a:r>
            <a:endParaRPr lang="en-US" dirty="0"/>
          </a:p>
        </p:txBody>
      </p:sp>
      <p:sp>
        <p:nvSpPr>
          <p:cNvPr id="7" name="Text Placeholder 5"/>
          <p:cNvSpPr txBox="1">
            <a:spLocks/>
          </p:cNvSpPr>
          <p:nvPr/>
        </p:nvSpPr>
        <p:spPr>
          <a:xfrm>
            <a:off x="762000" y="4495800"/>
            <a:ext cx="8001000" cy="5334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Font typeface="Arial" panose="020B0604020202020204" pitchFamily="34" charset="0"/>
              <a:buNone/>
              <a:tabLst/>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September – November 2016</a:t>
            </a:r>
            <a:endParaRPr lang="en-US" sz="2400" dirty="0"/>
          </a:p>
        </p:txBody>
      </p:sp>
    </p:spTree>
    <p:extLst>
      <p:ext uri="{BB962C8B-B14F-4D97-AF65-F5344CB8AC3E}">
        <p14:creationId xmlns:p14="http://schemas.microsoft.com/office/powerpoint/2010/main" val="2521460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smtClean="0"/>
              <a:t>After the Connectivity Questions section, the system will create a PDF of the form with the information you have provided, and a task in your Task menu to review the form.</a:t>
            </a:r>
          </a:p>
          <a:p>
            <a:pPr lvl="1">
              <a:spcAft>
                <a:spcPts val="600"/>
              </a:spcAft>
            </a:pPr>
            <a:r>
              <a:rPr lang="en-US" dirty="0" smtClean="0"/>
              <a:t>You can review the PDF and either return to the form to certify it yourself (if you have full rights) or send it for certification (if you don’t have full rights or if you want someone else in your organization to certify it).</a:t>
            </a:r>
          </a:p>
          <a:p>
            <a:pPr>
              <a:spcAft>
                <a:spcPts val="600"/>
              </a:spcAft>
            </a:pPr>
            <a:r>
              <a:rPr lang="en-US" dirty="0" smtClean="0"/>
              <a:t>If you send the form for certification, all full-rights users will receive a task to certify the form.</a:t>
            </a:r>
          </a:p>
        </p:txBody>
      </p:sp>
      <p:sp>
        <p:nvSpPr>
          <p:cNvPr id="6" name="Text Placeholder 5"/>
          <p:cNvSpPr>
            <a:spLocks noGrp="1"/>
          </p:cNvSpPr>
          <p:nvPr>
            <p:ph type="body" sz="quarter" idx="12"/>
          </p:nvPr>
        </p:nvSpPr>
        <p:spPr/>
        <p:txBody>
          <a:bodyPr/>
          <a:lstStyle/>
          <a:p>
            <a:r>
              <a:rPr lang="en-US" dirty="0" smtClean="0"/>
              <a:t>FCC Form 471 Overview</a:t>
            </a:r>
            <a:endParaRPr lang="en-US" dirty="0"/>
          </a:p>
        </p:txBody>
      </p:sp>
      <p:sp>
        <p:nvSpPr>
          <p:cNvPr id="4" name="Title 3"/>
          <p:cNvSpPr>
            <a:spLocks noGrp="1"/>
          </p:cNvSpPr>
          <p:nvPr>
            <p:ph type="title"/>
          </p:nvPr>
        </p:nvSpPr>
        <p:spPr/>
        <p:txBody>
          <a:bodyPr/>
          <a:lstStyle/>
          <a:p>
            <a:r>
              <a:rPr lang="en-US" dirty="0" smtClean="0"/>
              <a:t>Review FCC Form 471</a:t>
            </a:r>
            <a:endParaRPr lang="en-US" dirty="0"/>
          </a:p>
        </p:txBody>
      </p:sp>
    </p:spTree>
    <p:extLst>
      <p:ext uri="{BB962C8B-B14F-4D97-AF65-F5344CB8AC3E}">
        <p14:creationId xmlns:p14="http://schemas.microsoft.com/office/powerpoint/2010/main" val="3523766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smtClean="0"/>
              <a:t>The person certifying the form should also review the PDF version of the form. That person can continue with the certification process or reassign the form to other user groups for revisions.</a:t>
            </a:r>
          </a:p>
          <a:p>
            <a:pPr>
              <a:spcAft>
                <a:spcPts val="600"/>
              </a:spcAft>
            </a:pPr>
            <a:r>
              <a:rPr lang="en-US" dirty="0" smtClean="0"/>
              <a:t>Once the review is complete, the person certifying the form must return to the form and check all of the certifications.</a:t>
            </a:r>
          </a:p>
          <a:p>
            <a:pPr>
              <a:spcAft>
                <a:spcPts val="600"/>
              </a:spcAft>
            </a:pPr>
            <a:r>
              <a:rPr lang="en-US" dirty="0" smtClean="0"/>
              <a:t>Read them carefully to be sure that you can truthfully certify to each of them.</a:t>
            </a:r>
          </a:p>
        </p:txBody>
      </p:sp>
      <p:sp>
        <p:nvSpPr>
          <p:cNvPr id="6" name="Text Placeholder 5"/>
          <p:cNvSpPr>
            <a:spLocks noGrp="1"/>
          </p:cNvSpPr>
          <p:nvPr>
            <p:ph type="body" sz="quarter" idx="12"/>
          </p:nvPr>
        </p:nvSpPr>
        <p:spPr/>
        <p:txBody>
          <a:bodyPr/>
          <a:lstStyle/>
          <a:p>
            <a:r>
              <a:rPr lang="en-US" dirty="0" smtClean="0"/>
              <a:t>FCC Form 471 Overview</a:t>
            </a:r>
            <a:endParaRPr lang="en-US" dirty="0"/>
          </a:p>
        </p:txBody>
      </p:sp>
      <p:sp>
        <p:nvSpPr>
          <p:cNvPr id="4" name="Title 3"/>
          <p:cNvSpPr>
            <a:spLocks noGrp="1"/>
          </p:cNvSpPr>
          <p:nvPr>
            <p:ph type="title"/>
          </p:nvPr>
        </p:nvSpPr>
        <p:spPr/>
        <p:txBody>
          <a:bodyPr/>
          <a:lstStyle/>
          <a:p>
            <a:r>
              <a:rPr lang="en-US" dirty="0" smtClean="0"/>
              <a:t>Certification</a:t>
            </a:r>
            <a:endParaRPr lang="en-US" dirty="0"/>
          </a:p>
        </p:txBody>
      </p:sp>
    </p:spTree>
    <p:extLst>
      <p:ext uri="{BB962C8B-B14F-4D97-AF65-F5344CB8AC3E}">
        <p14:creationId xmlns:p14="http://schemas.microsoft.com/office/powerpoint/2010/main" val="2614348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smtClean="0"/>
              <a:t>The certifier will receive an immediate confirmation on the screen that that form has been successfully certified.</a:t>
            </a:r>
          </a:p>
          <a:p>
            <a:pPr>
              <a:spcAft>
                <a:spcPts val="600"/>
              </a:spcAft>
            </a:pPr>
            <a:r>
              <a:rPr lang="en-US" dirty="0" smtClean="0"/>
              <a:t>Within a few minutes after the certifier clicks “Certify,” the system will generate your Receipt Acknowledgment Letter (RAL) and post it in your News feed.</a:t>
            </a:r>
          </a:p>
          <a:p>
            <a:pPr>
              <a:spcAft>
                <a:spcPts val="600"/>
              </a:spcAft>
            </a:pPr>
            <a:r>
              <a:rPr lang="en-US" dirty="0" smtClean="0"/>
              <a:t>Review your letter and the form. (There is a link to the form at the bottom of the RAL.)</a:t>
            </a:r>
          </a:p>
          <a:p>
            <a:pPr>
              <a:spcAft>
                <a:spcPts val="600"/>
              </a:spcAft>
            </a:pPr>
            <a:r>
              <a:rPr lang="en-US" dirty="0" smtClean="0"/>
              <a:t>If information is incorrect, you can submit a RAL modification.</a:t>
            </a:r>
          </a:p>
        </p:txBody>
      </p:sp>
      <p:sp>
        <p:nvSpPr>
          <p:cNvPr id="6" name="Text Placeholder 5"/>
          <p:cNvSpPr>
            <a:spLocks noGrp="1"/>
          </p:cNvSpPr>
          <p:nvPr>
            <p:ph type="body" sz="quarter" idx="12"/>
          </p:nvPr>
        </p:nvSpPr>
        <p:spPr/>
        <p:txBody>
          <a:bodyPr/>
          <a:lstStyle/>
          <a:p>
            <a:r>
              <a:rPr lang="en-US" dirty="0" smtClean="0"/>
              <a:t>FCC Form 471 Overview</a:t>
            </a:r>
            <a:endParaRPr lang="en-US" dirty="0"/>
          </a:p>
        </p:txBody>
      </p:sp>
      <p:sp>
        <p:nvSpPr>
          <p:cNvPr id="4" name="Title 3"/>
          <p:cNvSpPr>
            <a:spLocks noGrp="1"/>
          </p:cNvSpPr>
          <p:nvPr>
            <p:ph type="title"/>
          </p:nvPr>
        </p:nvSpPr>
        <p:spPr/>
        <p:txBody>
          <a:bodyPr/>
          <a:lstStyle/>
          <a:p>
            <a:r>
              <a:rPr lang="en-US" dirty="0" smtClean="0"/>
              <a:t>Certification (continued)</a:t>
            </a:r>
            <a:endParaRPr lang="en-US" dirty="0"/>
          </a:p>
        </p:txBody>
      </p:sp>
    </p:spTree>
    <p:extLst>
      <p:ext uri="{BB962C8B-B14F-4D97-AF65-F5344CB8AC3E}">
        <p14:creationId xmlns:p14="http://schemas.microsoft.com/office/powerpoint/2010/main" val="2508305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smtClean="0"/>
              <a:t>To submit RAL modifications, navigate to the form in EPC, choose “Related Actions,” then choose “Submit Modification Request (RAL).”</a:t>
            </a:r>
          </a:p>
          <a:p>
            <a:pPr lvl="1">
              <a:spcAft>
                <a:spcPts val="600"/>
              </a:spcAft>
            </a:pPr>
            <a:r>
              <a:rPr lang="en-US" dirty="0" smtClean="0"/>
              <a:t>Click the “Application” button to modify application details or funding request details.</a:t>
            </a:r>
          </a:p>
          <a:p>
            <a:pPr lvl="1">
              <a:spcAft>
                <a:spcPts val="600"/>
              </a:spcAft>
            </a:pPr>
            <a:r>
              <a:rPr lang="en-US" dirty="0" smtClean="0"/>
              <a:t>Click the “Entity” button to modify information on the billed entity or the related entities.</a:t>
            </a:r>
          </a:p>
          <a:p>
            <a:pPr>
              <a:spcAft>
                <a:spcPts val="600"/>
              </a:spcAft>
            </a:pPr>
            <a:r>
              <a:rPr lang="en-US" dirty="0" smtClean="0"/>
              <a:t>NOTE: RAL modifications are incorporated into the PIA review process. They will not show up in the original view of the FCC Form 471.</a:t>
            </a:r>
          </a:p>
          <a:p>
            <a:pPr>
              <a:spcAft>
                <a:spcPts val="600"/>
              </a:spcAft>
            </a:pPr>
            <a:endParaRPr lang="en-US" dirty="0" smtClean="0"/>
          </a:p>
        </p:txBody>
      </p:sp>
      <p:sp>
        <p:nvSpPr>
          <p:cNvPr id="6" name="Text Placeholder 5"/>
          <p:cNvSpPr>
            <a:spLocks noGrp="1"/>
          </p:cNvSpPr>
          <p:nvPr>
            <p:ph type="body" sz="quarter" idx="12"/>
          </p:nvPr>
        </p:nvSpPr>
        <p:spPr/>
        <p:txBody>
          <a:bodyPr/>
          <a:lstStyle/>
          <a:p>
            <a:r>
              <a:rPr lang="en-US" dirty="0" smtClean="0"/>
              <a:t>FCC Form 471 Overview</a:t>
            </a:r>
            <a:endParaRPr lang="en-US" dirty="0"/>
          </a:p>
        </p:txBody>
      </p:sp>
      <p:sp>
        <p:nvSpPr>
          <p:cNvPr id="4" name="Title 3"/>
          <p:cNvSpPr>
            <a:spLocks noGrp="1"/>
          </p:cNvSpPr>
          <p:nvPr>
            <p:ph type="title"/>
          </p:nvPr>
        </p:nvSpPr>
        <p:spPr/>
        <p:txBody>
          <a:bodyPr/>
          <a:lstStyle/>
          <a:p>
            <a:r>
              <a:rPr lang="en-US" dirty="0" smtClean="0"/>
              <a:t>RAL Modifications</a:t>
            </a:r>
            <a:endParaRPr lang="en-US" dirty="0"/>
          </a:p>
        </p:txBody>
      </p:sp>
    </p:spTree>
    <p:extLst>
      <p:ext uri="{BB962C8B-B14F-4D97-AF65-F5344CB8AC3E}">
        <p14:creationId xmlns:p14="http://schemas.microsoft.com/office/powerpoint/2010/main" val="2317006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a:hlinkClick r:id="rId2"/>
              </a:rPr>
              <a:t>FCC Form </a:t>
            </a:r>
            <a:r>
              <a:rPr lang="en-US" dirty="0" smtClean="0">
                <a:hlinkClick r:id="rId2"/>
              </a:rPr>
              <a:t>471 </a:t>
            </a:r>
            <a:r>
              <a:rPr lang="en-US" dirty="0">
                <a:hlinkClick r:id="rId2"/>
              </a:rPr>
              <a:t>User </a:t>
            </a:r>
            <a:r>
              <a:rPr lang="en-US" dirty="0" smtClean="0">
                <a:hlinkClick r:id="rId2"/>
              </a:rPr>
              <a:t>Guides</a:t>
            </a:r>
            <a:endParaRPr lang="en-US" dirty="0"/>
          </a:p>
          <a:p>
            <a:pPr>
              <a:spcAft>
                <a:spcPts val="600"/>
              </a:spcAft>
            </a:pPr>
            <a:r>
              <a:rPr lang="en-US" dirty="0"/>
              <a:t>Online Learning Library</a:t>
            </a:r>
          </a:p>
          <a:p>
            <a:pPr lvl="1">
              <a:spcAft>
                <a:spcPts val="600"/>
              </a:spcAft>
            </a:pPr>
            <a:r>
              <a:rPr lang="en-US" dirty="0">
                <a:hlinkClick r:id="rId3"/>
              </a:rPr>
              <a:t>FCC Form </a:t>
            </a:r>
            <a:r>
              <a:rPr lang="en-US" dirty="0" smtClean="0">
                <a:hlinkClick r:id="rId3"/>
              </a:rPr>
              <a:t>471 </a:t>
            </a:r>
            <a:r>
              <a:rPr lang="en-US" dirty="0">
                <a:hlinkClick r:id="rId3"/>
              </a:rPr>
              <a:t>Video Series</a:t>
            </a:r>
            <a:endParaRPr lang="en-US" dirty="0"/>
          </a:p>
          <a:p>
            <a:pPr>
              <a:spcAft>
                <a:spcPts val="600"/>
              </a:spcAft>
            </a:pPr>
            <a:r>
              <a:rPr lang="en-US" dirty="0"/>
              <a:t>Applicant Process</a:t>
            </a:r>
          </a:p>
          <a:p>
            <a:pPr lvl="1">
              <a:spcAft>
                <a:spcPts val="600"/>
              </a:spcAft>
            </a:pPr>
            <a:r>
              <a:rPr lang="en-US" dirty="0" smtClean="0">
                <a:hlinkClick r:id="rId4"/>
              </a:rPr>
              <a:t>Applying for Discounts</a:t>
            </a:r>
            <a:endParaRPr lang="en-US" dirty="0"/>
          </a:p>
          <a:p>
            <a:pPr>
              <a:spcAft>
                <a:spcPts val="600"/>
              </a:spcAft>
            </a:pPr>
            <a:r>
              <a:rPr lang="en-US" dirty="0" smtClean="0">
                <a:hlinkClick r:id="rId5"/>
              </a:rPr>
              <a:t>FCC Form 471 Download Tool</a:t>
            </a:r>
            <a:endParaRPr lang="en-US" dirty="0"/>
          </a:p>
        </p:txBody>
      </p:sp>
      <p:sp>
        <p:nvSpPr>
          <p:cNvPr id="6" name="Text Placeholder 5"/>
          <p:cNvSpPr>
            <a:spLocks noGrp="1"/>
          </p:cNvSpPr>
          <p:nvPr>
            <p:ph type="body" sz="quarter" idx="12"/>
          </p:nvPr>
        </p:nvSpPr>
        <p:spPr/>
        <p:txBody>
          <a:bodyPr/>
          <a:lstStyle/>
          <a:p>
            <a:r>
              <a:rPr lang="en-US" dirty="0" smtClean="0"/>
              <a:t>Assistance</a:t>
            </a:r>
            <a:endParaRPr lang="en-US" dirty="0"/>
          </a:p>
        </p:txBody>
      </p:sp>
      <p:sp>
        <p:nvSpPr>
          <p:cNvPr id="4" name="Title 3"/>
          <p:cNvSpPr>
            <a:spLocks noGrp="1"/>
          </p:cNvSpPr>
          <p:nvPr>
            <p:ph type="title"/>
          </p:nvPr>
        </p:nvSpPr>
        <p:spPr/>
        <p:txBody>
          <a:bodyPr/>
          <a:lstStyle/>
          <a:p>
            <a:r>
              <a:rPr lang="en-US" dirty="0" smtClean="0"/>
              <a:t>Where to Go for Help</a:t>
            </a:r>
            <a:endParaRPr lang="en-US" dirty="0"/>
          </a:p>
        </p:txBody>
      </p:sp>
    </p:spTree>
    <p:extLst>
      <p:ext uri="{BB962C8B-B14F-4D97-AF65-F5344CB8AC3E}">
        <p14:creationId xmlns:p14="http://schemas.microsoft.com/office/powerpoint/2010/main" val="597101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819400"/>
            <a:ext cx="9144000" cy="609600"/>
          </a:xfrm>
        </p:spPr>
        <p:txBody>
          <a:bodyPr/>
          <a:lstStyle/>
          <a:p>
            <a:pPr algn="ctr"/>
            <a:r>
              <a:rPr lang="en-US" sz="7200" dirty="0" smtClean="0"/>
              <a:t>QUESTIONS?</a:t>
            </a:r>
            <a:endParaRPr lang="en-US" sz="7200" dirty="0"/>
          </a:p>
        </p:txBody>
      </p:sp>
    </p:spTree>
    <p:extLst>
      <p:ext uri="{BB962C8B-B14F-4D97-AF65-F5344CB8AC3E}">
        <p14:creationId xmlns:p14="http://schemas.microsoft.com/office/powerpoint/2010/main" val="3890270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819400"/>
            <a:ext cx="9144000" cy="609600"/>
          </a:xfrm>
        </p:spPr>
        <p:txBody>
          <a:bodyPr/>
          <a:lstStyle/>
          <a:p>
            <a:pPr algn="ctr"/>
            <a:r>
              <a:rPr lang="en-US" sz="7200" dirty="0" smtClean="0"/>
              <a:t>Thank you!</a:t>
            </a:r>
            <a:endParaRPr lang="en-US" sz="7200" dirty="0"/>
          </a:p>
        </p:txBody>
      </p:sp>
    </p:spTree>
    <p:extLst>
      <p:ext uri="{BB962C8B-B14F-4D97-AF65-F5344CB8AC3E}">
        <p14:creationId xmlns:p14="http://schemas.microsoft.com/office/powerpoint/2010/main" val="3251512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Before you start</a:t>
            </a:r>
          </a:p>
          <a:p>
            <a:r>
              <a:rPr lang="en-US" dirty="0" smtClean="0"/>
              <a:t>Form section overview:</a:t>
            </a:r>
          </a:p>
          <a:p>
            <a:pPr lvl="1"/>
            <a:r>
              <a:rPr lang="en-US" dirty="0" smtClean="0"/>
              <a:t>Basic Information</a:t>
            </a:r>
          </a:p>
          <a:p>
            <a:pPr lvl="1"/>
            <a:r>
              <a:rPr lang="en-US" dirty="0" smtClean="0"/>
              <a:t>Entity Information</a:t>
            </a:r>
          </a:p>
          <a:p>
            <a:pPr lvl="1"/>
            <a:r>
              <a:rPr lang="en-US" dirty="0" smtClean="0"/>
              <a:t>Funding Requests</a:t>
            </a:r>
          </a:p>
          <a:p>
            <a:pPr lvl="1"/>
            <a:r>
              <a:rPr lang="en-US" dirty="0" smtClean="0"/>
              <a:t>Connectivity Information</a:t>
            </a:r>
          </a:p>
          <a:p>
            <a:pPr lvl="1"/>
            <a:r>
              <a:rPr lang="en-US" dirty="0" smtClean="0"/>
              <a:t>Certify</a:t>
            </a:r>
            <a:endParaRPr lang="en-US" dirty="0"/>
          </a:p>
        </p:txBody>
      </p:sp>
      <p:sp>
        <p:nvSpPr>
          <p:cNvPr id="6" name="Text Placeholder 5"/>
          <p:cNvSpPr>
            <a:spLocks noGrp="1"/>
          </p:cNvSpPr>
          <p:nvPr>
            <p:ph type="body" sz="quarter" idx="12"/>
          </p:nvPr>
        </p:nvSpPr>
        <p:spPr/>
        <p:txBody>
          <a:bodyPr/>
          <a:lstStyle/>
          <a:p>
            <a:r>
              <a:rPr lang="en-US" dirty="0" smtClean="0"/>
              <a:t>Filing the FCC Form 471</a:t>
            </a:r>
            <a:endParaRPr lang="en-US" dirty="0"/>
          </a:p>
        </p:txBody>
      </p:sp>
      <p:sp>
        <p:nvSpPr>
          <p:cNvPr id="4" name="Title 3"/>
          <p:cNvSpPr>
            <a:spLocks noGrp="1"/>
          </p:cNvSpPr>
          <p:nvPr>
            <p:ph type="title"/>
          </p:nvPr>
        </p:nvSpPr>
        <p:spPr/>
        <p:txBody>
          <a:bodyPr/>
          <a:lstStyle/>
          <a:p>
            <a:r>
              <a:rPr lang="en-US" dirty="0" smtClean="0"/>
              <a:t>FCC Form 471</a:t>
            </a:r>
            <a:endParaRPr lang="en-US" dirty="0"/>
          </a:p>
        </p:txBody>
      </p:sp>
    </p:spTree>
    <p:extLst>
      <p:ext uri="{BB962C8B-B14F-4D97-AF65-F5344CB8AC3E}">
        <p14:creationId xmlns:p14="http://schemas.microsoft.com/office/powerpoint/2010/main" val="2304477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smtClean="0"/>
              <a:t>Information from your profile is automatically populated in the appropriate place(s) on your form. Review your information and make any necessary updates.</a:t>
            </a:r>
          </a:p>
          <a:p>
            <a:pPr lvl="1">
              <a:spcAft>
                <a:spcPts val="600"/>
              </a:spcAft>
            </a:pPr>
            <a:r>
              <a:rPr lang="en-US" dirty="0" smtClean="0"/>
              <a:t>Contact information (name, address, telephone)</a:t>
            </a:r>
          </a:p>
          <a:p>
            <a:pPr lvl="1">
              <a:spcAft>
                <a:spcPts val="600"/>
              </a:spcAft>
            </a:pPr>
            <a:r>
              <a:rPr lang="en-US" dirty="0" smtClean="0"/>
              <a:t>Information on related entities – e.g., student counts for school(s), library square footage for library branch(</a:t>
            </a:r>
            <a:r>
              <a:rPr lang="en-US" dirty="0" err="1" smtClean="0"/>
              <a:t>es</a:t>
            </a:r>
            <a:r>
              <a:rPr lang="en-US" dirty="0" smtClean="0"/>
              <a:t>), school or library attributes (e.g., public, private, tribal)</a:t>
            </a:r>
          </a:p>
          <a:p>
            <a:pPr lvl="1">
              <a:spcAft>
                <a:spcPts val="600"/>
              </a:spcAft>
            </a:pPr>
            <a:r>
              <a:rPr lang="en-US" dirty="0" smtClean="0"/>
              <a:t>Consortium members (consortia should verify that they have a complete list of members on their profile).</a:t>
            </a:r>
          </a:p>
        </p:txBody>
      </p:sp>
      <p:sp>
        <p:nvSpPr>
          <p:cNvPr id="6" name="Text Placeholder 5"/>
          <p:cNvSpPr>
            <a:spLocks noGrp="1"/>
          </p:cNvSpPr>
          <p:nvPr>
            <p:ph type="body" sz="quarter" idx="12"/>
          </p:nvPr>
        </p:nvSpPr>
        <p:spPr/>
        <p:txBody>
          <a:bodyPr/>
          <a:lstStyle/>
          <a:p>
            <a:r>
              <a:rPr lang="en-US" dirty="0" smtClean="0"/>
              <a:t>Before You </a:t>
            </a:r>
            <a:r>
              <a:rPr lang="en-US" dirty="0"/>
              <a:t>S</a:t>
            </a:r>
            <a:r>
              <a:rPr lang="en-US" dirty="0" smtClean="0"/>
              <a:t>tart</a:t>
            </a:r>
            <a:endParaRPr lang="en-US" dirty="0"/>
          </a:p>
        </p:txBody>
      </p:sp>
      <p:sp>
        <p:nvSpPr>
          <p:cNvPr id="4" name="Title 3"/>
          <p:cNvSpPr>
            <a:spLocks noGrp="1"/>
          </p:cNvSpPr>
          <p:nvPr>
            <p:ph type="title"/>
          </p:nvPr>
        </p:nvSpPr>
        <p:spPr/>
        <p:txBody>
          <a:bodyPr/>
          <a:lstStyle/>
          <a:p>
            <a:r>
              <a:rPr lang="en-US" dirty="0" smtClean="0"/>
              <a:t>Log in to EPC</a:t>
            </a:r>
            <a:endParaRPr lang="en-US" dirty="0"/>
          </a:p>
        </p:txBody>
      </p:sp>
    </p:spTree>
    <p:extLst>
      <p:ext uri="{BB962C8B-B14F-4D97-AF65-F5344CB8AC3E}">
        <p14:creationId xmlns:p14="http://schemas.microsoft.com/office/powerpoint/2010/main" val="242737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28600" y="1676400"/>
            <a:ext cx="8839200" cy="4343400"/>
          </a:xfrm>
        </p:spPr>
        <p:txBody>
          <a:bodyPr/>
          <a:lstStyle/>
          <a:p>
            <a:pPr>
              <a:spcAft>
                <a:spcPts val="600"/>
              </a:spcAft>
            </a:pPr>
            <a:r>
              <a:rPr lang="en-US" dirty="0" smtClean="0"/>
              <a:t>Contracts - Create a contract record for any new contracts and can upload the contract in EPC.</a:t>
            </a:r>
          </a:p>
          <a:p>
            <a:pPr lvl="1">
              <a:spcAft>
                <a:spcPts val="600"/>
              </a:spcAft>
            </a:pPr>
            <a:r>
              <a:rPr lang="en-US" sz="2400" dirty="0" smtClean="0"/>
              <a:t>Contract records from past years are available in your profile.</a:t>
            </a:r>
          </a:p>
          <a:p>
            <a:pPr>
              <a:spcAft>
                <a:spcPts val="600"/>
              </a:spcAft>
            </a:pPr>
            <a:r>
              <a:rPr lang="en-US" dirty="0" smtClean="0"/>
              <a:t>Connectivity Questions - Answer connectivity questions about current broadband connections and barriers to obtaining faster connections.  Update ONLY if there are changes from previous year. </a:t>
            </a:r>
            <a:endParaRPr lang="en-US" dirty="0"/>
          </a:p>
          <a:p>
            <a:pPr>
              <a:spcAft>
                <a:spcPts val="600"/>
              </a:spcAft>
            </a:pPr>
            <a:r>
              <a:rPr lang="en-US" dirty="0" smtClean="0"/>
              <a:t>All of this information must be completed in your profile prior to applying for funding or you will be stopped during the process of completing your FCC Form 471 and asked to return to your EPC profile to provide it.</a:t>
            </a:r>
          </a:p>
        </p:txBody>
      </p:sp>
      <p:sp>
        <p:nvSpPr>
          <p:cNvPr id="6" name="Text Placeholder 5"/>
          <p:cNvSpPr>
            <a:spLocks noGrp="1"/>
          </p:cNvSpPr>
          <p:nvPr>
            <p:ph type="body" sz="quarter" idx="12"/>
          </p:nvPr>
        </p:nvSpPr>
        <p:spPr/>
        <p:txBody>
          <a:bodyPr/>
          <a:lstStyle/>
          <a:p>
            <a:r>
              <a:rPr lang="en-US" dirty="0" smtClean="0"/>
              <a:t>Before You Start</a:t>
            </a:r>
            <a:endParaRPr lang="en-US" dirty="0"/>
          </a:p>
        </p:txBody>
      </p:sp>
      <p:sp>
        <p:nvSpPr>
          <p:cNvPr id="4" name="Title 3"/>
          <p:cNvSpPr>
            <a:spLocks noGrp="1"/>
          </p:cNvSpPr>
          <p:nvPr>
            <p:ph type="title"/>
          </p:nvPr>
        </p:nvSpPr>
        <p:spPr>
          <a:xfrm>
            <a:off x="457200" y="1066800"/>
            <a:ext cx="8229600" cy="609600"/>
          </a:xfrm>
        </p:spPr>
        <p:txBody>
          <a:bodyPr/>
          <a:lstStyle/>
          <a:p>
            <a:r>
              <a:rPr lang="en-US" dirty="0" smtClean="0"/>
              <a:t>Log in to EPC (continued)</a:t>
            </a:r>
            <a:endParaRPr lang="en-US" dirty="0"/>
          </a:p>
        </p:txBody>
      </p:sp>
    </p:spTree>
    <p:extLst>
      <p:ext uri="{BB962C8B-B14F-4D97-AF65-F5344CB8AC3E}">
        <p14:creationId xmlns:p14="http://schemas.microsoft.com/office/powerpoint/2010/main" val="3933574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smtClean="0"/>
              <a:t>From your landing page, click “FCC Form 471” at the top of the page.</a:t>
            </a:r>
          </a:p>
          <a:p>
            <a:pPr lvl="1">
              <a:spcAft>
                <a:spcPts val="600"/>
              </a:spcAft>
            </a:pPr>
            <a:r>
              <a:rPr lang="en-US" sz="2400" dirty="0"/>
              <a:t>Paperwork Reduction Act notice</a:t>
            </a:r>
          </a:p>
          <a:p>
            <a:pPr lvl="1">
              <a:spcAft>
                <a:spcPts val="600"/>
              </a:spcAft>
            </a:pPr>
            <a:r>
              <a:rPr lang="en-US" sz="2400" dirty="0" smtClean="0"/>
              <a:t>*Billed entity information</a:t>
            </a:r>
          </a:p>
          <a:p>
            <a:pPr lvl="1">
              <a:spcAft>
                <a:spcPts val="600"/>
              </a:spcAft>
            </a:pPr>
            <a:r>
              <a:rPr lang="en-US" sz="2400" dirty="0" smtClean="0"/>
              <a:t>Create application nickname</a:t>
            </a:r>
          </a:p>
          <a:p>
            <a:pPr lvl="1">
              <a:spcAft>
                <a:spcPts val="600"/>
              </a:spcAft>
            </a:pPr>
            <a:r>
              <a:rPr lang="en-US" sz="2400" dirty="0" smtClean="0"/>
              <a:t>*Consultant information</a:t>
            </a:r>
          </a:p>
          <a:p>
            <a:pPr lvl="1">
              <a:spcAft>
                <a:spcPts val="600"/>
              </a:spcAft>
            </a:pPr>
            <a:r>
              <a:rPr lang="en-US" sz="2400" dirty="0" smtClean="0"/>
              <a:t>Identify main contact person</a:t>
            </a:r>
          </a:p>
          <a:p>
            <a:pPr lvl="1">
              <a:spcAft>
                <a:spcPts val="600"/>
              </a:spcAft>
            </a:pPr>
            <a:r>
              <a:rPr lang="en-US" sz="2400" dirty="0" smtClean="0"/>
              <a:t>Enter holiday/summer contact information (optional)</a:t>
            </a:r>
          </a:p>
          <a:p>
            <a:pPr lvl="1">
              <a:spcAft>
                <a:spcPts val="600"/>
              </a:spcAft>
            </a:pPr>
            <a:r>
              <a:rPr lang="en-US" sz="2400" dirty="0" smtClean="0"/>
              <a:t>Choose Category One or Category Two</a:t>
            </a:r>
            <a:endParaRPr lang="en-US" sz="1200" dirty="0"/>
          </a:p>
          <a:p>
            <a:pPr marL="0" lvl="1" indent="0">
              <a:spcAft>
                <a:spcPts val="600"/>
              </a:spcAft>
              <a:buNone/>
            </a:pPr>
            <a:r>
              <a:rPr lang="en-US" sz="2400" dirty="0" smtClean="0"/>
              <a:t>*Items marked with an asterisk are populated from the profile.</a:t>
            </a:r>
            <a:endParaRPr lang="en-US" sz="2400" dirty="0"/>
          </a:p>
        </p:txBody>
      </p:sp>
      <p:sp>
        <p:nvSpPr>
          <p:cNvPr id="6" name="Text Placeholder 5"/>
          <p:cNvSpPr>
            <a:spLocks noGrp="1"/>
          </p:cNvSpPr>
          <p:nvPr>
            <p:ph type="body" sz="quarter" idx="12"/>
          </p:nvPr>
        </p:nvSpPr>
        <p:spPr/>
        <p:txBody>
          <a:bodyPr/>
          <a:lstStyle/>
          <a:p>
            <a:r>
              <a:rPr lang="en-US" dirty="0" smtClean="0"/>
              <a:t>FCC Form 471 Overview</a:t>
            </a:r>
            <a:endParaRPr lang="en-US" dirty="0"/>
          </a:p>
        </p:txBody>
      </p:sp>
      <p:sp>
        <p:nvSpPr>
          <p:cNvPr id="4" name="Title 3"/>
          <p:cNvSpPr>
            <a:spLocks noGrp="1"/>
          </p:cNvSpPr>
          <p:nvPr>
            <p:ph type="title"/>
          </p:nvPr>
        </p:nvSpPr>
        <p:spPr/>
        <p:txBody>
          <a:bodyPr/>
          <a:lstStyle/>
          <a:p>
            <a:r>
              <a:rPr lang="en-US" dirty="0" smtClean="0"/>
              <a:t>Basic Information</a:t>
            </a:r>
            <a:endParaRPr lang="en-US" dirty="0"/>
          </a:p>
        </p:txBody>
      </p:sp>
    </p:spTree>
    <p:extLst>
      <p:ext uri="{BB962C8B-B14F-4D97-AF65-F5344CB8AC3E}">
        <p14:creationId xmlns:p14="http://schemas.microsoft.com/office/powerpoint/2010/main" val="2131837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57200" y="1828800"/>
            <a:ext cx="8229600" cy="4419600"/>
          </a:xfrm>
        </p:spPr>
        <p:txBody>
          <a:bodyPr/>
          <a:lstStyle/>
          <a:p>
            <a:pPr>
              <a:spcAft>
                <a:spcPts val="600"/>
              </a:spcAft>
            </a:pPr>
            <a:r>
              <a:rPr lang="en-US" dirty="0" smtClean="0"/>
              <a:t>*List of entities (schools in the district or libraries in the system) and discount calculations based on the information featured in those entity profiles.</a:t>
            </a:r>
          </a:p>
          <a:p>
            <a:pPr lvl="1">
              <a:spcAft>
                <a:spcPts val="600"/>
              </a:spcAft>
            </a:pPr>
            <a:r>
              <a:rPr lang="en-US" sz="2200" dirty="0" smtClean="0"/>
              <a:t>If any of this information is incorrect, you must correct it in your profile or the profiles of your entities.</a:t>
            </a:r>
          </a:p>
          <a:p>
            <a:pPr lvl="1">
              <a:spcAft>
                <a:spcPts val="600"/>
              </a:spcAft>
            </a:pPr>
            <a:r>
              <a:rPr lang="en-US" sz="2200" dirty="0" smtClean="0"/>
              <a:t>Consortia – the discount calculated for the services on this application depends on the discounts of the consortium members you identified as sharing the services. The calculated discount can change from form to form but not within a form.</a:t>
            </a:r>
          </a:p>
          <a:p>
            <a:pPr>
              <a:spcAft>
                <a:spcPts val="600"/>
              </a:spcAft>
            </a:pPr>
            <a:r>
              <a:rPr lang="en-US" dirty="0" smtClean="0"/>
              <a:t>Choose Category One or Category Two</a:t>
            </a:r>
            <a:endParaRPr lang="en-US" dirty="0"/>
          </a:p>
          <a:p>
            <a:pPr marL="0" lvl="1" indent="0">
              <a:spcAft>
                <a:spcPts val="600"/>
              </a:spcAft>
              <a:buNone/>
            </a:pPr>
            <a:r>
              <a:rPr lang="en-US" sz="2400" dirty="0"/>
              <a:t>*Items marked with an asterisk are populated from the profile.</a:t>
            </a:r>
          </a:p>
          <a:p>
            <a:pPr marL="0" indent="0">
              <a:spcAft>
                <a:spcPts val="600"/>
              </a:spcAft>
              <a:buNone/>
            </a:pPr>
            <a:endParaRPr lang="en-US" dirty="0" smtClean="0"/>
          </a:p>
        </p:txBody>
      </p:sp>
      <p:sp>
        <p:nvSpPr>
          <p:cNvPr id="6" name="Text Placeholder 5"/>
          <p:cNvSpPr>
            <a:spLocks noGrp="1"/>
          </p:cNvSpPr>
          <p:nvPr>
            <p:ph type="body" sz="quarter" idx="12"/>
          </p:nvPr>
        </p:nvSpPr>
        <p:spPr/>
        <p:txBody>
          <a:bodyPr/>
          <a:lstStyle/>
          <a:p>
            <a:r>
              <a:rPr lang="en-US" dirty="0" smtClean="0"/>
              <a:t>Overview</a:t>
            </a:r>
            <a:endParaRPr lang="en-US" dirty="0"/>
          </a:p>
        </p:txBody>
      </p:sp>
      <p:sp>
        <p:nvSpPr>
          <p:cNvPr id="4" name="Title 3"/>
          <p:cNvSpPr>
            <a:spLocks noGrp="1"/>
          </p:cNvSpPr>
          <p:nvPr>
            <p:ph type="title"/>
          </p:nvPr>
        </p:nvSpPr>
        <p:spPr/>
        <p:txBody>
          <a:bodyPr/>
          <a:lstStyle/>
          <a:p>
            <a:r>
              <a:rPr lang="en-US" dirty="0" smtClean="0"/>
              <a:t>Entity Information</a:t>
            </a:r>
            <a:endParaRPr lang="en-US" dirty="0"/>
          </a:p>
        </p:txBody>
      </p:sp>
    </p:spTree>
    <p:extLst>
      <p:ext uri="{BB962C8B-B14F-4D97-AF65-F5344CB8AC3E}">
        <p14:creationId xmlns:p14="http://schemas.microsoft.com/office/powerpoint/2010/main" val="575353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a:t>C</a:t>
            </a:r>
            <a:r>
              <a:rPr lang="en-US" dirty="0" smtClean="0"/>
              <a:t>reate one or more funding requests (Funding Request Numbers or FRNs). Funding requests are specific to a service type and SPIN. For each FRN:</a:t>
            </a:r>
          </a:p>
          <a:p>
            <a:pPr lvl="1">
              <a:spcAft>
                <a:spcPts val="600"/>
              </a:spcAft>
            </a:pPr>
            <a:r>
              <a:rPr lang="en-US" dirty="0" smtClean="0"/>
              <a:t>Create a nickname.</a:t>
            </a:r>
          </a:p>
          <a:p>
            <a:pPr lvl="1">
              <a:spcAft>
                <a:spcPts val="600"/>
              </a:spcAft>
            </a:pPr>
            <a:r>
              <a:rPr lang="en-US" dirty="0" smtClean="0"/>
              <a:t>Identify the contract record if there is a contract.</a:t>
            </a:r>
          </a:p>
          <a:p>
            <a:pPr lvl="1">
              <a:spcAft>
                <a:spcPts val="600"/>
              </a:spcAft>
            </a:pPr>
            <a:r>
              <a:rPr lang="en-US" dirty="0" smtClean="0"/>
              <a:t>Indicate if this is a fiber request. (We will cover the options for fiber requests in detail later today.)</a:t>
            </a:r>
          </a:p>
          <a:p>
            <a:pPr lvl="1">
              <a:spcAft>
                <a:spcPts val="600"/>
              </a:spcAft>
            </a:pPr>
            <a:r>
              <a:rPr lang="en-US" dirty="0" smtClean="0"/>
              <a:t>For each FRN, create one or more FRN line items to provide detailed information for all the services and costs featured on the FRN.</a:t>
            </a:r>
          </a:p>
        </p:txBody>
      </p:sp>
      <p:sp>
        <p:nvSpPr>
          <p:cNvPr id="6" name="Text Placeholder 5"/>
          <p:cNvSpPr>
            <a:spLocks noGrp="1"/>
          </p:cNvSpPr>
          <p:nvPr>
            <p:ph type="body" sz="quarter" idx="12"/>
          </p:nvPr>
        </p:nvSpPr>
        <p:spPr/>
        <p:txBody>
          <a:bodyPr/>
          <a:lstStyle/>
          <a:p>
            <a:r>
              <a:rPr lang="en-US" dirty="0" smtClean="0"/>
              <a:t>FCC Form 471 Overview</a:t>
            </a:r>
            <a:endParaRPr lang="en-US" dirty="0"/>
          </a:p>
        </p:txBody>
      </p:sp>
      <p:sp>
        <p:nvSpPr>
          <p:cNvPr id="4" name="Title 3"/>
          <p:cNvSpPr>
            <a:spLocks noGrp="1"/>
          </p:cNvSpPr>
          <p:nvPr>
            <p:ph type="title"/>
          </p:nvPr>
        </p:nvSpPr>
        <p:spPr/>
        <p:txBody>
          <a:bodyPr/>
          <a:lstStyle/>
          <a:p>
            <a:r>
              <a:rPr lang="en-US" dirty="0" smtClean="0"/>
              <a:t>Funding Requests</a:t>
            </a:r>
            <a:endParaRPr lang="en-US" dirty="0"/>
          </a:p>
        </p:txBody>
      </p:sp>
    </p:spTree>
    <p:extLst>
      <p:ext uri="{BB962C8B-B14F-4D97-AF65-F5344CB8AC3E}">
        <p14:creationId xmlns:p14="http://schemas.microsoft.com/office/powerpoint/2010/main" val="800980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57200" y="1828800"/>
            <a:ext cx="8458200" cy="4343400"/>
          </a:xfrm>
        </p:spPr>
        <p:txBody>
          <a:bodyPr/>
          <a:lstStyle/>
          <a:p>
            <a:pPr>
              <a:spcAft>
                <a:spcPts val="600"/>
              </a:spcAft>
            </a:pPr>
            <a:r>
              <a:rPr lang="en-US" dirty="0" smtClean="0"/>
              <a:t>Provide additional information requested on the form, for example:</a:t>
            </a:r>
          </a:p>
          <a:p>
            <a:pPr lvl="1">
              <a:spcAft>
                <a:spcPts val="600"/>
              </a:spcAft>
            </a:pPr>
            <a:r>
              <a:rPr lang="en-US" dirty="0"/>
              <a:t>Identify the </a:t>
            </a:r>
            <a:r>
              <a:rPr lang="en-US" dirty="0" smtClean="0"/>
              <a:t>FCC Form 470 number or the specific exemption for high-speed low-cost Internet access.</a:t>
            </a:r>
          </a:p>
          <a:p>
            <a:pPr lvl="1">
              <a:spcAft>
                <a:spcPts val="600"/>
              </a:spcAft>
            </a:pPr>
            <a:r>
              <a:rPr lang="en-US" dirty="0" smtClean="0"/>
              <a:t>Provide the number of vendors who submitted bids.</a:t>
            </a:r>
          </a:p>
          <a:p>
            <a:pPr lvl="1">
              <a:spcAft>
                <a:spcPts val="600"/>
              </a:spcAft>
            </a:pPr>
            <a:r>
              <a:rPr lang="en-US" dirty="0" smtClean="0"/>
              <a:t>If there is a pricing restriction, describe it and its source.</a:t>
            </a:r>
          </a:p>
          <a:p>
            <a:pPr lvl="1">
              <a:spcAft>
                <a:spcPts val="600"/>
              </a:spcAft>
            </a:pPr>
            <a:r>
              <a:rPr lang="en-US" dirty="0" smtClean="0"/>
              <a:t>Indicate </a:t>
            </a:r>
            <a:r>
              <a:rPr lang="en-US" dirty="0"/>
              <a:t>whether the applicant has entered into an installment payment plan for the </a:t>
            </a:r>
            <a:r>
              <a:rPr lang="en-US" dirty="0" smtClean="0"/>
              <a:t>non-discount </a:t>
            </a:r>
            <a:r>
              <a:rPr lang="en-US" dirty="0"/>
              <a:t>portion of a</a:t>
            </a:r>
            <a:r>
              <a:rPr lang="en-US" dirty="0" smtClean="0"/>
              <a:t> </a:t>
            </a:r>
            <a:r>
              <a:rPr lang="en-US" dirty="0"/>
              <a:t>special construction </a:t>
            </a:r>
            <a:r>
              <a:rPr lang="en-US" dirty="0" smtClean="0"/>
              <a:t>charge.</a:t>
            </a:r>
          </a:p>
        </p:txBody>
      </p:sp>
      <p:sp>
        <p:nvSpPr>
          <p:cNvPr id="6" name="Text Placeholder 5"/>
          <p:cNvSpPr>
            <a:spLocks noGrp="1"/>
          </p:cNvSpPr>
          <p:nvPr>
            <p:ph type="body" sz="quarter" idx="12"/>
          </p:nvPr>
        </p:nvSpPr>
        <p:spPr/>
        <p:txBody>
          <a:bodyPr/>
          <a:lstStyle/>
          <a:p>
            <a:r>
              <a:rPr lang="en-US" dirty="0" smtClean="0"/>
              <a:t>FCC Form 471 Overview</a:t>
            </a:r>
            <a:endParaRPr lang="en-US" dirty="0"/>
          </a:p>
        </p:txBody>
      </p:sp>
      <p:sp>
        <p:nvSpPr>
          <p:cNvPr id="4" name="Title 3"/>
          <p:cNvSpPr>
            <a:spLocks noGrp="1"/>
          </p:cNvSpPr>
          <p:nvPr>
            <p:ph type="title"/>
          </p:nvPr>
        </p:nvSpPr>
        <p:spPr/>
        <p:txBody>
          <a:bodyPr/>
          <a:lstStyle/>
          <a:p>
            <a:r>
              <a:rPr lang="en-US" dirty="0" smtClean="0"/>
              <a:t>Funding Requests (continued)</a:t>
            </a:r>
            <a:endParaRPr lang="en-US" dirty="0"/>
          </a:p>
        </p:txBody>
      </p:sp>
    </p:spTree>
    <p:extLst>
      <p:ext uri="{BB962C8B-B14F-4D97-AF65-F5344CB8AC3E}">
        <p14:creationId xmlns:p14="http://schemas.microsoft.com/office/powerpoint/2010/main" val="491821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smtClean="0"/>
              <a:t>*Connectivity information and barriers to high-speed connectivity for school </a:t>
            </a:r>
            <a:r>
              <a:rPr lang="en-US" dirty="0"/>
              <a:t>districts </a:t>
            </a:r>
            <a:r>
              <a:rPr lang="en-US" dirty="0" smtClean="0"/>
              <a:t>or library </a:t>
            </a:r>
            <a:r>
              <a:rPr lang="en-US" dirty="0"/>
              <a:t>systems as a whole </a:t>
            </a:r>
            <a:r>
              <a:rPr lang="en-US" dirty="0" smtClean="0"/>
              <a:t>and also for their individual schools or library branches.</a:t>
            </a:r>
          </a:p>
          <a:p>
            <a:pPr lvl="1">
              <a:spcAft>
                <a:spcPts val="600"/>
              </a:spcAft>
            </a:pPr>
            <a:r>
              <a:rPr lang="en-US" dirty="0" smtClean="0"/>
              <a:t>If you have already completed/updated this information in your profile, it will display in this section.</a:t>
            </a:r>
          </a:p>
          <a:p>
            <a:pPr lvl="1">
              <a:spcAft>
                <a:spcPts val="600"/>
              </a:spcAft>
            </a:pPr>
            <a:r>
              <a:rPr lang="en-US" dirty="0" smtClean="0"/>
              <a:t>If this information is missing or incorrect, you must return to your EPC</a:t>
            </a:r>
            <a:r>
              <a:rPr lang="en-US" dirty="0" smtClean="0">
                <a:solidFill>
                  <a:srgbClr val="00B050"/>
                </a:solidFill>
              </a:rPr>
              <a:t> </a:t>
            </a:r>
            <a:r>
              <a:rPr lang="en-US" dirty="0" smtClean="0"/>
              <a:t>profile to provide or correct it.</a:t>
            </a:r>
          </a:p>
          <a:p>
            <a:pPr marL="0" lvl="1" indent="0">
              <a:spcAft>
                <a:spcPts val="600"/>
              </a:spcAft>
              <a:buNone/>
            </a:pPr>
            <a:r>
              <a:rPr lang="en-US" sz="2400" dirty="0"/>
              <a:t>*Items marked with an asterisk are populated from the profile.</a:t>
            </a:r>
          </a:p>
          <a:p>
            <a:pPr marL="0" lvl="1" indent="0">
              <a:spcAft>
                <a:spcPts val="600"/>
              </a:spcAft>
              <a:buNone/>
            </a:pPr>
            <a:endParaRPr lang="en-US" dirty="0" smtClean="0"/>
          </a:p>
        </p:txBody>
      </p:sp>
      <p:sp>
        <p:nvSpPr>
          <p:cNvPr id="6" name="Text Placeholder 5"/>
          <p:cNvSpPr>
            <a:spLocks noGrp="1"/>
          </p:cNvSpPr>
          <p:nvPr>
            <p:ph type="body" sz="quarter" idx="12"/>
          </p:nvPr>
        </p:nvSpPr>
        <p:spPr/>
        <p:txBody>
          <a:bodyPr/>
          <a:lstStyle/>
          <a:p>
            <a:r>
              <a:rPr lang="en-US" dirty="0" smtClean="0"/>
              <a:t>FCC Form 471 Overview</a:t>
            </a:r>
            <a:endParaRPr lang="en-US" dirty="0"/>
          </a:p>
        </p:txBody>
      </p:sp>
      <p:sp>
        <p:nvSpPr>
          <p:cNvPr id="4" name="Title 3"/>
          <p:cNvSpPr>
            <a:spLocks noGrp="1"/>
          </p:cNvSpPr>
          <p:nvPr>
            <p:ph type="title"/>
          </p:nvPr>
        </p:nvSpPr>
        <p:spPr/>
        <p:txBody>
          <a:bodyPr/>
          <a:lstStyle/>
          <a:p>
            <a:r>
              <a:rPr lang="en-US" dirty="0" smtClean="0"/>
              <a:t>Connectivity Questions</a:t>
            </a:r>
            <a:endParaRPr lang="en-US" dirty="0"/>
          </a:p>
        </p:txBody>
      </p:sp>
    </p:spTree>
    <p:extLst>
      <p:ext uri="{BB962C8B-B14F-4D97-AF65-F5344CB8AC3E}">
        <p14:creationId xmlns:p14="http://schemas.microsoft.com/office/powerpoint/2010/main" val="2659695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TotalTime>
  <Words>1077</Words>
  <Application>Microsoft Office PowerPoint</Application>
  <PresentationFormat>On-screen Show (4:3)</PresentationFormat>
  <Paragraphs>95</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Filing the FCC Form 471</vt:lpstr>
      <vt:lpstr>FCC Form 471</vt:lpstr>
      <vt:lpstr>Log in to EPC</vt:lpstr>
      <vt:lpstr>Log in to EPC (continued)</vt:lpstr>
      <vt:lpstr>Basic Information</vt:lpstr>
      <vt:lpstr>Entity Information</vt:lpstr>
      <vt:lpstr>Funding Requests</vt:lpstr>
      <vt:lpstr>Funding Requests (continued)</vt:lpstr>
      <vt:lpstr>Connectivity Questions</vt:lpstr>
      <vt:lpstr>Review FCC Form 471</vt:lpstr>
      <vt:lpstr>Certification</vt:lpstr>
      <vt:lpstr>Certification (continued)</vt:lpstr>
      <vt:lpstr>RAL Modifications</vt:lpstr>
      <vt:lpstr>Where to Go for Help</vt:lpstr>
      <vt:lpstr>QUESTIONS?</vt:lpstr>
      <vt:lpstr>Thank you!</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Abby Hills</dc:creator>
  <cp:lastModifiedBy>Suzie Casal</cp:lastModifiedBy>
  <cp:revision>41</cp:revision>
  <cp:lastPrinted>2016-09-23T16:02:57Z</cp:lastPrinted>
  <dcterms:created xsi:type="dcterms:W3CDTF">2015-08-13T11:49:36Z</dcterms:created>
  <dcterms:modified xsi:type="dcterms:W3CDTF">2016-10-23T18:38:28Z</dcterms:modified>
</cp:coreProperties>
</file>