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70" r:id="rId5"/>
    <p:sldId id="277" r:id="rId6"/>
    <p:sldId id="271" r:id="rId7"/>
    <p:sldId id="301" r:id="rId8"/>
    <p:sldId id="276" r:id="rId9"/>
    <p:sldId id="279" r:id="rId10"/>
    <p:sldId id="280" r:id="rId11"/>
    <p:sldId id="281" r:id="rId12"/>
    <p:sldId id="282" r:id="rId13"/>
    <p:sldId id="302" r:id="rId14"/>
    <p:sldId id="284" r:id="rId15"/>
    <p:sldId id="285" r:id="rId16"/>
    <p:sldId id="299" r:id="rId17"/>
    <p:sldId id="297" r:id="rId18"/>
    <p:sldId id="286" r:id="rId19"/>
    <p:sldId id="306" r:id="rId20"/>
    <p:sldId id="287" r:id="rId21"/>
    <p:sldId id="290" r:id="rId22"/>
    <p:sldId id="291" r:id="rId23"/>
    <p:sldId id="292" r:id="rId24"/>
    <p:sldId id="293" r:id="rId25"/>
    <p:sldId id="294" r:id="rId26"/>
    <p:sldId id="303" r:id="rId27"/>
    <p:sldId id="295" r:id="rId28"/>
    <p:sldId id="296" r:id="rId29"/>
    <p:sldId id="305" r:id="rId30"/>
    <p:sldId id="265" r:id="rId31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31" userDrawn="1">
          <p15:clr>
            <a:srgbClr val="A4A3A4"/>
          </p15:clr>
        </p15:guide>
        <p15:guide id="2" pos="2211" userDrawn="1">
          <p15:clr>
            <a:srgbClr val="A4A3A4"/>
          </p15:clr>
        </p15:guide>
        <p15:guide id="3" orient="horz" pos="2909">
          <p15:clr>
            <a:srgbClr val="A4A3A4"/>
          </p15:clr>
        </p15:guide>
        <p15:guide id="4" pos="218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Owner1" initials="" lastIdx="4" clrIdx="6"/>
  <p:cmAuthor id="1" name="Cara Voth" initials="CV" lastIdx="15" clrIdx="0">
    <p:extLst/>
  </p:cmAuthor>
  <p:cmAuthor id="8" name="Aaron Garza" initials="AG" lastIdx="1" clrIdx="7">
    <p:extLst/>
  </p:cmAuthor>
  <p:cmAuthor id="2" name="Charles Eberle" initials="CE" lastIdx="7" clrIdx="1">
    <p:extLst/>
  </p:cmAuthor>
  <p:cmAuthor id="9" name="Leslie Frelow" initials="LF" lastIdx="3" clrIdx="8">
    <p:extLst/>
  </p:cmAuthor>
  <p:cmAuthor id="3" name="John Noran" initials="JN" lastIdx="0" clrIdx="2"/>
  <p:cmAuthor id="4" name="Kate Dumouchel" initials="KD" lastIdx="7" clrIdx="3">
    <p:extLst/>
  </p:cmAuthor>
  <p:cmAuthor id="5" name="James Bachtell" initials="JB" lastIdx="1" clrIdx="4">
    <p:extLst/>
  </p:cmAuthor>
  <p:cmAuthor id="6" name="Elizabeth Drogula" initials="ED" lastIdx="3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87" autoAdjust="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082" y="-90"/>
      </p:cViewPr>
      <p:guideLst>
        <p:guide orient="horz" pos="2931"/>
        <p:guide orient="horz" pos="2909"/>
        <p:guide pos="2211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700" cy="461804"/>
          </a:xfrm>
          <a:prstGeom prst="rect">
            <a:avLst/>
          </a:prstGeom>
        </p:spPr>
        <p:txBody>
          <a:bodyPr vert="horz" lIns="92480" tIns="46241" rIns="92480" bIns="4624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7" y="1"/>
            <a:ext cx="3011700" cy="461804"/>
          </a:xfrm>
          <a:prstGeom prst="rect">
            <a:avLst/>
          </a:prstGeom>
        </p:spPr>
        <p:txBody>
          <a:bodyPr vert="horz" lIns="92480" tIns="46241" rIns="92480" bIns="46241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700" cy="461804"/>
          </a:xfrm>
          <a:prstGeom prst="rect">
            <a:avLst/>
          </a:prstGeom>
        </p:spPr>
        <p:txBody>
          <a:bodyPr vert="horz" lIns="92480" tIns="46241" rIns="92480" bIns="4624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7" y="8772669"/>
            <a:ext cx="3011700" cy="461804"/>
          </a:xfrm>
          <a:prstGeom prst="rect">
            <a:avLst/>
          </a:prstGeom>
        </p:spPr>
        <p:txBody>
          <a:bodyPr vert="horz" lIns="92480" tIns="46241" rIns="92480" bIns="46241" rtlCol="0" anchor="b"/>
          <a:lstStyle>
            <a:lvl1pPr algn="r">
              <a:defRPr sz="1200"/>
            </a:lvl1pPr>
          </a:lstStyle>
          <a:p>
            <a:fld id="{5E23D7D9-2DE5-44F5-B7B2-63B797558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444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700" cy="461804"/>
          </a:xfrm>
          <a:prstGeom prst="rect">
            <a:avLst/>
          </a:prstGeom>
        </p:spPr>
        <p:txBody>
          <a:bodyPr vert="horz" lIns="92480" tIns="46241" rIns="92480" bIns="4624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7" y="1"/>
            <a:ext cx="3011700" cy="461804"/>
          </a:xfrm>
          <a:prstGeom prst="rect">
            <a:avLst/>
          </a:prstGeom>
        </p:spPr>
        <p:txBody>
          <a:bodyPr vert="horz" lIns="92480" tIns="46241" rIns="92480" bIns="46241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0" tIns="46241" rIns="92480" bIns="4624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7"/>
            <a:ext cx="5560060" cy="4156234"/>
          </a:xfrm>
          <a:prstGeom prst="rect">
            <a:avLst/>
          </a:prstGeom>
        </p:spPr>
        <p:txBody>
          <a:bodyPr vert="horz" lIns="92480" tIns="46241" rIns="92480" bIns="462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700" cy="461804"/>
          </a:xfrm>
          <a:prstGeom prst="rect">
            <a:avLst/>
          </a:prstGeom>
        </p:spPr>
        <p:txBody>
          <a:bodyPr vert="horz" lIns="92480" tIns="46241" rIns="92480" bIns="4624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7" y="8772669"/>
            <a:ext cx="3011700" cy="461804"/>
          </a:xfrm>
          <a:prstGeom prst="rect">
            <a:avLst/>
          </a:prstGeom>
        </p:spPr>
        <p:txBody>
          <a:bodyPr vert="horz" lIns="92480" tIns="46241" rIns="92480" bIns="46241" rtlCol="0" anchor="b"/>
          <a:lstStyle>
            <a:lvl1pPr algn="r">
              <a:defRPr sz="1200"/>
            </a:lvl1pPr>
          </a:lstStyle>
          <a:p>
            <a:fld id="{AB37D9F1-85C1-4865-99BA-DB24273BD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7075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71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7D9F1-85C1-4865-99BA-DB24273BDFE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4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44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E-rate Program</a:t>
            </a:r>
          </a:p>
          <a:p>
            <a:pPr lvl="0"/>
            <a:endParaRPr lang="en-US" dirty="0" smtClean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6000" b="1"/>
            </a:lvl1pPr>
          </a:lstStyle>
          <a:p>
            <a:pPr lvl="0"/>
            <a:r>
              <a:rPr lang="en-US" dirty="0" smtClean="0"/>
              <a:t>Eligible Services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2800" dirty="0" smtClean="0"/>
              <a:t>Date  I  Location</a:t>
            </a:r>
            <a:r>
              <a:rPr lang="en-US" sz="2800" baseline="0" dirty="0" smtClean="0"/>
              <a:t> (if applicable)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90538" y="6400802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72400" algn="r"/>
              </a:tabLst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3544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90538" y="6400802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72400" algn="r"/>
              </a:tabLst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1756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90538" y="6400802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72400" algn="r"/>
              </a:tabLst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1756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wo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41148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0" y="1828800"/>
            <a:ext cx="41148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90538" y="6400802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72400" algn="r"/>
              </a:tabLst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371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4400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6000" b="1"/>
            </a:lvl1pPr>
          </a:lstStyle>
          <a:p>
            <a:pPr lvl="0"/>
            <a:r>
              <a:rPr lang="en-US" dirty="0" smtClean="0"/>
              <a:t>Section Title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14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0" y="2209800"/>
            <a:ext cx="4114800" cy="40386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6783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90538" y="6400802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72400" algn="r"/>
              </a:tabLst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8458200" y="6475413"/>
            <a:ext cx="533400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2016 E-rate Program Applicant Trainings  I  Eligible Services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3544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90538" y="6400802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72400" algn="r"/>
              </a:tabLst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2016 E-rate Program Applicant Trainings  I  Eligible Services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3544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90538" y="6400802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72400" algn="r"/>
              </a:tabLst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2016 E-rate Program Applicant Trainings  I  Eligible Services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3544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90538" y="6400802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72400" algn="r"/>
              </a:tabLst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3544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228600" y="914400"/>
            <a:ext cx="18288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76200" y="6627813"/>
            <a:ext cx="8991600" cy="3063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© 2016 Universal Service Administrative Company. All rights reserved.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49" b="27501"/>
          <a:stretch/>
        </p:blipFill>
        <p:spPr>
          <a:xfrm>
            <a:off x="30480" y="101679"/>
            <a:ext cx="2616200" cy="8584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fcc.gov/edocs_public/attachmatch/DA-14-712A1_Rcd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slweb.universalservice.org/form471publicdatatool/app/#/" TargetMode="External"/><Relationship Id="rId2" Type="http://schemas.openxmlformats.org/officeDocument/2006/relationships/hyperlink" Target="https://data.usac.org/publicreports/Forms/Form471Detail/Index" TargetMode="Externa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cc.gov/document/fy-2017-eligible-services-list-order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1000" y="2667000"/>
            <a:ext cx="8001000" cy="838200"/>
          </a:xfrm>
        </p:spPr>
        <p:txBody>
          <a:bodyPr/>
          <a:lstStyle/>
          <a:p>
            <a:r>
              <a:rPr lang="en-US" dirty="0" smtClean="0"/>
              <a:t>E-rate Program Applicant Training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September – November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</p:spPr>
        <p:txBody>
          <a:bodyPr/>
          <a:lstStyle/>
          <a:p>
            <a:r>
              <a:rPr lang="en-US" dirty="0" smtClean="0"/>
              <a:t>A firewall service that is a standard component of an Internet access service does not require cost allocation.</a:t>
            </a:r>
          </a:p>
          <a:p>
            <a:r>
              <a:rPr lang="en-US" dirty="0" smtClean="0"/>
              <a:t>A standalone firewall service either provided by a third party or priced out separately is only eligible as a Category Two internal connections component.</a:t>
            </a:r>
          </a:p>
          <a:p>
            <a:r>
              <a:rPr lang="en-US" dirty="0" smtClean="0"/>
              <a:t>Off-campus use, even if used for an educational purpose, is ineligible for support and must be cost allocated out of any funding request.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Eligibility Limitations for Internet Access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Category 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3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sz="2400" dirty="0" smtClean="0"/>
              <a:t>Since FY2015, data </a:t>
            </a:r>
            <a:r>
              <a:rPr lang="en-US" sz="2400" dirty="0"/>
              <a:t>plans and air cards for mobile devices are eligible only </a:t>
            </a:r>
            <a:r>
              <a:rPr lang="en-US" sz="2400" dirty="0" smtClean="0"/>
              <a:t>where </a:t>
            </a:r>
            <a:r>
              <a:rPr lang="en-US" sz="2400" dirty="0"/>
              <a:t>the school or library </a:t>
            </a:r>
            <a:r>
              <a:rPr lang="en-US" sz="2400" dirty="0" smtClean="0"/>
              <a:t>demonstrates </a:t>
            </a:r>
            <a:r>
              <a:rPr lang="en-US" sz="2400" dirty="0"/>
              <a:t>that the individual data plans are the most cost-effective option for providing internal broadband access for mobile </a:t>
            </a:r>
            <a:r>
              <a:rPr lang="en-US" sz="2400" dirty="0" smtClean="0"/>
              <a:t>devices. </a:t>
            </a:r>
            <a:endParaRPr lang="en-US" sz="2400" dirty="0"/>
          </a:p>
          <a:p>
            <a:pPr lvl="1"/>
            <a:r>
              <a:rPr lang="en-US" sz="2400" dirty="0"/>
              <a:t>Applicants </a:t>
            </a:r>
            <a:r>
              <a:rPr lang="en-US" sz="2400" dirty="0" smtClean="0"/>
              <a:t>need to compare </a:t>
            </a:r>
            <a:r>
              <a:rPr lang="en-US" sz="2400" dirty="0"/>
              <a:t>the cost of data plans or air cards for mobile devices to the total cost of all components necessary to deliver connectivity to the </a:t>
            </a:r>
            <a:r>
              <a:rPr lang="en-US" sz="2400" dirty="0" smtClean="0"/>
              <a:t>end-user device (including </a:t>
            </a:r>
            <a:r>
              <a:rPr lang="en-US" sz="2400" dirty="0"/>
              <a:t>the cost of Internet access and digital transmission service to the school or </a:t>
            </a:r>
            <a:r>
              <a:rPr lang="en-US" sz="2400" dirty="0" smtClean="0"/>
              <a:t>library).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Eligibility Limitations for Data </a:t>
            </a:r>
            <a:r>
              <a:rPr lang="en-US" dirty="0" smtClean="0"/>
              <a:t>Plans </a:t>
            </a:r>
            <a:r>
              <a:rPr lang="en-US" dirty="0"/>
              <a:t>for Portable Devices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0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676400"/>
            <a:ext cx="8229600" cy="4038600"/>
          </a:xfrm>
        </p:spPr>
        <p:txBody>
          <a:bodyPr/>
          <a:lstStyle/>
          <a:p>
            <a:r>
              <a:rPr lang="en-US" dirty="0"/>
              <a:t>Eligibility requirements:</a:t>
            </a:r>
          </a:p>
          <a:p>
            <a:pPr lvl="1"/>
            <a:r>
              <a:rPr lang="en-US" sz="2000" dirty="0"/>
              <a:t>Seeking support for data plans or air cards for mobile devices for use in a school or library with an existing broadband connection and WLAN implicates the E-rate program’s prohibition on requests for duplicative </a:t>
            </a:r>
            <a:r>
              <a:rPr lang="en-US" sz="2000" dirty="0" smtClean="0"/>
              <a:t>services.</a:t>
            </a:r>
            <a:endParaRPr lang="en-US" sz="2000" dirty="0"/>
          </a:p>
          <a:p>
            <a:pPr lvl="1"/>
            <a:r>
              <a:rPr lang="en-US" sz="2000" dirty="0" smtClean="0"/>
              <a:t>Must </a:t>
            </a:r>
            <a:r>
              <a:rPr lang="en-US" sz="2000" dirty="0"/>
              <a:t>be able to demonstrate either that installing a Wireless Local Area Network (WLAN) is not physically possible or</a:t>
            </a:r>
          </a:p>
          <a:p>
            <a:pPr lvl="1"/>
            <a:r>
              <a:rPr lang="en-US" sz="2000" dirty="0"/>
              <a:t>Must be able to provide a comparison of the costs to implement an individual data plan versus WLAN </a:t>
            </a:r>
            <a:r>
              <a:rPr lang="en-US" sz="2000" dirty="0" smtClean="0"/>
              <a:t>solution.</a:t>
            </a:r>
            <a:endParaRPr lang="en-US" sz="2000" dirty="0"/>
          </a:p>
          <a:p>
            <a:pPr lvl="2"/>
            <a:r>
              <a:rPr lang="en-US" sz="2000" dirty="0"/>
              <a:t>“The cost comparison may be established through the competitive bid process of seeking and comparing bids on both WLANs and individual data plans</a:t>
            </a:r>
            <a:r>
              <a:rPr lang="en-US" sz="2000" dirty="0" smtClean="0"/>
              <a:t>.”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143000"/>
            <a:ext cx="8229600" cy="609600"/>
          </a:xfrm>
        </p:spPr>
        <p:txBody>
          <a:bodyPr/>
          <a:lstStyle/>
          <a:p>
            <a:r>
              <a:rPr lang="en-US" dirty="0" smtClean="0"/>
              <a:t>Eligibility Limitations for Data Plans for Portable Devices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5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The comparison may include the recurring cost of current  broadband </a:t>
            </a:r>
            <a:r>
              <a:rPr lang="en-US" sz="2200" dirty="0" smtClean="0"/>
              <a:t>connection.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 smtClean="0"/>
              <a:t>The comparison may not include likelihood of receiving Category Two support.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 smtClean="0"/>
              <a:t>Program rules require applicants to use the pre-discount cost of the service and not the post-discount cost when evaluating price as the primary factor.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endParaRPr lang="en-US" sz="22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Cost Comparisons for </a:t>
            </a:r>
            <a:r>
              <a:rPr lang="en-US" dirty="0"/>
              <a:t>Data Plans for Portable Devices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Category One</a:t>
            </a:r>
          </a:p>
        </p:txBody>
      </p:sp>
    </p:spTree>
    <p:extLst>
      <p:ext uri="{BB962C8B-B14F-4D97-AF65-F5344CB8AC3E}">
        <p14:creationId xmlns:p14="http://schemas.microsoft.com/office/powerpoint/2010/main" val="53962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r>
              <a:rPr lang="en-US" sz="2400" dirty="0"/>
              <a:t>R</a:t>
            </a:r>
            <a:r>
              <a:rPr lang="en-US" sz="2400" dirty="0" smtClean="0"/>
              <a:t>equest </a:t>
            </a:r>
            <a:r>
              <a:rPr lang="en-US" sz="2400" dirty="0"/>
              <a:t>must be for services that will be in use, </a:t>
            </a:r>
            <a:r>
              <a:rPr lang="en-US" sz="2400" dirty="0" smtClean="0"/>
              <a:t>must not be for duplicative services, and </a:t>
            </a:r>
            <a:r>
              <a:rPr lang="en-US" sz="2400" dirty="0"/>
              <a:t>must </a:t>
            </a:r>
            <a:r>
              <a:rPr lang="en-US" sz="2400" dirty="0" smtClean="0"/>
              <a:t>cost allocate off-campus use.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er the 2014 Bundling Order (</a:t>
            </a:r>
            <a:r>
              <a:rPr lang="en-US" sz="2400" dirty="0" smtClean="0">
                <a:hlinkClick r:id="rId3"/>
              </a:rPr>
              <a:t>DA 14-712</a:t>
            </a:r>
            <a:r>
              <a:rPr lang="en-US" sz="2400" dirty="0" smtClean="0"/>
              <a:t>), must cost allocate ineligible non-ancillary components including, but not limited to, end user devices such as telephone and VoIP Handsets, computers, tablets, and smartphones.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Cost </a:t>
            </a:r>
            <a:r>
              <a:rPr lang="en-US" sz="2600" dirty="0" smtClean="0"/>
              <a:t>Allocations for </a:t>
            </a:r>
            <a:r>
              <a:rPr lang="en-US" sz="2600" dirty="0"/>
              <a:t>Data Plans for Portable Devices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53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Category Two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0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33400" y="1143000"/>
            <a:ext cx="8229600" cy="609600"/>
          </a:xfrm>
        </p:spPr>
        <p:txBody>
          <a:bodyPr/>
          <a:lstStyle/>
          <a:p>
            <a:r>
              <a:rPr lang="en-US" sz="2800" dirty="0" smtClean="0"/>
              <a:t>Category Two Services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Two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81000" y="1828800"/>
            <a:ext cx="8229600" cy="4114800"/>
          </a:xfrm>
        </p:spPr>
        <p:txBody>
          <a:bodyPr/>
          <a:lstStyle/>
          <a:p>
            <a:r>
              <a:rPr lang="en-US" dirty="0" smtClean="0"/>
              <a:t>Internal Connections</a:t>
            </a:r>
          </a:p>
          <a:p>
            <a:r>
              <a:rPr lang="en-US" dirty="0" smtClean="0"/>
              <a:t>Basic Maintenance of Internal Connections</a:t>
            </a:r>
          </a:p>
          <a:p>
            <a:r>
              <a:rPr lang="en-US" dirty="0" smtClean="0"/>
              <a:t>Managed Internal Broadband Services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Category Two services are subject to the Category Two five-year budget requirements.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01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828800"/>
            <a:ext cx="4114800" cy="3429000"/>
          </a:xfrm>
        </p:spPr>
        <p:txBody>
          <a:bodyPr/>
          <a:lstStyle/>
          <a:p>
            <a:r>
              <a:rPr lang="en-US" dirty="0"/>
              <a:t>Access points</a:t>
            </a:r>
          </a:p>
          <a:p>
            <a:r>
              <a:rPr lang="en-US" dirty="0"/>
              <a:t>Cabling </a:t>
            </a:r>
          </a:p>
          <a:p>
            <a:r>
              <a:rPr lang="en-US" dirty="0"/>
              <a:t>Caching</a:t>
            </a:r>
          </a:p>
          <a:p>
            <a:r>
              <a:rPr lang="en-US" dirty="0"/>
              <a:t>Firewalls</a:t>
            </a:r>
          </a:p>
          <a:p>
            <a:r>
              <a:rPr lang="en-US" dirty="0" smtClean="0"/>
              <a:t>Switches</a:t>
            </a:r>
            <a:endParaRPr lang="en-US" dirty="0"/>
          </a:p>
          <a:p>
            <a:r>
              <a:rPr lang="en-US" dirty="0"/>
              <a:t>Routers </a:t>
            </a:r>
          </a:p>
          <a:p>
            <a:r>
              <a:rPr lang="en-US" dirty="0"/>
              <a:t>Racks 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33400" y="1143000"/>
            <a:ext cx="8229600" cy="609600"/>
          </a:xfrm>
        </p:spPr>
        <p:txBody>
          <a:bodyPr/>
          <a:lstStyle/>
          <a:p>
            <a:r>
              <a:rPr lang="en-US" sz="2800" dirty="0" smtClean="0"/>
              <a:t>Eligible Internal Connections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Two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895600" y="1828800"/>
            <a:ext cx="6096000" cy="4191000"/>
          </a:xfrm>
        </p:spPr>
        <p:txBody>
          <a:bodyPr/>
          <a:lstStyle/>
          <a:p>
            <a:r>
              <a:rPr lang="en-US" dirty="0" smtClean="0"/>
              <a:t>UPS</a:t>
            </a:r>
          </a:p>
          <a:p>
            <a:r>
              <a:rPr lang="en-US" dirty="0" smtClean="0"/>
              <a:t>Wireless LAN Controllers</a:t>
            </a:r>
          </a:p>
          <a:p>
            <a:r>
              <a:rPr lang="en-US" dirty="0" smtClean="0"/>
              <a:t>Improvements, upgrades and software necessary to support eligible broadband internal connections components</a:t>
            </a:r>
          </a:p>
          <a:p>
            <a:r>
              <a:rPr lang="en-US" dirty="0"/>
              <a:t>Functionalities </a:t>
            </a:r>
            <a:r>
              <a:rPr lang="en-US" dirty="0" smtClean="0"/>
              <a:t>listed here that </a:t>
            </a:r>
            <a:r>
              <a:rPr lang="en-US" dirty="0"/>
              <a:t>can be virtualized in the cloud, and equipment that combines eligible functionalities are also eligible.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3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458200" cy="3962400"/>
          </a:xfrm>
        </p:spPr>
        <p:txBody>
          <a:bodyPr/>
          <a:lstStyle/>
          <a:p>
            <a:r>
              <a:rPr lang="en-US" dirty="0" smtClean="0"/>
              <a:t>Services provided by a third party</a:t>
            </a:r>
          </a:p>
          <a:p>
            <a:pPr lvl="1"/>
            <a:r>
              <a:rPr lang="en-US" dirty="0" smtClean="0"/>
              <a:t>Operation</a:t>
            </a:r>
          </a:p>
          <a:p>
            <a:pPr lvl="1"/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And/or monitoring of eligible broadband internal connection components</a:t>
            </a:r>
          </a:p>
          <a:p>
            <a:r>
              <a:rPr lang="en-US" dirty="0" smtClean="0"/>
              <a:t>The third party may manage the school’s or library’s equipment or provide the equipment as part of a lease.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</a:t>
            </a:r>
            <a:r>
              <a:rPr lang="en-US" dirty="0"/>
              <a:t>Two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Managed Internal Broadband Services </a:t>
            </a:r>
            <a:r>
              <a:rPr lang="en-US"/>
              <a:t>(e.g., </a:t>
            </a:r>
            <a:r>
              <a:rPr lang="en-US" smtClean="0"/>
              <a:t>Managed </a:t>
            </a:r>
            <a:r>
              <a:rPr lang="en-US" dirty="0"/>
              <a:t>Wi-Fi)</a:t>
            </a:r>
          </a:p>
        </p:txBody>
      </p:sp>
    </p:spTree>
    <p:extLst>
      <p:ext uri="{BB962C8B-B14F-4D97-AF65-F5344CB8AC3E}">
        <p14:creationId xmlns:p14="http://schemas.microsoft.com/office/powerpoint/2010/main" val="172860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r>
              <a:rPr lang="en-US" dirty="0" smtClean="0"/>
              <a:t>Eligibility Limitations</a:t>
            </a:r>
          </a:p>
          <a:p>
            <a:pPr lvl="1"/>
            <a:r>
              <a:rPr lang="en-US" dirty="0" smtClean="0"/>
              <a:t>Supports only the equipment functions listed as eligible as broadband internal connections components.</a:t>
            </a:r>
          </a:p>
          <a:p>
            <a:pPr lvl="1"/>
            <a:r>
              <a:rPr lang="en-US" dirty="0" smtClean="0"/>
              <a:t>Upfront charges as part of the contract are eligible.</a:t>
            </a:r>
          </a:p>
          <a:p>
            <a:pPr lvl="2"/>
            <a:r>
              <a:rPr lang="en-US" dirty="0" smtClean="0"/>
              <a:t>Any ineligible internal connections components (e.g. tablets) must be cost-allocated out.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</a:t>
            </a:r>
            <a:r>
              <a:rPr lang="en-US" dirty="0"/>
              <a:t>Two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anaged </a:t>
            </a:r>
            <a:r>
              <a:rPr lang="en-US" dirty="0"/>
              <a:t>Internal Broadband Services (e.g</a:t>
            </a:r>
            <a:r>
              <a:rPr lang="en-US" dirty="0" smtClean="0"/>
              <a:t>., </a:t>
            </a:r>
            <a:r>
              <a:rPr lang="en-US" dirty="0"/>
              <a:t>Managed Wi-Fi)</a:t>
            </a:r>
          </a:p>
        </p:txBody>
      </p:sp>
    </p:spTree>
    <p:extLst>
      <p:ext uri="{BB962C8B-B14F-4D97-AF65-F5344CB8AC3E}">
        <p14:creationId xmlns:p14="http://schemas.microsoft.com/office/powerpoint/2010/main" val="282666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04800" y="1143000"/>
            <a:ext cx="83058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r>
              <a:rPr lang="en-US" sz="2400" dirty="0" smtClean="0"/>
              <a:t>FY2017 Eligible </a:t>
            </a:r>
            <a:r>
              <a:rPr lang="en-US" sz="2400" dirty="0"/>
              <a:t>Services List (</a:t>
            </a:r>
            <a:r>
              <a:rPr lang="en-US" sz="2400" dirty="0" smtClean="0"/>
              <a:t>ESL)</a:t>
            </a:r>
          </a:p>
          <a:p>
            <a:r>
              <a:rPr lang="en-US" sz="2400" dirty="0" smtClean="0"/>
              <a:t>Category One</a:t>
            </a:r>
          </a:p>
          <a:p>
            <a:pPr lvl="1"/>
            <a:r>
              <a:rPr lang="en-US" sz="2000" dirty="0" smtClean="0"/>
              <a:t>Broadband</a:t>
            </a:r>
          </a:p>
          <a:p>
            <a:pPr lvl="1"/>
            <a:r>
              <a:rPr lang="en-US" sz="2000" dirty="0" smtClean="0"/>
              <a:t>Voice Services</a:t>
            </a:r>
          </a:p>
          <a:p>
            <a:r>
              <a:rPr lang="en-US" sz="2400" dirty="0" smtClean="0"/>
              <a:t>Category Two</a:t>
            </a:r>
          </a:p>
          <a:p>
            <a:pPr lvl="1"/>
            <a:r>
              <a:rPr lang="en-US" sz="2000" dirty="0" smtClean="0"/>
              <a:t>Internal Connections</a:t>
            </a:r>
          </a:p>
          <a:p>
            <a:pPr lvl="1"/>
            <a:r>
              <a:rPr lang="en-US" sz="2000" dirty="0" smtClean="0"/>
              <a:t>Managed </a:t>
            </a:r>
            <a:r>
              <a:rPr lang="en-US" sz="2000" dirty="0"/>
              <a:t>Internal Broadband </a:t>
            </a:r>
            <a:r>
              <a:rPr lang="en-US" sz="2000" dirty="0" smtClean="0"/>
              <a:t>Networks</a:t>
            </a:r>
          </a:p>
          <a:p>
            <a:pPr lvl="1"/>
            <a:r>
              <a:rPr lang="en-US" sz="2000" dirty="0" smtClean="0"/>
              <a:t>Basic </a:t>
            </a:r>
            <a:r>
              <a:rPr lang="en-US" sz="2000" dirty="0"/>
              <a:t>Maintenance of Internal </a:t>
            </a:r>
            <a:r>
              <a:rPr lang="en-US" sz="2000" dirty="0" smtClean="0"/>
              <a:t>Connections</a:t>
            </a:r>
          </a:p>
          <a:p>
            <a:r>
              <a:rPr lang="en-US" sz="2400" dirty="0" smtClean="0"/>
              <a:t>Miscellaneous</a:t>
            </a:r>
          </a:p>
          <a:p>
            <a:r>
              <a:rPr lang="en-US" sz="2400" dirty="0" smtClean="0"/>
              <a:t>Pricing Transparency</a:t>
            </a:r>
            <a:endParaRPr lang="en-US" sz="24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386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Support </a:t>
            </a:r>
            <a:r>
              <a:rPr lang="en-US" dirty="0"/>
              <a:t>for basic maintenance of eligible internal connections such </a:t>
            </a:r>
            <a:r>
              <a:rPr lang="en-US" dirty="0" smtClean="0"/>
              <a:t>as:</a:t>
            </a:r>
            <a:endParaRPr lang="en-US" dirty="0"/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/>
              <a:t>Repair and upkeep of </a:t>
            </a:r>
            <a:r>
              <a:rPr lang="en-US" dirty="0" smtClean="0"/>
              <a:t>hardware</a:t>
            </a:r>
            <a:endParaRPr lang="en-US" dirty="0"/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/>
              <a:t>Wire and cable </a:t>
            </a:r>
            <a:r>
              <a:rPr lang="en-US" dirty="0" smtClean="0"/>
              <a:t>maintenance</a:t>
            </a:r>
            <a:endParaRPr lang="en-US" dirty="0"/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Basic tech support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Configuration changes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/>
              <a:t>Support </a:t>
            </a:r>
            <a:r>
              <a:rPr lang="en-US" dirty="0"/>
              <a:t>for BMIC is limited to actual work performed under the </a:t>
            </a:r>
            <a:r>
              <a:rPr lang="en-US" dirty="0" smtClean="0"/>
              <a:t>contract.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</a:t>
            </a:r>
            <a:r>
              <a:rPr lang="en-US" dirty="0"/>
              <a:t>Two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Maintenance of Internal 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20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752600"/>
            <a:ext cx="8229600" cy="4495800"/>
          </a:xfrm>
        </p:spPr>
        <p:txBody>
          <a:bodyPr/>
          <a:lstStyle/>
          <a:p>
            <a:r>
              <a:rPr lang="en-US" dirty="0" smtClean="0"/>
              <a:t>Basic maintenance does not include: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Services that maintain ineligible equipment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Upfront estimates that cover the full cost of every piece of eligible equipment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Services that enhance the utility of equipment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Network management services, including 24-hr network monitoring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On-site technical support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Unbundled warranties</a:t>
            </a:r>
          </a:p>
          <a:p>
            <a:r>
              <a:rPr lang="en-US" sz="2200" dirty="0" smtClean="0"/>
              <a:t>Note: Operations and management of eligible equipment is not supported as BMIC, but is eligible as Managed Internal Broadband Services.</a:t>
            </a:r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</a:t>
            </a:r>
            <a:r>
              <a:rPr lang="en-US" dirty="0"/>
              <a:t>Two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Maintenance of Internal 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0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Eligible Charges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Taxes, surcharges and other similar reasonable charges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Lease fees to rent or lease eligible components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Shipping charges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Training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Installation and configuration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Installation may be provided by a third party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03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Pricing Transparency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52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Transparency requirements for both E-rate recipients and service providers began in FY2015.</a:t>
            </a:r>
          </a:p>
          <a:p>
            <a:r>
              <a:rPr lang="en-US" dirty="0" smtClean="0"/>
              <a:t>Provides greater visibility into pricing and technology choices. </a:t>
            </a:r>
          </a:p>
          <a:p>
            <a:r>
              <a:rPr lang="en-US" dirty="0" smtClean="0"/>
              <a:t>Improves analyses performed by the FCC, state coordinators and third parties regarding the program’s effectiveness and potential improvement of cost-efficient purchasing.</a:t>
            </a:r>
          </a:p>
          <a:p>
            <a:r>
              <a:rPr lang="en-US" dirty="0" smtClean="0"/>
              <a:t>Help identify best practices for purchasing and reducing waste.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Pricing Transparency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Pricing Transparency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94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 smtClean="0"/>
              <a:t>In order to create pricing transparency, “Item 21” information entered in the FCC Form 471 is publicly available through two tools: </a:t>
            </a:r>
            <a:r>
              <a:rPr lang="en-US" sz="2400" dirty="0" smtClean="0">
                <a:hlinkClick r:id="rId2"/>
              </a:rPr>
              <a:t>View/Download FCC Form 471 for FY2016</a:t>
            </a:r>
            <a:r>
              <a:rPr lang="en-US" sz="2400" dirty="0" smtClean="0"/>
              <a:t> and </a:t>
            </a:r>
            <a:r>
              <a:rPr lang="en-US" sz="2400" dirty="0" smtClean="0">
                <a:hlinkClick r:id="rId3"/>
              </a:rPr>
              <a:t>Download FCC Form 471 Information (FY2015)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Contracts executed after 9/18/2014 may not contain any restriction barring publication of this pricing </a:t>
            </a:r>
            <a:r>
              <a:rPr lang="en-US" sz="2400" dirty="0" smtClean="0"/>
              <a:t>data.</a:t>
            </a:r>
            <a:endParaRPr lang="en-US" sz="2400" dirty="0"/>
          </a:p>
          <a:p>
            <a:r>
              <a:rPr lang="en-US" sz="2400" dirty="0" smtClean="0"/>
              <a:t>Applicants may opt out of this public disclosure requirement only if a specific state law or statute, local rule, or other restriction, such as a court order or pre-existing contract, bars publication of the purchasing price data.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Pricing Transparency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Pricing Transparency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67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2819400"/>
            <a:ext cx="8229600" cy="914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5400" b="1" smtClean="0">
                <a:solidFill>
                  <a:srgbClr val="0070C0"/>
                </a:solidFill>
              </a:rPr>
              <a:t>Questions?</a:t>
            </a:r>
            <a:endParaRPr lang="en-US" sz="5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5007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2819400"/>
            <a:ext cx="8229600" cy="914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5400" b="1" dirty="0" smtClean="0">
                <a:solidFill>
                  <a:srgbClr val="0070C0"/>
                </a:solidFill>
              </a:rPr>
              <a:t>Thank you!</a:t>
            </a:r>
            <a:endParaRPr lang="en-US" sz="54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FY2017                  Eligible Services List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3400" y="1752600"/>
            <a:ext cx="8229600" cy="4038600"/>
          </a:xfrm>
        </p:spPr>
        <p:txBody>
          <a:bodyPr/>
          <a:lstStyle/>
          <a:p>
            <a:r>
              <a:rPr lang="en-US" sz="2400" dirty="0" smtClean="0"/>
              <a:t>ESL released September 12, 2016 </a:t>
            </a:r>
            <a:r>
              <a:rPr lang="en-US" sz="2400" dirty="0" smtClean="0">
                <a:hlinkClick r:id="rId2"/>
              </a:rPr>
              <a:t>(DA 16-1023)</a:t>
            </a:r>
            <a:endParaRPr lang="en-US" sz="2400" dirty="0" smtClean="0"/>
          </a:p>
          <a:p>
            <a:r>
              <a:rPr lang="en-US" sz="2400" dirty="0" smtClean="0"/>
              <a:t>Provides an </a:t>
            </a:r>
            <a:r>
              <a:rPr lang="en-US" sz="2400" dirty="0"/>
              <a:t>explanation and definition of “campus” distinguishing between: </a:t>
            </a:r>
            <a:endParaRPr lang="en-US" sz="2400" dirty="0" smtClean="0"/>
          </a:p>
          <a:p>
            <a:pPr lvl="1"/>
            <a:r>
              <a:rPr lang="en-US" sz="2400" dirty="0" smtClean="0"/>
              <a:t>(</a:t>
            </a:r>
            <a:r>
              <a:rPr lang="en-US" sz="2400" dirty="0"/>
              <a:t>1) connections between instructional buildings on a single school campus that are Category Two internal connections; and </a:t>
            </a:r>
            <a:endParaRPr lang="en-US" sz="2400" dirty="0" smtClean="0"/>
          </a:p>
          <a:p>
            <a:pPr lvl="1"/>
            <a:r>
              <a:rPr lang="en-US" sz="2400" dirty="0" smtClean="0"/>
              <a:t>(</a:t>
            </a:r>
            <a:r>
              <a:rPr lang="en-US" sz="2400" dirty="0"/>
              <a:t>2) connections between instructional buildings of a single school that are on separate campuses and connections between different schools, both of which are considered part of a </a:t>
            </a:r>
            <a:r>
              <a:rPr lang="en-US" sz="2400" dirty="0" smtClean="0"/>
              <a:t>WAN and are Category One services. </a:t>
            </a:r>
            <a:r>
              <a:rPr lang="en-US" sz="2800" dirty="0" smtClean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229600" cy="609600"/>
          </a:xfrm>
        </p:spPr>
        <p:txBody>
          <a:bodyPr/>
          <a:lstStyle/>
          <a:p>
            <a:r>
              <a:rPr lang="en-US" dirty="0" smtClean="0"/>
              <a:t>FY2017 Eligible </a:t>
            </a:r>
            <a:r>
              <a:rPr lang="en-US" dirty="0"/>
              <a:t>Services </a:t>
            </a:r>
            <a:r>
              <a:rPr lang="en-US" dirty="0" smtClean="0"/>
              <a:t>List Updates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Eligible Services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90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4114800" cy="4038600"/>
          </a:xfrm>
        </p:spPr>
        <p:txBody>
          <a:bodyPr/>
          <a:lstStyle/>
          <a:p>
            <a:r>
              <a:rPr lang="en-US" sz="2400"/>
              <a:t>Fiber (</a:t>
            </a:r>
            <a:r>
              <a:rPr lang="en-US" sz="2400" dirty="0"/>
              <a:t>Leased</a:t>
            </a:r>
            <a:r>
              <a:rPr lang="en-US" sz="2400"/>
              <a:t> Lit and </a:t>
            </a:r>
            <a:r>
              <a:rPr lang="en-US" sz="2400" dirty="0"/>
              <a:t>Leased</a:t>
            </a:r>
            <a:r>
              <a:rPr lang="en-US" sz="2400"/>
              <a:t> Dark</a:t>
            </a:r>
            <a:r>
              <a:rPr lang="en-US" sz="2400" dirty="0"/>
              <a:t>)</a:t>
            </a:r>
          </a:p>
          <a:p>
            <a:r>
              <a:rPr lang="en-US" sz="2400" dirty="0"/>
              <a:t>OC-1, OC-3, OC-12, OC-n</a:t>
            </a:r>
          </a:p>
          <a:p>
            <a:r>
              <a:rPr lang="en-US" sz="2400" dirty="0"/>
              <a:t>Wireless Service                    (e.g. microwave)</a:t>
            </a:r>
          </a:p>
          <a:p>
            <a:r>
              <a:rPr lang="en-US" sz="2400" dirty="0"/>
              <a:t>Satellite Services</a:t>
            </a:r>
          </a:p>
          <a:p>
            <a:r>
              <a:rPr lang="en-US" sz="2400" dirty="0"/>
              <a:t>DS-1, DS-2, DS-3</a:t>
            </a:r>
          </a:p>
          <a:p>
            <a:r>
              <a:rPr lang="en-US" sz="2400" dirty="0"/>
              <a:t>Ethernet</a:t>
            </a:r>
          </a:p>
          <a:p>
            <a:r>
              <a:rPr lang="en-US" sz="2400" dirty="0"/>
              <a:t>T-1, T-3, Fractional T-1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57200" y="1219200"/>
            <a:ext cx="8229600" cy="609600"/>
          </a:xfrm>
        </p:spPr>
        <p:txBody>
          <a:bodyPr/>
          <a:lstStyle/>
          <a:p>
            <a:r>
              <a:rPr lang="en-US" dirty="0" smtClean="0"/>
              <a:t>Eligible Data Transmission Services and Internet Access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0" y="1828800"/>
            <a:ext cx="4114800" cy="4038600"/>
          </a:xfrm>
        </p:spPr>
        <p:txBody>
          <a:bodyPr/>
          <a:lstStyle/>
          <a:p>
            <a:r>
              <a:rPr lang="en-US" sz="2400" dirty="0"/>
              <a:t>Frame Relay</a:t>
            </a:r>
          </a:p>
          <a:p>
            <a:r>
              <a:rPr lang="en-US" sz="2400" dirty="0" smtClean="0"/>
              <a:t>SMDS</a:t>
            </a:r>
            <a:endParaRPr lang="en-US" sz="2400" dirty="0"/>
          </a:p>
          <a:p>
            <a:r>
              <a:rPr lang="en-US" sz="2400" dirty="0" smtClean="0"/>
              <a:t>Cable </a:t>
            </a:r>
            <a:r>
              <a:rPr lang="en-US" sz="2400" dirty="0"/>
              <a:t>Modem</a:t>
            </a:r>
          </a:p>
          <a:p>
            <a:r>
              <a:rPr lang="en-US" sz="2400" dirty="0"/>
              <a:t>DSL</a:t>
            </a:r>
          </a:p>
          <a:p>
            <a:r>
              <a:rPr lang="en-US" sz="2400" dirty="0" smtClean="0"/>
              <a:t>ATM</a:t>
            </a:r>
          </a:p>
          <a:p>
            <a:r>
              <a:rPr lang="en-US" sz="2400" dirty="0" smtClean="0"/>
              <a:t>Telephone </a:t>
            </a:r>
            <a:r>
              <a:rPr lang="en-US" sz="2400" dirty="0"/>
              <a:t>Dialup</a:t>
            </a:r>
          </a:p>
          <a:p>
            <a:r>
              <a:rPr lang="en-US" sz="2400" dirty="0" smtClean="0"/>
              <a:t>Broadband </a:t>
            </a:r>
            <a:r>
              <a:rPr lang="en-US" sz="2400" dirty="0"/>
              <a:t>over Power </a:t>
            </a:r>
            <a:r>
              <a:rPr lang="en-US" sz="2400" dirty="0" smtClean="0"/>
              <a:t>Lines</a:t>
            </a:r>
          </a:p>
          <a:p>
            <a:r>
              <a:rPr lang="en-US" sz="2400" dirty="0" smtClean="0"/>
              <a:t>Self-provisioned </a:t>
            </a:r>
            <a:r>
              <a:rPr lang="en-US" sz="2400" dirty="0"/>
              <a:t>B</a:t>
            </a:r>
            <a:r>
              <a:rPr lang="en-US" sz="2400" dirty="0" smtClean="0"/>
              <a:t>roadband Networks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71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038600"/>
          </a:xfrm>
        </p:spPr>
        <p:txBody>
          <a:bodyPr/>
          <a:lstStyle/>
          <a:p>
            <a:r>
              <a:rPr lang="en-US" dirty="0" smtClean="0"/>
              <a:t>Voice phasedown is still in effect.</a:t>
            </a:r>
            <a:endParaRPr lang="en-US" strike="sngStrike" dirty="0" smtClean="0"/>
          </a:p>
          <a:p>
            <a:r>
              <a:rPr lang="en-US" dirty="0" smtClean="0"/>
              <a:t>For FY2017, </a:t>
            </a:r>
            <a:r>
              <a:rPr lang="en-US" dirty="0"/>
              <a:t>the reduction to voice services is </a:t>
            </a:r>
            <a:r>
              <a:rPr lang="en-US" dirty="0" smtClean="0"/>
              <a:t>60 percentage points.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57200" y="1066800"/>
            <a:ext cx="8229600" cy="609600"/>
          </a:xfrm>
        </p:spPr>
        <p:txBody>
          <a:bodyPr/>
          <a:lstStyle/>
          <a:p>
            <a:r>
              <a:rPr lang="en-US" dirty="0" smtClean="0"/>
              <a:t>Voice Phasedown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34054"/>
              </p:ext>
            </p:extLst>
          </p:nvPr>
        </p:nvGraphicFramePr>
        <p:xfrm>
          <a:off x="914399" y="3104134"/>
          <a:ext cx="7391401" cy="3084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7011"/>
                <a:gridCol w="1210878"/>
                <a:gridCol w="1210878"/>
                <a:gridCol w="1210878"/>
                <a:gridCol w="1210878"/>
                <a:gridCol w="1210878"/>
              </a:tblGrid>
              <a:tr h="47787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Discount 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FY2015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FY2016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- 40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FY2017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- 60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FY2018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- 80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FY2019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- 100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32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32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32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32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32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32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32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32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32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Down Arrow 1"/>
          <p:cNvSpPr/>
          <p:nvPr/>
        </p:nvSpPr>
        <p:spPr>
          <a:xfrm>
            <a:off x="5029200" y="2570734"/>
            <a:ext cx="484632" cy="43713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62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Circuits are subject to the voice phasedown if any portion of the circuit is dedicated to </a:t>
            </a:r>
            <a:r>
              <a:rPr lang="en-US" dirty="0" smtClean="0"/>
              <a:t>voice.</a:t>
            </a:r>
            <a:endParaRPr lang="en-US" dirty="0"/>
          </a:p>
          <a:p>
            <a:pPr lvl="1"/>
            <a:r>
              <a:rPr lang="en-US" dirty="0"/>
              <a:t>Circuits wholly dedicated to </a:t>
            </a:r>
            <a:r>
              <a:rPr lang="en-US" dirty="0" smtClean="0"/>
              <a:t>voice </a:t>
            </a:r>
            <a:r>
              <a:rPr lang="en-US" dirty="0"/>
              <a:t>such as PRIs and SIP trunks are fully subject to the </a:t>
            </a:r>
            <a:r>
              <a:rPr lang="en-US" dirty="0" smtClean="0"/>
              <a:t>phasedown.</a:t>
            </a:r>
            <a:endParaRPr lang="en-US" dirty="0"/>
          </a:p>
          <a:p>
            <a:pPr lvl="1"/>
            <a:r>
              <a:rPr lang="en-US" dirty="0"/>
              <a:t>A T-1 used for voice is subject to the phasedown if any of the channels are dedicated to </a:t>
            </a:r>
            <a:r>
              <a:rPr lang="en-US" dirty="0" smtClean="0"/>
              <a:t>voice.</a:t>
            </a:r>
            <a:endParaRPr lang="en-US" dirty="0"/>
          </a:p>
          <a:p>
            <a:r>
              <a:rPr lang="en-US" dirty="0"/>
              <a:t>If </a:t>
            </a:r>
            <a:r>
              <a:rPr lang="en-US" dirty="0" smtClean="0"/>
              <a:t>voice service is </a:t>
            </a:r>
            <a:r>
              <a:rPr lang="en-US" dirty="0"/>
              <a:t>running over a data circuit with no portion of the circuit dedicated to voice, the circuit is not subject to the </a:t>
            </a:r>
            <a:r>
              <a:rPr lang="en-US" dirty="0" smtClean="0"/>
              <a:t>phasedown.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447800"/>
            <a:ext cx="8229600" cy="609600"/>
          </a:xfrm>
        </p:spPr>
        <p:txBody>
          <a:bodyPr/>
          <a:lstStyle/>
          <a:p>
            <a:r>
              <a:rPr lang="en-US" dirty="0" smtClean="0"/>
              <a:t>Voice Phasedown – More Information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5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1000" y="2209800"/>
            <a:ext cx="4114800" cy="4038600"/>
          </a:xfrm>
        </p:spPr>
        <p:txBody>
          <a:bodyPr/>
          <a:lstStyle/>
          <a:p>
            <a:r>
              <a:rPr lang="en-US" dirty="0"/>
              <a:t>Local, long distance, 800 service</a:t>
            </a:r>
          </a:p>
          <a:p>
            <a:r>
              <a:rPr lang="en-US" dirty="0"/>
              <a:t>POTS</a:t>
            </a:r>
          </a:p>
          <a:p>
            <a:r>
              <a:rPr lang="en-US" dirty="0"/>
              <a:t>Interconnected VoIP</a:t>
            </a:r>
          </a:p>
          <a:p>
            <a:r>
              <a:rPr lang="en-US" dirty="0" smtClean="0"/>
              <a:t>Circuit capacity </a:t>
            </a:r>
            <a:r>
              <a:rPr lang="en-US" dirty="0"/>
              <a:t>dedicated to providing voice service</a:t>
            </a:r>
          </a:p>
          <a:p>
            <a:r>
              <a:rPr lang="en-US" dirty="0" smtClean="0"/>
              <a:t>Centrex</a:t>
            </a:r>
            <a:endParaRPr lang="en-US" dirty="0"/>
          </a:p>
          <a:p>
            <a:r>
              <a:rPr lang="en-US" dirty="0" smtClean="0"/>
              <a:t>PRI/ISDN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Eligible Voice Services Subject to Phasedown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419600" y="2209800"/>
            <a:ext cx="4267200" cy="4038600"/>
          </a:xfrm>
        </p:spPr>
        <p:txBody>
          <a:bodyPr/>
          <a:lstStyle/>
          <a:p>
            <a:r>
              <a:rPr lang="en-US" dirty="0" smtClean="0"/>
              <a:t>Radio Loop</a:t>
            </a:r>
          </a:p>
          <a:p>
            <a:r>
              <a:rPr lang="en-US" dirty="0" smtClean="0"/>
              <a:t>Satellite </a:t>
            </a:r>
            <a:r>
              <a:rPr lang="en-US" dirty="0"/>
              <a:t>telephone service</a:t>
            </a:r>
          </a:p>
          <a:p>
            <a:r>
              <a:rPr lang="en-US" dirty="0"/>
              <a:t>Shared telephone service</a:t>
            </a:r>
          </a:p>
          <a:p>
            <a:r>
              <a:rPr lang="en-US" dirty="0"/>
              <a:t>Wireless telephone service including cellular </a:t>
            </a:r>
            <a:r>
              <a:rPr lang="en-US" dirty="0" smtClean="0"/>
              <a:t>voice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and text </a:t>
            </a:r>
            <a:r>
              <a:rPr lang="en-US" dirty="0" smtClean="0"/>
              <a:t>messaging must be </a:t>
            </a:r>
            <a:r>
              <a:rPr lang="en-US" dirty="0"/>
              <a:t>c</a:t>
            </a:r>
            <a:r>
              <a:rPr lang="en-US" dirty="0" smtClean="0"/>
              <a:t>ost allocated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6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SAC Palette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62CAE3"/>
      </a:accent1>
      <a:accent2>
        <a:srgbClr val="FFC425"/>
      </a:accent2>
      <a:accent3>
        <a:srgbClr val="8DC63F"/>
      </a:accent3>
      <a:accent4>
        <a:srgbClr val="F28234"/>
      </a:accent4>
      <a:accent5>
        <a:srgbClr val="6A737B"/>
      </a:accent5>
      <a:accent6>
        <a:srgbClr val="C1CD23"/>
      </a:accent6>
      <a:hlink>
        <a:srgbClr val="026CB6"/>
      </a:hlink>
      <a:folHlink>
        <a:srgbClr val="026CB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m6d606354f5a4ddbb8befc4b62d12090 xmlns="f92b86cd-f024-403d-a7f3-8158e59dc517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Look/Feel</TermName>
          <TermId xmlns="http://schemas.microsoft.com/office/infopath/2007/PartnerControls">c8bd387e-0343-4246-a82c-3fe36b64562a</TermId>
        </TermInfo>
      </Terms>
    </m6d606354f5a4ddbb8befc4b62d12090>
    <KpiDescription xmlns="http://schemas.microsoft.com/sharepoint/v3" xsi:nil="true"/>
    <TaxCatchAll xmlns="f92b86cd-f024-403d-a7f3-8158e59dc517">
      <Value>43</Value>
    </TaxCatchAll>
    <o07378bbffa846c09a9b1d9f3abdba1c xmlns="f92b86cd-f024-403d-a7f3-8158e59dc517">
      <Terms xmlns="http://schemas.microsoft.com/office/infopath/2007/PartnerControls"/>
    </o07378bbffa846c09a9b1d9f3abdba1c>
    <USAC_x0020_Owner xmlns="f92b86cd-f024-403d-a7f3-8158e59dc517">
      <UserInfo>
        <DisplayName/>
        <AccountId xsi:nil="true"/>
        <AccountType/>
      </UserInfo>
    </USAC_x0020_Owner>
    <Category xmlns="341b754e-9596-4891-8438-3e5799c132b5">
      <Value>Template</Value>
    </Category>
    <Title_x0020_Link xmlns="341b754e-9596-4891-8438-3e5799c132b5">
      <Url>https://intranet/resources/Documents/PowerPoint%20Template_Confidential%20Footer.pptx</Url>
      <Description>PowerPoint_Confidential Footer</Description>
    </Title_x0020_Link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SAC Enterprise Document" ma:contentTypeID="0x0101004F25059A2FD2E44CA82C12FB36364AB800D41A34AE52609144B24A31AC9454431E" ma:contentTypeVersion="10" ma:contentTypeDescription="" ma:contentTypeScope="" ma:versionID="2c051bcf13ccd77a31a67e34b02ab7d5">
  <xsd:schema xmlns:xsd="http://www.w3.org/2001/XMLSchema" xmlns:xs="http://www.w3.org/2001/XMLSchema" xmlns:p="http://schemas.microsoft.com/office/2006/metadata/properties" xmlns:ns1="http://schemas.microsoft.com/sharepoint/v3" xmlns:ns2="f92b86cd-f024-403d-a7f3-8158e59dc517" xmlns:ns3="341b754e-9596-4891-8438-3e5799c132b5" targetNamespace="http://schemas.microsoft.com/office/2006/metadata/properties" ma:root="true" ma:fieldsID="fcd7a93ea8ce7041adda0ee786f39067" ns1:_="" ns2:_="" ns3:_="">
    <xsd:import namespace="http://schemas.microsoft.com/sharepoint/v3"/>
    <xsd:import namespace="f92b86cd-f024-403d-a7f3-8158e59dc517"/>
    <xsd:import namespace="341b754e-9596-4891-8438-3e5799c132b5"/>
    <xsd:element name="properties">
      <xsd:complexType>
        <xsd:sequence>
          <xsd:element name="documentManagement">
            <xsd:complexType>
              <xsd:all>
                <xsd:element ref="ns1:KpiDescription" minOccurs="0"/>
                <xsd:element ref="ns2:USAC_x0020_Owner" minOccurs="0"/>
                <xsd:element ref="ns2:o07378bbffa846c09a9b1d9f3abdba1c" minOccurs="0"/>
                <xsd:element ref="ns2:TaxCatchAll" minOccurs="0"/>
                <xsd:element ref="ns2:TaxCatchAllLabel" minOccurs="0"/>
                <xsd:element ref="ns2:m6d606354f5a4ddbb8befc4b62d12090" minOccurs="0"/>
                <xsd:element ref="ns3:Category" minOccurs="0"/>
                <xsd:element ref="ns3:Title_x0020_Link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KpiDescription" ma:index="2" nillable="true" ma:displayName="Description" ma:description="The description provides information about the purpose of the goal." ma:internalName="Kpi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2b86cd-f024-403d-a7f3-8158e59dc517" elementFormDefault="qualified">
    <xsd:import namespace="http://schemas.microsoft.com/office/2006/documentManagement/types"/>
    <xsd:import namespace="http://schemas.microsoft.com/office/infopath/2007/PartnerControls"/>
    <xsd:element name="USAC_x0020_Owner" ma:index="3" nillable="true" ma:displayName="USAC Owner" ma:list="UserInfo" ma:SharePointGroup="0" ma:internalName="USAC_x0020_Owner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07378bbffa846c09a9b1d9f3abdba1c" ma:index="9" nillable="true" ma:taxonomy="true" ma:internalName="o07378bbffa846c09a9b1d9f3abdba1c" ma:taxonomyFieldName="Related_x0020_To0" ma:displayName="Related To" ma:default="" ma:fieldId="{807378bb-ffa8-46c0-9a9b-1d9f3abdba1c}" ma:taxonomyMulti="true" ma:sspId="301050ec-8736-4c7a-a18b-4ae609820d17" ma:termSetId="672035f9-cbd2-4afc-8764-f99de24825f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a42bac6-dba2-4804-b141-df559627969b}" ma:internalName="TaxCatchAll" ma:showField="CatchAllData" ma:web="f92b86cd-f024-403d-a7f3-8158e59dc5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ca42bac6-dba2-4804-b141-df559627969b}" ma:internalName="TaxCatchAllLabel" ma:readOnly="true" ma:showField="CatchAllDataLabel" ma:web="f92b86cd-f024-403d-a7f3-8158e59dc5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6d606354f5a4ddbb8befc4b62d12090" ma:index="14" nillable="true" ma:taxonomy="true" ma:internalName="m6d606354f5a4ddbb8befc4b62d12090" ma:taxonomyFieldName="USAC_x0020_Taxonomy0" ma:displayName="USAC Enterprise Tag" ma:default="" ma:fieldId="{66d60635-4f5a-4ddb-b8be-fc4b62d12090}" ma:sspId="301050ec-8736-4c7a-a18b-4ae609820d17" ma:termSetId="672035f9-cbd2-4afc-8764-f99de24825f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1b754e-9596-4891-8438-3e5799c132b5" elementFormDefault="qualified">
    <xsd:import namespace="http://schemas.microsoft.com/office/2006/documentManagement/types"/>
    <xsd:import namespace="http://schemas.microsoft.com/office/infopath/2007/PartnerControls"/>
    <xsd:element name="Category" ma:index="16" nillable="true" ma:displayName="Category" ma:internalName="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401k/Roth 401k/Hi-Limit Business Travel"/>
                    <xsd:enumeration value="Contacts"/>
                    <xsd:enumeration value="Dental and Vision Plans"/>
                    <xsd:enumeration value="Emergencies"/>
                    <xsd:enumeration value="Flexible Spending Accounts"/>
                    <xsd:enumeration value="General"/>
                    <xsd:enumeration value="Helpdesk Policies"/>
                    <xsd:enumeration value="Instructions"/>
                    <xsd:enumeration value="Life Ins/Vol Life Ins/AD&amp;D/Disability"/>
                    <xsd:enumeration value="Medical and Prescription Plans/Other Cigna Programs"/>
                    <xsd:enumeration value="New Hire"/>
                    <xsd:enumeration value="Office Maps"/>
                    <xsd:enumeration value="Product Portfolio"/>
                    <xsd:enumeration value="Remote Access"/>
                    <xsd:enumeration value="Resources"/>
                    <xsd:enumeration value="Voluntary Benefits"/>
                    <xsd:enumeration value="New"/>
                    <xsd:enumeration value="Template"/>
                  </xsd:restriction>
                </xsd:simpleType>
              </xsd:element>
            </xsd:sequence>
          </xsd:extension>
        </xsd:complexContent>
      </xsd:complexType>
    </xsd:element>
    <xsd:element name="Title_x0020_Link" ma:index="17" nillable="true" ma:displayName="Title Link" ma:description="SET BY WORKFLOW. Title linked to document URL" ma:format="Hyperlink" ma:internalName="Title_x0020_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4A6031-AB2A-4A86-B0BA-DA4E7BC0600E}">
  <ds:schemaRefs>
    <ds:schemaRef ds:uri="http://schemas.microsoft.com/sharepoint/v3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341b754e-9596-4891-8438-3e5799c132b5"/>
    <ds:schemaRef ds:uri="f92b86cd-f024-403d-a7f3-8158e59dc517"/>
  </ds:schemaRefs>
</ds:datastoreItem>
</file>

<file path=customXml/itemProps2.xml><?xml version="1.0" encoding="utf-8"?>
<ds:datastoreItem xmlns:ds="http://schemas.openxmlformats.org/officeDocument/2006/customXml" ds:itemID="{8BD00F40-56FD-4E75-AA00-B5B9C1B3CF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79C2FF-7566-4D4C-AFAB-C44ABA1DF3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92b86cd-f024-403d-a7f3-8158e59dc517"/>
    <ds:schemaRef ds:uri="341b754e-9596-4891-8438-3e5799c132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5840</TotalTime>
  <Words>1365</Words>
  <Application>Microsoft Office PowerPoint</Application>
  <PresentationFormat>On-screen Show (4:3)</PresentationFormat>
  <Paragraphs>235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Cost Allocations for Data Plans for Portable Devices </vt:lpstr>
      <vt:lpstr>PowerPoint Presentation</vt:lpstr>
      <vt:lpstr>PowerPoint Presentation</vt:lpstr>
      <vt:lpstr>PowerPoint Presentation</vt:lpstr>
      <vt:lpstr>Managed Internal Broadband Services (e.g., Managed Wi-Fi)</vt:lpstr>
      <vt:lpstr>Managed Internal Broadband Services (e.g., Managed Wi-Fi)</vt:lpstr>
      <vt:lpstr>Basic Maintenance of Internal Connections</vt:lpstr>
      <vt:lpstr>Basic Maintenance of Internal Connections</vt:lpstr>
      <vt:lpstr>Miscellaneous</vt:lpstr>
      <vt:lpstr>PowerPoint Presentation</vt:lpstr>
      <vt:lpstr>Increasing Pricing Transparency</vt:lpstr>
      <vt:lpstr>Increasing Pricing Transparency</vt:lpstr>
      <vt:lpstr>PowerPoint Presentation</vt:lpstr>
      <vt:lpstr>PowerPoint Presentation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PowerPoint_Confidential Footer</dc:title>
  <dc:creator>ajohnson</dc:creator>
  <cp:lastModifiedBy>Suzie Casal</cp:lastModifiedBy>
  <cp:revision>173</cp:revision>
  <cp:lastPrinted>2016-09-25T19:20:06Z</cp:lastPrinted>
  <dcterms:created xsi:type="dcterms:W3CDTF">2010-07-28T13:31:07Z</dcterms:created>
  <dcterms:modified xsi:type="dcterms:W3CDTF">2016-09-25T19:47:15Z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0x0101004F25059A2FD2E44CA82C12FB36364AB800D41A34AE52609144B24A31AC9454431E</vt:lpwstr>
  </property>
  <property fmtid="{D5CDD505-2E9C-101B-9397-08002B2CF9AE}" pid="3" name="Dept_Hidden">
    <vt:lpwstr/>
  </property>
  <property fmtid="{D5CDD505-2E9C-101B-9397-08002B2CF9AE}" pid="4" name="TemplateUrl">
    <vt:lpwstr/>
  </property>
  <property fmtid="{D5CDD505-2E9C-101B-9397-08002B2CF9AE}" pid="5" name="Order">
    <vt:r8>8600</vt:r8>
  </property>
  <property fmtid="{D5CDD505-2E9C-101B-9397-08002B2CF9AE}" pid="6" name="xd_ProgID">
    <vt:lpwstr/>
  </property>
  <property fmtid="{D5CDD505-2E9C-101B-9397-08002B2CF9AE}" pid="7" name="_CopySource">
    <vt:lpwstr/>
  </property>
  <property fmtid="{D5CDD505-2E9C-101B-9397-08002B2CF9AE}" pid="8" name="Vendor">
    <vt:lpwstr/>
  </property>
  <property fmtid="{D5CDD505-2E9C-101B-9397-08002B2CF9AE}" pid="9" name="Category">
    <vt:lpwstr/>
  </property>
  <property fmtid="{D5CDD505-2E9C-101B-9397-08002B2CF9AE}" pid="10" name="Sticky1">
    <vt:bool>false</vt:bool>
  </property>
  <property fmtid="{D5CDD505-2E9C-101B-9397-08002B2CF9AE}" pid="11" name="m6d606354f5a4ddbb8befc4b62d12090">
    <vt:lpwstr/>
  </property>
  <property fmtid="{D5CDD505-2E9C-101B-9397-08002B2CF9AE}" pid="12" name="_dlc_DocId">
    <vt:lpwstr/>
  </property>
  <property fmtid="{D5CDD505-2E9C-101B-9397-08002B2CF9AE}" pid="13" name="f4fed6b0c9524f39b6fad5b8bf17b2a6">
    <vt:lpwstr/>
  </property>
  <property fmtid="{D5CDD505-2E9C-101B-9397-08002B2CF9AE}" pid="14" name="Related To">
    <vt:lpwstr/>
  </property>
  <property fmtid="{D5CDD505-2E9C-101B-9397-08002B2CF9AE}" pid="15" name="a087eb0c80264ea994b8bb7d196b79bc">
    <vt:lpwstr/>
  </property>
  <property fmtid="{D5CDD505-2E9C-101B-9397-08002B2CF9AE}" pid="16" name="KpiDescription">
    <vt:lpwstr/>
  </property>
  <property fmtid="{D5CDD505-2E9C-101B-9397-08002B2CF9AE}" pid="17" name="_dlc_DocIdUrl">
    <vt:lpwstr/>
  </property>
  <property fmtid="{D5CDD505-2E9C-101B-9397-08002B2CF9AE}" pid="18" name="o07378bbffa846c09a9b1d9f3abdba1c">
    <vt:lpwstr/>
  </property>
  <property fmtid="{D5CDD505-2E9C-101B-9397-08002B2CF9AE}" pid="19" name="Dept_Hidden0">
    <vt:lpwstr>General Counsel</vt:lpwstr>
  </property>
  <property fmtid="{D5CDD505-2E9C-101B-9397-08002B2CF9AE}" pid="20" name="Share1">
    <vt:bool>false</vt:bool>
  </property>
  <property fmtid="{D5CDD505-2E9C-101B-9397-08002B2CF9AE}" pid="21" name="Display Title">
    <vt:lpwstr/>
  </property>
  <property fmtid="{D5CDD505-2E9C-101B-9397-08002B2CF9AE}" pid="22" name="RoutingRuleDescription">
    <vt:lpwstr/>
  </property>
  <property fmtid="{D5CDD505-2E9C-101B-9397-08002B2CF9AE}" pid="23" name="Related To0">
    <vt:lpwstr/>
  </property>
  <property fmtid="{D5CDD505-2E9C-101B-9397-08002B2CF9AE}" pid="24" name="USAC_x0020_Taxonomy0">
    <vt:lpwstr>43;#Look/Feel|c8bd387e-0343-4246-a82c-3fe36b64562a</vt:lpwstr>
  </property>
  <property fmtid="{D5CDD505-2E9C-101B-9397-08002B2CF9AE}" pid="25" name="USAC_x0020_Taxonomy">
    <vt:lpwstr/>
  </property>
  <property fmtid="{D5CDD505-2E9C-101B-9397-08002B2CF9AE}" pid="26" name="USAC Taxonomy0">
    <vt:lpwstr>43</vt:lpwstr>
  </property>
  <property fmtid="{D5CDD505-2E9C-101B-9397-08002B2CF9AE}" pid="27" name="USAC Taxonomy">
    <vt:lpwstr/>
  </property>
  <property fmtid="{D5CDD505-2E9C-101B-9397-08002B2CF9AE}" pid="28" name="Owner">
    <vt:lpwstr>32;#Abby Hills</vt:lpwstr>
  </property>
  <property fmtid="{D5CDD505-2E9C-101B-9397-08002B2CF9AE}" pid="29" name="Share">
    <vt:bool>false</vt:bool>
  </property>
  <property fmtid="{D5CDD505-2E9C-101B-9397-08002B2CF9AE}" pid="30" name="Sticky">
    <vt:bool>false</vt:bool>
  </property>
</Properties>
</file>