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304" r:id="rId3"/>
    <p:sldId id="263" r:id="rId4"/>
    <p:sldId id="289" r:id="rId5"/>
    <p:sldId id="265" r:id="rId6"/>
    <p:sldId id="267" r:id="rId7"/>
    <p:sldId id="305" r:id="rId8"/>
    <p:sldId id="306" r:id="rId9"/>
    <p:sldId id="298" r:id="rId10"/>
    <p:sldId id="264" r:id="rId11"/>
    <p:sldId id="290" r:id="rId12"/>
    <p:sldId id="291" r:id="rId13"/>
    <p:sldId id="307" r:id="rId14"/>
    <p:sldId id="292" r:id="rId15"/>
    <p:sldId id="296" r:id="rId16"/>
    <p:sldId id="297" r:id="rId17"/>
    <p:sldId id="293" r:id="rId18"/>
    <p:sldId id="308" r:id="rId19"/>
    <p:sldId id="318" r:id="rId20"/>
    <p:sldId id="319" r:id="rId21"/>
    <p:sldId id="301" r:id="rId22"/>
    <p:sldId id="311" r:id="rId23"/>
    <p:sldId id="313" r:id="rId24"/>
    <p:sldId id="302" r:id="rId25"/>
    <p:sldId id="312" r:id="rId26"/>
    <p:sldId id="315" r:id="rId27"/>
    <p:sldId id="316" r:id="rId28"/>
    <p:sldId id="317" r:id="rId29"/>
    <p:sldId id="259" r:id="rId30"/>
    <p:sldId id="260" r:id="rId31"/>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zabeth Drogula" initials="ED" lastIdx="102" clrIdx="0">
    <p:extLst/>
  </p:cmAuthor>
  <p:cmAuthor id="2" name="Lisa Hone" initials="LH" lastIdx="8" clrIdx="1">
    <p:extLst/>
  </p:cmAuthor>
  <p:cmAuthor id="3" name="Leslie Frelow" initials="LF" lastIdx="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14" autoAdjust="0"/>
    <p:restoredTop sz="97605" autoAdjust="0"/>
  </p:normalViewPr>
  <p:slideViewPr>
    <p:cSldViewPr>
      <p:cViewPr>
        <p:scale>
          <a:sx n="118" d="100"/>
          <a:sy n="118" d="100"/>
        </p:scale>
        <p:origin x="-1434" y="-19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4DDA24-4887-423B-889B-C8591B48D1A3}"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33E9BD67-C350-4E36-B1A6-9B10576C66BB}">
      <dgm:prSet phldrT="[Text]"/>
      <dgm:spPr/>
      <dgm:t>
        <a:bodyPr/>
        <a:lstStyle/>
        <a:p>
          <a:r>
            <a:rPr lang="en-US" dirty="0"/>
            <a:t>Leased Lit Fiber</a:t>
          </a:r>
        </a:p>
      </dgm:t>
    </dgm:pt>
    <dgm:pt modelId="{8B0F6387-978B-4C7E-AC00-079306467C57}" type="parTrans" cxnId="{4E9474B3-DF22-4F61-B321-FBC07E55A662}">
      <dgm:prSet/>
      <dgm:spPr/>
      <dgm:t>
        <a:bodyPr/>
        <a:lstStyle/>
        <a:p>
          <a:endParaRPr lang="en-US"/>
        </a:p>
      </dgm:t>
    </dgm:pt>
    <dgm:pt modelId="{B257FC0E-81FD-4860-AFC8-A17EC15822B1}" type="sibTrans" cxnId="{4E9474B3-DF22-4F61-B321-FBC07E55A662}">
      <dgm:prSet/>
      <dgm:spPr/>
      <dgm:t>
        <a:bodyPr/>
        <a:lstStyle/>
        <a:p>
          <a:endParaRPr lang="en-US"/>
        </a:p>
      </dgm:t>
    </dgm:pt>
    <dgm:pt modelId="{9D5873B0-A57C-4337-A8D7-A2F687C94A5E}">
      <dgm:prSet phldrT="[Text]"/>
      <dgm:spPr/>
      <dgm:t>
        <a:bodyPr/>
        <a:lstStyle/>
        <a:p>
          <a:r>
            <a:rPr lang="en-US" dirty="0"/>
            <a:t>Self-Provisioned</a:t>
          </a:r>
        </a:p>
      </dgm:t>
    </dgm:pt>
    <dgm:pt modelId="{CA97DBAF-6564-4F33-A097-9A136E9319A7}" type="parTrans" cxnId="{1BA21BEB-16DA-4669-889E-56F6B81022BD}">
      <dgm:prSet/>
      <dgm:spPr/>
      <dgm:t>
        <a:bodyPr/>
        <a:lstStyle/>
        <a:p>
          <a:endParaRPr lang="en-US"/>
        </a:p>
      </dgm:t>
    </dgm:pt>
    <dgm:pt modelId="{77578F17-A956-491C-89E8-1C5DDC3A78BF}" type="sibTrans" cxnId="{1BA21BEB-16DA-4669-889E-56F6B81022BD}">
      <dgm:prSet/>
      <dgm:spPr/>
      <dgm:t>
        <a:bodyPr/>
        <a:lstStyle/>
        <a:p>
          <a:endParaRPr lang="en-US"/>
        </a:p>
      </dgm:t>
    </dgm:pt>
    <dgm:pt modelId="{90444DFD-94F5-44D3-8338-3EC6D2ADF3C3}">
      <dgm:prSet phldrT="[Text]"/>
      <dgm:spPr/>
      <dgm:t>
        <a:bodyPr/>
        <a:lstStyle/>
        <a:p>
          <a:r>
            <a:rPr lang="en-US" dirty="0"/>
            <a:t>Owned by provider</a:t>
          </a:r>
        </a:p>
      </dgm:t>
    </dgm:pt>
    <dgm:pt modelId="{D232A35E-A034-45E0-B456-5D0844D68106}" type="parTrans" cxnId="{59B62F75-9AB2-48A6-AEB0-2DE0474B3889}">
      <dgm:prSet/>
      <dgm:spPr/>
      <dgm:t>
        <a:bodyPr/>
        <a:lstStyle/>
        <a:p>
          <a:endParaRPr lang="en-US"/>
        </a:p>
      </dgm:t>
    </dgm:pt>
    <dgm:pt modelId="{B7B4CC31-5C3E-48A5-8155-E7B2E0775044}" type="sibTrans" cxnId="{59B62F75-9AB2-48A6-AEB0-2DE0474B3889}">
      <dgm:prSet/>
      <dgm:spPr/>
      <dgm:t>
        <a:bodyPr/>
        <a:lstStyle/>
        <a:p>
          <a:endParaRPr lang="en-US"/>
        </a:p>
      </dgm:t>
    </dgm:pt>
    <dgm:pt modelId="{DB13992F-63CE-4C08-81C9-E17F836ECB80}">
      <dgm:prSet phldrT="[Text]"/>
      <dgm:spPr/>
      <dgm:t>
        <a:bodyPr/>
        <a:lstStyle/>
        <a:p>
          <a:r>
            <a:rPr lang="en-US" dirty="0"/>
            <a:t>Owned by provider</a:t>
          </a:r>
        </a:p>
      </dgm:t>
    </dgm:pt>
    <dgm:pt modelId="{62F7227F-E216-4617-B589-F6DD5298B4B7}" type="parTrans" cxnId="{C96251D9-2B46-464A-A94C-F3C122E46562}">
      <dgm:prSet/>
      <dgm:spPr/>
      <dgm:t>
        <a:bodyPr/>
        <a:lstStyle/>
        <a:p>
          <a:endParaRPr lang="en-US"/>
        </a:p>
      </dgm:t>
    </dgm:pt>
    <dgm:pt modelId="{C1412E80-EE14-413E-93F2-696B7A05269A}" type="sibTrans" cxnId="{C96251D9-2B46-464A-A94C-F3C122E46562}">
      <dgm:prSet/>
      <dgm:spPr/>
      <dgm:t>
        <a:bodyPr/>
        <a:lstStyle/>
        <a:p>
          <a:endParaRPr lang="en-US"/>
        </a:p>
      </dgm:t>
    </dgm:pt>
    <dgm:pt modelId="{A6F8CF46-0909-4213-9D9B-80054CF6C69D}">
      <dgm:prSet phldrT="[Text]"/>
      <dgm:spPr/>
      <dgm:t>
        <a:bodyPr/>
        <a:lstStyle/>
        <a:p>
          <a:r>
            <a:rPr lang="en-US" dirty="0"/>
            <a:t>Owned by </a:t>
          </a:r>
          <a:r>
            <a:rPr lang="en-US" b="1" u="none" dirty="0"/>
            <a:t>applicant</a:t>
          </a:r>
        </a:p>
      </dgm:t>
    </dgm:pt>
    <dgm:pt modelId="{4C07252B-9C41-4618-B300-EA08162C5165}" type="parTrans" cxnId="{09571DC7-1E8A-4F52-AAD9-7C67EB196153}">
      <dgm:prSet/>
      <dgm:spPr/>
      <dgm:t>
        <a:bodyPr/>
        <a:lstStyle/>
        <a:p>
          <a:endParaRPr lang="en-US"/>
        </a:p>
      </dgm:t>
    </dgm:pt>
    <dgm:pt modelId="{06A320E4-1989-4BF7-A56D-7B737DDE610C}" type="sibTrans" cxnId="{09571DC7-1E8A-4F52-AAD9-7C67EB196153}">
      <dgm:prSet/>
      <dgm:spPr/>
      <dgm:t>
        <a:bodyPr/>
        <a:lstStyle/>
        <a:p>
          <a:endParaRPr lang="en-US"/>
        </a:p>
      </dgm:t>
    </dgm:pt>
    <dgm:pt modelId="{79C62927-854D-4C5C-86CF-DFC34D05C97A}">
      <dgm:prSet phldrT="[Text]"/>
      <dgm:spPr/>
      <dgm:t>
        <a:bodyPr/>
        <a:lstStyle/>
        <a:p>
          <a:r>
            <a:rPr lang="en-US" dirty="0"/>
            <a:t>IRU or Leased</a:t>
          </a:r>
        </a:p>
      </dgm:t>
    </dgm:pt>
    <dgm:pt modelId="{D4920C5E-F1D0-4B6C-A78A-F031A556B5B8}" type="parTrans" cxnId="{05F62ABF-7747-4C4F-AB78-FFDD272B6C25}">
      <dgm:prSet/>
      <dgm:spPr/>
      <dgm:t>
        <a:bodyPr/>
        <a:lstStyle/>
        <a:p>
          <a:endParaRPr lang="en-US"/>
        </a:p>
      </dgm:t>
    </dgm:pt>
    <dgm:pt modelId="{3D448762-EE61-42BA-9765-5920791178C6}" type="sibTrans" cxnId="{05F62ABF-7747-4C4F-AB78-FFDD272B6C25}">
      <dgm:prSet/>
      <dgm:spPr/>
      <dgm:t>
        <a:bodyPr/>
        <a:lstStyle/>
        <a:p>
          <a:endParaRPr lang="en-US"/>
        </a:p>
      </dgm:t>
    </dgm:pt>
    <dgm:pt modelId="{ED3F662B-AE1D-4B00-B80B-6DE082CC2BB9}">
      <dgm:prSet phldrT="[Text]"/>
      <dgm:spPr/>
      <dgm:t>
        <a:bodyPr/>
        <a:lstStyle/>
        <a:p>
          <a:r>
            <a:rPr lang="en-US" dirty="0"/>
            <a:t>Provisioned by provider with charges for service</a:t>
          </a:r>
        </a:p>
      </dgm:t>
    </dgm:pt>
    <dgm:pt modelId="{9A7EE08C-7B0A-4CF3-9763-D633C0A8F58F}" type="parTrans" cxnId="{795B4165-313A-4BAF-AFF8-B684D8382BD5}">
      <dgm:prSet/>
      <dgm:spPr/>
      <dgm:t>
        <a:bodyPr/>
        <a:lstStyle/>
        <a:p>
          <a:endParaRPr lang="en-US"/>
        </a:p>
      </dgm:t>
    </dgm:pt>
    <dgm:pt modelId="{76F75414-C6C9-4D83-A6D5-4B3F08C92464}" type="sibTrans" cxnId="{795B4165-313A-4BAF-AFF8-B684D8382BD5}">
      <dgm:prSet/>
      <dgm:spPr/>
      <dgm:t>
        <a:bodyPr/>
        <a:lstStyle/>
        <a:p>
          <a:endParaRPr lang="en-US"/>
        </a:p>
      </dgm:t>
    </dgm:pt>
    <dgm:pt modelId="{BCF8F17A-2427-4FCF-9B5F-FFF4F0E0B3FA}">
      <dgm:prSet phldrT="[Text]"/>
      <dgm:spPr/>
      <dgm:t>
        <a:bodyPr/>
        <a:lstStyle/>
        <a:p>
          <a:r>
            <a:rPr lang="en-US" dirty="0"/>
            <a:t>Operations and maintenance responsibility of applicant</a:t>
          </a:r>
        </a:p>
      </dgm:t>
    </dgm:pt>
    <dgm:pt modelId="{99BC9DA4-C182-41ED-9A05-628F5DDA5996}" type="parTrans" cxnId="{0F67B04F-ABCB-4952-9361-17C0804EF097}">
      <dgm:prSet/>
      <dgm:spPr/>
      <dgm:t>
        <a:bodyPr/>
        <a:lstStyle/>
        <a:p>
          <a:endParaRPr lang="en-US"/>
        </a:p>
      </dgm:t>
    </dgm:pt>
    <dgm:pt modelId="{F0E0201A-0E62-46B8-86A6-7C641D7FA6F5}" type="sibTrans" cxnId="{0F67B04F-ABCB-4952-9361-17C0804EF097}">
      <dgm:prSet/>
      <dgm:spPr/>
      <dgm:t>
        <a:bodyPr/>
        <a:lstStyle/>
        <a:p>
          <a:endParaRPr lang="en-US"/>
        </a:p>
      </dgm:t>
    </dgm:pt>
    <dgm:pt modelId="{B8A646F8-A0B5-4C9C-A36C-6424B3BD419E}">
      <dgm:prSet phldrT="[Text]"/>
      <dgm:spPr/>
      <dgm:t>
        <a:bodyPr/>
        <a:lstStyle/>
        <a:p>
          <a:r>
            <a:rPr lang="en-US" dirty="0"/>
            <a:t>Leased Dark Fiber</a:t>
          </a:r>
        </a:p>
      </dgm:t>
    </dgm:pt>
    <dgm:pt modelId="{AF81A491-CC57-4880-A604-F2F565698EEE}" type="sibTrans" cxnId="{8B097FE2-181F-453F-9D3C-41DE10585526}">
      <dgm:prSet/>
      <dgm:spPr/>
      <dgm:t>
        <a:bodyPr/>
        <a:lstStyle/>
        <a:p>
          <a:endParaRPr lang="en-US"/>
        </a:p>
      </dgm:t>
    </dgm:pt>
    <dgm:pt modelId="{E1A2F890-F669-489A-ABD9-4445F26B2E07}" type="parTrans" cxnId="{8B097FE2-181F-453F-9D3C-41DE10585526}">
      <dgm:prSet/>
      <dgm:spPr/>
      <dgm:t>
        <a:bodyPr/>
        <a:lstStyle/>
        <a:p>
          <a:endParaRPr lang="en-US"/>
        </a:p>
      </dgm:t>
    </dgm:pt>
    <dgm:pt modelId="{4E77DBFA-CDE3-4B33-8120-DD41D68F6A7D}" type="pres">
      <dgm:prSet presAssocID="{C54DDA24-4887-423B-889B-C8591B48D1A3}" presName="diagram" presStyleCnt="0">
        <dgm:presLayoutVars>
          <dgm:chPref val="1"/>
          <dgm:dir/>
          <dgm:animOne val="branch"/>
          <dgm:animLvl val="lvl"/>
          <dgm:resizeHandles/>
        </dgm:presLayoutVars>
      </dgm:prSet>
      <dgm:spPr/>
      <dgm:t>
        <a:bodyPr/>
        <a:lstStyle/>
        <a:p>
          <a:endParaRPr lang="en-US"/>
        </a:p>
      </dgm:t>
    </dgm:pt>
    <dgm:pt modelId="{EE6939C4-09FC-4A9D-913D-171DDF15FE75}" type="pres">
      <dgm:prSet presAssocID="{33E9BD67-C350-4E36-B1A6-9B10576C66BB}" presName="root" presStyleCnt="0"/>
      <dgm:spPr/>
    </dgm:pt>
    <dgm:pt modelId="{67AAA74F-6924-4DD3-AD0B-8B13ABDA3438}" type="pres">
      <dgm:prSet presAssocID="{33E9BD67-C350-4E36-B1A6-9B10576C66BB}" presName="rootComposite" presStyleCnt="0"/>
      <dgm:spPr/>
    </dgm:pt>
    <dgm:pt modelId="{23DC76AD-0850-4388-B38E-A978A00C22AB}" type="pres">
      <dgm:prSet presAssocID="{33E9BD67-C350-4E36-B1A6-9B10576C66BB}" presName="rootText" presStyleLbl="node1" presStyleIdx="0" presStyleCnt="3"/>
      <dgm:spPr/>
      <dgm:t>
        <a:bodyPr/>
        <a:lstStyle/>
        <a:p>
          <a:endParaRPr lang="en-US"/>
        </a:p>
      </dgm:t>
    </dgm:pt>
    <dgm:pt modelId="{565F882F-C635-4610-9C76-4339A13A114B}" type="pres">
      <dgm:prSet presAssocID="{33E9BD67-C350-4E36-B1A6-9B10576C66BB}" presName="rootConnector" presStyleLbl="node1" presStyleIdx="0" presStyleCnt="3"/>
      <dgm:spPr/>
      <dgm:t>
        <a:bodyPr/>
        <a:lstStyle/>
        <a:p>
          <a:endParaRPr lang="en-US"/>
        </a:p>
      </dgm:t>
    </dgm:pt>
    <dgm:pt modelId="{EBADC668-D9C9-425E-9B80-04FF6F6F46F9}" type="pres">
      <dgm:prSet presAssocID="{33E9BD67-C350-4E36-B1A6-9B10576C66BB}" presName="childShape" presStyleCnt="0"/>
      <dgm:spPr/>
    </dgm:pt>
    <dgm:pt modelId="{EBFC8929-AB9A-4E4C-947D-4F91FA37C422}" type="pres">
      <dgm:prSet presAssocID="{D232A35E-A034-45E0-B456-5D0844D68106}" presName="Name13" presStyleLbl="parChTrans1D2" presStyleIdx="0" presStyleCnt="6"/>
      <dgm:spPr/>
      <dgm:t>
        <a:bodyPr/>
        <a:lstStyle/>
        <a:p>
          <a:endParaRPr lang="en-US"/>
        </a:p>
      </dgm:t>
    </dgm:pt>
    <dgm:pt modelId="{23FB828E-FD92-408D-A9EF-883F4781951F}" type="pres">
      <dgm:prSet presAssocID="{90444DFD-94F5-44D3-8338-3EC6D2ADF3C3}" presName="childText" presStyleLbl="bgAcc1" presStyleIdx="0" presStyleCnt="6">
        <dgm:presLayoutVars>
          <dgm:bulletEnabled val="1"/>
        </dgm:presLayoutVars>
      </dgm:prSet>
      <dgm:spPr/>
      <dgm:t>
        <a:bodyPr/>
        <a:lstStyle/>
        <a:p>
          <a:endParaRPr lang="en-US"/>
        </a:p>
      </dgm:t>
    </dgm:pt>
    <dgm:pt modelId="{3724A5CD-54C3-4C28-B37D-21E319C4BA8C}" type="pres">
      <dgm:prSet presAssocID="{9A7EE08C-7B0A-4CF3-9763-D633C0A8F58F}" presName="Name13" presStyleLbl="parChTrans1D2" presStyleIdx="1" presStyleCnt="6"/>
      <dgm:spPr/>
      <dgm:t>
        <a:bodyPr/>
        <a:lstStyle/>
        <a:p>
          <a:endParaRPr lang="en-US"/>
        </a:p>
      </dgm:t>
    </dgm:pt>
    <dgm:pt modelId="{15C86602-6B5C-4358-A547-EE05C45D7D04}" type="pres">
      <dgm:prSet presAssocID="{ED3F662B-AE1D-4B00-B80B-6DE082CC2BB9}" presName="childText" presStyleLbl="bgAcc1" presStyleIdx="1" presStyleCnt="6">
        <dgm:presLayoutVars>
          <dgm:bulletEnabled val="1"/>
        </dgm:presLayoutVars>
      </dgm:prSet>
      <dgm:spPr/>
      <dgm:t>
        <a:bodyPr/>
        <a:lstStyle/>
        <a:p>
          <a:endParaRPr lang="en-US"/>
        </a:p>
      </dgm:t>
    </dgm:pt>
    <dgm:pt modelId="{AFBA0ED2-7CDC-4C1C-85C2-D7E885540D06}" type="pres">
      <dgm:prSet presAssocID="{B8A646F8-A0B5-4C9C-A36C-6424B3BD419E}" presName="root" presStyleCnt="0"/>
      <dgm:spPr/>
    </dgm:pt>
    <dgm:pt modelId="{DC20313D-9189-42FF-B825-A3949EB41290}" type="pres">
      <dgm:prSet presAssocID="{B8A646F8-A0B5-4C9C-A36C-6424B3BD419E}" presName="rootComposite" presStyleCnt="0"/>
      <dgm:spPr/>
    </dgm:pt>
    <dgm:pt modelId="{A74470DB-D2AF-4D74-A420-8611F26C9CEF}" type="pres">
      <dgm:prSet presAssocID="{B8A646F8-A0B5-4C9C-A36C-6424B3BD419E}" presName="rootText" presStyleLbl="node1" presStyleIdx="1" presStyleCnt="3"/>
      <dgm:spPr/>
      <dgm:t>
        <a:bodyPr/>
        <a:lstStyle/>
        <a:p>
          <a:endParaRPr lang="en-US"/>
        </a:p>
      </dgm:t>
    </dgm:pt>
    <dgm:pt modelId="{CAC7C28C-E184-4DB9-AB97-FC0A7FBC82B4}" type="pres">
      <dgm:prSet presAssocID="{B8A646F8-A0B5-4C9C-A36C-6424B3BD419E}" presName="rootConnector" presStyleLbl="node1" presStyleIdx="1" presStyleCnt="3"/>
      <dgm:spPr/>
      <dgm:t>
        <a:bodyPr/>
        <a:lstStyle/>
        <a:p>
          <a:endParaRPr lang="en-US"/>
        </a:p>
      </dgm:t>
    </dgm:pt>
    <dgm:pt modelId="{7CF6DF86-762F-4B27-8134-2AEC9BCA687A}" type="pres">
      <dgm:prSet presAssocID="{B8A646F8-A0B5-4C9C-A36C-6424B3BD419E}" presName="childShape" presStyleCnt="0"/>
      <dgm:spPr/>
    </dgm:pt>
    <dgm:pt modelId="{8C5FB539-7264-4217-9FC2-7B039B40784A}" type="pres">
      <dgm:prSet presAssocID="{62F7227F-E216-4617-B589-F6DD5298B4B7}" presName="Name13" presStyleLbl="parChTrans1D2" presStyleIdx="2" presStyleCnt="6"/>
      <dgm:spPr/>
      <dgm:t>
        <a:bodyPr/>
        <a:lstStyle/>
        <a:p>
          <a:endParaRPr lang="en-US"/>
        </a:p>
      </dgm:t>
    </dgm:pt>
    <dgm:pt modelId="{C5981AA2-A94B-4CCA-94AF-F4EA9AECE769}" type="pres">
      <dgm:prSet presAssocID="{DB13992F-63CE-4C08-81C9-E17F836ECB80}" presName="childText" presStyleLbl="bgAcc1" presStyleIdx="2" presStyleCnt="6">
        <dgm:presLayoutVars>
          <dgm:bulletEnabled val="1"/>
        </dgm:presLayoutVars>
      </dgm:prSet>
      <dgm:spPr/>
      <dgm:t>
        <a:bodyPr/>
        <a:lstStyle/>
        <a:p>
          <a:endParaRPr lang="en-US"/>
        </a:p>
      </dgm:t>
    </dgm:pt>
    <dgm:pt modelId="{4CFF57BF-B47E-4017-B95A-6E2E0FFAB1F2}" type="pres">
      <dgm:prSet presAssocID="{D4920C5E-F1D0-4B6C-A78A-F031A556B5B8}" presName="Name13" presStyleLbl="parChTrans1D2" presStyleIdx="3" presStyleCnt="6"/>
      <dgm:spPr/>
      <dgm:t>
        <a:bodyPr/>
        <a:lstStyle/>
        <a:p>
          <a:endParaRPr lang="en-US"/>
        </a:p>
      </dgm:t>
    </dgm:pt>
    <dgm:pt modelId="{7A68837B-D7C6-4AC8-9DEA-0D49D50875F8}" type="pres">
      <dgm:prSet presAssocID="{79C62927-854D-4C5C-86CF-DFC34D05C97A}" presName="childText" presStyleLbl="bgAcc1" presStyleIdx="3" presStyleCnt="6">
        <dgm:presLayoutVars>
          <dgm:bulletEnabled val="1"/>
        </dgm:presLayoutVars>
      </dgm:prSet>
      <dgm:spPr/>
      <dgm:t>
        <a:bodyPr/>
        <a:lstStyle/>
        <a:p>
          <a:endParaRPr lang="en-US"/>
        </a:p>
      </dgm:t>
    </dgm:pt>
    <dgm:pt modelId="{EDBA2DD6-D0ED-4613-9471-A9D01954ACE6}" type="pres">
      <dgm:prSet presAssocID="{9D5873B0-A57C-4337-A8D7-A2F687C94A5E}" presName="root" presStyleCnt="0"/>
      <dgm:spPr/>
    </dgm:pt>
    <dgm:pt modelId="{9C664806-0638-4F4A-9504-47A5407F9A37}" type="pres">
      <dgm:prSet presAssocID="{9D5873B0-A57C-4337-A8D7-A2F687C94A5E}" presName="rootComposite" presStyleCnt="0"/>
      <dgm:spPr/>
    </dgm:pt>
    <dgm:pt modelId="{028AD2B4-C11A-4E87-916D-186463D46655}" type="pres">
      <dgm:prSet presAssocID="{9D5873B0-A57C-4337-A8D7-A2F687C94A5E}" presName="rootText" presStyleLbl="node1" presStyleIdx="2" presStyleCnt="3"/>
      <dgm:spPr/>
      <dgm:t>
        <a:bodyPr/>
        <a:lstStyle/>
        <a:p>
          <a:endParaRPr lang="en-US"/>
        </a:p>
      </dgm:t>
    </dgm:pt>
    <dgm:pt modelId="{A85B3AD1-685E-4CEE-8810-6E0D3729CC42}" type="pres">
      <dgm:prSet presAssocID="{9D5873B0-A57C-4337-A8D7-A2F687C94A5E}" presName="rootConnector" presStyleLbl="node1" presStyleIdx="2" presStyleCnt="3"/>
      <dgm:spPr/>
      <dgm:t>
        <a:bodyPr/>
        <a:lstStyle/>
        <a:p>
          <a:endParaRPr lang="en-US"/>
        </a:p>
      </dgm:t>
    </dgm:pt>
    <dgm:pt modelId="{2D86C7C9-797E-44F6-B47E-B702534D565B}" type="pres">
      <dgm:prSet presAssocID="{9D5873B0-A57C-4337-A8D7-A2F687C94A5E}" presName="childShape" presStyleCnt="0"/>
      <dgm:spPr/>
    </dgm:pt>
    <dgm:pt modelId="{47406DC6-1918-482D-80B2-2BFBCFB88D10}" type="pres">
      <dgm:prSet presAssocID="{4C07252B-9C41-4618-B300-EA08162C5165}" presName="Name13" presStyleLbl="parChTrans1D2" presStyleIdx="4" presStyleCnt="6"/>
      <dgm:spPr/>
      <dgm:t>
        <a:bodyPr/>
        <a:lstStyle/>
        <a:p>
          <a:endParaRPr lang="en-US"/>
        </a:p>
      </dgm:t>
    </dgm:pt>
    <dgm:pt modelId="{E26864A7-97A4-42C4-ACA3-6CD2B3B4CBBE}" type="pres">
      <dgm:prSet presAssocID="{A6F8CF46-0909-4213-9D9B-80054CF6C69D}" presName="childText" presStyleLbl="bgAcc1" presStyleIdx="4" presStyleCnt="6">
        <dgm:presLayoutVars>
          <dgm:bulletEnabled val="1"/>
        </dgm:presLayoutVars>
      </dgm:prSet>
      <dgm:spPr/>
      <dgm:t>
        <a:bodyPr/>
        <a:lstStyle/>
        <a:p>
          <a:endParaRPr lang="en-US"/>
        </a:p>
      </dgm:t>
    </dgm:pt>
    <dgm:pt modelId="{3755774E-FABF-404D-8A3B-152DC1535F24}" type="pres">
      <dgm:prSet presAssocID="{99BC9DA4-C182-41ED-9A05-628F5DDA5996}" presName="Name13" presStyleLbl="parChTrans1D2" presStyleIdx="5" presStyleCnt="6"/>
      <dgm:spPr/>
      <dgm:t>
        <a:bodyPr/>
        <a:lstStyle/>
        <a:p>
          <a:endParaRPr lang="en-US"/>
        </a:p>
      </dgm:t>
    </dgm:pt>
    <dgm:pt modelId="{94F1AB87-6891-4A8B-BE86-AB5DF188914C}" type="pres">
      <dgm:prSet presAssocID="{BCF8F17A-2427-4FCF-9B5F-FFF4F0E0B3FA}" presName="childText" presStyleLbl="bgAcc1" presStyleIdx="5" presStyleCnt="6">
        <dgm:presLayoutVars>
          <dgm:bulletEnabled val="1"/>
        </dgm:presLayoutVars>
      </dgm:prSet>
      <dgm:spPr/>
      <dgm:t>
        <a:bodyPr/>
        <a:lstStyle/>
        <a:p>
          <a:endParaRPr lang="en-US"/>
        </a:p>
      </dgm:t>
    </dgm:pt>
  </dgm:ptLst>
  <dgm:cxnLst>
    <dgm:cxn modelId="{78632106-EB99-414D-9E89-731F9612A8B1}" type="presOf" srcId="{9D5873B0-A57C-4337-A8D7-A2F687C94A5E}" destId="{028AD2B4-C11A-4E87-916D-186463D46655}" srcOrd="0" destOrd="0" presId="urn:microsoft.com/office/officeart/2005/8/layout/hierarchy3"/>
    <dgm:cxn modelId="{C301A3EA-8492-49D0-80F8-F9384DB9D75B}" type="presOf" srcId="{C54DDA24-4887-423B-889B-C8591B48D1A3}" destId="{4E77DBFA-CDE3-4B33-8120-DD41D68F6A7D}" srcOrd="0" destOrd="0" presId="urn:microsoft.com/office/officeart/2005/8/layout/hierarchy3"/>
    <dgm:cxn modelId="{0CE5F686-9D57-4E6A-8696-ECEAEB90BE51}" type="presOf" srcId="{9D5873B0-A57C-4337-A8D7-A2F687C94A5E}" destId="{A85B3AD1-685E-4CEE-8810-6E0D3729CC42}" srcOrd="1" destOrd="0" presId="urn:microsoft.com/office/officeart/2005/8/layout/hierarchy3"/>
    <dgm:cxn modelId="{8EE006B9-D260-4388-9448-514809FF4BCD}" type="presOf" srcId="{A6F8CF46-0909-4213-9D9B-80054CF6C69D}" destId="{E26864A7-97A4-42C4-ACA3-6CD2B3B4CBBE}" srcOrd="0" destOrd="0" presId="urn:microsoft.com/office/officeart/2005/8/layout/hierarchy3"/>
    <dgm:cxn modelId="{7ED1D07B-367B-4D46-B629-9C7315E24B8E}" type="presOf" srcId="{33E9BD67-C350-4E36-B1A6-9B10576C66BB}" destId="{23DC76AD-0850-4388-B38E-A978A00C22AB}" srcOrd="0" destOrd="0" presId="urn:microsoft.com/office/officeart/2005/8/layout/hierarchy3"/>
    <dgm:cxn modelId="{795B4165-313A-4BAF-AFF8-B684D8382BD5}" srcId="{33E9BD67-C350-4E36-B1A6-9B10576C66BB}" destId="{ED3F662B-AE1D-4B00-B80B-6DE082CC2BB9}" srcOrd="1" destOrd="0" parTransId="{9A7EE08C-7B0A-4CF3-9763-D633C0A8F58F}" sibTransId="{76F75414-C6C9-4D83-A6D5-4B3F08C92464}"/>
    <dgm:cxn modelId="{0F67B04F-ABCB-4952-9361-17C0804EF097}" srcId="{9D5873B0-A57C-4337-A8D7-A2F687C94A5E}" destId="{BCF8F17A-2427-4FCF-9B5F-FFF4F0E0B3FA}" srcOrd="1" destOrd="0" parTransId="{99BC9DA4-C182-41ED-9A05-628F5DDA5996}" sibTransId="{F0E0201A-0E62-46B8-86A6-7C641D7FA6F5}"/>
    <dgm:cxn modelId="{C96251D9-2B46-464A-A94C-F3C122E46562}" srcId="{B8A646F8-A0B5-4C9C-A36C-6424B3BD419E}" destId="{DB13992F-63CE-4C08-81C9-E17F836ECB80}" srcOrd="0" destOrd="0" parTransId="{62F7227F-E216-4617-B589-F6DD5298B4B7}" sibTransId="{C1412E80-EE14-413E-93F2-696B7A05269A}"/>
    <dgm:cxn modelId="{2C33E241-0128-4110-896E-28C8017165DA}" type="presOf" srcId="{B8A646F8-A0B5-4C9C-A36C-6424B3BD419E}" destId="{A74470DB-D2AF-4D74-A420-8611F26C9CEF}" srcOrd="0" destOrd="0" presId="urn:microsoft.com/office/officeart/2005/8/layout/hierarchy3"/>
    <dgm:cxn modelId="{09571DC7-1E8A-4F52-AAD9-7C67EB196153}" srcId="{9D5873B0-A57C-4337-A8D7-A2F687C94A5E}" destId="{A6F8CF46-0909-4213-9D9B-80054CF6C69D}" srcOrd="0" destOrd="0" parTransId="{4C07252B-9C41-4618-B300-EA08162C5165}" sibTransId="{06A320E4-1989-4BF7-A56D-7B737DDE610C}"/>
    <dgm:cxn modelId="{B08CF86C-D65C-443E-9894-5FF02445A5A9}" type="presOf" srcId="{ED3F662B-AE1D-4B00-B80B-6DE082CC2BB9}" destId="{15C86602-6B5C-4358-A547-EE05C45D7D04}" srcOrd="0" destOrd="0" presId="urn:microsoft.com/office/officeart/2005/8/layout/hierarchy3"/>
    <dgm:cxn modelId="{8473C730-9248-40E3-9539-05ACF7B76557}" type="presOf" srcId="{62F7227F-E216-4617-B589-F6DD5298B4B7}" destId="{8C5FB539-7264-4217-9FC2-7B039B40784A}" srcOrd="0" destOrd="0" presId="urn:microsoft.com/office/officeart/2005/8/layout/hierarchy3"/>
    <dgm:cxn modelId="{91011EC5-5723-44D9-A600-02A435284692}" type="presOf" srcId="{90444DFD-94F5-44D3-8338-3EC6D2ADF3C3}" destId="{23FB828E-FD92-408D-A9EF-883F4781951F}" srcOrd="0" destOrd="0" presId="urn:microsoft.com/office/officeart/2005/8/layout/hierarchy3"/>
    <dgm:cxn modelId="{4E9474B3-DF22-4F61-B321-FBC07E55A662}" srcId="{C54DDA24-4887-423B-889B-C8591B48D1A3}" destId="{33E9BD67-C350-4E36-B1A6-9B10576C66BB}" srcOrd="0" destOrd="0" parTransId="{8B0F6387-978B-4C7E-AC00-079306467C57}" sibTransId="{B257FC0E-81FD-4860-AFC8-A17EC15822B1}"/>
    <dgm:cxn modelId="{D69A1D45-5DAB-44AF-99FE-231F7B942384}" type="presOf" srcId="{79C62927-854D-4C5C-86CF-DFC34D05C97A}" destId="{7A68837B-D7C6-4AC8-9DEA-0D49D50875F8}" srcOrd="0" destOrd="0" presId="urn:microsoft.com/office/officeart/2005/8/layout/hierarchy3"/>
    <dgm:cxn modelId="{59B62F75-9AB2-48A6-AEB0-2DE0474B3889}" srcId="{33E9BD67-C350-4E36-B1A6-9B10576C66BB}" destId="{90444DFD-94F5-44D3-8338-3EC6D2ADF3C3}" srcOrd="0" destOrd="0" parTransId="{D232A35E-A034-45E0-B456-5D0844D68106}" sibTransId="{B7B4CC31-5C3E-48A5-8155-E7B2E0775044}"/>
    <dgm:cxn modelId="{A52D939D-58F9-44DB-A27B-2F44E8B79306}" type="presOf" srcId="{D4920C5E-F1D0-4B6C-A78A-F031A556B5B8}" destId="{4CFF57BF-B47E-4017-B95A-6E2E0FFAB1F2}" srcOrd="0" destOrd="0" presId="urn:microsoft.com/office/officeart/2005/8/layout/hierarchy3"/>
    <dgm:cxn modelId="{D1DC2A6D-E5E2-4E29-9DCC-0762DC7D59B0}" type="presOf" srcId="{B8A646F8-A0B5-4C9C-A36C-6424B3BD419E}" destId="{CAC7C28C-E184-4DB9-AB97-FC0A7FBC82B4}" srcOrd="1" destOrd="0" presId="urn:microsoft.com/office/officeart/2005/8/layout/hierarchy3"/>
    <dgm:cxn modelId="{05F62ABF-7747-4C4F-AB78-FFDD272B6C25}" srcId="{B8A646F8-A0B5-4C9C-A36C-6424B3BD419E}" destId="{79C62927-854D-4C5C-86CF-DFC34D05C97A}" srcOrd="1" destOrd="0" parTransId="{D4920C5E-F1D0-4B6C-A78A-F031A556B5B8}" sibTransId="{3D448762-EE61-42BA-9765-5920791178C6}"/>
    <dgm:cxn modelId="{267573FD-A00D-4EA6-898C-38DD56B64F46}" type="presOf" srcId="{D232A35E-A034-45E0-B456-5D0844D68106}" destId="{EBFC8929-AB9A-4E4C-947D-4F91FA37C422}" srcOrd="0" destOrd="0" presId="urn:microsoft.com/office/officeart/2005/8/layout/hierarchy3"/>
    <dgm:cxn modelId="{DE21F971-5A2B-4359-AFE6-F881E4EDF504}" type="presOf" srcId="{4C07252B-9C41-4618-B300-EA08162C5165}" destId="{47406DC6-1918-482D-80B2-2BFBCFB88D10}" srcOrd="0" destOrd="0" presId="urn:microsoft.com/office/officeart/2005/8/layout/hierarchy3"/>
    <dgm:cxn modelId="{AB297BF9-C7AE-4FFA-9B30-E97DFC61A509}" type="presOf" srcId="{BCF8F17A-2427-4FCF-9B5F-FFF4F0E0B3FA}" destId="{94F1AB87-6891-4A8B-BE86-AB5DF188914C}" srcOrd="0" destOrd="0" presId="urn:microsoft.com/office/officeart/2005/8/layout/hierarchy3"/>
    <dgm:cxn modelId="{E9A0B1BF-649C-417B-B693-3DB4D0953981}" type="presOf" srcId="{9A7EE08C-7B0A-4CF3-9763-D633C0A8F58F}" destId="{3724A5CD-54C3-4C28-B37D-21E319C4BA8C}" srcOrd="0" destOrd="0" presId="urn:microsoft.com/office/officeart/2005/8/layout/hierarchy3"/>
    <dgm:cxn modelId="{BA1679AD-4C7D-410E-A317-D92C4105D4C3}" type="presOf" srcId="{DB13992F-63CE-4C08-81C9-E17F836ECB80}" destId="{C5981AA2-A94B-4CCA-94AF-F4EA9AECE769}" srcOrd="0" destOrd="0" presId="urn:microsoft.com/office/officeart/2005/8/layout/hierarchy3"/>
    <dgm:cxn modelId="{8B097FE2-181F-453F-9D3C-41DE10585526}" srcId="{C54DDA24-4887-423B-889B-C8591B48D1A3}" destId="{B8A646F8-A0B5-4C9C-A36C-6424B3BD419E}" srcOrd="1" destOrd="0" parTransId="{E1A2F890-F669-489A-ABD9-4445F26B2E07}" sibTransId="{AF81A491-CC57-4880-A604-F2F565698EEE}"/>
    <dgm:cxn modelId="{6B070DDC-FF7B-4D87-BCBB-E3427E99E8F6}" type="presOf" srcId="{99BC9DA4-C182-41ED-9A05-628F5DDA5996}" destId="{3755774E-FABF-404D-8A3B-152DC1535F24}" srcOrd="0" destOrd="0" presId="urn:microsoft.com/office/officeart/2005/8/layout/hierarchy3"/>
    <dgm:cxn modelId="{1BA21BEB-16DA-4669-889E-56F6B81022BD}" srcId="{C54DDA24-4887-423B-889B-C8591B48D1A3}" destId="{9D5873B0-A57C-4337-A8D7-A2F687C94A5E}" srcOrd="2" destOrd="0" parTransId="{CA97DBAF-6564-4F33-A097-9A136E9319A7}" sibTransId="{77578F17-A956-491C-89E8-1C5DDC3A78BF}"/>
    <dgm:cxn modelId="{82504D48-423F-4E8B-9242-9FA380A20805}" type="presOf" srcId="{33E9BD67-C350-4E36-B1A6-9B10576C66BB}" destId="{565F882F-C635-4610-9C76-4339A13A114B}" srcOrd="1" destOrd="0" presId="urn:microsoft.com/office/officeart/2005/8/layout/hierarchy3"/>
    <dgm:cxn modelId="{4EA2F4DB-61A8-4216-9347-901A93390652}" type="presParOf" srcId="{4E77DBFA-CDE3-4B33-8120-DD41D68F6A7D}" destId="{EE6939C4-09FC-4A9D-913D-171DDF15FE75}" srcOrd="0" destOrd="0" presId="urn:microsoft.com/office/officeart/2005/8/layout/hierarchy3"/>
    <dgm:cxn modelId="{4C9CA9B9-1CB7-49DD-ACBD-2A89AD5D4FE6}" type="presParOf" srcId="{EE6939C4-09FC-4A9D-913D-171DDF15FE75}" destId="{67AAA74F-6924-4DD3-AD0B-8B13ABDA3438}" srcOrd="0" destOrd="0" presId="urn:microsoft.com/office/officeart/2005/8/layout/hierarchy3"/>
    <dgm:cxn modelId="{61001366-BDC1-457F-B7B9-ABAC1325C00B}" type="presParOf" srcId="{67AAA74F-6924-4DD3-AD0B-8B13ABDA3438}" destId="{23DC76AD-0850-4388-B38E-A978A00C22AB}" srcOrd="0" destOrd="0" presId="urn:microsoft.com/office/officeart/2005/8/layout/hierarchy3"/>
    <dgm:cxn modelId="{D5EA7DBA-7175-466E-AE1B-12946C888A9F}" type="presParOf" srcId="{67AAA74F-6924-4DD3-AD0B-8B13ABDA3438}" destId="{565F882F-C635-4610-9C76-4339A13A114B}" srcOrd="1" destOrd="0" presId="urn:microsoft.com/office/officeart/2005/8/layout/hierarchy3"/>
    <dgm:cxn modelId="{86D778F0-CEE5-400F-99CF-A76F872D5CB4}" type="presParOf" srcId="{EE6939C4-09FC-4A9D-913D-171DDF15FE75}" destId="{EBADC668-D9C9-425E-9B80-04FF6F6F46F9}" srcOrd="1" destOrd="0" presId="urn:microsoft.com/office/officeart/2005/8/layout/hierarchy3"/>
    <dgm:cxn modelId="{8528E949-BAB3-4E0F-9403-F4459ADBF8FF}" type="presParOf" srcId="{EBADC668-D9C9-425E-9B80-04FF6F6F46F9}" destId="{EBFC8929-AB9A-4E4C-947D-4F91FA37C422}" srcOrd="0" destOrd="0" presId="urn:microsoft.com/office/officeart/2005/8/layout/hierarchy3"/>
    <dgm:cxn modelId="{2928FB9B-7B66-4168-8664-96762E30A419}" type="presParOf" srcId="{EBADC668-D9C9-425E-9B80-04FF6F6F46F9}" destId="{23FB828E-FD92-408D-A9EF-883F4781951F}" srcOrd="1" destOrd="0" presId="urn:microsoft.com/office/officeart/2005/8/layout/hierarchy3"/>
    <dgm:cxn modelId="{66C3FA41-6A72-4064-BB9D-C4ADD4E699A4}" type="presParOf" srcId="{EBADC668-D9C9-425E-9B80-04FF6F6F46F9}" destId="{3724A5CD-54C3-4C28-B37D-21E319C4BA8C}" srcOrd="2" destOrd="0" presId="urn:microsoft.com/office/officeart/2005/8/layout/hierarchy3"/>
    <dgm:cxn modelId="{F96D1F42-F2EB-4783-A116-8209F0D9EEDF}" type="presParOf" srcId="{EBADC668-D9C9-425E-9B80-04FF6F6F46F9}" destId="{15C86602-6B5C-4358-A547-EE05C45D7D04}" srcOrd="3" destOrd="0" presId="urn:microsoft.com/office/officeart/2005/8/layout/hierarchy3"/>
    <dgm:cxn modelId="{59E0DE81-335E-4174-AC36-E3638FC30733}" type="presParOf" srcId="{4E77DBFA-CDE3-4B33-8120-DD41D68F6A7D}" destId="{AFBA0ED2-7CDC-4C1C-85C2-D7E885540D06}" srcOrd="1" destOrd="0" presId="urn:microsoft.com/office/officeart/2005/8/layout/hierarchy3"/>
    <dgm:cxn modelId="{0D6CA2F4-ECB3-4580-9E3C-C63C8ACC3988}" type="presParOf" srcId="{AFBA0ED2-7CDC-4C1C-85C2-D7E885540D06}" destId="{DC20313D-9189-42FF-B825-A3949EB41290}" srcOrd="0" destOrd="0" presId="urn:microsoft.com/office/officeart/2005/8/layout/hierarchy3"/>
    <dgm:cxn modelId="{41977785-110E-4BF8-8ADD-5A78B7FCEF17}" type="presParOf" srcId="{DC20313D-9189-42FF-B825-A3949EB41290}" destId="{A74470DB-D2AF-4D74-A420-8611F26C9CEF}" srcOrd="0" destOrd="0" presId="urn:microsoft.com/office/officeart/2005/8/layout/hierarchy3"/>
    <dgm:cxn modelId="{FF1118BE-0CEE-4D1C-9CFA-426D2321D1F1}" type="presParOf" srcId="{DC20313D-9189-42FF-B825-A3949EB41290}" destId="{CAC7C28C-E184-4DB9-AB97-FC0A7FBC82B4}" srcOrd="1" destOrd="0" presId="urn:microsoft.com/office/officeart/2005/8/layout/hierarchy3"/>
    <dgm:cxn modelId="{AE13669D-71B1-4EB9-AFC9-FDD45FDDE335}" type="presParOf" srcId="{AFBA0ED2-7CDC-4C1C-85C2-D7E885540D06}" destId="{7CF6DF86-762F-4B27-8134-2AEC9BCA687A}" srcOrd="1" destOrd="0" presId="urn:microsoft.com/office/officeart/2005/8/layout/hierarchy3"/>
    <dgm:cxn modelId="{C54EA7E3-E77B-4294-957A-E57ED792649F}" type="presParOf" srcId="{7CF6DF86-762F-4B27-8134-2AEC9BCA687A}" destId="{8C5FB539-7264-4217-9FC2-7B039B40784A}" srcOrd="0" destOrd="0" presId="urn:microsoft.com/office/officeart/2005/8/layout/hierarchy3"/>
    <dgm:cxn modelId="{AF2BD6AA-52AB-4E35-B9F6-14DC8CACBFDE}" type="presParOf" srcId="{7CF6DF86-762F-4B27-8134-2AEC9BCA687A}" destId="{C5981AA2-A94B-4CCA-94AF-F4EA9AECE769}" srcOrd="1" destOrd="0" presId="urn:microsoft.com/office/officeart/2005/8/layout/hierarchy3"/>
    <dgm:cxn modelId="{36AA7011-9461-402B-A731-899A86C67DBF}" type="presParOf" srcId="{7CF6DF86-762F-4B27-8134-2AEC9BCA687A}" destId="{4CFF57BF-B47E-4017-B95A-6E2E0FFAB1F2}" srcOrd="2" destOrd="0" presId="urn:microsoft.com/office/officeart/2005/8/layout/hierarchy3"/>
    <dgm:cxn modelId="{0130DD90-A7B9-4F9A-B406-FE36A294BA6B}" type="presParOf" srcId="{7CF6DF86-762F-4B27-8134-2AEC9BCA687A}" destId="{7A68837B-D7C6-4AC8-9DEA-0D49D50875F8}" srcOrd="3" destOrd="0" presId="urn:microsoft.com/office/officeart/2005/8/layout/hierarchy3"/>
    <dgm:cxn modelId="{AC76E5E2-4605-4A41-8718-BD1099604BBD}" type="presParOf" srcId="{4E77DBFA-CDE3-4B33-8120-DD41D68F6A7D}" destId="{EDBA2DD6-D0ED-4613-9471-A9D01954ACE6}" srcOrd="2" destOrd="0" presId="urn:microsoft.com/office/officeart/2005/8/layout/hierarchy3"/>
    <dgm:cxn modelId="{48BC5619-5BB5-4ADC-ADFC-C4B7FFD8ECBC}" type="presParOf" srcId="{EDBA2DD6-D0ED-4613-9471-A9D01954ACE6}" destId="{9C664806-0638-4F4A-9504-47A5407F9A37}" srcOrd="0" destOrd="0" presId="urn:microsoft.com/office/officeart/2005/8/layout/hierarchy3"/>
    <dgm:cxn modelId="{91CA1DBB-A972-4491-A80C-1FDD3214F56F}" type="presParOf" srcId="{9C664806-0638-4F4A-9504-47A5407F9A37}" destId="{028AD2B4-C11A-4E87-916D-186463D46655}" srcOrd="0" destOrd="0" presId="urn:microsoft.com/office/officeart/2005/8/layout/hierarchy3"/>
    <dgm:cxn modelId="{381D67C0-4DF4-4CA4-9010-933204843430}" type="presParOf" srcId="{9C664806-0638-4F4A-9504-47A5407F9A37}" destId="{A85B3AD1-685E-4CEE-8810-6E0D3729CC42}" srcOrd="1" destOrd="0" presId="urn:microsoft.com/office/officeart/2005/8/layout/hierarchy3"/>
    <dgm:cxn modelId="{31610317-96AE-4480-BF9A-56C6646FAF6B}" type="presParOf" srcId="{EDBA2DD6-D0ED-4613-9471-A9D01954ACE6}" destId="{2D86C7C9-797E-44F6-B47E-B702534D565B}" srcOrd="1" destOrd="0" presId="urn:microsoft.com/office/officeart/2005/8/layout/hierarchy3"/>
    <dgm:cxn modelId="{83A3C094-12C0-4C17-8BFC-B447DB1C68EA}" type="presParOf" srcId="{2D86C7C9-797E-44F6-B47E-B702534D565B}" destId="{47406DC6-1918-482D-80B2-2BFBCFB88D10}" srcOrd="0" destOrd="0" presId="urn:microsoft.com/office/officeart/2005/8/layout/hierarchy3"/>
    <dgm:cxn modelId="{2D147122-AEBA-4C0C-8AE7-63C8B33CFEE8}" type="presParOf" srcId="{2D86C7C9-797E-44F6-B47E-B702534D565B}" destId="{E26864A7-97A4-42C4-ACA3-6CD2B3B4CBBE}" srcOrd="1" destOrd="0" presId="urn:microsoft.com/office/officeart/2005/8/layout/hierarchy3"/>
    <dgm:cxn modelId="{1BCD28A0-6A50-495A-B6EE-B449CFCAFE12}" type="presParOf" srcId="{2D86C7C9-797E-44F6-B47E-B702534D565B}" destId="{3755774E-FABF-404D-8A3B-152DC1535F24}" srcOrd="2" destOrd="0" presId="urn:microsoft.com/office/officeart/2005/8/layout/hierarchy3"/>
    <dgm:cxn modelId="{6A222C99-1D88-4126-8B08-7F6604AF8F80}" type="presParOf" srcId="{2D86C7C9-797E-44F6-B47E-B702534D565B}" destId="{94F1AB87-6891-4A8B-BE86-AB5DF188914C}"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DC76AD-0850-4388-B38E-A978A00C22AB}">
      <dsp:nvSpPr>
        <dsp:cNvPr id="0" name=""/>
        <dsp:cNvSpPr/>
      </dsp:nvSpPr>
      <dsp:spPr>
        <a:xfrm>
          <a:off x="23024" y="2854"/>
          <a:ext cx="2436382" cy="12181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US" sz="3600" kern="1200" dirty="0"/>
            <a:t>Leased Lit Fiber</a:t>
          </a:r>
        </a:p>
      </dsp:txBody>
      <dsp:txXfrm>
        <a:off x="58704" y="38534"/>
        <a:ext cx="2365022" cy="1146831"/>
      </dsp:txXfrm>
    </dsp:sp>
    <dsp:sp modelId="{EBFC8929-AB9A-4E4C-947D-4F91FA37C422}">
      <dsp:nvSpPr>
        <dsp:cNvPr id="0" name=""/>
        <dsp:cNvSpPr/>
      </dsp:nvSpPr>
      <dsp:spPr>
        <a:xfrm>
          <a:off x="266662" y="1221045"/>
          <a:ext cx="243638" cy="913643"/>
        </a:xfrm>
        <a:custGeom>
          <a:avLst/>
          <a:gdLst/>
          <a:ahLst/>
          <a:cxnLst/>
          <a:rect l="0" t="0" r="0" b="0"/>
          <a:pathLst>
            <a:path>
              <a:moveTo>
                <a:pt x="0" y="0"/>
              </a:moveTo>
              <a:lnTo>
                <a:pt x="0" y="913643"/>
              </a:lnTo>
              <a:lnTo>
                <a:pt x="243638" y="9136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FB828E-FD92-408D-A9EF-883F4781951F}">
      <dsp:nvSpPr>
        <dsp:cNvPr id="0" name=""/>
        <dsp:cNvSpPr/>
      </dsp:nvSpPr>
      <dsp:spPr>
        <a:xfrm>
          <a:off x="510300" y="1525592"/>
          <a:ext cx="1949105" cy="12181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en-US" sz="1900" kern="1200" dirty="0"/>
            <a:t>Owned by provider</a:t>
          </a:r>
        </a:p>
      </dsp:txBody>
      <dsp:txXfrm>
        <a:off x="545980" y="1561272"/>
        <a:ext cx="1877745" cy="1146831"/>
      </dsp:txXfrm>
    </dsp:sp>
    <dsp:sp modelId="{3724A5CD-54C3-4C28-B37D-21E319C4BA8C}">
      <dsp:nvSpPr>
        <dsp:cNvPr id="0" name=""/>
        <dsp:cNvSpPr/>
      </dsp:nvSpPr>
      <dsp:spPr>
        <a:xfrm>
          <a:off x="266662" y="1221045"/>
          <a:ext cx="243638" cy="2436382"/>
        </a:xfrm>
        <a:custGeom>
          <a:avLst/>
          <a:gdLst/>
          <a:ahLst/>
          <a:cxnLst/>
          <a:rect l="0" t="0" r="0" b="0"/>
          <a:pathLst>
            <a:path>
              <a:moveTo>
                <a:pt x="0" y="0"/>
              </a:moveTo>
              <a:lnTo>
                <a:pt x="0" y="2436382"/>
              </a:lnTo>
              <a:lnTo>
                <a:pt x="243638" y="24363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C86602-6B5C-4358-A547-EE05C45D7D04}">
      <dsp:nvSpPr>
        <dsp:cNvPr id="0" name=""/>
        <dsp:cNvSpPr/>
      </dsp:nvSpPr>
      <dsp:spPr>
        <a:xfrm>
          <a:off x="510300" y="3048331"/>
          <a:ext cx="1949105" cy="12181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en-US" sz="1900" kern="1200" dirty="0"/>
            <a:t>Provisioned by provider with charges for service</a:t>
          </a:r>
        </a:p>
      </dsp:txBody>
      <dsp:txXfrm>
        <a:off x="545980" y="3084011"/>
        <a:ext cx="1877745" cy="1146831"/>
      </dsp:txXfrm>
    </dsp:sp>
    <dsp:sp modelId="{A74470DB-D2AF-4D74-A420-8611F26C9CEF}">
      <dsp:nvSpPr>
        <dsp:cNvPr id="0" name=""/>
        <dsp:cNvSpPr/>
      </dsp:nvSpPr>
      <dsp:spPr>
        <a:xfrm>
          <a:off x="3068501" y="2854"/>
          <a:ext cx="2436382" cy="12181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US" sz="3600" kern="1200" dirty="0"/>
            <a:t>Leased Dark Fiber</a:t>
          </a:r>
        </a:p>
      </dsp:txBody>
      <dsp:txXfrm>
        <a:off x="3104181" y="38534"/>
        <a:ext cx="2365022" cy="1146831"/>
      </dsp:txXfrm>
    </dsp:sp>
    <dsp:sp modelId="{8C5FB539-7264-4217-9FC2-7B039B40784A}">
      <dsp:nvSpPr>
        <dsp:cNvPr id="0" name=""/>
        <dsp:cNvSpPr/>
      </dsp:nvSpPr>
      <dsp:spPr>
        <a:xfrm>
          <a:off x="3312140" y="1221045"/>
          <a:ext cx="243638" cy="913643"/>
        </a:xfrm>
        <a:custGeom>
          <a:avLst/>
          <a:gdLst/>
          <a:ahLst/>
          <a:cxnLst/>
          <a:rect l="0" t="0" r="0" b="0"/>
          <a:pathLst>
            <a:path>
              <a:moveTo>
                <a:pt x="0" y="0"/>
              </a:moveTo>
              <a:lnTo>
                <a:pt x="0" y="913643"/>
              </a:lnTo>
              <a:lnTo>
                <a:pt x="243638" y="9136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981AA2-A94B-4CCA-94AF-F4EA9AECE769}">
      <dsp:nvSpPr>
        <dsp:cNvPr id="0" name=""/>
        <dsp:cNvSpPr/>
      </dsp:nvSpPr>
      <dsp:spPr>
        <a:xfrm>
          <a:off x="3555778" y="1525592"/>
          <a:ext cx="1949105" cy="12181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en-US" sz="1900" kern="1200" dirty="0"/>
            <a:t>Owned by provider</a:t>
          </a:r>
        </a:p>
      </dsp:txBody>
      <dsp:txXfrm>
        <a:off x="3591458" y="1561272"/>
        <a:ext cx="1877745" cy="1146831"/>
      </dsp:txXfrm>
    </dsp:sp>
    <dsp:sp modelId="{4CFF57BF-B47E-4017-B95A-6E2E0FFAB1F2}">
      <dsp:nvSpPr>
        <dsp:cNvPr id="0" name=""/>
        <dsp:cNvSpPr/>
      </dsp:nvSpPr>
      <dsp:spPr>
        <a:xfrm>
          <a:off x="3312140" y="1221045"/>
          <a:ext cx="243638" cy="2436382"/>
        </a:xfrm>
        <a:custGeom>
          <a:avLst/>
          <a:gdLst/>
          <a:ahLst/>
          <a:cxnLst/>
          <a:rect l="0" t="0" r="0" b="0"/>
          <a:pathLst>
            <a:path>
              <a:moveTo>
                <a:pt x="0" y="0"/>
              </a:moveTo>
              <a:lnTo>
                <a:pt x="0" y="2436382"/>
              </a:lnTo>
              <a:lnTo>
                <a:pt x="243638" y="24363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68837B-D7C6-4AC8-9DEA-0D49D50875F8}">
      <dsp:nvSpPr>
        <dsp:cNvPr id="0" name=""/>
        <dsp:cNvSpPr/>
      </dsp:nvSpPr>
      <dsp:spPr>
        <a:xfrm>
          <a:off x="3555778" y="3048331"/>
          <a:ext cx="1949105" cy="12181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en-US" sz="1900" kern="1200" dirty="0"/>
            <a:t>IRU or Leased</a:t>
          </a:r>
        </a:p>
      </dsp:txBody>
      <dsp:txXfrm>
        <a:off x="3591458" y="3084011"/>
        <a:ext cx="1877745" cy="1146831"/>
      </dsp:txXfrm>
    </dsp:sp>
    <dsp:sp modelId="{028AD2B4-C11A-4E87-916D-186463D46655}">
      <dsp:nvSpPr>
        <dsp:cNvPr id="0" name=""/>
        <dsp:cNvSpPr/>
      </dsp:nvSpPr>
      <dsp:spPr>
        <a:xfrm>
          <a:off x="6113979" y="2854"/>
          <a:ext cx="2436382" cy="12181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US" sz="3600" kern="1200" dirty="0"/>
            <a:t>Self-Provisioned</a:t>
          </a:r>
        </a:p>
      </dsp:txBody>
      <dsp:txXfrm>
        <a:off x="6149659" y="38534"/>
        <a:ext cx="2365022" cy="1146831"/>
      </dsp:txXfrm>
    </dsp:sp>
    <dsp:sp modelId="{47406DC6-1918-482D-80B2-2BFBCFB88D10}">
      <dsp:nvSpPr>
        <dsp:cNvPr id="0" name=""/>
        <dsp:cNvSpPr/>
      </dsp:nvSpPr>
      <dsp:spPr>
        <a:xfrm>
          <a:off x="6357617" y="1221045"/>
          <a:ext cx="243638" cy="913643"/>
        </a:xfrm>
        <a:custGeom>
          <a:avLst/>
          <a:gdLst/>
          <a:ahLst/>
          <a:cxnLst/>
          <a:rect l="0" t="0" r="0" b="0"/>
          <a:pathLst>
            <a:path>
              <a:moveTo>
                <a:pt x="0" y="0"/>
              </a:moveTo>
              <a:lnTo>
                <a:pt x="0" y="913643"/>
              </a:lnTo>
              <a:lnTo>
                <a:pt x="243638" y="9136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6864A7-97A4-42C4-ACA3-6CD2B3B4CBBE}">
      <dsp:nvSpPr>
        <dsp:cNvPr id="0" name=""/>
        <dsp:cNvSpPr/>
      </dsp:nvSpPr>
      <dsp:spPr>
        <a:xfrm>
          <a:off x="6601256" y="1525592"/>
          <a:ext cx="1949105" cy="12181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en-US" sz="1900" kern="1200" dirty="0"/>
            <a:t>Owned by </a:t>
          </a:r>
          <a:r>
            <a:rPr lang="en-US" sz="1900" b="1" u="none" kern="1200" dirty="0"/>
            <a:t>applicant</a:t>
          </a:r>
        </a:p>
      </dsp:txBody>
      <dsp:txXfrm>
        <a:off x="6636936" y="1561272"/>
        <a:ext cx="1877745" cy="1146831"/>
      </dsp:txXfrm>
    </dsp:sp>
    <dsp:sp modelId="{3755774E-FABF-404D-8A3B-152DC1535F24}">
      <dsp:nvSpPr>
        <dsp:cNvPr id="0" name=""/>
        <dsp:cNvSpPr/>
      </dsp:nvSpPr>
      <dsp:spPr>
        <a:xfrm>
          <a:off x="6357617" y="1221045"/>
          <a:ext cx="243638" cy="2436382"/>
        </a:xfrm>
        <a:custGeom>
          <a:avLst/>
          <a:gdLst/>
          <a:ahLst/>
          <a:cxnLst/>
          <a:rect l="0" t="0" r="0" b="0"/>
          <a:pathLst>
            <a:path>
              <a:moveTo>
                <a:pt x="0" y="0"/>
              </a:moveTo>
              <a:lnTo>
                <a:pt x="0" y="2436382"/>
              </a:lnTo>
              <a:lnTo>
                <a:pt x="243638" y="24363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F1AB87-6891-4A8B-BE86-AB5DF188914C}">
      <dsp:nvSpPr>
        <dsp:cNvPr id="0" name=""/>
        <dsp:cNvSpPr/>
      </dsp:nvSpPr>
      <dsp:spPr>
        <a:xfrm>
          <a:off x="6601256" y="3048331"/>
          <a:ext cx="1949105" cy="12181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en-US" sz="1900" kern="1200" dirty="0"/>
            <a:t>Operations and maintenance responsibility of applicant</a:t>
          </a:r>
        </a:p>
      </dsp:txBody>
      <dsp:txXfrm>
        <a:off x="6636936" y="3084011"/>
        <a:ext cx="1877745" cy="114683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2179" cy="46235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6297" y="0"/>
            <a:ext cx="3012179" cy="462357"/>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772141"/>
            <a:ext cx="3012179" cy="46235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6297" y="8772141"/>
            <a:ext cx="3012179" cy="462356"/>
          </a:xfrm>
          <a:prstGeom prst="rect">
            <a:avLst/>
          </a:prstGeom>
        </p:spPr>
        <p:txBody>
          <a:bodyPr vert="horz" lIns="91440" tIns="45720" rIns="91440" bIns="45720" rtlCol="0" anchor="b"/>
          <a:lstStyle>
            <a:lvl1pPr algn="r">
              <a:defRPr sz="1200"/>
            </a:lvl1pPr>
          </a:lstStyle>
          <a:p>
            <a:fld id="{7931F73A-9454-449A-AED0-4960E90E7D3F}" type="slidenum">
              <a:rPr lang="en-US" smtClean="0"/>
              <a:t>‹#›</a:t>
            </a:fld>
            <a:endParaRPr lang="en-US"/>
          </a:p>
        </p:txBody>
      </p:sp>
    </p:spTree>
    <p:extLst>
      <p:ext uri="{BB962C8B-B14F-4D97-AF65-F5344CB8AC3E}">
        <p14:creationId xmlns:p14="http://schemas.microsoft.com/office/powerpoint/2010/main" val="118609530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11699" cy="461804"/>
          </a:xfrm>
          <a:prstGeom prst="rect">
            <a:avLst/>
          </a:prstGeom>
        </p:spPr>
        <p:txBody>
          <a:bodyPr vert="horz" lIns="92528" tIns="46264" rIns="92528" bIns="46264" rtlCol="0"/>
          <a:lstStyle>
            <a:lvl1pPr algn="l">
              <a:defRPr sz="1200"/>
            </a:lvl1pPr>
          </a:lstStyle>
          <a:p>
            <a:endParaRPr lang="en-US" dirty="0"/>
          </a:p>
        </p:txBody>
      </p:sp>
      <p:sp>
        <p:nvSpPr>
          <p:cNvPr id="3" name="Date Placeholder 2"/>
          <p:cNvSpPr>
            <a:spLocks noGrp="1"/>
          </p:cNvSpPr>
          <p:nvPr>
            <p:ph type="dt" idx="1"/>
          </p:nvPr>
        </p:nvSpPr>
        <p:spPr>
          <a:xfrm>
            <a:off x="3936768" y="1"/>
            <a:ext cx="3011699" cy="461804"/>
          </a:xfrm>
          <a:prstGeom prst="rect">
            <a:avLst/>
          </a:prstGeom>
        </p:spPr>
        <p:txBody>
          <a:bodyPr vert="horz" lIns="92528" tIns="46264" rIns="92528" bIns="46264"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66813" y="692150"/>
            <a:ext cx="4618037" cy="3463925"/>
          </a:xfrm>
          <a:prstGeom prst="rect">
            <a:avLst/>
          </a:prstGeom>
          <a:noFill/>
          <a:ln w="12700">
            <a:solidFill>
              <a:prstClr val="black"/>
            </a:solidFill>
          </a:ln>
        </p:spPr>
        <p:txBody>
          <a:bodyPr vert="horz" lIns="92528" tIns="46264" rIns="92528" bIns="46264" rtlCol="0" anchor="ctr"/>
          <a:lstStyle/>
          <a:p>
            <a:endParaRPr lang="en-US" dirty="0"/>
          </a:p>
        </p:txBody>
      </p:sp>
      <p:sp>
        <p:nvSpPr>
          <p:cNvPr id="5" name="Notes Placeholder 4"/>
          <p:cNvSpPr>
            <a:spLocks noGrp="1"/>
          </p:cNvSpPr>
          <p:nvPr>
            <p:ph type="body" sz="quarter" idx="3"/>
          </p:nvPr>
        </p:nvSpPr>
        <p:spPr>
          <a:xfrm>
            <a:off x="695008" y="4387137"/>
            <a:ext cx="5560060" cy="4156234"/>
          </a:xfrm>
          <a:prstGeom prst="rect">
            <a:avLst/>
          </a:prstGeom>
        </p:spPr>
        <p:txBody>
          <a:bodyPr vert="horz" lIns="92528" tIns="46264" rIns="92528" bIns="4626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772669"/>
            <a:ext cx="3011699" cy="461804"/>
          </a:xfrm>
          <a:prstGeom prst="rect">
            <a:avLst/>
          </a:prstGeom>
        </p:spPr>
        <p:txBody>
          <a:bodyPr vert="horz" lIns="92528" tIns="46264" rIns="92528" bIns="4626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2528" tIns="46264" rIns="92528" bIns="46264" rtlCol="0" anchor="b"/>
          <a:lstStyle>
            <a:lvl1pPr algn="r">
              <a:defRPr sz="1200"/>
            </a:lvl1pPr>
          </a:lstStyle>
          <a:p>
            <a:fld id="{AB21822D-D562-466A-873B-C5683708F7FB}" type="slidenum">
              <a:rPr lang="en-US" smtClean="0"/>
              <a:t>‹#›</a:t>
            </a:fld>
            <a:endParaRPr lang="en-US" dirty="0"/>
          </a:p>
        </p:txBody>
      </p:sp>
    </p:spTree>
    <p:extLst>
      <p:ext uri="{BB962C8B-B14F-4D97-AF65-F5344CB8AC3E}">
        <p14:creationId xmlns:p14="http://schemas.microsoft.com/office/powerpoint/2010/main" val="21594533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156887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1346680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1885397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384696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1182456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3159110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21822D-D562-466A-873B-C5683708F7FB}" type="slidenum">
              <a:rPr lang="en-US" smtClean="0"/>
              <a:t>29</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4186059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 Placeholder 3"/>
          <p:cNvSpPr>
            <a:spLocks noGrp="1"/>
          </p:cNvSpPr>
          <p:nvPr>
            <p:ph type="body" sz="quarter" idx="10"/>
          </p:nvPr>
        </p:nvSpPr>
        <p:spPr>
          <a:xfrm>
            <a:off x="990600" y="2667000"/>
            <a:ext cx="7772400" cy="838200"/>
          </a:xfrm>
          <a:prstGeom prst="rect">
            <a:avLst/>
          </a:prstGeom>
        </p:spPr>
        <p:txBody>
          <a:bodyPr/>
          <a:lstStyle>
            <a:lvl1pPr marL="0" indent="0" algn="r">
              <a:buNone/>
              <a:defRPr sz="4400" baseline="0"/>
            </a:lvl1pPr>
          </a:lstStyle>
          <a:p>
            <a:pPr lvl="0"/>
            <a:r>
              <a:rPr lang="en-US" dirty="0"/>
              <a:t>Click to edit</a:t>
            </a:r>
          </a:p>
        </p:txBody>
      </p:sp>
      <p:sp>
        <p:nvSpPr>
          <p:cNvPr id="9" name="Text Placeholder 3"/>
          <p:cNvSpPr>
            <a:spLocks noGrp="1"/>
          </p:cNvSpPr>
          <p:nvPr>
            <p:ph type="body" sz="quarter" idx="12"/>
          </p:nvPr>
        </p:nvSpPr>
        <p:spPr>
          <a:xfrm>
            <a:off x="990600" y="4419600"/>
            <a:ext cx="7772400" cy="838200"/>
          </a:xfrm>
          <a:prstGeom prst="rect">
            <a:avLst/>
          </a:prstGeom>
        </p:spPr>
        <p:txBody>
          <a:bodyPr/>
          <a:lstStyle>
            <a:lvl1pPr marL="0" marR="0" indent="0" algn="r" defTabSz="914400" rtl="0" eaLnBrk="1" fontAlgn="auto" latinLnBrk="0" hangingPunct="1">
              <a:lnSpc>
                <a:spcPct val="100000"/>
              </a:lnSpc>
              <a:spcBef>
                <a:spcPts val="0"/>
              </a:spcBef>
              <a:spcAft>
                <a:spcPts val="1200"/>
              </a:spcAft>
              <a:buClrTx/>
              <a:buSzTx/>
              <a:buNone/>
              <a:tabLst/>
              <a:defRPr sz="2800"/>
            </a:lvl1pPr>
          </a:lstStyle>
          <a:p>
            <a:pPr lvl="0"/>
            <a:r>
              <a:rPr lang="en-US" dirty="0"/>
              <a:t>Click to edit</a:t>
            </a:r>
          </a:p>
        </p:txBody>
      </p:sp>
      <p:sp>
        <p:nvSpPr>
          <p:cNvPr id="10" name="Title 3"/>
          <p:cNvSpPr>
            <a:spLocks noGrp="1"/>
          </p:cNvSpPr>
          <p:nvPr>
            <p:ph type="title"/>
          </p:nvPr>
        </p:nvSpPr>
        <p:spPr>
          <a:xfrm>
            <a:off x="1024719" y="3505200"/>
            <a:ext cx="7738281" cy="914400"/>
          </a:xfrm>
          <a:prstGeom prst="rect">
            <a:avLst/>
          </a:prstGeom>
        </p:spPr>
        <p:txBody>
          <a:bodyPr/>
          <a:lstStyle>
            <a:lvl1pPr algn="r">
              <a:defRPr lang="en-US" sz="6000" b="1" kern="1200" baseline="0" dirty="0">
                <a:solidFill>
                  <a:schemeClr val="tx1"/>
                </a:solidFill>
                <a:latin typeface="+mn-lt"/>
                <a:ea typeface="+mn-ea"/>
                <a:cs typeface="+mn-cs"/>
              </a:defRPr>
            </a:lvl1pPr>
          </a:lstStyle>
          <a:p>
            <a:r>
              <a:rPr lang="en-US" dirty="0"/>
              <a:t>Click to edit</a:t>
            </a:r>
          </a:p>
        </p:txBody>
      </p:sp>
    </p:spTree>
    <p:extLst>
      <p:ext uri="{BB962C8B-B14F-4D97-AF65-F5344CB8AC3E}">
        <p14:creationId xmlns:p14="http://schemas.microsoft.com/office/powerpoint/2010/main" val="3848992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cxnSp>
        <p:nvCxnSpPr>
          <p:cNvPr id="6" name="Straight Connector 5"/>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1" name="Text Placeholder 15"/>
          <p:cNvSpPr>
            <a:spLocks noGrp="1"/>
          </p:cNvSpPr>
          <p:nvPr>
            <p:ph type="body" sz="quarter" idx="10"/>
          </p:nvPr>
        </p:nvSpPr>
        <p:spPr>
          <a:xfrm>
            <a:off x="457200" y="1828800"/>
            <a:ext cx="8229600" cy="43434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a:t>Click to edit </a:t>
            </a:r>
          </a:p>
          <a:p>
            <a:pPr lvl="1"/>
            <a:r>
              <a:rPr lang="en-US" dirty="0"/>
              <a:t>Second level</a:t>
            </a:r>
          </a:p>
        </p:txBody>
      </p:sp>
      <p:sp>
        <p:nvSpPr>
          <p:cNvPr id="12" name="Text Placeholder 20"/>
          <p:cNvSpPr>
            <a:spLocks noGrp="1"/>
          </p:cNvSpPr>
          <p:nvPr>
            <p:ph type="body" sz="quarter" idx="12"/>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dirty="0"/>
              <a:t>Click to edit</a:t>
            </a:r>
          </a:p>
        </p:txBody>
      </p:sp>
      <p:sp>
        <p:nvSpPr>
          <p:cNvPr id="13" name="Title 1"/>
          <p:cNvSpPr>
            <a:spLocks noGrp="1"/>
          </p:cNvSpPr>
          <p:nvPr>
            <p:ph type="title"/>
          </p:nvPr>
        </p:nvSpPr>
        <p:spPr>
          <a:xfrm>
            <a:off x="457200" y="1219200"/>
            <a:ext cx="8229600" cy="609600"/>
          </a:xfrm>
          <a:prstGeom prst="rect">
            <a:avLst/>
          </a:prstGeom>
        </p:spPr>
        <p:txBody>
          <a:bodyPr/>
          <a:lstStyle>
            <a:lvl1pPr algn="l">
              <a:defRPr sz="2800" b="1" i="0" u="none">
                <a:solidFill>
                  <a:srgbClr val="0070C0"/>
                </a:solidFill>
                <a:latin typeface="+mj-lt"/>
              </a:defRPr>
            </a:lvl1pPr>
          </a:lstStyle>
          <a:p>
            <a:pPr lvl="0"/>
            <a:endParaRPr lang="en-US" dirty="0"/>
          </a:p>
        </p:txBody>
      </p:sp>
      <p:cxnSp>
        <p:nvCxnSpPr>
          <p:cNvPr id="14" name="Straight Connector 13"/>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100" dirty="0">
                <a:solidFill>
                  <a:schemeClr val="tx1">
                    <a:lumMod val="65000"/>
                    <a:lumOff val="35000"/>
                  </a:schemeClr>
                </a:solidFill>
                <a:cs typeface="+mn-cs"/>
              </a:rPr>
              <a:t>	</a:t>
            </a:r>
            <a:fld id="{406E3D8A-254E-415B-9C7A-A0325DF7507E}" type="slidenum">
              <a:rPr lang="en-US" sz="1100" smtClean="0">
                <a:solidFill>
                  <a:schemeClr val="tx1">
                    <a:lumMod val="65000"/>
                    <a:lumOff val="35000"/>
                  </a:schemeClr>
                </a:solidFill>
                <a:cs typeface="+mn-cs"/>
              </a:rPr>
              <a:pPr>
                <a:tabLst>
                  <a:tab pos="7772400" algn="r"/>
                </a:tabLst>
                <a:defRPr/>
              </a:pPr>
              <a:t>‹#›</a:t>
            </a:fld>
            <a:endParaRPr lang="en-US" sz="1100" dirty="0">
              <a:cs typeface="+mn-cs"/>
            </a:endParaRPr>
          </a:p>
        </p:txBody>
      </p:sp>
    </p:spTree>
    <p:extLst>
      <p:ext uri="{BB962C8B-B14F-4D97-AF65-F5344CB8AC3E}">
        <p14:creationId xmlns:p14="http://schemas.microsoft.com/office/powerpoint/2010/main" val="3715825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2" name="Text Placeholder 20"/>
          <p:cNvSpPr>
            <a:spLocks noGrp="1"/>
          </p:cNvSpPr>
          <p:nvPr>
            <p:ph type="body" sz="quarter" idx="12"/>
          </p:nvPr>
        </p:nvSpPr>
        <p:spPr>
          <a:xfrm>
            <a:off x="2743200" y="152400"/>
            <a:ext cx="6172200" cy="533400"/>
          </a:xfrm>
          <a:prstGeom prst="rect">
            <a:avLst/>
          </a:prstGeom>
        </p:spPr>
        <p:txBody>
          <a:bodyPr/>
          <a:lstStyle>
            <a:lvl1pPr marL="0" indent="0" algn="r">
              <a:spcBef>
                <a:spcPts val="0"/>
              </a:spcBef>
              <a:buNone/>
              <a:defRPr sz="3200" b="1"/>
            </a:lvl1pPr>
          </a:lstStyle>
          <a:p>
            <a:pPr lvl="0"/>
            <a:r>
              <a:rPr lang="en-US" dirty="0"/>
              <a:t>Click to edit</a:t>
            </a:r>
          </a:p>
        </p:txBody>
      </p:sp>
      <p:cxnSp>
        <p:nvCxnSpPr>
          <p:cNvPr id="14" name="Straight Connector 13"/>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100" dirty="0">
                <a:solidFill>
                  <a:schemeClr val="tx1">
                    <a:lumMod val="65000"/>
                    <a:lumOff val="35000"/>
                  </a:schemeClr>
                </a:solidFill>
                <a:cs typeface="+mn-cs"/>
              </a:rPr>
              <a:t>2016 E-rate Program Applicant Trainings  I  Presentation Title	</a:t>
            </a:r>
            <a:fld id="{406E3D8A-254E-415B-9C7A-A0325DF7507E}" type="slidenum">
              <a:rPr lang="en-US" sz="1100" smtClean="0">
                <a:solidFill>
                  <a:schemeClr val="tx1">
                    <a:lumMod val="65000"/>
                    <a:lumOff val="35000"/>
                  </a:schemeClr>
                </a:solidFill>
                <a:cs typeface="+mn-cs"/>
              </a:rPr>
              <a:pPr>
                <a:tabLst>
                  <a:tab pos="7772400" algn="r"/>
                </a:tabLst>
                <a:defRPr/>
              </a:pPr>
              <a:t>‹#›</a:t>
            </a:fld>
            <a:endParaRPr lang="en-US" sz="1100" dirty="0">
              <a:cs typeface="+mn-cs"/>
            </a:endParaRPr>
          </a:p>
        </p:txBody>
      </p:sp>
      <p:sp>
        <p:nvSpPr>
          <p:cNvPr id="2" name="Rectangle 1"/>
          <p:cNvSpPr/>
          <p:nvPr userDrawn="1"/>
        </p:nvSpPr>
        <p:spPr>
          <a:xfrm>
            <a:off x="76200" y="76200"/>
            <a:ext cx="20574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60605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Main Content Slide">
    <p:spTree>
      <p:nvGrpSpPr>
        <p:cNvPr id="1" name=""/>
        <p:cNvGrpSpPr/>
        <p:nvPr/>
      </p:nvGrpSpPr>
      <p:grpSpPr>
        <a:xfrm>
          <a:off x="0" y="0"/>
          <a:ext cx="0" cy="0"/>
          <a:chOff x="0" y="0"/>
          <a:chExt cx="0" cy="0"/>
        </a:xfrm>
      </p:grpSpPr>
      <p:sp>
        <p:nvSpPr>
          <p:cNvPr id="17" name="Shape 17"/>
          <p:cNvSpPr/>
          <p:nvPr/>
        </p:nvSpPr>
        <p:spPr>
          <a:xfrm>
            <a:off x="0" y="6324600"/>
            <a:ext cx="9144001" cy="0"/>
          </a:xfrm>
          <a:prstGeom prst="line">
            <a:avLst/>
          </a:prstGeom>
          <a:ln>
            <a:solidFill>
              <a:srgbClr val="808080"/>
            </a:solidFill>
          </a:ln>
        </p:spPr>
        <p:txBody>
          <a:bodyPr lIns="0" tIns="0" rIns="0" bIns="0"/>
          <a:lstStyle/>
          <a:p>
            <a:pPr lvl="0" defTabSz="457200">
              <a:defRPr sz="1200">
                <a:latin typeface="+mn-lt"/>
                <a:ea typeface="+mn-ea"/>
                <a:cs typeface="+mn-cs"/>
                <a:sym typeface="Helvetica"/>
              </a:defRPr>
            </a:pPr>
            <a:endParaRPr dirty="0"/>
          </a:p>
        </p:txBody>
      </p:sp>
      <p:sp>
        <p:nvSpPr>
          <p:cNvPr id="18" name="Shape 18"/>
          <p:cNvSpPr/>
          <p:nvPr/>
        </p:nvSpPr>
        <p:spPr>
          <a:xfrm>
            <a:off x="228600" y="914400"/>
            <a:ext cx="8458201" cy="0"/>
          </a:xfrm>
          <a:prstGeom prst="line">
            <a:avLst/>
          </a:prstGeom>
          <a:ln w="15875">
            <a:solidFill>
              <a:srgbClr val="0070C0"/>
            </a:solidFill>
          </a:ln>
        </p:spPr>
        <p:txBody>
          <a:bodyPr lIns="0" tIns="0" rIns="0" bIns="0"/>
          <a:lstStyle/>
          <a:p>
            <a:pPr lvl="0" defTabSz="457200">
              <a:defRPr sz="1200">
                <a:latin typeface="+mn-lt"/>
                <a:ea typeface="+mn-ea"/>
                <a:cs typeface="+mn-cs"/>
                <a:sym typeface="Helvetica"/>
              </a:defRPr>
            </a:pPr>
            <a:endParaRPr dirty="0"/>
          </a:p>
        </p:txBody>
      </p:sp>
      <p:sp>
        <p:nvSpPr>
          <p:cNvPr id="19" name="Shape 19"/>
          <p:cNvSpPr>
            <a:spLocks noGrp="1"/>
          </p:cNvSpPr>
          <p:nvPr>
            <p:ph type="body" idx="1"/>
          </p:nvPr>
        </p:nvSpPr>
        <p:spPr>
          <a:xfrm>
            <a:off x="457200" y="2209800"/>
            <a:ext cx="8229600" cy="4648200"/>
          </a:xfrm>
          <a:prstGeom prst="rect">
            <a:avLst/>
          </a:prstGeom>
        </p:spPr>
        <p:txBody>
          <a:bodyPr/>
          <a:lstStyle>
            <a:lvl1pPr>
              <a:spcBef>
                <a:spcPts val="1200"/>
              </a:spcBef>
              <a:defRPr sz="2600"/>
            </a:lvl1pPr>
            <a:lvl2pPr marL="742950" indent="-285750">
              <a:spcBef>
                <a:spcPts val="1200"/>
              </a:spcBef>
              <a:defRPr sz="2600"/>
            </a:lvl2pPr>
            <a:lvl3pPr marL="1162050" indent="-247650">
              <a:spcBef>
                <a:spcPts val="1200"/>
              </a:spcBef>
              <a:defRPr sz="2600"/>
            </a:lvl3pPr>
            <a:lvl4pPr marL="1668777" indent="-297177">
              <a:spcBef>
                <a:spcPts val="1200"/>
              </a:spcBef>
              <a:defRPr sz="2600"/>
            </a:lvl4pPr>
            <a:lvl5pPr marL="2125977" indent="-297177">
              <a:spcBef>
                <a:spcPts val="1200"/>
              </a:spcBef>
              <a:defRPr sz="2600"/>
            </a:lvl5pPr>
          </a:lstStyle>
          <a:p>
            <a:pPr lvl="0">
              <a:defRPr sz="1800"/>
            </a:pPr>
            <a:r>
              <a:rPr sz="2600" dirty="0"/>
              <a:t>Body Level One</a:t>
            </a:r>
          </a:p>
          <a:p>
            <a:pPr lvl="1">
              <a:defRPr sz="1800"/>
            </a:pPr>
            <a:r>
              <a:rPr sz="2600" dirty="0"/>
              <a:t>Body Level Two</a:t>
            </a:r>
          </a:p>
          <a:p>
            <a:pPr lvl="2">
              <a:defRPr sz="1800"/>
            </a:pPr>
            <a:r>
              <a:rPr sz="2600" dirty="0"/>
              <a:t>Body Level Three</a:t>
            </a:r>
          </a:p>
          <a:p>
            <a:pPr lvl="3">
              <a:defRPr sz="1800"/>
            </a:pPr>
            <a:r>
              <a:rPr sz="2600" dirty="0"/>
              <a:t>Body Level Four</a:t>
            </a:r>
          </a:p>
          <a:p>
            <a:pPr lvl="4">
              <a:defRPr sz="1800"/>
            </a:pPr>
            <a:r>
              <a:rPr sz="2600" dirty="0"/>
              <a:t>Body Level Five</a:t>
            </a:r>
          </a:p>
        </p:txBody>
      </p:sp>
      <p:sp>
        <p:nvSpPr>
          <p:cNvPr id="20" name="Shape 20"/>
          <p:cNvSpPr/>
          <p:nvPr/>
        </p:nvSpPr>
        <p:spPr>
          <a:xfrm>
            <a:off x="8432562" y="6415590"/>
            <a:ext cx="533400" cy="276995"/>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defRPr sz="1200">
                <a:solidFill>
                  <a:srgbClr val="808080"/>
                </a:solidFill>
                <a:latin typeface="Calibri"/>
                <a:ea typeface="Calibri"/>
                <a:cs typeface="Calibri"/>
                <a:sym typeface="Calibri"/>
              </a:defRPr>
            </a:lvl1pPr>
          </a:lstStyle>
          <a:p>
            <a:pPr lvl="0">
              <a:defRPr sz="1800">
                <a:solidFill>
                  <a:srgbClr val="000000"/>
                </a:solidFill>
              </a:defRPr>
            </a:pPr>
            <a:fld id="{06C1E5E6-E85D-423B-99E3-5F746B3CE593}" type="slidenum">
              <a:rPr lang="en-US" sz="1200" smtClean="0">
                <a:solidFill>
                  <a:srgbClr val="808080"/>
                </a:solidFill>
              </a:rPr>
              <a:t>‹#›</a:t>
            </a:fld>
            <a:endParaRPr sz="1200" dirty="0">
              <a:solidFill>
                <a:srgbClr val="808080"/>
              </a:solidFill>
            </a:endParaRPr>
          </a:p>
        </p:txBody>
      </p:sp>
    </p:spTree>
    <p:extLst>
      <p:ext uri="{BB962C8B-B14F-4D97-AF65-F5344CB8AC3E}">
        <p14:creationId xmlns:p14="http://schemas.microsoft.com/office/powerpoint/2010/main" val="1799821861"/>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Shape 20"/>
          <p:cNvSpPr>
            <a:spLocks noGrp="1"/>
          </p:cNvSpPr>
          <p:nvPr>
            <p:ph type="title"/>
          </p:nvPr>
        </p:nvSpPr>
        <p:spPr>
          <a:xfrm>
            <a:off x="457200" y="274638"/>
            <a:ext cx="8229600" cy="1325563"/>
          </a:xfrm>
          <a:prstGeom prst="rect">
            <a:avLst/>
          </a:prstGeom>
        </p:spPr>
        <p:txBody>
          <a:bodyPr/>
          <a:lstStyle/>
          <a:p>
            <a:r>
              <a:t>Title Text</a:t>
            </a:r>
          </a:p>
        </p:txBody>
      </p:sp>
      <p:sp>
        <p:nvSpPr>
          <p:cNvPr id="21" name="Shape 21"/>
          <p:cNvSpPr>
            <a:spLocks noGrp="1"/>
          </p:cNvSpPr>
          <p:nvPr>
            <p:ph type="body" idx="1"/>
          </p:nvPr>
        </p:nvSpPr>
        <p:spPr>
          <a:xfrm>
            <a:off x="457200" y="1600200"/>
            <a:ext cx="8229600" cy="52578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hape 22"/>
          <p:cNvSpPr>
            <a:spLocks noGrp="1"/>
          </p:cNvSpPr>
          <p:nvPr>
            <p:ph type="sldNum" sz="quarter" idx="2"/>
          </p:nvPr>
        </p:nvSpPr>
        <p:spPr>
          <a:xfrm>
            <a:off x="7270078" y="6503385"/>
            <a:ext cx="1380146" cy="215440"/>
          </a:xfrm>
          <a:prstGeom prst="rect">
            <a:avLst/>
          </a:prstGeom>
        </p:spPr>
        <p:txBody>
          <a:bodyPr/>
          <a:lstStyle/>
          <a:p>
            <a:fld id="{86CB4B4D-7CA3-9044-876B-883B54F8677D}" type="slidenum">
              <a:t>‹#›</a:t>
            </a:fld>
            <a:endParaRPr dirty="0"/>
          </a:p>
        </p:txBody>
      </p:sp>
    </p:spTree>
    <p:extLst>
      <p:ext uri="{BB962C8B-B14F-4D97-AF65-F5344CB8AC3E}">
        <p14:creationId xmlns:p14="http://schemas.microsoft.com/office/powerpoint/2010/main" val="891917068"/>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5B6D8-D624-44FF-8E5E-88E3F42B1E39}" type="datetimeFigureOut">
              <a:rPr lang="en-US" smtClean="0"/>
              <a:t>10/23/2016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270078" y="6503385"/>
            <a:ext cx="1380146" cy="215440"/>
          </a:xfrm>
          <a:prstGeom prst="rect">
            <a:avLst/>
          </a:prstGeom>
        </p:spPr>
        <p:txBody>
          <a:bodyPr/>
          <a:lstStyle/>
          <a:p>
            <a:fld id="{8CFD6290-7F4B-40DD-A373-1A5B74D94496}" type="slidenum">
              <a:rPr lang="en-US" smtClean="0"/>
              <a:t>‹#›</a:t>
            </a:fld>
            <a:endParaRPr lang="en-US" dirty="0"/>
          </a:p>
        </p:txBody>
      </p:sp>
    </p:spTree>
    <p:extLst>
      <p:ext uri="{BB962C8B-B14F-4D97-AF65-F5344CB8AC3E}">
        <p14:creationId xmlns:p14="http://schemas.microsoft.com/office/powerpoint/2010/main" val="411811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ooter Placeholder 4"/>
          <p:cNvSpPr txBox="1">
            <a:spLocks/>
          </p:cNvSpPr>
          <p:nvPr userDrawn="1"/>
        </p:nvSpPr>
        <p:spPr>
          <a:xfrm>
            <a:off x="947738" y="6638925"/>
            <a:ext cx="8196262" cy="228600"/>
          </a:xfrm>
          <a:prstGeom prst="rect">
            <a:avLst/>
          </a:prstGeom>
        </p:spPr>
        <p:txBody>
          <a:bodyPr/>
          <a:lstStyle>
            <a:lvl1pPr>
              <a:defRPr>
                <a:solidFill>
                  <a:schemeClr val="bg1">
                    <a:lumMod val="50000"/>
                  </a:schemeClr>
                </a:solidFill>
              </a:defRPr>
            </a:lvl1pPr>
          </a:lstStyle>
          <a:p>
            <a:pPr algn="r">
              <a:defRPr/>
            </a:pPr>
            <a:r>
              <a:rPr lang="en-US" sz="900" dirty="0">
                <a:latin typeface="+mn-lt"/>
                <a:cs typeface="+mn-cs"/>
              </a:rPr>
              <a:t>© </a:t>
            </a:r>
            <a:r>
              <a:rPr lang="en-US" sz="900" dirty="0">
                <a:solidFill>
                  <a:schemeClr val="tx1">
                    <a:lumMod val="65000"/>
                    <a:lumOff val="35000"/>
                  </a:schemeClr>
                </a:solidFill>
                <a:cs typeface="+mn-cs"/>
              </a:rPr>
              <a:t>2016 Universal Service Administrative Company. All rights reserved.</a:t>
            </a:r>
            <a:endParaRPr lang="en-US" sz="900" dirty="0">
              <a:cs typeface="+mn-cs"/>
            </a:endParaRPr>
          </a:p>
        </p:txBody>
      </p:sp>
      <p:pic>
        <p:nvPicPr>
          <p:cNvPr id="4" name="Picture 3"/>
          <p:cNvPicPr>
            <a:picLocks noChangeAspect="1"/>
          </p:cNvPicPr>
          <p:nvPr userDrawn="1"/>
        </p:nvPicPr>
        <p:blipFill rotWithShape="1">
          <a:blip r:embed="rId8" cstate="print">
            <a:extLst>
              <a:ext uri="{28A0092B-C50C-407E-A947-70E740481C1C}">
                <a14:useLocalDpi xmlns:a14="http://schemas.microsoft.com/office/drawing/2010/main" val="0"/>
              </a:ext>
            </a:extLst>
          </a:blip>
          <a:srcRect t="28749" b="27501"/>
          <a:stretch/>
        </p:blipFill>
        <p:spPr>
          <a:xfrm>
            <a:off x="30480" y="101679"/>
            <a:ext cx="2616200" cy="858441"/>
          </a:xfrm>
          <a:prstGeom prst="rect">
            <a:avLst/>
          </a:prstGeom>
        </p:spPr>
      </p:pic>
    </p:spTree>
    <p:extLst>
      <p:ext uri="{BB962C8B-B14F-4D97-AF65-F5344CB8AC3E}">
        <p14:creationId xmlns:p14="http://schemas.microsoft.com/office/powerpoint/2010/main" val="79178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hyperlink" Target="http://www.usac.org/sl/applicants/beforeyoubegin/state-matching-provision.aspx" TargetMode="Externa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400" dirty="0" smtClean="0"/>
              <a:t>Fiber Options</a:t>
            </a:r>
            <a:r>
              <a:rPr lang="en-US" sz="4400" dirty="0"/>
              <a:t/>
            </a:r>
            <a:br>
              <a:rPr lang="en-US" sz="4400" dirty="0"/>
            </a:br>
            <a:endParaRPr lang="en-US" sz="4400" strike="sngStrike" dirty="0">
              <a:solidFill>
                <a:srgbClr val="FF0000"/>
              </a:solidFill>
            </a:endParaRPr>
          </a:p>
        </p:txBody>
      </p:sp>
      <p:sp>
        <p:nvSpPr>
          <p:cNvPr id="5" name="Text Placeholder 4"/>
          <p:cNvSpPr>
            <a:spLocks noGrp="1"/>
          </p:cNvSpPr>
          <p:nvPr>
            <p:ph type="body" sz="quarter" idx="10"/>
          </p:nvPr>
        </p:nvSpPr>
        <p:spPr>
          <a:xfrm>
            <a:off x="609600" y="2667000"/>
            <a:ext cx="8153400" cy="838200"/>
          </a:xfrm>
        </p:spPr>
        <p:txBody>
          <a:bodyPr/>
          <a:lstStyle/>
          <a:p>
            <a:r>
              <a:rPr lang="en-US" dirty="0"/>
              <a:t>E-rate Program Applicant Training</a:t>
            </a:r>
          </a:p>
        </p:txBody>
      </p:sp>
      <p:sp>
        <p:nvSpPr>
          <p:cNvPr id="7" name="Text Placeholder 5"/>
          <p:cNvSpPr txBox="1">
            <a:spLocks/>
          </p:cNvSpPr>
          <p:nvPr/>
        </p:nvSpPr>
        <p:spPr>
          <a:xfrm>
            <a:off x="838200" y="4267200"/>
            <a:ext cx="8001000" cy="533400"/>
          </a:xfrm>
          <a:prstGeom prst="rect">
            <a:avLst/>
          </a:prstGeom>
        </p:spPr>
        <p:txBody>
          <a:bodyPr/>
          <a:lstStyle>
            <a:lvl1pPr marL="0" marR="0" indent="0" algn="r" defTabSz="914400" rtl="0" eaLnBrk="1" fontAlgn="auto" latinLnBrk="0" hangingPunct="1">
              <a:lnSpc>
                <a:spcPct val="100000"/>
              </a:lnSpc>
              <a:spcBef>
                <a:spcPts val="0"/>
              </a:spcBef>
              <a:spcAft>
                <a:spcPts val="1200"/>
              </a:spcAft>
              <a:buClrTx/>
              <a:buSzTx/>
              <a:buFont typeface="Arial" panose="020B0604020202020204" pitchFamily="34" charset="0"/>
              <a:buNone/>
              <a:tabLst/>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a:t>September – November 2016</a:t>
            </a:r>
          </a:p>
        </p:txBody>
      </p:sp>
    </p:spTree>
    <p:extLst>
      <p:ext uri="{BB962C8B-B14F-4D97-AF65-F5344CB8AC3E}">
        <p14:creationId xmlns:p14="http://schemas.microsoft.com/office/powerpoint/2010/main" val="2521460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09800" y="374468"/>
            <a:ext cx="6542314" cy="56938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vl="0" algn="r">
              <a:defRPr sz="1800" b="0"/>
            </a:pPr>
            <a:r>
              <a:rPr lang="en-US" sz="3100" b="1" i="1" dirty="0" smtClean="0">
                <a:latin typeface="Calibri" panose="020F0502020204030204" pitchFamily="34" charset="0"/>
              </a:rPr>
              <a:t>Observations From FY16</a:t>
            </a:r>
            <a:endParaRPr lang="en-US" sz="3100" b="1" i="1" dirty="0">
              <a:solidFill>
                <a:schemeClr val="tx1"/>
              </a:solidFill>
              <a:latin typeface="Calibri" panose="020F0502020204030204" pitchFamily="34" charset="0"/>
            </a:endParaRPr>
          </a:p>
        </p:txBody>
      </p:sp>
      <p:sp>
        <p:nvSpPr>
          <p:cNvPr id="6" name="Text Placeholder 5"/>
          <p:cNvSpPr>
            <a:spLocks noGrp="1"/>
          </p:cNvSpPr>
          <p:nvPr>
            <p:ph type="body" idx="1"/>
          </p:nvPr>
        </p:nvSpPr>
        <p:spPr>
          <a:xfrm>
            <a:off x="381000" y="1114697"/>
            <a:ext cx="8229600" cy="5743303"/>
          </a:xfrm>
        </p:spPr>
        <p:txBody>
          <a:bodyPr/>
          <a:lstStyle/>
          <a:p>
            <a:pPr marL="0" indent="0" algn="l">
              <a:spcBef>
                <a:spcPts val="0"/>
              </a:spcBef>
              <a:buNone/>
            </a:pPr>
            <a:endParaRPr lang="en-US" sz="1100" dirty="0" smtClean="0">
              <a:latin typeface="Calibri" panose="020F0502020204030204" pitchFamily="34" charset="0"/>
            </a:endParaRPr>
          </a:p>
          <a:p>
            <a:pPr algn="l">
              <a:spcBef>
                <a:spcPts val="0"/>
              </a:spcBef>
            </a:pPr>
            <a:r>
              <a:rPr lang="en-US" sz="2400" dirty="0" smtClean="0">
                <a:latin typeface="Calibri" panose="020F0502020204030204" pitchFamily="34" charset="0"/>
              </a:rPr>
              <a:t>Make sure you understand the differences between:</a:t>
            </a:r>
          </a:p>
          <a:p>
            <a:pPr lvl="1">
              <a:spcBef>
                <a:spcPts val="0"/>
              </a:spcBef>
            </a:pPr>
            <a:r>
              <a:rPr lang="en-US" sz="2400" dirty="0" smtClean="0">
                <a:latin typeface="Calibri" panose="020F0502020204030204" pitchFamily="34" charset="0"/>
              </a:rPr>
              <a:t>Leased lit fiber;</a:t>
            </a:r>
          </a:p>
          <a:p>
            <a:pPr lvl="1">
              <a:spcBef>
                <a:spcPts val="0"/>
              </a:spcBef>
            </a:pPr>
            <a:r>
              <a:rPr lang="en-US" sz="2400" dirty="0" smtClean="0">
                <a:latin typeface="Calibri" panose="020F0502020204030204" pitchFamily="34" charset="0"/>
              </a:rPr>
              <a:t>Leased dark fiber; and</a:t>
            </a:r>
          </a:p>
          <a:p>
            <a:pPr lvl="1">
              <a:spcBef>
                <a:spcPts val="0"/>
              </a:spcBef>
            </a:pPr>
            <a:r>
              <a:rPr lang="en-US" sz="2400" dirty="0" smtClean="0">
                <a:latin typeface="Calibri" panose="020F0502020204030204" pitchFamily="34" charset="0"/>
              </a:rPr>
              <a:t>Self-provisioned networks.</a:t>
            </a:r>
          </a:p>
          <a:p>
            <a:pPr marL="0" indent="0" algn="l">
              <a:spcBef>
                <a:spcPts val="0"/>
              </a:spcBef>
              <a:buNone/>
            </a:pPr>
            <a:endParaRPr lang="en-US" sz="1000" dirty="0" smtClean="0">
              <a:latin typeface="Calibri" panose="020F0502020204030204" pitchFamily="34" charset="0"/>
            </a:endParaRPr>
          </a:p>
          <a:p>
            <a:pPr algn="l">
              <a:spcBef>
                <a:spcPts val="0"/>
              </a:spcBef>
            </a:pPr>
            <a:r>
              <a:rPr lang="en-US" sz="2400" dirty="0" smtClean="0">
                <a:latin typeface="Calibri" panose="020F0502020204030204" pitchFamily="34" charset="0"/>
              </a:rPr>
              <a:t>Do not use “dark fiber” as a catchall term for any type of fiber service in RFPs, form narrative blocks, and communications.</a:t>
            </a:r>
          </a:p>
          <a:p>
            <a:pPr marL="0" indent="0" algn="l">
              <a:spcBef>
                <a:spcPts val="0"/>
              </a:spcBef>
              <a:buNone/>
            </a:pPr>
            <a:endParaRPr lang="en-US" sz="1100" dirty="0" smtClean="0">
              <a:latin typeface="Calibri" panose="020F0502020204030204" pitchFamily="34" charset="0"/>
            </a:endParaRPr>
          </a:p>
          <a:p>
            <a:pPr>
              <a:spcBef>
                <a:spcPts val="0"/>
              </a:spcBef>
            </a:pPr>
            <a:r>
              <a:rPr lang="en-US" sz="2400" dirty="0" smtClean="0">
                <a:latin typeface="Calibri" panose="020F0502020204030204" pitchFamily="34" charset="0"/>
              </a:rPr>
              <a:t>Do not identify one type of service in FCC Form 470 and a different type of service in the accompanying RFP </a:t>
            </a:r>
          </a:p>
          <a:p>
            <a:pPr marL="400050" lvl="1" indent="0">
              <a:spcBef>
                <a:spcPts val="0"/>
              </a:spcBef>
              <a:buNone/>
            </a:pPr>
            <a:r>
              <a:rPr lang="en-US" sz="2200" dirty="0" smtClean="0">
                <a:latin typeface="Calibri" panose="020F0502020204030204" pitchFamily="34" charset="0"/>
              </a:rPr>
              <a:t>(</a:t>
            </a:r>
            <a:r>
              <a:rPr lang="en-US" sz="2200" i="1" dirty="0">
                <a:latin typeface="Calibri" panose="020F0502020204030204" pitchFamily="34" charset="0"/>
              </a:rPr>
              <a:t>e.g.</a:t>
            </a:r>
            <a:r>
              <a:rPr lang="en-US" sz="2200" dirty="0">
                <a:latin typeface="Calibri" panose="020F0502020204030204" pitchFamily="34" charset="0"/>
              </a:rPr>
              <a:t>, FCC Form 470 states “self-provisioning,” but </a:t>
            </a:r>
            <a:r>
              <a:rPr lang="en-US" sz="2200" dirty="0" smtClean="0">
                <a:latin typeface="Calibri" panose="020F0502020204030204" pitchFamily="34" charset="0"/>
              </a:rPr>
              <a:t>RFP states </a:t>
            </a:r>
            <a:r>
              <a:rPr lang="en-US" sz="2200" dirty="0">
                <a:latin typeface="Calibri" panose="020F0502020204030204" pitchFamily="34" charset="0"/>
              </a:rPr>
              <a:t>“dark fiber laterals</a:t>
            </a:r>
            <a:r>
              <a:rPr lang="en-US" sz="2200" dirty="0" smtClean="0">
                <a:latin typeface="Calibri" panose="020F0502020204030204" pitchFamily="34" charset="0"/>
              </a:rPr>
              <a:t>” with no mention of self-provisioning a network).</a:t>
            </a:r>
          </a:p>
          <a:p>
            <a:pPr marL="0" indent="0" algn="l">
              <a:spcBef>
                <a:spcPts val="0"/>
              </a:spcBef>
              <a:buNone/>
            </a:pPr>
            <a:endParaRPr lang="en-US" sz="1100" dirty="0" smtClean="0">
              <a:latin typeface="Calibri" panose="020F0502020204030204" pitchFamily="34" charset="0"/>
            </a:endParaRPr>
          </a:p>
          <a:p>
            <a:pPr algn="l">
              <a:spcBef>
                <a:spcPts val="0"/>
              </a:spcBef>
            </a:pPr>
            <a:r>
              <a:rPr lang="en-US" sz="2400" dirty="0" smtClean="0">
                <a:latin typeface="Calibri" panose="020F0502020204030204" pitchFamily="34" charset="0"/>
              </a:rPr>
              <a:t>Do not confuse self-provisioning with special construction.</a:t>
            </a:r>
          </a:p>
          <a:p>
            <a:pPr marL="0" indent="0" algn="l">
              <a:buNone/>
            </a:pPr>
            <a:endParaRPr lang="en-US" sz="2400" b="1" dirty="0">
              <a:solidFill>
                <a:schemeClr val="tx1"/>
              </a:solidFill>
              <a:latin typeface="Calibri" charset="0"/>
              <a:ea typeface="Calibri" charset="0"/>
              <a:cs typeface="Calibri" charset="0"/>
            </a:endParaRPr>
          </a:p>
          <a:p>
            <a:pPr marL="0" indent="0">
              <a:buNone/>
            </a:pPr>
            <a:endParaRPr lang="en-US" dirty="0"/>
          </a:p>
        </p:txBody>
      </p:sp>
    </p:spTree>
    <p:extLst>
      <p:ext uri="{BB962C8B-B14F-4D97-AF65-F5344CB8AC3E}">
        <p14:creationId xmlns:p14="http://schemas.microsoft.com/office/powerpoint/2010/main" val="189261463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99360" y="374468"/>
            <a:ext cx="6252754" cy="584771"/>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vl="0" algn="r">
              <a:defRPr sz="1800" b="0"/>
            </a:pPr>
            <a:r>
              <a:rPr lang="en-US" sz="3200" b="1" i="1" dirty="0" smtClean="0">
                <a:latin typeface="Calibri" panose="020F0502020204030204" pitchFamily="34" charset="0"/>
              </a:rPr>
              <a:t>Why is terminology important?</a:t>
            </a:r>
            <a:endParaRPr lang="en-US" sz="3200" b="1" i="1" dirty="0">
              <a:solidFill>
                <a:schemeClr val="tx1"/>
              </a:solidFill>
              <a:latin typeface="Calibri" panose="020F0502020204030204" pitchFamily="34" charset="0"/>
            </a:endParaRPr>
          </a:p>
        </p:txBody>
      </p:sp>
      <p:sp>
        <p:nvSpPr>
          <p:cNvPr id="6" name="Text Placeholder 5"/>
          <p:cNvSpPr>
            <a:spLocks noGrp="1"/>
          </p:cNvSpPr>
          <p:nvPr>
            <p:ph type="body" idx="1"/>
          </p:nvPr>
        </p:nvSpPr>
        <p:spPr>
          <a:xfrm>
            <a:off x="228600" y="959239"/>
            <a:ext cx="8610600" cy="5898761"/>
          </a:xfrm>
        </p:spPr>
        <p:txBody>
          <a:bodyPr/>
          <a:lstStyle/>
          <a:p>
            <a:pPr>
              <a:spcBef>
                <a:spcPts val="600"/>
              </a:spcBef>
              <a:spcAft>
                <a:spcPts val="600"/>
              </a:spcAft>
            </a:pPr>
            <a:r>
              <a:rPr lang="en-US" sz="2200" dirty="0" smtClean="0">
                <a:latin typeface="Calibri" panose="020F0502020204030204" pitchFamily="34" charset="0"/>
              </a:rPr>
              <a:t>You must seek bids in your FCC Form 470 and accompanying RFP for the service for which you seek E-rate support in your FCC Form 471.</a:t>
            </a:r>
          </a:p>
          <a:p>
            <a:pPr marL="457200" lvl="1" indent="0">
              <a:spcBef>
                <a:spcPts val="600"/>
              </a:spcBef>
              <a:spcAft>
                <a:spcPts val="600"/>
              </a:spcAft>
              <a:buNone/>
            </a:pPr>
            <a:r>
              <a:rPr lang="en-US" sz="2000" b="1" i="1" u="sng" dirty="0" smtClean="0">
                <a:solidFill>
                  <a:srgbClr val="00B050"/>
                </a:solidFill>
                <a:latin typeface="Calibri" panose="020F0502020204030204" pitchFamily="34" charset="0"/>
              </a:rPr>
              <a:t>Example</a:t>
            </a:r>
            <a:r>
              <a:rPr lang="en-US" sz="2000" b="1" dirty="0" smtClean="0">
                <a:latin typeface="Calibri" panose="020F0502020204030204" pitchFamily="34" charset="0"/>
              </a:rPr>
              <a:t>:</a:t>
            </a:r>
            <a:r>
              <a:rPr lang="en-US" sz="2000" b="1" dirty="0" smtClean="0">
                <a:solidFill>
                  <a:srgbClr val="00B050"/>
                </a:solidFill>
                <a:latin typeface="Calibri" panose="020F0502020204030204" pitchFamily="34" charset="0"/>
              </a:rPr>
              <a:t> </a:t>
            </a:r>
            <a:r>
              <a:rPr lang="en-US" sz="2000" dirty="0" smtClean="0">
                <a:latin typeface="Calibri" panose="020F0502020204030204" pitchFamily="34" charset="0"/>
              </a:rPr>
              <a:t>If an applicant files an FCC Form 470 requesting </a:t>
            </a:r>
            <a:r>
              <a:rPr lang="en-US" sz="2000" dirty="0">
                <a:latin typeface="Calibri" panose="020F0502020204030204" pitchFamily="34" charset="0"/>
              </a:rPr>
              <a:t>bids for </a:t>
            </a:r>
            <a:r>
              <a:rPr lang="en-US" sz="2000" dirty="0" smtClean="0">
                <a:latin typeface="Calibri" panose="020F0502020204030204" pitchFamily="34" charset="0"/>
              </a:rPr>
              <a:t>“lit fiber” and for “dark fiber,” the applicant should not file an FCC </a:t>
            </a:r>
            <a:r>
              <a:rPr lang="en-US" sz="2000" dirty="0">
                <a:latin typeface="Calibri" panose="020F0502020204030204" pitchFamily="34" charset="0"/>
              </a:rPr>
              <a:t>F</a:t>
            </a:r>
            <a:r>
              <a:rPr lang="en-US" sz="2000" dirty="0" smtClean="0">
                <a:latin typeface="Calibri" panose="020F0502020204030204" pitchFamily="34" charset="0"/>
              </a:rPr>
              <a:t>orm 471 seeking support for a self-provisioned network.</a:t>
            </a:r>
          </a:p>
          <a:p>
            <a:pPr>
              <a:spcBef>
                <a:spcPts val="600"/>
              </a:spcBef>
              <a:spcAft>
                <a:spcPts val="600"/>
              </a:spcAft>
            </a:pPr>
            <a:r>
              <a:rPr lang="en-US" sz="2200" dirty="0" smtClean="0">
                <a:latin typeface="Calibri" panose="020F0502020204030204" pitchFamily="34" charset="0"/>
              </a:rPr>
              <a:t>Applicants that may want the option to seek support for leased dark fiber or self-provisioned networks must follow competitive bidding and application rules that are specific to each type of service.</a:t>
            </a:r>
          </a:p>
          <a:p>
            <a:pPr>
              <a:spcBef>
                <a:spcPts val="600"/>
              </a:spcBef>
              <a:spcAft>
                <a:spcPts val="600"/>
              </a:spcAft>
            </a:pPr>
            <a:r>
              <a:rPr lang="en-US" sz="2200" dirty="0" smtClean="0">
                <a:latin typeface="Calibri" panose="020F0502020204030204" pitchFamily="34" charset="0"/>
              </a:rPr>
              <a:t>RFPs should request information from vendors that addresses the different cost-effectiveness analyses required for leased dark fiber vs. self-provisioned networks.</a:t>
            </a:r>
          </a:p>
          <a:p>
            <a:pPr>
              <a:spcBef>
                <a:spcPts val="600"/>
              </a:spcBef>
              <a:spcAft>
                <a:spcPts val="600"/>
              </a:spcAft>
            </a:pPr>
            <a:r>
              <a:rPr lang="en-US" sz="2200" dirty="0" smtClean="0">
                <a:latin typeface="Calibri" panose="020F0502020204030204" pitchFamily="34" charset="0"/>
              </a:rPr>
              <a:t>Incorrectly identifying the service for which funding is requested in FCC Form 471 and supporting documents will significantly delay the PIA process and may result in a denial.</a:t>
            </a:r>
            <a:endParaRPr lang="en-US" sz="2200" b="1" dirty="0">
              <a:solidFill>
                <a:schemeClr val="tx1"/>
              </a:solidFill>
              <a:latin typeface="Calibri" charset="0"/>
              <a:ea typeface="Calibri" charset="0"/>
              <a:cs typeface="Calibri" charset="0"/>
            </a:endParaRPr>
          </a:p>
        </p:txBody>
      </p:sp>
    </p:spTree>
    <p:extLst>
      <p:ext uri="{BB962C8B-B14F-4D97-AF65-F5344CB8AC3E}">
        <p14:creationId xmlns:p14="http://schemas.microsoft.com/office/powerpoint/2010/main" val="81069081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54"/>
          <p:cNvSpPr/>
          <p:nvPr/>
        </p:nvSpPr>
        <p:spPr>
          <a:xfrm>
            <a:off x="2579914" y="943851"/>
            <a:ext cx="6172200" cy="584771"/>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endParaRPr sz="3200" b="1" i="1" dirty="0"/>
          </a:p>
        </p:txBody>
      </p:sp>
      <p:sp>
        <p:nvSpPr>
          <p:cNvPr id="5" name="Text Placeholder 4"/>
          <p:cNvSpPr>
            <a:spLocks noGrp="1"/>
          </p:cNvSpPr>
          <p:nvPr>
            <p:ph type="body" idx="1"/>
          </p:nvPr>
        </p:nvSpPr>
        <p:spPr>
          <a:xfrm>
            <a:off x="533400" y="1190860"/>
            <a:ext cx="7848600" cy="3890296"/>
          </a:xfrm>
          <a:prstGeom prst="rect">
            <a:avLst/>
          </a:prstGeom>
        </p:spPr>
        <p:txBody>
          <a:bodyPr wrap="square" anchor="ctr">
            <a:spAutoFit/>
          </a:bodyPr>
          <a:lstStyle/>
          <a:p>
            <a:pPr marL="438912" lvl="7" indent="-457200" defTabSz="877823">
              <a:lnSpc>
                <a:spcPct val="90000"/>
              </a:lnSpc>
              <a:spcBef>
                <a:spcPts val="600"/>
              </a:spcBef>
              <a:defRPr sz="1800"/>
            </a:pPr>
            <a:r>
              <a:rPr lang="en-US" sz="2400" b="1" dirty="0" smtClean="0">
                <a:solidFill>
                  <a:schemeClr val="tx1"/>
                </a:solidFill>
                <a:latin typeface="Calibri" charset="0"/>
                <a:ea typeface="Calibri" charset="0"/>
                <a:cs typeface="Calibri" charset="0"/>
              </a:rPr>
              <a:t>FY 2016 Applications: </a:t>
            </a:r>
            <a:r>
              <a:rPr lang="en-US" sz="2400" dirty="0" smtClean="0">
                <a:solidFill>
                  <a:schemeClr val="tx1"/>
                </a:solidFill>
                <a:latin typeface="Calibri" charset="0"/>
                <a:ea typeface="Calibri" charset="0"/>
                <a:cs typeface="Calibri" charset="0"/>
              </a:rPr>
              <a:t>PIA is reviewing applications and will address issues with misidentified services and ineligible charges with applicants as part of the PIA process. </a:t>
            </a:r>
            <a:endParaRPr lang="en-US" sz="2400" dirty="0">
              <a:latin typeface="Calibri" charset="0"/>
              <a:ea typeface="Calibri" charset="0"/>
              <a:cs typeface="Calibri" charset="0"/>
            </a:endParaRPr>
          </a:p>
          <a:p>
            <a:pPr marL="0" lvl="7" indent="0" defTabSz="877823">
              <a:lnSpc>
                <a:spcPct val="90000"/>
              </a:lnSpc>
              <a:spcBef>
                <a:spcPts val="600"/>
              </a:spcBef>
              <a:buNone/>
              <a:defRPr sz="1800"/>
            </a:pPr>
            <a:endParaRPr lang="en-US" sz="1200" dirty="0" smtClean="0">
              <a:solidFill>
                <a:schemeClr val="tx1"/>
              </a:solidFill>
              <a:latin typeface="Calibri" charset="0"/>
              <a:ea typeface="Calibri" charset="0"/>
              <a:cs typeface="Calibri" charset="0"/>
            </a:endParaRPr>
          </a:p>
          <a:p>
            <a:pPr marL="342900" lvl="7" indent="-342900" defTabSz="877823">
              <a:lnSpc>
                <a:spcPct val="90000"/>
              </a:lnSpc>
              <a:spcBef>
                <a:spcPts val="600"/>
              </a:spcBef>
              <a:defRPr sz="1800"/>
            </a:pPr>
            <a:r>
              <a:rPr lang="en-US" sz="2400" b="1" dirty="0" smtClean="0">
                <a:latin typeface="Calibri" charset="0"/>
                <a:ea typeface="Calibri" charset="0"/>
                <a:cs typeface="Calibri" charset="0"/>
              </a:rPr>
              <a:t>FY 2017 FCC Form 470 Filings and RFPs: </a:t>
            </a:r>
            <a:endParaRPr lang="en-US" sz="2400" dirty="0" smtClean="0">
              <a:solidFill>
                <a:srgbClr val="FF0000"/>
              </a:solidFill>
              <a:latin typeface="Calibri" charset="0"/>
              <a:ea typeface="Calibri" charset="0"/>
              <a:cs typeface="Calibri" charset="0"/>
            </a:endParaRPr>
          </a:p>
          <a:p>
            <a:pPr marL="800100" lvl="8" indent="-342900" defTabSz="877823">
              <a:lnSpc>
                <a:spcPct val="90000"/>
              </a:lnSpc>
              <a:spcBef>
                <a:spcPts val="600"/>
              </a:spcBef>
              <a:defRPr sz="1800"/>
            </a:pPr>
            <a:r>
              <a:rPr lang="en-US" sz="2400" dirty="0" smtClean="0">
                <a:latin typeface="Calibri" charset="0"/>
                <a:ea typeface="Calibri" charset="0"/>
                <a:cs typeface="Calibri" charset="0"/>
              </a:rPr>
              <a:t>Repost your FCC Form 470 and/ RFP if you posted for the wrong service type or Category. </a:t>
            </a:r>
          </a:p>
          <a:p>
            <a:pPr marL="800100" lvl="8" indent="-342900" defTabSz="877823">
              <a:lnSpc>
                <a:spcPct val="90000"/>
              </a:lnSpc>
              <a:spcBef>
                <a:spcPts val="600"/>
              </a:spcBef>
              <a:defRPr sz="1800"/>
            </a:pPr>
            <a:r>
              <a:rPr lang="en-US" sz="2400" dirty="0" smtClean="0">
                <a:latin typeface="Calibri" charset="0"/>
                <a:ea typeface="Calibri" charset="0"/>
                <a:cs typeface="Calibri" charset="0"/>
              </a:rPr>
              <a:t>Restart your 28 day waiting period if you make cardinal changes  and/or added information necessary to respond to the RFP</a:t>
            </a:r>
          </a:p>
        </p:txBody>
      </p:sp>
      <p:sp>
        <p:nvSpPr>
          <p:cNvPr id="6" name="TextBox 5"/>
          <p:cNvSpPr txBox="1"/>
          <p:nvPr/>
        </p:nvSpPr>
        <p:spPr>
          <a:xfrm>
            <a:off x="1828800" y="374468"/>
            <a:ext cx="6923314" cy="55399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vl="0" algn="r">
              <a:defRPr sz="1800" b="0"/>
            </a:pPr>
            <a:r>
              <a:rPr lang="en-US" sz="3000" b="1" i="1" dirty="0" smtClean="0">
                <a:latin typeface="Calibri" panose="020F0502020204030204" pitchFamily="34" charset="0"/>
              </a:rPr>
              <a:t>Questions About FY16 &amp; FY17 Filings</a:t>
            </a:r>
            <a:endParaRPr lang="en-US" sz="3000" b="1" i="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95224262"/>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1676400"/>
            <a:ext cx="8077200" cy="1371600"/>
          </a:xfrm>
        </p:spPr>
        <p:txBody>
          <a:bodyPr/>
          <a:lstStyle/>
          <a:p>
            <a:pPr marL="0" indent="0" algn="ctr">
              <a:spcBef>
                <a:spcPts val="0"/>
              </a:spcBef>
              <a:buNone/>
            </a:pPr>
            <a:r>
              <a:rPr lang="en-US" sz="4000" b="1" u="sng" dirty="0" smtClean="0">
                <a:latin typeface="Calibri" charset="0"/>
                <a:ea typeface="Calibri" charset="0"/>
                <a:cs typeface="Calibri" charset="0"/>
              </a:rPr>
              <a:t>Section 2</a:t>
            </a:r>
          </a:p>
          <a:p>
            <a:pPr marL="0" indent="0" algn="ctr">
              <a:spcBef>
                <a:spcPts val="0"/>
              </a:spcBef>
              <a:buNone/>
            </a:pPr>
            <a:r>
              <a:rPr lang="en-US" sz="4000" b="1" dirty="0" smtClean="0">
                <a:latin typeface="Calibri" charset="0"/>
                <a:ea typeface="Calibri" charset="0"/>
                <a:cs typeface="Calibri" charset="0"/>
              </a:rPr>
              <a:t>Requesting </a:t>
            </a:r>
            <a:r>
              <a:rPr lang="en-US" sz="4000" b="1" dirty="0">
                <a:latin typeface="Calibri" charset="0"/>
                <a:ea typeface="Calibri" charset="0"/>
                <a:cs typeface="Calibri" charset="0"/>
              </a:rPr>
              <a:t>Proposals for Fiber Options &amp; FCC Form 470 Reminders</a:t>
            </a:r>
          </a:p>
        </p:txBody>
      </p:sp>
    </p:spTree>
    <p:extLst>
      <p:ext uri="{BB962C8B-B14F-4D97-AF65-F5344CB8AC3E}">
        <p14:creationId xmlns:p14="http://schemas.microsoft.com/office/powerpoint/2010/main" val="390616432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1026587"/>
            <a:ext cx="8153400" cy="707885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342900" lvl="6" indent="-342900">
              <a:spcBef>
                <a:spcPts val="300"/>
              </a:spcBef>
              <a:buFont typeface="Arial" panose="020B0604020202020204" pitchFamily="34" charset="0"/>
              <a:buChar char="•"/>
            </a:pPr>
            <a:r>
              <a:rPr lang="en-US" altLang="en-US" sz="2300" b="1" dirty="0" smtClean="0">
                <a:latin typeface="Calibri" charset="0"/>
                <a:ea typeface="Calibri" charset="0"/>
                <a:cs typeface="Calibri" charset="0"/>
              </a:rPr>
              <a:t>Leased Dark Fiber: </a:t>
            </a:r>
            <a:r>
              <a:rPr lang="en-US" altLang="en-US" sz="2300" dirty="0" smtClean="0">
                <a:latin typeface="Calibri" charset="0"/>
                <a:ea typeface="Calibri" charset="0"/>
                <a:cs typeface="Calibri" charset="0"/>
              </a:rPr>
              <a:t>Applicants </a:t>
            </a:r>
            <a:r>
              <a:rPr lang="en-US" altLang="en-US" sz="2300" dirty="0">
                <a:latin typeface="Calibri" charset="0"/>
                <a:ea typeface="Calibri" charset="0"/>
                <a:cs typeface="Calibri" charset="0"/>
              </a:rPr>
              <a:t>seeking bids for leased dark fiber (with and without special construction) </a:t>
            </a:r>
            <a:r>
              <a:rPr lang="en-US" altLang="en-US" sz="2300" dirty="0" smtClean="0">
                <a:latin typeface="Calibri" charset="0"/>
                <a:ea typeface="Calibri" charset="0"/>
                <a:cs typeface="Calibri" charset="0"/>
              </a:rPr>
              <a:t>must </a:t>
            </a:r>
            <a:r>
              <a:rPr lang="en-US" altLang="en-US" sz="2300" dirty="0">
                <a:latin typeface="Calibri" panose="020F0502020204030204" pitchFamily="34" charset="0"/>
                <a:ea typeface="Calibri" charset="0"/>
                <a:cs typeface="Calibri" charset="0"/>
              </a:rPr>
              <a:t>also seek bids for the needed connectivity via </a:t>
            </a:r>
            <a:r>
              <a:rPr lang="en-US" altLang="en-US" sz="2300" dirty="0" smtClean="0">
                <a:latin typeface="Calibri" panose="020F0502020204030204" pitchFamily="34" charset="0"/>
                <a:ea typeface="Calibri" charset="0"/>
                <a:cs typeface="Calibri" charset="0"/>
              </a:rPr>
              <a:t>leased </a:t>
            </a:r>
            <a:r>
              <a:rPr lang="en-US" altLang="en-US" sz="2300" dirty="0">
                <a:latin typeface="Calibri" panose="020F0502020204030204" pitchFamily="34" charset="0"/>
                <a:ea typeface="Calibri" charset="0"/>
                <a:cs typeface="Calibri" charset="0"/>
              </a:rPr>
              <a:t>lit </a:t>
            </a:r>
            <a:r>
              <a:rPr lang="en-US" altLang="en-US" sz="2300" dirty="0" smtClean="0">
                <a:latin typeface="Calibri" panose="020F0502020204030204" pitchFamily="34" charset="0"/>
                <a:ea typeface="Calibri" charset="0"/>
                <a:cs typeface="Calibri" charset="0"/>
              </a:rPr>
              <a:t>fiber.   </a:t>
            </a:r>
          </a:p>
          <a:p>
            <a:pPr marL="0" lvl="6">
              <a:spcBef>
                <a:spcPts val="300"/>
              </a:spcBef>
            </a:pPr>
            <a:endParaRPr lang="en-US" altLang="en-US" sz="800" dirty="0" smtClean="0">
              <a:latin typeface="Calibri" panose="020F0502020204030204" pitchFamily="34" charset="0"/>
              <a:ea typeface="Calibri" charset="0"/>
              <a:cs typeface="Calibri" charset="0"/>
            </a:endParaRPr>
          </a:p>
          <a:p>
            <a:pPr marL="342900" lvl="6" indent="-342900">
              <a:spcBef>
                <a:spcPts val="300"/>
              </a:spcBef>
              <a:buFont typeface="Arial" panose="020B0604020202020204" pitchFamily="34" charset="0"/>
              <a:buChar char="•"/>
            </a:pPr>
            <a:r>
              <a:rPr lang="en-US" altLang="en-US" sz="2300" b="1" dirty="0" smtClean="0">
                <a:latin typeface="Calibri" panose="020F0502020204030204" pitchFamily="34" charset="0"/>
                <a:ea typeface="Calibri" charset="0"/>
                <a:cs typeface="Calibri" charset="0"/>
              </a:rPr>
              <a:t>Self-Provisioned Networks: </a:t>
            </a:r>
            <a:r>
              <a:rPr lang="en-US" altLang="en-US" sz="2300" dirty="0" smtClean="0">
                <a:latin typeface="Calibri" panose="020F0502020204030204" pitchFamily="34" charset="0"/>
                <a:ea typeface="Calibri" charset="0"/>
                <a:cs typeface="Calibri" charset="0"/>
              </a:rPr>
              <a:t>Applicants seeking bids for self-provisioned networks must also seek bids for the needed connectivity provided over third-party networks in the same FCC Form 470.</a:t>
            </a:r>
          </a:p>
          <a:p>
            <a:pPr marL="800100" lvl="7" indent="-342900">
              <a:spcBef>
                <a:spcPts val="300"/>
              </a:spcBef>
              <a:buSzPct val="70000"/>
              <a:buFont typeface="Wingdings" panose="05000000000000000000" pitchFamily="2" charset="2"/>
              <a:buChar char="Ø"/>
            </a:pPr>
            <a:r>
              <a:rPr lang="en-US" altLang="en-US" sz="2000" b="1" dirty="0" smtClean="0">
                <a:latin typeface="Calibri" panose="020F0502020204030204" pitchFamily="34" charset="0"/>
                <a:ea typeface="Calibri" charset="0"/>
                <a:cs typeface="Calibri" charset="0"/>
              </a:rPr>
              <a:t>Limited Exception: </a:t>
            </a:r>
            <a:r>
              <a:rPr lang="en-US" altLang="en-US" sz="2000" dirty="0" smtClean="0">
                <a:latin typeface="Calibri" panose="020F0502020204030204" pitchFamily="34" charset="0"/>
                <a:ea typeface="Calibri" charset="0"/>
                <a:cs typeface="Calibri" charset="0"/>
              </a:rPr>
              <a:t>Applicants that receive no bids in response to a FCC Form 470 that only requested bids for services provided over third-party networks may seek bids for self-provisioning in a second posting without renewing the prior services-only request.</a:t>
            </a:r>
            <a:endParaRPr lang="en-US" altLang="en-US" sz="2000" b="1" dirty="0" smtClean="0">
              <a:latin typeface="Calibri" panose="020F0502020204030204" pitchFamily="34" charset="0"/>
              <a:ea typeface="Calibri" charset="0"/>
              <a:cs typeface="Calibri" charset="0"/>
            </a:endParaRPr>
          </a:p>
          <a:p>
            <a:pPr marL="342900" lvl="6" indent="-342900">
              <a:buFont typeface="Arial" panose="020B0604020202020204" pitchFamily="34" charset="0"/>
              <a:buChar char="•"/>
            </a:pPr>
            <a:endParaRPr lang="en-US" altLang="en-US" sz="1400" dirty="0" smtClean="0">
              <a:latin typeface="Calibri" panose="020F0502020204030204" pitchFamily="34" charset="0"/>
              <a:ea typeface="Calibri" charset="0"/>
              <a:cs typeface="Calibri" charset="0"/>
            </a:endParaRPr>
          </a:p>
          <a:p>
            <a:pPr marL="0" lvl="6" indent="-228600"/>
            <a:r>
              <a:rPr lang="en-US" altLang="en-US" sz="2000" b="1" i="1" u="sng" dirty="0" smtClean="0">
                <a:solidFill>
                  <a:srgbClr val="00B050"/>
                </a:solidFill>
                <a:latin typeface="Calibri" panose="020F0502020204030204" pitchFamily="34" charset="0"/>
                <a:ea typeface="Calibri" charset="0"/>
                <a:cs typeface="Calibri" charset="0"/>
              </a:rPr>
              <a:t>Reminder</a:t>
            </a:r>
            <a:r>
              <a:rPr lang="en-US" altLang="en-US" sz="2000" b="1" i="1" dirty="0" smtClean="0">
                <a:latin typeface="Calibri" panose="020F0502020204030204" pitchFamily="34" charset="0"/>
                <a:ea typeface="Calibri" charset="0"/>
                <a:cs typeface="Calibri" charset="0"/>
              </a:rPr>
              <a:t>:</a:t>
            </a:r>
            <a:r>
              <a:rPr lang="en-US" altLang="en-US" sz="2000" b="1" i="1" dirty="0" smtClean="0">
                <a:solidFill>
                  <a:srgbClr val="00B050"/>
                </a:solidFill>
                <a:latin typeface="Calibri" panose="020F0502020204030204" pitchFamily="34" charset="0"/>
                <a:ea typeface="Calibri" charset="0"/>
                <a:cs typeface="Calibri" charset="0"/>
              </a:rPr>
              <a:t> </a:t>
            </a:r>
            <a:r>
              <a:rPr lang="en-US" altLang="en-US" sz="2000" i="1" dirty="0">
                <a:latin typeface="Calibri" charset="0"/>
                <a:ea typeface="Calibri" charset="0"/>
                <a:cs typeface="Calibri" charset="0"/>
              </a:rPr>
              <a:t>The competitive bidding process must be </a:t>
            </a:r>
            <a:r>
              <a:rPr lang="en-US" altLang="en-US" sz="2000" b="1" i="1" dirty="0">
                <a:latin typeface="Calibri" charset="0"/>
                <a:ea typeface="Calibri" charset="0"/>
                <a:cs typeface="Calibri" charset="0"/>
              </a:rPr>
              <a:t>open and fair</a:t>
            </a:r>
            <a:r>
              <a:rPr lang="en-US" altLang="en-US" sz="2000" b="1" i="1" dirty="0" smtClean="0">
                <a:latin typeface="Calibri" charset="0"/>
                <a:ea typeface="Calibri" charset="0"/>
                <a:cs typeface="Calibri" charset="0"/>
              </a:rPr>
              <a:t>.  </a:t>
            </a:r>
            <a:r>
              <a:rPr lang="en-US" altLang="en-US" sz="2000" i="1" dirty="0" smtClean="0">
                <a:latin typeface="Calibri" charset="0"/>
              </a:rPr>
              <a:t>Applicants </a:t>
            </a:r>
            <a:r>
              <a:rPr lang="en-US" altLang="en-US" sz="2000" i="1" dirty="0">
                <a:latin typeface="Calibri" charset="0"/>
              </a:rPr>
              <a:t>may not </a:t>
            </a:r>
            <a:r>
              <a:rPr lang="en-US" altLang="en-US" sz="2000" i="1" dirty="0" smtClean="0">
                <a:latin typeface="Calibri" charset="0"/>
              </a:rPr>
              <a:t>state </a:t>
            </a:r>
            <a:r>
              <a:rPr lang="en-US" altLang="en-US" sz="2000" i="1" dirty="0">
                <a:latin typeface="Calibri" charset="0"/>
              </a:rPr>
              <a:t>a preference for self-provisioning vs. leased dark fiber vs. leased lit </a:t>
            </a:r>
            <a:r>
              <a:rPr lang="en-US" altLang="en-US" sz="2000" i="1" dirty="0" smtClean="0">
                <a:latin typeface="Calibri" charset="0"/>
              </a:rPr>
              <a:t>service when soliciting the required bids.</a:t>
            </a:r>
            <a:endParaRPr lang="en-US" altLang="en-US" sz="2000" i="1" dirty="0">
              <a:latin typeface="Calibri" charset="0"/>
            </a:endParaRPr>
          </a:p>
          <a:p>
            <a:pPr marL="0" lvl="6">
              <a:spcBef>
                <a:spcPts val="600"/>
              </a:spcBef>
            </a:pPr>
            <a:endParaRPr lang="en-US" altLang="en-US" sz="2400" dirty="0">
              <a:latin typeface="Calibri" charset="0"/>
            </a:endParaRPr>
          </a:p>
          <a:p>
            <a:pPr marL="0" lvl="6">
              <a:spcBef>
                <a:spcPts val="600"/>
              </a:spcBef>
            </a:pPr>
            <a:endParaRPr lang="en-US" altLang="en-US" sz="2400" dirty="0" smtClean="0">
              <a:latin typeface="Calibri" panose="020F0502020204030204" pitchFamily="34" charset="0"/>
              <a:ea typeface="Calibri" charset="0"/>
              <a:cs typeface="Calibri" charset="0"/>
            </a:endParaRPr>
          </a:p>
          <a:p>
            <a:pPr marL="342900" lvl="6" indent="-342900">
              <a:buFont typeface="Arial" panose="020B0604020202020204" pitchFamily="34" charset="0"/>
              <a:buChar char="•"/>
            </a:pPr>
            <a:endParaRPr lang="en-US" altLang="en-US" sz="1200" dirty="0">
              <a:latin typeface="Calibri" panose="020F0502020204030204" pitchFamily="34" charset="0"/>
            </a:endParaRPr>
          </a:p>
          <a:p>
            <a:pPr marL="342900" lvl="6" indent="-342900">
              <a:spcBef>
                <a:spcPts val="553"/>
              </a:spcBef>
              <a:buFont typeface="Arial" panose="020B0604020202020204" pitchFamily="34" charset="0"/>
              <a:buChar char="•"/>
            </a:pPr>
            <a:endParaRPr lang="en-US" altLang="en-US" sz="2400" dirty="0">
              <a:latin typeface="Calibri" charset="0"/>
              <a:ea typeface="Calibri" charset="0"/>
              <a:cs typeface="Calibri" charset="0"/>
            </a:endParaRPr>
          </a:p>
          <a:p>
            <a:pPr lvl="6">
              <a:spcBef>
                <a:spcPts val="553"/>
              </a:spcBef>
            </a:pPr>
            <a:endParaRPr lang="en-US" altLang="en-US" sz="2000" dirty="0">
              <a:latin typeface="Calibri" charset="0"/>
              <a:ea typeface="Calibri" charset="0"/>
              <a:cs typeface="Calibri" charset="0"/>
            </a:endParaRPr>
          </a:p>
        </p:txBody>
      </p:sp>
      <p:sp>
        <p:nvSpPr>
          <p:cNvPr id="2" name="Rectangle 1"/>
          <p:cNvSpPr/>
          <p:nvPr/>
        </p:nvSpPr>
        <p:spPr>
          <a:xfrm>
            <a:off x="2057400" y="457200"/>
            <a:ext cx="6731386" cy="523220"/>
          </a:xfrm>
          <a:prstGeom prst="rect">
            <a:avLst/>
          </a:prstGeom>
        </p:spPr>
        <p:txBody>
          <a:bodyPr wrap="square">
            <a:spAutoFit/>
          </a:bodyPr>
          <a:lstStyle/>
          <a:p>
            <a:pPr lvl="0" algn="r">
              <a:defRPr sz="1800" b="0"/>
            </a:pPr>
            <a:r>
              <a:rPr lang="en-US" sz="2800" b="1" i="1" dirty="0" smtClean="0"/>
              <a:t>Fiber Specific Competitive </a:t>
            </a:r>
            <a:r>
              <a:rPr lang="en-US" sz="2800" b="1" i="1" dirty="0"/>
              <a:t>Bidding </a:t>
            </a:r>
            <a:r>
              <a:rPr lang="en-US" sz="2800" b="1" i="1" dirty="0" smtClean="0"/>
              <a:t>Rules</a:t>
            </a:r>
            <a:endParaRPr lang="en-US" sz="2800" b="1" i="1" dirty="0"/>
          </a:p>
        </p:txBody>
      </p:sp>
    </p:spTree>
    <p:extLst>
      <p:ext uri="{BB962C8B-B14F-4D97-AF65-F5344CB8AC3E}">
        <p14:creationId xmlns:p14="http://schemas.microsoft.com/office/powerpoint/2010/main" val="122229465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066800"/>
            <a:ext cx="8382000" cy="483208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342900" lvl="6" indent="-342900">
              <a:spcBef>
                <a:spcPts val="1200"/>
              </a:spcBef>
              <a:buFont typeface="Arial" panose="020B0604020202020204" pitchFamily="34" charset="0"/>
              <a:buChar char="•"/>
            </a:pPr>
            <a:r>
              <a:rPr lang="en-US" altLang="en-US" sz="2400" b="1" dirty="0" smtClean="0">
                <a:latin typeface="Calibri" charset="0"/>
                <a:ea typeface="Calibri" charset="0"/>
                <a:cs typeface="Calibri" charset="0"/>
              </a:rPr>
              <a:t>Generally:</a:t>
            </a:r>
          </a:p>
          <a:p>
            <a:pPr marL="800100" lvl="7" indent="-342900">
              <a:buSzPct val="80000"/>
              <a:buFont typeface="Wingdings" panose="05000000000000000000" pitchFamily="2" charset="2"/>
              <a:buChar char="Ø"/>
            </a:pPr>
            <a:r>
              <a:rPr lang="en-US" altLang="en-US" sz="2200" dirty="0" smtClean="0">
                <a:latin typeface="Calibri" charset="0"/>
                <a:ea typeface="Calibri" charset="0"/>
                <a:cs typeface="Calibri" charset="0"/>
              </a:rPr>
              <a:t>Type of service(s) sought (e.g., leased lit fiber, leased dark fiber, self-provisioning, services over a third-party network generally).</a:t>
            </a:r>
          </a:p>
          <a:p>
            <a:pPr marL="914400" lvl="8">
              <a:buSzPct val="80000"/>
            </a:pPr>
            <a:r>
              <a:rPr lang="en-US" altLang="en-US" sz="2000" b="1" u="sng" dirty="0" smtClean="0">
                <a:solidFill>
                  <a:srgbClr val="00B050"/>
                </a:solidFill>
                <a:latin typeface="Calibri" charset="0"/>
                <a:ea typeface="Calibri" charset="0"/>
                <a:cs typeface="Calibri" charset="0"/>
              </a:rPr>
              <a:t>Note</a:t>
            </a:r>
            <a:r>
              <a:rPr lang="en-US" altLang="en-US" sz="2000" dirty="0" smtClean="0">
                <a:latin typeface="Calibri" charset="0"/>
                <a:ea typeface="Calibri" charset="0"/>
                <a:cs typeface="Calibri" charset="0"/>
              </a:rPr>
              <a:t>: </a:t>
            </a:r>
            <a:r>
              <a:rPr lang="en-US" altLang="en-US" sz="2000" i="1" dirty="0" smtClean="0">
                <a:latin typeface="Calibri" charset="0"/>
                <a:ea typeface="Calibri" charset="0"/>
                <a:cs typeface="Calibri" charset="0"/>
              </a:rPr>
              <a:t>Make sure FCC Form 470 and RFP(s) match up.</a:t>
            </a:r>
            <a:endParaRPr lang="en-US" altLang="en-US" sz="2000" dirty="0" smtClean="0">
              <a:latin typeface="Calibri" charset="0"/>
              <a:ea typeface="Calibri" charset="0"/>
              <a:cs typeface="Calibri" charset="0"/>
            </a:endParaRPr>
          </a:p>
          <a:p>
            <a:pPr marL="800100" lvl="7" indent="-342900">
              <a:buSzPct val="80000"/>
              <a:buFont typeface="Wingdings" panose="05000000000000000000" pitchFamily="2" charset="2"/>
              <a:buChar char="Ø"/>
            </a:pPr>
            <a:r>
              <a:rPr lang="en-US" altLang="en-US" sz="2200" dirty="0" smtClean="0">
                <a:latin typeface="Calibri" charset="0"/>
                <a:ea typeface="Calibri" charset="0"/>
                <a:cs typeface="Calibri" charset="0"/>
              </a:rPr>
              <a:t>Location of the recipients of service to be connected.</a:t>
            </a:r>
          </a:p>
          <a:p>
            <a:pPr marL="800100" lvl="7" indent="-342900">
              <a:buSzPct val="80000"/>
              <a:buFont typeface="Wingdings" panose="05000000000000000000" pitchFamily="2" charset="2"/>
              <a:buChar char="Ø"/>
            </a:pPr>
            <a:r>
              <a:rPr lang="en-US" altLang="en-US" sz="2200" dirty="0" smtClean="0">
                <a:latin typeface="Calibri" charset="0"/>
                <a:ea typeface="Calibri" charset="0"/>
                <a:cs typeface="Calibri" charset="0"/>
              </a:rPr>
              <a:t>Desired term of agreement with provider.</a:t>
            </a:r>
          </a:p>
          <a:p>
            <a:pPr marL="800100" lvl="7" indent="-342900">
              <a:buSzPct val="80000"/>
              <a:buFont typeface="Wingdings" panose="05000000000000000000" pitchFamily="2" charset="2"/>
              <a:buChar char="Ø"/>
            </a:pPr>
            <a:r>
              <a:rPr lang="en-US" altLang="en-US" sz="2200" dirty="0" smtClean="0">
                <a:latin typeface="Calibri" charset="0"/>
                <a:ea typeface="Calibri" charset="0"/>
                <a:cs typeface="Calibri" charset="0"/>
              </a:rPr>
              <a:t>Bandwidth sought (may be stated in a range).</a:t>
            </a:r>
          </a:p>
          <a:p>
            <a:pPr marL="800100" lvl="7" indent="-342900">
              <a:buSzPct val="80000"/>
              <a:buFont typeface="Wingdings" panose="05000000000000000000" pitchFamily="2" charset="2"/>
              <a:buChar char="Ø"/>
            </a:pPr>
            <a:r>
              <a:rPr lang="en-US" altLang="en-US" sz="2200" dirty="0" smtClean="0">
                <a:latin typeface="Calibri" charset="0"/>
                <a:ea typeface="Calibri" charset="0"/>
                <a:cs typeface="Calibri" charset="0"/>
              </a:rPr>
              <a:t>Desired bandwidth expansion over time and request for pricing.</a:t>
            </a:r>
          </a:p>
          <a:p>
            <a:pPr marL="800100" lvl="7" indent="-342900">
              <a:buSzPct val="80000"/>
              <a:buFont typeface="Wingdings" panose="05000000000000000000" pitchFamily="2" charset="2"/>
              <a:buChar char="Ø"/>
            </a:pPr>
            <a:r>
              <a:rPr lang="en-US" altLang="en-US" sz="2200" dirty="0" smtClean="0">
                <a:latin typeface="Calibri" charset="0"/>
                <a:ea typeface="Calibri" charset="0"/>
                <a:cs typeface="Calibri" charset="0"/>
              </a:rPr>
              <a:t>Any permissible disqualification factors.</a:t>
            </a:r>
          </a:p>
          <a:p>
            <a:pPr marL="800100" lvl="7" indent="-342900">
              <a:buSzPct val="80000"/>
              <a:buFont typeface="Wingdings" panose="05000000000000000000" pitchFamily="2" charset="2"/>
              <a:buChar char="Ø"/>
            </a:pPr>
            <a:r>
              <a:rPr lang="en-US" altLang="en-US" sz="2200" dirty="0" smtClean="0">
                <a:latin typeface="Calibri" charset="0"/>
                <a:ea typeface="Calibri" charset="0"/>
                <a:cs typeface="Calibri" charset="0"/>
              </a:rPr>
              <a:t>Required deadlines.</a:t>
            </a:r>
          </a:p>
          <a:p>
            <a:pPr marL="800100" lvl="7" indent="-342900">
              <a:buSzPct val="80000"/>
              <a:buFont typeface="Wingdings" panose="05000000000000000000" pitchFamily="2" charset="2"/>
              <a:buChar char="Ø"/>
            </a:pPr>
            <a:r>
              <a:rPr lang="en-US" altLang="en-US" sz="2200" dirty="0" smtClean="0">
                <a:latin typeface="Calibri" charset="0"/>
                <a:ea typeface="Calibri" charset="0"/>
                <a:cs typeface="Calibri" charset="0"/>
              </a:rPr>
              <a:t>Any state or local procurement requirements.</a:t>
            </a:r>
          </a:p>
          <a:p>
            <a:pPr marL="800100" lvl="7" indent="-342900">
              <a:buSzPct val="80000"/>
              <a:buFont typeface="Wingdings" panose="05000000000000000000" pitchFamily="2" charset="2"/>
              <a:buChar char="Ø"/>
            </a:pPr>
            <a:r>
              <a:rPr lang="en-US" altLang="en-US" sz="2200" dirty="0" smtClean="0">
                <a:latin typeface="Calibri" charset="0"/>
                <a:ea typeface="Calibri" charset="0"/>
                <a:cs typeface="Calibri" charset="0"/>
              </a:rPr>
              <a:t>Bid evaluation criteria.</a:t>
            </a:r>
          </a:p>
          <a:p>
            <a:pPr marL="800100" lvl="7" indent="-342900">
              <a:buSzPct val="80000"/>
              <a:buFont typeface="Wingdings" panose="05000000000000000000" pitchFamily="2" charset="2"/>
              <a:buChar char="Ø"/>
            </a:pPr>
            <a:r>
              <a:rPr lang="en-US" altLang="en-US" sz="2200" dirty="0" smtClean="0">
                <a:latin typeface="Calibri" charset="0"/>
                <a:ea typeface="Calibri" charset="0"/>
                <a:cs typeface="Calibri" charset="0"/>
              </a:rPr>
              <a:t>Any templates that bidders should use and other bid submission instructions (including instructions on how to ask questions).</a:t>
            </a:r>
            <a:endParaRPr lang="en-US" altLang="en-US" sz="2200" dirty="0">
              <a:latin typeface="Calibri" charset="0"/>
              <a:ea typeface="Calibri" charset="0"/>
              <a:cs typeface="Calibri" charset="0"/>
            </a:endParaRPr>
          </a:p>
        </p:txBody>
      </p:sp>
      <p:sp>
        <p:nvSpPr>
          <p:cNvPr id="2" name="Rectangle 1"/>
          <p:cNvSpPr/>
          <p:nvPr/>
        </p:nvSpPr>
        <p:spPr>
          <a:xfrm>
            <a:off x="1981200" y="437606"/>
            <a:ext cx="6883786" cy="461665"/>
          </a:xfrm>
          <a:prstGeom prst="rect">
            <a:avLst/>
          </a:prstGeom>
        </p:spPr>
        <p:txBody>
          <a:bodyPr wrap="square">
            <a:spAutoFit/>
          </a:bodyPr>
          <a:lstStyle/>
          <a:p>
            <a:pPr lvl="0" algn="r">
              <a:defRPr sz="1800" b="0"/>
            </a:pPr>
            <a:r>
              <a:rPr lang="en-US" sz="2400" b="1" i="1" dirty="0" smtClean="0"/>
              <a:t>What should be in my FCC Form 470 &amp; RFP?</a:t>
            </a:r>
            <a:endParaRPr lang="en-US" sz="2400" b="1" i="1" dirty="0"/>
          </a:p>
        </p:txBody>
      </p:sp>
    </p:spTree>
    <p:extLst>
      <p:ext uri="{BB962C8B-B14F-4D97-AF65-F5344CB8AC3E}">
        <p14:creationId xmlns:p14="http://schemas.microsoft.com/office/powerpoint/2010/main" val="798601553"/>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143000"/>
            <a:ext cx="8382000" cy="429091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342900" lvl="6" indent="-342900">
              <a:spcBef>
                <a:spcPts val="800"/>
              </a:spcBef>
              <a:buFont typeface="Arial" panose="020B0604020202020204" pitchFamily="34" charset="0"/>
              <a:buChar char="•"/>
            </a:pPr>
            <a:r>
              <a:rPr lang="en-US" altLang="en-US" sz="2400" dirty="0" smtClean="0">
                <a:latin typeface="Calibri" charset="0"/>
                <a:ea typeface="Calibri" charset="0"/>
                <a:cs typeface="Calibri" charset="0"/>
              </a:rPr>
              <a:t>RFPs should request that vendors provide comprehensive specifications for their proposed special construction solutions and invoice-level detail on associated costs, such as: </a:t>
            </a:r>
          </a:p>
          <a:p>
            <a:pPr marL="800100" lvl="7" indent="-342900">
              <a:spcBef>
                <a:spcPts val="800"/>
              </a:spcBef>
              <a:buSzPct val="80000"/>
              <a:buFont typeface="Wingdings" panose="05000000000000000000" pitchFamily="2" charset="2"/>
              <a:buChar char="Ø"/>
            </a:pPr>
            <a:r>
              <a:rPr lang="en-US" altLang="en-US" sz="2000" dirty="0" smtClean="0">
                <a:latin typeface="Calibri" charset="0"/>
                <a:ea typeface="Calibri" charset="0"/>
                <a:cs typeface="Calibri" charset="0"/>
              </a:rPr>
              <a:t>Route assessment, maps, ROW access and/or easement requirements.</a:t>
            </a:r>
          </a:p>
          <a:p>
            <a:pPr marL="800100" lvl="7" indent="-342900">
              <a:spcBef>
                <a:spcPts val="300"/>
              </a:spcBef>
              <a:buSzPct val="70000"/>
              <a:buFont typeface="Wingdings" panose="05000000000000000000" pitchFamily="2" charset="2"/>
              <a:buChar char="Ø"/>
            </a:pPr>
            <a:r>
              <a:rPr lang="en-US" altLang="en-US" sz="2000" dirty="0" smtClean="0">
                <a:latin typeface="Calibri" charset="0"/>
                <a:ea typeface="Calibri" charset="0"/>
                <a:cs typeface="Calibri" charset="0"/>
              </a:rPr>
              <a:t>Whether fiber will be buried, strung through conduit (existing or newly installed), and/or strung aerially on poles (existing or newly installed), and any associated terms and costs (e.g., pole attachment agreements imposing make-ready costs, trenching and/or boring costs).</a:t>
            </a:r>
          </a:p>
          <a:p>
            <a:pPr marL="800100" lvl="7" indent="-342900">
              <a:spcBef>
                <a:spcPts val="300"/>
              </a:spcBef>
              <a:buSzPct val="70000"/>
              <a:buFont typeface="Wingdings" panose="05000000000000000000" pitchFamily="2" charset="2"/>
              <a:buChar char="Ø"/>
            </a:pPr>
            <a:r>
              <a:rPr lang="en-US" altLang="en-US" sz="2000" dirty="0" smtClean="0">
                <a:latin typeface="Calibri" charset="0"/>
                <a:ea typeface="Calibri" charset="0"/>
                <a:cs typeface="Calibri" charset="0"/>
              </a:rPr>
              <a:t>Quantity and cost of other plant elements (e.g., handholes, splice enclosures, vaults).</a:t>
            </a:r>
          </a:p>
          <a:p>
            <a:pPr marL="800100" lvl="7" indent="-342900">
              <a:spcBef>
                <a:spcPts val="300"/>
              </a:spcBef>
              <a:buSzPct val="70000"/>
              <a:buFont typeface="Wingdings" panose="05000000000000000000" pitchFamily="2" charset="2"/>
              <a:buChar char="Ø"/>
            </a:pPr>
            <a:r>
              <a:rPr lang="en-US" altLang="en-US" sz="2000" dirty="0">
                <a:latin typeface="Calibri" charset="0"/>
                <a:ea typeface="Calibri" charset="0"/>
                <a:cs typeface="Calibri" charset="0"/>
              </a:rPr>
              <a:t>C</a:t>
            </a:r>
            <a:r>
              <a:rPr lang="en-US" altLang="en-US" sz="2000" dirty="0" smtClean="0">
                <a:latin typeface="Calibri" charset="0"/>
                <a:ea typeface="Calibri" charset="0"/>
                <a:cs typeface="Calibri" charset="0"/>
              </a:rPr>
              <a:t>harges for engineering, environmental assessments, traffic control and permits, surveys, testing, etc.</a:t>
            </a:r>
          </a:p>
        </p:txBody>
      </p:sp>
      <p:sp>
        <p:nvSpPr>
          <p:cNvPr id="2" name="Rectangle 1"/>
          <p:cNvSpPr/>
          <p:nvPr/>
        </p:nvSpPr>
        <p:spPr>
          <a:xfrm>
            <a:off x="4648200" y="437606"/>
            <a:ext cx="4216786" cy="538609"/>
          </a:xfrm>
          <a:prstGeom prst="rect">
            <a:avLst/>
          </a:prstGeom>
        </p:spPr>
        <p:txBody>
          <a:bodyPr wrap="square">
            <a:spAutoFit/>
          </a:bodyPr>
          <a:lstStyle/>
          <a:p>
            <a:pPr lvl="0">
              <a:defRPr sz="1800" b="0"/>
            </a:pPr>
            <a:r>
              <a:rPr lang="en-US" sz="2900" b="1" i="1" dirty="0" smtClean="0"/>
              <a:t>Special Construction RFPs</a:t>
            </a:r>
            <a:endParaRPr lang="en-US" sz="2900" b="1" i="1" dirty="0"/>
          </a:p>
        </p:txBody>
      </p:sp>
    </p:spTree>
    <p:extLst>
      <p:ext uri="{BB962C8B-B14F-4D97-AF65-F5344CB8AC3E}">
        <p14:creationId xmlns:p14="http://schemas.microsoft.com/office/powerpoint/2010/main" val="314649700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3360" y="1082393"/>
            <a:ext cx="8549640" cy="50936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342900" lvl="6" indent="-342900">
              <a:spcBef>
                <a:spcPts val="300"/>
              </a:spcBef>
              <a:buFont typeface="Arial" panose="020B0604020202020204" pitchFamily="34" charset="0"/>
              <a:buChar char="•"/>
            </a:pPr>
            <a:r>
              <a:rPr lang="en-US" altLang="en-US" sz="2200" b="1" dirty="0" smtClean="0">
                <a:latin typeface="Calibri" charset="0"/>
              </a:rPr>
              <a:t>Check Your Form Drop Down Selections: </a:t>
            </a:r>
          </a:p>
          <a:p>
            <a:pPr marL="800100" lvl="7" indent="-342900">
              <a:spcBef>
                <a:spcPts val="300"/>
              </a:spcBef>
              <a:buSzPct val="70000"/>
              <a:buFont typeface="Wingdings" panose="05000000000000000000" pitchFamily="2" charset="2"/>
              <a:buChar char="Ø"/>
            </a:pPr>
            <a:r>
              <a:rPr lang="en-US" altLang="en-US" sz="2000" dirty="0" smtClean="0">
                <a:latin typeface="Calibri" charset="0"/>
              </a:rPr>
              <a:t>For leased </a:t>
            </a:r>
            <a:r>
              <a:rPr lang="en-US" altLang="en-US" sz="2000" dirty="0">
                <a:latin typeface="Calibri" charset="0"/>
              </a:rPr>
              <a:t>d</a:t>
            </a:r>
            <a:r>
              <a:rPr lang="en-US" altLang="en-US" sz="2000" dirty="0" smtClean="0">
                <a:latin typeface="Calibri" charset="0"/>
              </a:rPr>
              <a:t>ark </a:t>
            </a:r>
            <a:r>
              <a:rPr lang="en-US" altLang="en-US" sz="2000" dirty="0">
                <a:latin typeface="Calibri" charset="0"/>
              </a:rPr>
              <a:t>f</a:t>
            </a:r>
            <a:r>
              <a:rPr lang="en-US" altLang="en-US" sz="2000" dirty="0" smtClean="0">
                <a:latin typeface="Calibri" charset="0"/>
              </a:rPr>
              <a:t>iber </a:t>
            </a:r>
            <a:r>
              <a:rPr lang="en-US" altLang="en-US" sz="2000" dirty="0">
                <a:latin typeface="Calibri" charset="0"/>
              </a:rPr>
              <a:t>b</a:t>
            </a:r>
            <a:r>
              <a:rPr lang="en-US" altLang="en-US" sz="2000" dirty="0" smtClean="0">
                <a:latin typeface="Calibri" charset="0"/>
              </a:rPr>
              <a:t>ids – Select “Dark Fiber”</a:t>
            </a:r>
          </a:p>
          <a:p>
            <a:pPr marL="800100" lvl="7" indent="-342900">
              <a:spcBef>
                <a:spcPts val="300"/>
              </a:spcBef>
              <a:buSzPct val="70000"/>
              <a:buFont typeface="Wingdings" panose="05000000000000000000" pitchFamily="2" charset="2"/>
              <a:buChar char="Ø"/>
            </a:pPr>
            <a:r>
              <a:rPr lang="en-US" altLang="en-US" sz="2000" dirty="0" smtClean="0">
                <a:latin typeface="Calibri" charset="0"/>
              </a:rPr>
              <a:t>For self-provisioned </a:t>
            </a:r>
            <a:r>
              <a:rPr lang="en-US" altLang="en-US" sz="2000" dirty="0">
                <a:latin typeface="Calibri" charset="0"/>
              </a:rPr>
              <a:t>n</a:t>
            </a:r>
            <a:r>
              <a:rPr lang="en-US" altLang="en-US" sz="2000" dirty="0" smtClean="0">
                <a:latin typeface="Calibri" charset="0"/>
              </a:rPr>
              <a:t>etwork </a:t>
            </a:r>
            <a:r>
              <a:rPr lang="en-US" altLang="en-US" sz="2000" dirty="0">
                <a:latin typeface="Calibri" charset="0"/>
              </a:rPr>
              <a:t>b</a:t>
            </a:r>
            <a:r>
              <a:rPr lang="en-US" altLang="en-US" sz="2000" dirty="0" smtClean="0">
                <a:latin typeface="Calibri" charset="0"/>
              </a:rPr>
              <a:t>ids – Select “Self-Provisioning”</a:t>
            </a:r>
          </a:p>
          <a:p>
            <a:pPr marL="800100" lvl="7" indent="-342900">
              <a:spcBef>
                <a:spcPts val="300"/>
              </a:spcBef>
              <a:buSzPct val="70000"/>
              <a:buFont typeface="Wingdings" panose="05000000000000000000" pitchFamily="2" charset="2"/>
              <a:buChar char="Ø"/>
            </a:pPr>
            <a:r>
              <a:rPr lang="en-US" altLang="en-US" sz="2000" dirty="0" smtClean="0">
                <a:latin typeface="Calibri" charset="0"/>
              </a:rPr>
              <a:t>For leased </a:t>
            </a:r>
            <a:r>
              <a:rPr lang="en-US" altLang="en-US" sz="2000" dirty="0">
                <a:latin typeface="Calibri" charset="0"/>
              </a:rPr>
              <a:t>l</a:t>
            </a:r>
            <a:r>
              <a:rPr lang="en-US" altLang="en-US" sz="2000" dirty="0" smtClean="0">
                <a:latin typeface="Calibri" charset="0"/>
              </a:rPr>
              <a:t>it </a:t>
            </a:r>
            <a:r>
              <a:rPr lang="en-US" altLang="en-US" sz="2000" dirty="0">
                <a:latin typeface="Calibri" charset="0"/>
              </a:rPr>
              <a:t>f</a:t>
            </a:r>
            <a:r>
              <a:rPr lang="en-US" altLang="en-US" sz="2000" dirty="0" smtClean="0">
                <a:latin typeface="Calibri" charset="0"/>
              </a:rPr>
              <a:t>iber – Select “Lit Fiber Service”</a:t>
            </a:r>
          </a:p>
          <a:p>
            <a:pPr marL="800100" lvl="7" indent="-342900">
              <a:spcBef>
                <a:spcPts val="300"/>
              </a:spcBef>
              <a:buSzPct val="70000"/>
              <a:buFont typeface="Wingdings" panose="05000000000000000000" pitchFamily="2" charset="2"/>
              <a:buChar char="Ø"/>
            </a:pPr>
            <a:r>
              <a:rPr lang="en-US" altLang="en-US" sz="2000" dirty="0" smtClean="0">
                <a:latin typeface="Calibri" charset="0"/>
              </a:rPr>
              <a:t>For services provided over third party networks generally – Select “Transport Only – No ISP Service Included” and state requested capacity.</a:t>
            </a:r>
          </a:p>
          <a:p>
            <a:pPr marL="457200" lvl="7">
              <a:buSzPct val="70000"/>
            </a:pPr>
            <a:r>
              <a:rPr lang="en-US" altLang="en-US" sz="2000" b="1" i="1" u="sng" dirty="0" smtClean="0">
                <a:solidFill>
                  <a:srgbClr val="00B050"/>
                </a:solidFill>
                <a:latin typeface="Calibri" charset="0"/>
              </a:rPr>
              <a:t>Note</a:t>
            </a:r>
            <a:r>
              <a:rPr lang="en-US" altLang="en-US" sz="2000" b="1" i="1" dirty="0" smtClean="0">
                <a:latin typeface="Calibri" charset="0"/>
              </a:rPr>
              <a:t>: </a:t>
            </a:r>
            <a:r>
              <a:rPr lang="en-US" altLang="en-US" sz="2000" i="1" dirty="0" smtClean="0">
                <a:latin typeface="Calibri" charset="0"/>
              </a:rPr>
              <a:t>If an applicant does not correctly identify the services for which it is seeking bids in FCC Form 470, it has not conducted an open and fair competitive bidding process, even if the requested service is stated in the RFP.</a:t>
            </a:r>
            <a:endParaRPr lang="en-US" altLang="en-US" sz="2000" b="1" i="1" dirty="0">
              <a:latin typeface="Calibri" charset="0"/>
            </a:endParaRPr>
          </a:p>
          <a:p>
            <a:pPr marL="800100" lvl="7" indent="-342900">
              <a:buFont typeface="Arial" panose="020B0604020202020204" pitchFamily="34" charset="0"/>
              <a:buChar char="•"/>
            </a:pPr>
            <a:endParaRPr lang="en-US" altLang="en-US" sz="800" b="1" dirty="0" smtClean="0">
              <a:latin typeface="Calibri" charset="0"/>
            </a:endParaRPr>
          </a:p>
          <a:p>
            <a:pPr marL="0" lvl="6"/>
            <a:endParaRPr lang="en-US" sz="800" b="1" dirty="0" smtClean="0"/>
          </a:p>
          <a:p>
            <a:pPr marL="342900" lvl="6" indent="-342900">
              <a:buFont typeface="Arial" panose="020B0604020202020204" pitchFamily="34" charset="0"/>
              <a:buChar char="•"/>
            </a:pPr>
            <a:r>
              <a:rPr lang="en-US" sz="2200" b="1" dirty="0" smtClean="0"/>
              <a:t>Remember Installment Payment Option: </a:t>
            </a:r>
            <a:r>
              <a:rPr lang="en-US" altLang="en-US" sz="2200" dirty="0"/>
              <a:t>Applicants </a:t>
            </a:r>
            <a:r>
              <a:rPr lang="en-US" altLang="en-US" sz="2200" dirty="0" smtClean="0"/>
              <a:t>interested in an installment payment agreement for the non-discount share of eligible special construction charges </a:t>
            </a:r>
            <a:r>
              <a:rPr lang="en-US" altLang="en-US" sz="2200" u="sng" dirty="0" smtClean="0"/>
              <a:t>must</a:t>
            </a:r>
            <a:r>
              <a:rPr lang="en-US" altLang="en-US" sz="2200" dirty="0" smtClean="0"/>
              <a:t> indicate an interest in such an option in their FCC Form 470. </a:t>
            </a:r>
            <a:endParaRPr lang="en-US" altLang="en-US" sz="2400" dirty="0">
              <a:latin typeface="Calibri" charset="0"/>
              <a:ea typeface="Calibri" charset="0"/>
              <a:cs typeface="Calibri" charset="0"/>
            </a:endParaRPr>
          </a:p>
          <a:p>
            <a:pPr marL="342900" lvl="6" indent="-342900">
              <a:spcBef>
                <a:spcPts val="300"/>
              </a:spcBef>
              <a:buFont typeface="Arial" panose="020B0604020202020204" pitchFamily="34" charset="0"/>
              <a:buChar char="•"/>
            </a:pPr>
            <a:endParaRPr lang="en-US" altLang="en-US" sz="2400" b="1" dirty="0">
              <a:latin typeface="Calibri" charset="0"/>
            </a:endParaRPr>
          </a:p>
        </p:txBody>
      </p:sp>
      <p:sp>
        <p:nvSpPr>
          <p:cNvPr id="2" name="Rectangle 1"/>
          <p:cNvSpPr/>
          <p:nvPr/>
        </p:nvSpPr>
        <p:spPr>
          <a:xfrm>
            <a:off x="2362200" y="457200"/>
            <a:ext cx="6400800" cy="523220"/>
          </a:xfrm>
          <a:prstGeom prst="rect">
            <a:avLst/>
          </a:prstGeom>
        </p:spPr>
        <p:txBody>
          <a:bodyPr wrap="square">
            <a:spAutoFit/>
          </a:bodyPr>
          <a:lstStyle/>
          <a:p>
            <a:pPr lvl="0" algn="r">
              <a:defRPr sz="1800" b="0"/>
            </a:pPr>
            <a:r>
              <a:rPr lang="en-US" sz="2800" b="1" i="1" dirty="0" smtClean="0"/>
              <a:t>Additional FCC Form 470 and RFP Tips</a:t>
            </a:r>
            <a:endParaRPr lang="en-US" sz="2800" b="1" i="1" dirty="0"/>
          </a:p>
        </p:txBody>
      </p:sp>
    </p:spTree>
    <p:extLst>
      <p:ext uri="{BB962C8B-B14F-4D97-AF65-F5344CB8AC3E}">
        <p14:creationId xmlns:p14="http://schemas.microsoft.com/office/powerpoint/2010/main" val="117918291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1676400"/>
            <a:ext cx="8077200" cy="1371600"/>
          </a:xfrm>
        </p:spPr>
        <p:txBody>
          <a:bodyPr/>
          <a:lstStyle/>
          <a:p>
            <a:pPr marL="0" indent="0" algn="ctr">
              <a:spcBef>
                <a:spcPts val="0"/>
              </a:spcBef>
              <a:buNone/>
            </a:pPr>
            <a:r>
              <a:rPr lang="en-US" sz="4000" b="1" u="sng" dirty="0" smtClean="0">
                <a:latin typeface="Calibri" charset="0"/>
                <a:ea typeface="Calibri" charset="0"/>
                <a:cs typeface="Calibri" charset="0"/>
              </a:rPr>
              <a:t>Section 3</a:t>
            </a:r>
          </a:p>
          <a:p>
            <a:pPr marL="0" indent="0" algn="ctr">
              <a:spcBef>
                <a:spcPts val="0"/>
              </a:spcBef>
              <a:buNone/>
            </a:pPr>
            <a:r>
              <a:rPr lang="en-US" sz="4000" b="1" dirty="0" smtClean="0">
                <a:latin typeface="Calibri" charset="0"/>
                <a:ea typeface="Calibri" charset="0"/>
                <a:cs typeface="Calibri" charset="0"/>
              </a:rPr>
              <a:t>Selecting </a:t>
            </a:r>
            <a:r>
              <a:rPr lang="en-US" sz="4000" b="1" dirty="0">
                <a:latin typeface="Calibri" charset="0"/>
                <a:ea typeface="Calibri" charset="0"/>
                <a:cs typeface="Calibri" charset="0"/>
              </a:rPr>
              <a:t>the Most </a:t>
            </a:r>
            <a:endParaRPr lang="en-US" sz="4000" b="1" dirty="0" smtClean="0">
              <a:latin typeface="Calibri" charset="0"/>
              <a:ea typeface="Calibri" charset="0"/>
              <a:cs typeface="Calibri" charset="0"/>
            </a:endParaRPr>
          </a:p>
          <a:p>
            <a:pPr marL="0" indent="0" algn="ctr">
              <a:spcBef>
                <a:spcPts val="0"/>
              </a:spcBef>
              <a:buNone/>
            </a:pPr>
            <a:r>
              <a:rPr lang="en-US" sz="4000" b="1" dirty="0" smtClean="0">
                <a:latin typeface="Calibri" charset="0"/>
                <a:ea typeface="Calibri" charset="0"/>
                <a:cs typeface="Calibri" charset="0"/>
              </a:rPr>
              <a:t>Cost-Effective </a:t>
            </a:r>
            <a:r>
              <a:rPr lang="en-US" sz="4000" b="1" dirty="0">
                <a:latin typeface="Calibri" charset="0"/>
                <a:ea typeface="Calibri" charset="0"/>
                <a:cs typeface="Calibri" charset="0"/>
              </a:rPr>
              <a:t>Service Offering</a:t>
            </a:r>
          </a:p>
        </p:txBody>
      </p:sp>
    </p:spTree>
    <p:extLst>
      <p:ext uri="{BB962C8B-B14F-4D97-AF65-F5344CB8AC3E}">
        <p14:creationId xmlns:p14="http://schemas.microsoft.com/office/powerpoint/2010/main" val="327399896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54"/>
          <p:cNvSpPr/>
          <p:nvPr/>
        </p:nvSpPr>
        <p:spPr>
          <a:xfrm>
            <a:off x="2514600" y="380999"/>
            <a:ext cx="6172200" cy="523216"/>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lang="en-US" sz="2800" b="1" i="1" dirty="0" smtClean="0"/>
              <a:t>Reviewing Bids for Cost-Effectiveness</a:t>
            </a:r>
            <a:endParaRPr sz="2800" b="1" i="1" dirty="0"/>
          </a:p>
        </p:txBody>
      </p:sp>
      <p:sp>
        <p:nvSpPr>
          <p:cNvPr id="2" name="Text Placeholder 1"/>
          <p:cNvSpPr>
            <a:spLocks noGrp="1"/>
          </p:cNvSpPr>
          <p:nvPr>
            <p:ph type="body" idx="1"/>
          </p:nvPr>
        </p:nvSpPr>
        <p:spPr>
          <a:xfrm>
            <a:off x="609600" y="1295400"/>
            <a:ext cx="7848600" cy="4968686"/>
          </a:xfrm>
        </p:spPr>
        <p:txBody>
          <a:bodyPr/>
          <a:lstStyle/>
          <a:p>
            <a:pPr>
              <a:spcBef>
                <a:spcPts val="0"/>
              </a:spcBef>
              <a:buFont typeface="Arial" charset="0"/>
              <a:buChar char="•"/>
            </a:pPr>
            <a:r>
              <a:rPr lang="en-US" altLang="en-US" sz="2400" dirty="0" smtClean="0">
                <a:latin typeface="Calibri" charset="0"/>
                <a:ea typeface="Calibri" charset="0"/>
                <a:cs typeface="Calibri" charset="0"/>
              </a:rPr>
              <a:t>Expected </a:t>
            </a:r>
            <a:r>
              <a:rPr lang="en-US" altLang="en-US" sz="2400" dirty="0">
                <a:latin typeface="Calibri" charset="0"/>
                <a:ea typeface="Calibri" charset="0"/>
                <a:cs typeface="Calibri" charset="0"/>
              </a:rPr>
              <a:t>useful life of the asset is the key consideration when comparing the combined upfront and recurring costs of </a:t>
            </a:r>
            <a:r>
              <a:rPr lang="en-US" altLang="en-US" sz="2400" dirty="0" smtClean="0">
                <a:latin typeface="Calibri" charset="0"/>
                <a:ea typeface="Calibri" charset="0"/>
                <a:cs typeface="Calibri" charset="0"/>
              </a:rPr>
              <a:t>leased </a:t>
            </a:r>
            <a:r>
              <a:rPr lang="en-US" altLang="en-US" sz="2400" dirty="0">
                <a:latin typeface="Calibri" charset="0"/>
                <a:ea typeface="Calibri" charset="0"/>
                <a:cs typeface="Calibri" charset="0"/>
              </a:rPr>
              <a:t>lit fiber vs. leased dark fiber vs. self-provisioned networks</a:t>
            </a:r>
            <a:r>
              <a:rPr lang="en-US" altLang="en-US" sz="2400" dirty="0" smtClean="0">
                <a:latin typeface="Calibri" charset="0"/>
                <a:ea typeface="Calibri" charset="0"/>
                <a:cs typeface="Calibri" charset="0"/>
              </a:rPr>
              <a:t>.</a:t>
            </a:r>
          </a:p>
          <a:p>
            <a:pPr marL="0" indent="0">
              <a:spcBef>
                <a:spcPts val="0"/>
              </a:spcBef>
              <a:buNone/>
            </a:pPr>
            <a:endParaRPr lang="en-US" altLang="en-US" sz="2000" dirty="0">
              <a:latin typeface="Calibri" charset="0"/>
              <a:ea typeface="Calibri" charset="0"/>
              <a:cs typeface="Calibri" charset="0"/>
            </a:endParaRPr>
          </a:p>
          <a:p>
            <a:pPr marL="342900" lvl="3" indent="-342900">
              <a:spcBef>
                <a:spcPts val="0"/>
              </a:spcBef>
              <a:buFont typeface="Arial" charset="0"/>
              <a:buChar char="•"/>
            </a:pPr>
            <a:r>
              <a:rPr lang="en-US" altLang="en-US" sz="2400" dirty="0" smtClean="0">
                <a:latin typeface="Calibri" charset="0"/>
                <a:ea typeface="Calibri" charset="0"/>
                <a:cs typeface="Calibri" charset="0"/>
              </a:rPr>
              <a:t>Determine </a:t>
            </a:r>
            <a:r>
              <a:rPr lang="en-US" altLang="en-US" sz="2400" dirty="0">
                <a:latin typeface="Calibri" charset="0"/>
                <a:ea typeface="Calibri" charset="0"/>
                <a:cs typeface="Calibri" charset="0"/>
              </a:rPr>
              <a:t>a reasonable, defensible period of time for the comparison, based on the </a:t>
            </a:r>
            <a:r>
              <a:rPr lang="en-US" altLang="en-US" sz="2400" dirty="0" smtClean="0">
                <a:latin typeface="Calibri" charset="0"/>
                <a:ea typeface="Calibri" charset="0"/>
                <a:cs typeface="Calibri" charset="0"/>
              </a:rPr>
              <a:t>applicant’s </a:t>
            </a:r>
            <a:r>
              <a:rPr lang="en-US" altLang="en-US" sz="2400" dirty="0">
                <a:latin typeface="Calibri" charset="0"/>
                <a:ea typeface="Calibri" charset="0"/>
                <a:cs typeface="Calibri" charset="0"/>
              </a:rPr>
              <a:t>anticipated use of the </a:t>
            </a:r>
            <a:r>
              <a:rPr lang="en-US" altLang="en-US" sz="2400" dirty="0" smtClean="0">
                <a:latin typeface="Calibri" charset="0"/>
                <a:ea typeface="Calibri" charset="0"/>
                <a:cs typeface="Calibri" charset="0"/>
              </a:rPr>
              <a:t>assets. </a:t>
            </a:r>
          </a:p>
          <a:p>
            <a:pPr marL="0" lvl="3" indent="0">
              <a:spcBef>
                <a:spcPts val="0"/>
              </a:spcBef>
              <a:buNone/>
            </a:pPr>
            <a:endParaRPr lang="en-US" altLang="en-US" sz="1400" b="1" i="1" u="sng" dirty="0">
              <a:solidFill>
                <a:srgbClr val="00B050"/>
              </a:solidFill>
              <a:latin typeface="Calibri" charset="0"/>
              <a:ea typeface="Calibri" charset="0"/>
              <a:cs typeface="Calibri" charset="0"/>
            </a:endParaRPr>
          </a:p>
          <a:p>
            <a:pPr marL="457200" lvl="4" indent="0">
              <a:spcBef>
                <a:spcPts val="0"/>
              </a:spcBef>
              <a:buNone/>
            </a:pPr>
            <a:r>
              <a:rPr lang="en-US" altLang="en-US" sz="2000" b="1" i="1" u="sng" dirty="0" smtClean="0">
                <a:solidFill>
                  <a:srgbClr val="00B050"/>
                </a:solidFill>
                <a:latin typeface="Calibri" charset="0"/>
                <a:ea typeface="Calibri" charset="0"/>
                <a:cs typeface="Calibri" charset="0"/>
              </a:rPr>
              <a:t>Note</a:t>
            </a:r>
            <a:r>
              <a:rPr lang="en-US" altLang="en-US" sz="2000" i="1" dirty="0" smtClean="0">
                <a:latin typeface="Calibri" charset="0"/>
                <a:ea typeface="Calibri" charset="0"/>
                <a:cs typeface="Calibri" charset="0"/>
              </a:rPr>
              <a:t>: Applicants </a:t>
            </a:r>
            <a:r>
              <a:rPr lang="en-US" altLang="en-US" sz="2000" i="1" dirty="0">
                <a:latin typeface="Calibri" charset="0"/>
                <a:ea typeface="Calibri" charset="0"/>
                <a:cs typeface="Calibri" charset="0"/>
              </a:rPr>
              <a:t>that </a:t>
            </a:r>
            <a:r>
              <a:rPr lang="en-US" altLang="en-US" sz="2000" i="1" dirty="0" smtClean="0">
                <a:latin typeface="Calibri" charset="0"/>
                <a:ea typeface="Calibri" charset="0"/>
                <a:cs typeface="Calibri" charset="0"/>
              </a:rPr>
              <a:t>self-provision networks </a:t>
            </a:r>
            <a:r>
              <a:rPr lang="en-US" altLang="en-US" sz="2000" i="1" dirty="0">
                <a:latin typeface="Calibri" charset="0"/>
                <a:ea typeface="Calibri" charset="0"/>
                <a:cs typeface="Calibri" charset="0"/>
              </a:rPr>
              <a:t>or purchase the network equipment required to light </a:t>
            </a:r>
            <a:r>
              <a:rPr lang="en-US" altLang="en-US" sz="2000" i="1" dirty="0" smtClean="0">
                <a:latin typeface="Calibri" charset="0"/>
                <a:ea typeface="Calibri" charset="0"/>
                <a:cs typeface="Calibri" charset="0"/>
              </a:rPr>
              <a:t>leased dark fiber may </a:t>
            </a:r>
            <a:r>
              <a:rPr lang="en-US" altLang="en-US" sz="2000" i="1" dirty="0">
                <a:latin typeface="Calibri" charset="0"/>
                <a:ea typeface="Calibri" charset="0"/>
                <a:cs typeface="Calibri" charset="0"/>
              </a:rPr>
              <a:t>expect to recover </a:t>
            </a:r>
            <a:r>
              <a:rPr lang="en-US" altLang="en-US" sz="2000" i="1" dirty="0" smtClean="0">
                <a:latin typeface="Calibri" charset="0"/>
                <a:ea typeface="Calibri" charset="0"/>
                <a:cs typeface="Calibri" charset="0"/>
              </a:rPr>
              <a:t>costs </a:t>
            </a:r>
            <a:r>
              <a:rPr lang="en-US" altLang="en-US" sz="2000" i="1" dirty="0">
                <a:latin typeface="Calibri" charset="0"/>
                <a:ea typeface="Calibri" charset="0"/>
                <a:cs typeface="Calibri" charset="0"/>
              </a:rPr>
              <a:t>in 5, 7, 10, or 20 years</a:t>
            </a:r>
            <a:r>
              <a:rPr lang="en-US" altLang="en-US" sz="2000" i="1" dirty="0" smtClean="0">
                <a:latin typeface="Calibri" charset="0"/>
                <a:ea typeface="Calibri" charset="0"/>
                <a:cs typeface="Calibri" charset="0"/>
              </a:rPr>
              <a:t>.</a:t>
            </a:r>
            <a:endParaRPr lang="en-US" altLang="en-US" sz="2000" i="1" dirty="0">
              <a:latin typeface="Calibri" charset="0"/>
              <a:ea typeface="Calibri" charset="0"/>
              <a:cs typeface="Calibri" charset="0"/>
            </a:endParaRPr>
          </a:p>
          <a:p>
            <a:pPr marL="0" lvl="1" indent="0">
              <a:buSzPct val="75000"/>
              <a:buNone/>
            </a:pPr>
            <a:endParaRPr lang="en-US" altLang="en-US" sz="2200" i="1" dirty="0">
              <a:latin typeface="Calibri" charset="0"/>
              <a:ea typeface="Calibri" charset="0"/>
              <a:cs typeface="Calibri" charset="0"/>
            </a:endParaRPr>
          </a:p>
          <a:p>
            <a:endParaRPr lang="en-US" dirty="0"/>
          </a:p>
        </p:txBody>
      </p:sp>
    </p:spTree>
    <p:extLst>
      <p:ext uri="{BB962C8B-B14F-4D97-AF65-F5344CB8AC3E}">
        <p14:creationId xmlns:p14="http://schemas.microsoft.com/office/powerpoint/2010/main" val="203213274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99360" y="374468"/>
            <a:ext cx="6252754" cy="584771"/>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vl="0" algn="r">
              <a:defRPr sz="1800" b="0"/>
            </a:pPr>
            <a:r>
              <a:rPr lang="en-US" sz="3200" b="1" i="1" dirty="0" smtClean="0">
                <a:latin typeface="Calibri" panose="020F0502020204030204" pitchFamily="34" charset="0"/>
              </a:rPr>
              <a:t>Agenda</a:t>
            </a:r>
            <a:endParaRPr lang="en-US" sz="3200" b="1" i="1" dirty="0">
              <a:solidFill>
                <a:schemeClr val="tx1"/>
              </a:solidFill>
              <a:latin typeface="Calibri" panose="020F0502020204030204" pitchFamily="34" charset="0"/>
            </a:endParaRPr>
          </a:p>
        </p:txBody>
      </p:sp>
      <p:sp>
        <p:nvSpPr>
          <p:cNvPr id="6" name="Text Placeholder 5"/>
          <p:cNvSpPr>
            <a:spLocks noGrp="1"/>
          </p:cNvSpPr>
          <p:nvPr>
            <p:ph type="body" idx="1"/>
          </p:nvPr>
        </p:nvSpPr>
        <p:spPr>
          <a:xfrm>
            <a:off x="594360" y="1143000"/>
            <a:ext cx="8077200" cy="4724400"/>
          </a:xfrm>
        </p:spPr>
        <p:txBody>
          <a:bodyPr/>
          <a:lstStyle/>
          <a:p>
            <a:pPr marL="457200" indent="-457200" algn="l">
              <a:spcBef>
                <a:spcPts val="0"/>
              </a:spcBef>
              <a:buAutoNum type="arabicPeriod"/>
            </a:pPr>
            <a:r>
              <a:rPr lang="en-US" sz="2800" b="1" dirty="0" smtClean="0">
                <a:solidFill>
                  <a:schemeClr val="tx1"/>
                </a:solidFill>
                <a:latin typeface="Calibri" charset="0"/>
                <a:ea typeface="Calibri" charset="0"/>
                <a:cs typeface="Calibri" charset="0"/>
              </a:rPr>
              <a:t>Identifying Eligible Fiber Services and Charges</a:t>
            </a:r>
          </a:p>
          <a:p>
            <a:pPr marL="400050" lvl="1" indent="0">
              <a:spcBef>
                <a:spcPts val="0"/>
              </a:spcBef>
              <a:buNone/>
            </a:pPr>
            <a:endParaRPr lang="en-US" sz="2800" dirty="0" smtClean="0">
              <a:solidFill>
                <a:schemeClr val="tx1"/>
              </a:solidFill>
              <a:latin typeface="Calibri" charset="0"/>
              <a:ea typeface="Calibri" charset="0"/>
              <a:cs typeface="Calibri" charset="0"/>
            </a:endParaRPr>
          </a:p>
          <a:p>
            <a:pPr marL="457200" indent="-457200">
              <a:spcBef>
                <a:spcPts val="0"/>
              </a:spcBef>
              <a:buFont typeface="+mj-lt"/>
              <a:buAutoNum type="arabicPeriod"/>
            </a:pPr>
            <a:r>
              <a:rPr lang="en-US" sz="2800" b="1" dirty="0" smtClean="0">
                <a:latin typeface="Calibri" charset="0"/>
                <a:ea typeface="Calibri" charset="0"/>
                <a:cs typeface="Calibri" charset="0"/>
              </a:rPr>
              <a:t>Requesting Proposals for Fiber Options</a:t>
            </a:r>
          </a:p>
          <a:p>
            <a:pPr marL="457200" indent="-457200">
              <a:spcBef>
                <a:spcPts val="0"/>
              </a:spcBef>
              <a:buFont typeface="+mj-lt"/>
              <a:buAutoNum type="arabicPeriod"/>
            </a:pPr>
            <a:endParaRPr lang="en-US" sz="2800" b="1" dirty="0">
              <a:latin typeface="Calibri" charset="0"/>
              <a:ea typeface="Calibri" charset="0"/>
              <a:cs typeface="Calibri" charset="0"/>
            </a:endParaRPr>
          </a:p>
          <a:p>
            <a:pPr marL="457200" indent="-457200">
              <a:spcBef>
                <a:spcPts val="0"/>
              </a:spcBef>
              <a:buFont typeface="+mj-lt"/>
              <a:buAutoNum type="arabicPeriod"/>
            </a:pPr>
            <a:r>
              <a:rPr lang="en-US" sz="2800" b="1" dirty="0" smtClean="0">
                <a:latin typeface="Calibri" charset="0"/>
                <a:ea typeface="Calibri" charset="0"/>
                <a:cs typeface="Calibri" charset="0"/>
              </a:rPr>
              <a:t>Selecting the Most Cost-Effective Service Offering</a:t>
            </a:r>
          </a:p>
          <a:p>
            <a:pPr marL="457200" indent="-457200">
              <a:spcBef>
                <a:spcPts val="0"/>
              </a:spcBef>
              <a:buFont typeface="+mj-lt"/>
              <a:buAutoNum type="arabicPeriod"/>
            </a:pPr>
            <a:endParaRPr lang="en-US" sz="2800" b="1" dirty="0">
              <a:latin typeface="Calibri" charset="0"/>
              <a:ea typeface="Calibri" charset="0"/>
              <a:cs typeface="Calibri" charset="0"/>
            </a:endParaRPr>
          </a:p>
          <a:p>
            <a:pPr marL="457200" indent="-457200">
              <a:spcBef>
                <a:spcPts val="0"/>
              </a:spcBef>
              <a:buFont typeface="+mj-lt"/>
              <a:buAutoNum type="arabicPeriod"/>
            </a:pPr>
            <a:r>
              <a:rPr lang="en-US" sz="2800" b="1" dirty="0" smtClean="0">
                <a:latin typeface="Calibri" charset="0"/>
                <a:ea typeface="Calibri" charset="0"/>
                <a:cs typeface="Calibri" charset="0"/>
              </a:rPr>
              <a:t>Preparing a Fiber Funding Request</a:t>
            </a:r>
          </a:p>
          <a:p>
            <a:pPr marL="457200" indent="-457200">
              <a:spcBef>
                <a:spcPts val="0"/>
              </a:spcBef>
              <a:buFont typeface="+mj-lt"/>
              <a:buAutoNum type="arabicPeriod"/>
            </a:pPr>
            <a:endParaRPr lang="en-US" sz="2800" b="1" dirty="0">
              <a:solidFill>
                <a:schemeClr val="tx1"/>
              </a:solidFill>
              <a:latin typeface="Calibri" charset="0"/>
              <a:ea typeface="Calibri" charset="0"/>
              <a:cs typeface="Calibri" charset="0"/>
            </a:endParaRPr>
          </a:p>
          <a:p>
            <a:pPr marL="457200" indent="-457200">
              <a:spcBef>
                <a:spcPts val="0"/>
              </a:spcBef>
              <a:buFont typeface="+mj-lt"/>
              <a:buAutoNum type="arabicPeriod"/>
            </a:pPr>
            <a:r>
              <a:rPr lang="en-US" sz="2800" b="1" dirty="0" smtClean="0">
                <a:solidFill>
                  <a:schemeClr val="tx1"/>
                </a:solidFill>
                <a:latin typeface="Calibri" charset="0"/>
                <a:ea typeface="Calibri" charset="0"/>
                <a:cs typeface="Calibri" charset="0"/>
              </a:rPr>
              <a:t>Preparing for PIA</a:t>
            </a:r>
          </a:p>
          <a:p>
            <a:pPr marL="857250" lvl="1" indent="-457200">
              <a:spcBef>
                <a:spcPts val="0"/>
              </a:spcBef>
              <a:buFont typeface="Arial" panose="020B0604020202020204" pitchFamily="34" charset="0"/>
              <a:buChar char="•"/>
            </a:pPr>
            <a:endParaRPr lang="en-US" sz="2400" dirty="0">
              <a:solidFill>
                <a:schemeClr val="tx1"/>
              </a:solidFill>
              <a:latin typeface="Calibri" charset="0"/>
              <a:ea typeface="Calibri" charset="0"/>
              <a:cs typeface="Calibri" charset="0"/>
            </a:endParaRPr>
          </a:p>
          <a:p>
            <a:pPr marL="0" indent="0">
              <a:buNone/>
            </a:pPr>
            <a:endParaRPr lang="en-US" dirty="0"/>
          </a:p>
        </p:txBody>
      </p:sp>
    </p:spTree>
    <p:extLst>
      <p:ext uri="{BB962C8B-B14F-4D97-AF65-F5344CB8AC3E}">
        <p14:creationId xmlns:p14="http://schemas.microsoft.com/office/powerpoint/2010/main" val="3107190700"/>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54"/>
          <p:cNvSpPr/>
          <p:nvPr/>
        </p:nvSpPr>
        <p:spPr>
          <a:xfrm>
            <a:off x="1447800" y="381000"/>
            <a:ext cx="7391400" cy="523216"/>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lvl1pPr algn="r">
              <a:defRPr sz="3200" b="1">
                <a:latin typeface="Calibri"/>
                <a:ea typeface="Calibri"/>
                <a:cs typeface="Calibri"/>
                <a:sym typeface="Calibri"/>
              </a:defRPr>
            </a:lvl1pPr>
          </a:lstStyle>
          <a:p>
            <a:pPr lvl="0">
              <a:defRPr sz="1800" b="0"/>
            </a:pPr>
            <a:r>
              <a:rPr lang="en-US" sz="2800" b="1" i="1" dirty="0" smtClean="0"/>
              <a:t>Reviewing Bids for Cost-Effectiveness </a:t>
            </a:r>
            <a:r>
              <a:rPr lang="en-US" sz="1600" b="1" i="1" dirty="0" smtClean="0"/>
              <a:t>(cont.)</a:t>
            </a:r>
            <a:endParaRPr sz="1600" b="1" i="1" dirty="0"/>
          </a:p>
        </p:txBody>
      </p:sp>
      <p:sp>
        <p:nvSpPr>
          <p:cNvPr id="2" name="Text Placeholder 1"/>
          <p:cNvSpPr>
            <a:spLocks noGrp="1"/>
          </p:cNvSpPr>
          <p:nvPr>
            <p:ph type="body" idx="1"/>
          </p:nvPr>
        </p:nvSpPr>
        <p:spPr>
          <a:xfrm>
            <a:off x="304800" y="1066800"/>
            <a:ext cx="8534400" cy="5502085"/>
          </a:xfrm>
        </p:spPr>
        <p:txBody>
          <a:bodyPr/>
          <a:lstStyle/>
          <a:p>
            <a:pPr marL="342900" lvl="3" indent="-342900">
              <a:spcBef>
                <a:spcPts val="0"/>
              </a:spcBef>
              <a:buFont typeface="Arial" charset="0"/>
              <a:buChar char="•"/>
            </a:pPr>
            <a:r>
              <a:rPr lang="en-US" altLang="en-US" sz="2200" dirty="0" smtClean="0">
                <a:latin typeface="Calibri" charset="0"/>
                <a:ea typeface="Calibri" charset="0"/>
                <a:cs typeface="Calibri" charset="0"/>
              </a:rPr>
              <a:t>Identify a </a:t>
            </a:r>
            <a:r>
              <a:rPr lang="en-US" altLang="en-US" sz="2200" b="1" dirty="0" smtClean="0">
                <a:latin typeface="Calibri" charset="0"/>
                <a:ea typeface="Calibri" charset="0"/>
                <a:cs typeface="Calibri" charset="0"/>
              </a:rPr>
              <a:t>comprehensive</a:t>
            </a:r>
            <a:r>
              <a:rPr lang="en-US" altLang="en-US" sz="2200" dirty="0" smtClean="0">
                <a:latin typeface="Calibri" charset="0"/>
                <a:ea typeface="Calibri" charset="0"/>
                <a:cs typeface="Calibri" charset="0"/>
              </a:rPr>
              <a:t> and specific total cost for each option that you are comparing.</a:t>
            </a:r>
          </a:p>
          <a:p>
            <a:pPr marL="800100" lvl="4" indent="-342900">
              <a:spcBef>
                <a:spcPts val="0"/>
              </a:spcBef>
              <a:buFont typeface="Arial" charset="0"/>
              <a:buChar char="•"/>
            </a:pPr>
            <a:r>
              <a:rPr lang="en-US" altLang="en-US" sz="2000" b="1" dirty="0" smtClean="0">
                <a:latin typeface="Calibri" charset="0"/>
                <a:ea typeface="Calibri" charset="0"/>
                <a:cs typeface="Calibri" charset="0"/>
              </a:rPr>
              <a:t>Self-Provisioned Networks: </a:t>
            </a:r>
            <a:r>
              <a:rPr lang="en-US" altLang="en-US" sz="2000" dirty="0" smtClean="0">
                <a:latin typeface="Calibri" charset="0"/>
                <a:ea typeface="Calibri" charset="0"/>
                <a:cs typeface="Calibri" charset="0"/>
              </a:rPr>
              <a:t>Consider all costs of owning, operating, and maintaining a network (e.g., recurring fees for maintenance and operations, Network Equipment).</a:t>
            </a:r>
          </a:p>
          <a:p>
            <a:pPr marL="800100" lvl="4" indent="-342900">
              <a:spcBef>
                <a:spcPts val="0"/>
              </a:spcBef>
              <a:buFont typeface="Arial" charset="0"/>
              <a:buChar char="•"/>
            </a:pPr>
            <a:r>
              <a:rPr lang="en-US" altLang="en-US" sz="2000" b="1" dirty="0" smtClean="0">
                <a:latin typeface="Calibri" charset="0"/>
                <a:ea typeface="Calibri" charset="0"/>
                <a:cs typeface="Calibri" charset="0"/>
              </a:rPr>
              <a:t>Leased Dark Fiber: </a:t>
            </a:r>
            <a:r>
              <a:rPr lang="en-US" altLang="en-US" sz="2000" dirty="0" smtClean="0">
                <a:latin typeface="Calibri" charset="0"/>
                <a:ea typeface="Calibri" charset="0"/>
                <a:cs typeface="Calibri" charset="0"/>
              </a:rPr>
              <a:t>Consider all of the costs of leasing, lighting, maintaining, and/or operating the dark fiber.</a:t>
            </a:r>
          </a:p>
          <a:p>
            <a:pPr marL="800100" lvl="4" indent="-342900">
              <a:spcBef>
                <a:spcPts val="0"/>
              </a:spcBef>
              <a:buFont typeface="Arial" charset="0"/>
              <a:buChar char="•"/>
            </a:pPr>
            <a:r>
              <a:rPr lang="en-US" altLang="en-US" sz="2000" b="1" dirty="0" smtClean="0">
                <a:latin typeface="Calibri" charset="0"/>
                <a:ea typeface="Calibri" charset="0"/>
                <a:cs typeface="Calibri" charset="0"/>
              </a:rPr>
              <a:t>Leased Lit Fiber: </a:t>
            </a:r>
            <a:r>
              <a:rPr lang="en-US" altLang="en-US" sz="2000" dirty="0" smtClean="0">
                <a:latin typeface="Calibri" charset="0"/>
                <a:ea typeface="Calibri" charset="0"/>
                <a:cs typeface="Calibri" charset="0"/>
              </a:rPr>
              <a:t>Comparison should project demand for bandwidth over the comparison period and how costs of bandwidth will vary over time.</a:t>
            </a:r>
          </a:p>
          <a:p>
            <a:pPr marL="800100" lvl="4" indent="-342900">
              <a:spcBef>
                <a:spcPts val="0"/>
              </a:spcBef>
              <a:buFont typeface="Arial" charset="0"/>
              <a:buChar char="•"/>
            </a:pPr>
            <a:endParaRPr lang="en-US" altLang="en-US" sz="600" dirty="0" smtClean="0">
              <a:latin typeface="Calibri" charset="0"/>
              <a:ea typeface="Calibri" charset="0"/>
              <a:cs typeface="Calibri" charset="0"/>
            </a:endParaRPr>
          </a:p>
          <a:p>
            <a:pPr marL="342900" lvl="3" indent="-342900">
              <a:spcBef>
                <a:spcPts val="0"/>
              </a:spcBef>
              <a:buFont typeface="Arial" charset="0"/>
              <a:buChar char="•"/>
            </a:pPr>
            <a:r>
              <a:rPr lang="en-US" altLang="en-US" sz="2200" dirty="0" smtClean="0">
                <a:latin typeface="Calibri" charset="0"/>
                <a:ea typeface="Calibri" charset="0"/>
                <a:cs typeface="Calibri" charset="0"/>
              </a:rPr>
              <a:t>Divide total cost of the leased dark fiber or self-provisioned network by number of years to determine annual cost.  Compare that annual cost against the annual cost of other responsive proposals received.</a:t>
            </a:r>
          </a:p>
          <a:p>
            <a:pPr marL="342900" lvl="3" indent="-342900">
              <a:spcBef>
                <a:spcPts val="0"/>
              </a:spcBef>
              <a:buFont typeface="Arial" charset="0"/>
              <a:buChar char="•"/>
            </a:pPr>
            <a:endParaRPr lang="en-US" altLang="en-US" sz="600" dirty="0" smtClean="0">
              <a:latin typeface="Calibri" charset="0"/>
              <a:ea typeface="Calibri" charset="0"/>
              <a:cs typeface="Calibri" charset="0"/>
            </a:endParaRPr>
          </a:p>
          <a:p>
            <a:pPr marL="342900" lvl="3" indent="-342900">
              <a:spcBef>
                <a:spcPts val="0"/>
              </a:spcBef>
              <a:buFont typeface="Arial" panose="020B0604020202020204" pitchFamily="34" charset="0"/>
              <a:buChar char="•"/>
            </a:pPr>
            <a:r>
              <a:rPr lang="en-US" altLang="en-US" sz="2200" dirty="0" smtClean="0">
                <a:latin typeface="Calibri" charset="0"/>
                <a:ea typeface="Calibri" charset="0"/>
                <a:cs typeface="Calibri" charset="0"/>
              </a:rPr>
              <a:t>Be prepared to explain any assumptions made, such as expected useful life, cost for Network </a:t>
            </a:r>
            <a:r>
              <a:rPr lang="en-US" altLang="en-US" sz="2200" dirty="0">
                <a:latin typeface="Calibri" charset="0"/>
                <a:ea typeface="Calibri" charset="0"/>
                <a:cs typeface="Calibri" charset="0"/>
              </a:rPr>
              <a:t>E</a:t>
            </a:r>
            <a:r>
              <a:rPr lang="en-US" altLang="en-US" sz="2200" dirty="0" smtClean="0">
                <a:latin typeface="Calibri" charset="0"/>
                <a:ea typeface="Calibri" charset="0"/>
                <a:cs typeface="Calibri" charset="0"/>
              </a:rPr>
              <a:t>quipment for leased dark fiber or self-provisioned network.</a:t>
            </a:r>
            <a:endParaRPr lang="en-US" altLang="en-US" sz="2200" strike="sngStrike" dirty="0" smtClean="0">
              <a:solidFill>
                <a:srgbClr val="FF0000"/>
              </a:solidFill>
              <a:latin typeface="Calibri" charset="0"/>
              <a:ea typeface="Calibri" charset="0"/>
              <a:cs typeface="Calibri" charset="0"/>
            </a:endParaRPr>
          </a:p>
          <a:p>
            <a:pPr marL="0" lvl="1" indent="0">
              <a:buSzPct val="75000"/>
              <a:buNone/>
            </a:pPr>
            <a:endParaRPr lang="en-US" altLang="en-US" sz="2200" i="1" dirty="0">
              <a:latin typeface="Calibri" charset="0"/>
              <a:ea typeface="Calibri" charset="0"/>
              <a:cs typeface="Calibri" charset="0"/>
            </a:endParaRPr>
          </a:p>
          <a:p>
            <a:endParaRPr lang="en-US" dirty="0"/>
          </a:p>
        </p:txBody>
      </p:sp>
    </p:spTree>
    <p:extLst>
      <p:ext uri="{BB962C8B-B14F-4D97-AF65-F5344CB8AC3E}">
        <p14:creationId xmlns:p14="http://schemas.microsoft.com/office/powerpoint/2010/main" val="1882010555"/>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85800" y="2244634"/>
            <a:ext cx="8001000" cy="2479766"/>
          </a:xfrm>
        </p:spPr>
        <p:txBody>
          <a:bodyPr/>
          <a:lstStyle/>
          <a:p>
            <a:pPr marL="0" indent="0" algn="ctr">
              <a:spcBef>
                <a:spcPts val="0"/>
              </a:spcBef>
              <a:buNone/>
            </a:pPr>
            <a:r>
              <a:rPr lang="en-US" sz="3600" b="1" u="sng" dirty="0" smtClean="0">
                <a:latin typeface="Calibri" charset="0"/>
                <a:ea typeface="Calibri" charset="0"/>
                <a:cs typeface="Calibri" charset="0"/>
              </a:rPr>
              <a:t>Section 4</a:t>
            </a:r>
          </a:p>
          <a:p>
            <a:pPr marL="0" indent="0" algn="ctr">
              <a:spcBef>
                <a:spcPts val="0"/>
              </a:spcBef>
              <a:buNone/>
            </a:pPr>
            <a:r>
              <a:rPr lang="en-US" sz="3600" b="1" dirty="0" smtClean="0">
                <a:latin typeface="Calibri" charset="0"/>
                <a:ea typeface="Calibri" charset="0"/>
                <a:cs typeface="Calibri" charset="0"/>
              </a:rPr>
              <a:t>Preparing a Fiber </a:t>
            </a:r>
            <a:r>
              <a:rPr lang="en-US" sz="3600" b="1" dirty="0">
                <a:latin typeface="Calibri" charset="0"/>
                <a:ea typeface="Calibri" charset="0"/>
                <a:cs typeface="Calibri" charset="0"/>
              </a:rPr>
              <a:t>Funding </a:t>
            </a:r>
            <a:r>
              <a:rPr lang="en-US" sz="3600" b="1" dirty="0" smtClean="0">
                <a:latin typeface="Calibri" charset="0"/>
                <a:ea typeface="Calibri" charset="0"/>
                <a:cs typeface="Calibri" charset="0"/>
              </a:rPr>
              <a:t>Request</a:t>
            </a:r>
            <a:endParaRPr lang="en-US" sz="4400" strike="sngStrike" dirty="0">
              <a:solidFill>
                <a:srgbClr val="FF0000"/>
              </a:solidFill>
            </a:endParaRPr>
          </a:p>
        </p:txBody>
      </p:sp>
      <p:sp>
        <p:nvSpPr>
          <p:cNvPr id="4" name="Shape 54"/>
          <p:cNvSpPr/>
          <p:nvPr/>
        </p:nvSpPr>
        <p:spPr>
          <a:xfrm>
            <a:off x="2514600" y="380999"/>
            <a:ext cx="6172200" cy="584771"/>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endParaRPr sz="3200" b="1" dirty="0"/>
          </a:p>
        </p:txBody>
      </p:sp>
    </p:spTree>
    <p:extLst>
      <p:ext uri="{BB962C8B-B14F-4D97-AF65-F5344CB8AC3E}">
        <p14:creationId xmlns:p14="http://schemas.microsoft.com/office/powerpoint/2010/main" val="152606574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54"/>
          <p:cNvSpPr/>
          <p:nvPr/>
        </p:nvSpPr>
        <p:spPr>
          <a:xfrm>
            <a:off x="1295400" y="380999"/>
            <a:ext cx="7391400" cy="553994"/>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lvl1pPr algn="r">
              <a:defRPr sz="3200" b="1">
                <a:latin typeface="Calibri"/>
                <a:ea typeface="Calibri"/>
                <a:cs typeface="Calibri"/>
                <a:sym typeface="Calibri"/>
              </a:defRPr>
            </a:lvl1pPr>
          </a:lstStyle>
          <a:p>
            <a:pPr lvl="0">
              <a:defRPr sz="1800" b="0"/>
            </a:pPr>
            <a:r>
              <a:rPr lang="en-US" sz="3000" b="1" i="1" dirty="0" smtClean="0"/>
              <a:t>Know Your FRNs</a:t>
            </a:r>
            <a:endParaRPr sz="1800" b="1" i="1" dirty="0"/>
          </a:p>
        </p:txBody>
      </p:sp>
      <p:sp>
        <p:nvSpPr>
          <p:cNvPr id="2" name="Text Placeholder 1"/>
          <p:cNvSpPr>
            <a:spLocks noGrp="1"/>
          </p:cNvSpPr>
          <p:nvPr>
            <p:ph type="body" idx="1"/>
          </p:nvPr>
        </p:nvSpPr>
        <p:spPr>
          <a:xfrm>
            <a:off x="304800" y="990600"/>
            <a:ext cx="8382000" cy="5229496"/>
          </a:xfrm>
        </p:spPr>
        <p:txBody>
          <a:bodyPr/>
          <a:lstStyle/>
          <a:p>
            <a:pPr marL="342900" lvl="1" indent="-342900">
              <a:spcBef>
                <a:spcPts val="0"/>
              </a:spcBef>
              <a:buSzPct val="100000"/>
              <a:buFont typeface="Arial" panose="020B0604020202020204" pitchFamily="34" charset="0"/>
              <a:buChar char="•"/>
            </a:pPr>
            <a:r>
              <a:rPr lang="en-US" altLang="en-US" sz="2400" dirty="0" smtClean="0">
                <a:latin typeface="Calibri" charset="0"/>
                <a:ea typeface="Calibri" charset="0"/>
                <a:cs typeface="Calibri" charset="0"/>
              </a:rPr>
              <a:t>Understand the distinct funding requests that you may need to submit in your FCC Form 471:</a:t>
            </a:r>
          </a:p>
          <a:p>
            <a:pPr marL="762000" lvl="2" indent="-342900">
              <a:spcBef>
                <a:spcPts val="0"/>
              </a:spcBef>
              <a:buSzPct val="70000"/>
              <a:buFont typeface="Wingdings" panose="05000000000000000000" pitchFamily="2" charset="2"/>
              <a:buChar char="Ø"/>
            </a:pPr>
            <a:r>
              <a:rPr lang="en-US" altLang="en-US" sz="2000" b="1" dirty="0" smtClean="0">
                <a:latin typeface="Calibri" charset="0"/>
                <a:ea typeface="Calibri" charset="0"/>
                <a:cs typeface="Calibri" charset="0"/>
              </a:rPr>
              <a:t>Special Construction: </a:t>
            </a:r>
            <a:r>
              <a:rPr lang="en-US" altLang="en-US" sz="2000" dirty="0" smtClean="0">
                <a:latin typeface="Calibri" charset="0"/>
                <a:ea typeface="Calibri" charset="0"/>
                <a:cs typeface="Calibri" charset="0"/>
              </a:rPr>
              <a:t>Discussed above.</a:t>
            </a:r>
          </a:p>
          <a:p>
            <a:pPr marL="762000" lvl="2" indent="-342900">
              <a:spcBef>
                <a:spcPts val="0"/>
              </a:spcBef>
              <a:buSzPct val="70000"/>
              <a:buFont typeface="Wingdings" panose="05000000000000000000" pitchFamily="2" charset="2"/>
              <a:buChar char="Ø"/>
            </a:pPr>
            <a:r>
              <a:rPr lang="en-US" altLang="en-US" sz="2000" b="1" dirty="0" smtClean="0">
                <a:latin typeface="Calibri" charset="0"/>
                <a:ea typeface="Calibri" charset="0"/>
                <a:cs typeface="Calibri" charset="0"/>
              </a:rPr>
              <a:t>Network Equipment: </a:t>
            </a:r>
            <a:r>
              <a:rPr lang="en-US" altLang="en-US" sz="2000" dirty="0">
                <a:latin typeface="Calibri" charset="0"/>
                <a:ea typeface="Calibri" charset="0"/>
                <a:cs typeface="Calibri" charset="0"/>
              </a:rPr>
              <a:t>M</a:t>
            </a:r>
            <a:r>
              <a:rPr lang="en-US" altLang="en-US" sz="2000" dirty="0" smtClean="0">
                <a:latin typeface="Calibri" charset="0"/>
                <a:ea typeface="Calibri" charset="0"/>
                <a:cs typeface="Calibri" charset="0"/>
              </a:rPr>
              <a:t>odulating electronics and other equipment needed to light dark fiber or make self-provisioned network functional.</a:t>
            </a:r>
          </a:p>
          <a:p>
            <a:pPr marL="762000" lvl="2" indent="-342900">
              <a:spcBef>
                <a:spcPts val="0"/>
              </a:spcBef>
              <a:buSzPct val="70000"/>
              <a:buFont typeface="Wingdings" panose="05000000000000000000" pitchFamily="2" charset="2"/>
              <a:buChar char="Ø"/>
            </a:pPr>
            <a:r>
              <a:rPr lang="en-US" altLang="en-US" sz="2000" b="1" dirty="0" smtClean="0">
                <a:latin typeface="Calibri" charset="0"/>
                <a:ea typeface="Calibri" charset="0"/>
                <a:cs typeface="Calibri" charset="0"/>
              </a:rPr>
              <a:t>Maintenance &amp; Operations: </a:t>
            </a:r>
            <a:r>
              <a:rPr lang="en-US" altLang="en-US" sz="2000" dirty="0">
                <a:latin typeface="Calibri" charset="0"/>
                <a:ea typeface="Calibri" charset="0"/>
                <a:cs typeface="Calibri" charset="0"/>
              </a:rPr>
              <a:t>R</a:t>
            </a:r>
            <a:r>
              <a:rPr lang="en-US" altLang="en-US" sz="2000" dirty="0" smtClean="0">
                <a:latin typeface="Calibri" charset="0"/>
                <a:ea typeface="Calibri" charset="0"/>
                <a:cs typeface="Calibri" charset="0"/>
              </a:rPr>
              <a:t>ecurring charges for maintenance and operations of leased dark fiber or a self-provisioned network.</a:t>
            </a:r>
          </a:p>
          <a:p>
            <a:pPr marL="819150" lvl="2" indent="0">
              <a:spcBef>
                <a:spcPts val="0"/>
              </a:spcBef>
              <a:buSzPct val="70000"/>
              <a:buNone/>
            </a:pPr>
            <a:r>
              <a:rPr lang="en-US" altLang="en-US" sz="2000" b="1" i="1" u="sng" dirty="0" smtClean="0">
                <a:solidFill>
                  <a:srgbClr val="00B050"/>
                </a:solidFill>
                <a:latin typeface="Calibri" charset="0"/>
                <a:ea typeface="Calibri" charset="0"/>
                <a:cs typeface="Calibri" charset="0"/>
              </a:rPr>
              <a:t>Note</a:t>
            </a:r>
            <a:r>
              <a:rPr lang="en-US" altLang="en-US" sz="2000" i="1" dirty="0" smtClean="0">
                <a:latin typeface="Calibri" charset="0"/>
                <a:ea typeface="Calibri" charset="0"/>
                <a:cs typeface="Calibri" charset="0"/>
              </a:rPr>
              <a:t>: Do not use the M&amp;O FRN to request support for payments on a dark fiber lease or IRU. </a:t>
            </a:r>
          </a:p>
          <a:p>
            <a:pPr lvl="1" indent="-342900">
              <a:spcBef>
                <a:spcPts val="0"/>
              </a:spcBef>
              <a:buSzPct val="70000"/>
              <a:buFont typeface="Wingdings" panose="05000000000000000000" pitchFamily="2" charset="2"/>
              <a:buChar char="Ø"/>
            </a:pPr>
            <a:r>
              <a:rPr lang="en-US" altLang="en-US" sz="2000" b="1" dirty="0" smtClean="0">
                <a:latin typeface="Calibri" charset="0"/>
                <a:ea typeface="Calibri" charset="0"/>
                <a:cs typeface="Calibri" charset="0"/>
              </a:rPr>
              <a:t>Network Equipment/M&amp;O:  </a:t>
            </a:r>
            <a:r>
              <a:rPr lang="en-US" altLang="en-US" sz="2000" dirty="0">
                <a:latin typeface="Calibri" charset="0"/>
                <a:ea typeface="Calibri" charset="0"/>
                <a:cs typeface="Calibri" charset="0"/>
              </a:rPr>
              <a:t>An </a:t>
            </a:r>
            <a:r>
              <a:rPr lang="en-US" altLang="en-US" sz="2000" dirty="0" smtClean="0">
                <a:latin typeface="Calibri" charset="0"/>
                <a:ea typeface="Calibri" charset="0"/>
                <a:cs typeface="Calibri" charset="0"/>
              </a:rPr>
              <a:t>applicant can </a:t>
            </a:r>
            <a:r>
              <a:rPr lang="en-US" altLang="en-US" sz="2000" dirty="0">
                <a:latin typeface="Calibri" charset="0"/>
                <a:ea typeface="Calibri" charset="0"/>
                <a:cs typeface="Calibri" charset="0"/>
              </a:rPr>
              <a:t>file a single FRN for network equipment </a:t>
            </a:r>
            <a:r>
              <a:rPr lang="en-US" altLang="en-US" sz="2000" dirty="0" smtClean="0">
                <a:latin typeface="Calibri" charset="0"/>
                <a:ea typeface="Calibri" charset="0"/>
                <a:cs typeface="Calibri" charset="0"/>
              </a:rPr>
              <a:t>M&amp;O when the applicant signed a single contract for the product and services. </a:t>
            </a:r>
            <a:endParaRPr lang="en-US" altLang="en-US" sz="2000" dirty="0">
              <a:latin typeface="Calibri" charset="0"/>
              <a:ea typeface="Calibri" charset="0"/>
              <a:cs typeface="Calibri" charset="0"/>
            </a:endParaRPr>
          </a:p>
          <a:p>
            <a:pPr lvl="1" indent="-342900">
              <a:spcBef>
                <a:spcPts val="0"/>
              </a:spcBef>
              <a:buSzPct val="70000"/>
              <a:buFont typeface="Wingdings" panose="05000000000000000000" pitchFamily="2" charset="2"/>
              <a:buChar char="Ø"/>
            </a:pPr>
            <a:endParaRPr lang="en-US" altLang="en-US" sz="800" dirty="0" smtClean="0">
              <a:solidFill>
                <a:srgbClr val="FF0000"/>
              </a:solidFill>
              <a:latin typeface="Calibri" charset="0"/>
              <a:ea typeface="Calibri" charset="0"/>
              <a:cs typeface="Calibri" charset="0"/>
            </a:endParaRPr>
          </a:p>
          <a:p>
            <a:pPr marL="342900" lvl="1" indent="-342900">
              <a:spcBef>
                <a:spcPts val="0"/>
              </a:spcBef>
              <a:buSzPct val="100000"/>
              <a:buFont typeface="Arial" panose="020B0604020202020204" pitchFamily="34" charset="0"/>
              <a:buChar char="•"/>
            </a:pPr>
            <a:r>
              <a:rPr lang="en-US" altLang="en-US" sz="2400" dirty="0" smtClean="0">
                <a:latin typeface="Calibri" charset="0"/>
                <a:ea typeface="Calibri" charset="0"/>
                <a:cs typeface="Calibri" charset="0"/>
              </a:rPr>
              <a:t>Applicants that file special construction requests, but not Network Equipment or M&amp;O funding requests, should be prepared to explain why the latter are not necessary </a:t>
            </a:r>
          </a:p>
          <a:p>
            <a:pPr marL="347472" lvl="2" indent="0">
              <a:spcBef>
                <a:spcPts val="0"/>
              </a:spcBef>
              <a:buSzPct val="100000"/>
              <a:buNone/>
            </a:pPr>
            <a:r>
              <a:rPr lang="en-US" altLang="en-US" sz="2100" dirty="0" smtClean="0">
                <a:latin typeface="Calibri" charset="0"/>
                <a:ea typeface="Calibri" charset="0"/>
                <a:cs typeface="Calibri" charset="0"/>
              </a:rPr>
              <a:t>(e.g., applicant already owns Network Equipment needed to light fiber).</a:t>
            </a:r>
          </a:p>
          <a:p>
            <a:pPr marL="419100" lvl="2" indent="0">
              <a:buSzPct val="75000"/>
              <a:buNone/>
            </a:pPr>
            <a:endParaRPr lang="en-US" altLang="en-US" sz="2000" dirty="0"/>
          </a:p>
          <a:p>
            <a:pPr marL="342900" lvl="1" indent="-342900">
              <a:buSzPct val="75000"/>
              <a:buFont typeface="Wingdings" panose="05000000000000000000" pitchFamily="2" charset="2"/>
              <a:buChar char="Ø"/>
            </a:pPr>
            <a:endParaRPr lang="en-US" sz="2000" dirty="0"/>
          </a:p>
        </p:txBody>
      </p:sp>
    </p:spTree>
    <p:extLst>
      <p:ext uri="{BB962C8B-B14F-4D97-AF65-F5344CB8AC3E}">
        <p14:creationId xmlns:p14="http://schemas.microsoft.com/office/powerpoint/2010/main" val="1727704489"/>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54"/>
          <p:cNvSpPr/>
          <p:nvPr/>
        </p:nvSpPr>
        <p:spPr>
          <a:xfrm>
            <a:off x="2133600" y="380999"/>
            <a:ext cx="6553200" cy="553994"/>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lvl1pPr algn="r">
              <a:defRPr sz="3200" b="1">
                <a:latin typeface="Calibri"/>
                <a:ea typeface="Calibri"/>
                <a:cs typeface="Calibri"/>
                <a:sym typeface="Calibri"/>
              </a:defRPr>
            </a:lvl1pPr>
          </a:lstStyle>
          <a:p>
            <a:pPr lvl="0">
              <a:defRPr sz="1800" b="0"/>
            </a:pPr>
            <a:r>
              <a:rPr lang="en-US" sz="3000" b="1" i="1" dirty="0" smtClean="0"/>
              <a:t>Organize Your FRNs</a:t>
            </a:r>
            <a:endParaRPr sz="3000" b="1" i="1" dirty="0"/>
          </a:p>
        </p:txBody>
      </p:sp>
      <p:sp>
        <p:nvSpPr>
          <p:cNvPr id="2" name="Text Placeholder 1"/>
          <p:cNvSpPr>
            <a:spLocks noGrp="1"/>
          </p:cNvSpPr>
          <p:nvPr>
            <p:ph type="body" idx="1"/>
          </p:nvPr>
        </p:nvSpPr>
        <p:spPr>
          <a:xfrm>
            <a:off x="381000" y="934993"/>
            <a:ext cx="8610600" cy="5361303"/>
          </a:xfrm>
        </p:spPr>
        <p:txBody>
          <a:bodyPr/>
          <a:lstStyle/>
          <a:p>
            <a:pPr marL="342900" lvl="1" indent="-342900">
              <a:spcBef>
                <a:spcPts val="0"/>
              </a:spcBef>
              <a:buSzPct val="100000"/>
              <a:buFont typeface="Arial" panose="020B0604020202020204" pitchFamily="34" charset="0"/>
              <a:buChar char="•"/>
            </a:pPr>
            <a:r>
              <a:rPr lang="en-US" altLang="en-US" sz="2200" dirty="0" smtClean="0">
                <a:latin typeface="Calibri" charset="0"/>
                <a:ea typeface="Calibri" charset="0"/>
                <a:cs typeface="Calibri" charset="0"/>
              </a:rPr>
              <a:t>Funding </a:t>
            </a:r>
            <a:r>
              <a:rPr lang="en-US" altLang="en-US" sz="2200" dirty="0">
                <a:latin typeface="Calibri" charset="0"/>
                <a:ea typeface="Calibri" charset="0"/>
                <a:cs typeface="Calibri" charset="0"/>
              </a:rPr>
              <a:t>requests for </a:t>
            </a:r>
            <a:r>
              <a:rPr lang="en-US" altLang="en-US" sz="2200" dirty="0" smtClean="0">
                <a:latin typeface="Calibri" charset="0"/>
                <a:ea typeface="Calibri" charset="0"/>
                <a:cs typeface="Calibri" charset="0"/>
              </a:rPr>
              <a:t>Network </a:t>
            </a:r>
            <a:r>
              <a:rPr lang="en-US" altLang="en-US" sz="2200" dirty="0">
                <a:latin typeface="Calibri" charset="0"/>
                <a:ea typeface="Calibri" charset="0"/>
                <a:cs typeface="Calibri" charset="0"/>
              </a:rPr>
              <a:t>E</a:t>
            </a:r>
            <a:r>
              <a:rPr lang="en-US" altLang="en-US" sz="2200" dirty="0" smtClean="0">
                <a:latin typeface="Calibri" charset="0"/>
                <a:ea typeface="Calibri" charset="0"/>
                <a:cs typeface="Calibri" charset="0"/>
              </a:rPr>
              <a:t>quipment </a:t>
            </a:r>
            <a:r>
              <a:rPr lang="en-US" altLang="en-US" sz="2200" dirty="0">
                <a:latin typeface="Calibri" charset="0"/>
                <a:ea typeface="Calibri" charset="0"/>
                <a:cs typeface="Calibri" charset="0"/>
              </a:rPr>
              <a:t>and </a:t>
            </a:r>
            <a:r>
              <a:rPr lang="en-US" altLang="en-US" sz="2200" dirty="0" smtClean="0">
                <a:latin typeface="Calibri" charset="0"/>
                <a:ea typeface="Calibri" charset="0"/>
                <a:cs typeface="Calibri" charset="0"/>
              </a:rPr>
              <a:t>Maintenance &amp; </a:t>
            </a:r>
            <a:r>
              <a:rPr lang="en-US" altLang="en-US" sz="2200" dirty="0">
                <a:latin typeface="Calibri" charset="0"/>
                <a:ea typeface="Calibri" charset="0"/>
                <a:cs typeface="Calibri" charset="0"/>
              </a:rPr>
              <a:t>O</a:t>
            </a:r>
            <a:r>
              <a:rPr lang="en-US" altLang="en-US" sz="2200" dirty="0" smtClean="0">
                <a:latin typeface="Calibri" charset="0"/>
                <a:ea typeface="Calibri" charset="0"/>
                <a:cs typeface="Calibri" charset="0"/>
              </a:rPr>
              <a:t>perations </a:t>
            </a:r>
            <a:r>
              <a:rPr lang="en-US" altLang="en-US" sz="2200" dirty="0">
                <a:latin typeface="Calibri" charset="0"/>
                <a:ea typeface="Calibri" charset="0"/>
                <a:cs typeface="Calibri" charset="0"/>
              </a:rPr>
              <a:t>costs associated with lighting leased dark fiber </a:t>
            </a:r>
            <a:r>
              <a:rPr lang="en-US" altLang="en-US" sz="2200" u="sng" dirty="0">
                <a:latin typeface="Calibri" charset="0"/>
                <a:ea typeface="Calibri" charset="0"/>
                <a:cs typeface="Calibri" charset="0"/>
              </a:rPr>
              <a:t>must</a:t>
            </a:r>
            <a:r>
              <a:rPr lang="en-US" altLang="en-US" sz="2200" dirty="0">
                <a:latin typeface="Calibri" charset="0"/>
                <a:ea typeface="Calibri" charset="0"/>
                <a:cs typeface="Calibri" charset="0"/>
              </a:rPr>
              <a:t> be included in the same </a:t>
            </a:r>
            <a:r>
              <a:rPr lang="en-US" altLang="en-US" sz="2200" dirty="0" smtClean="0">
                <a:latin typeface="Calibri" charset="0"/>
                <a:ea typeface="Calibri" charset="0"/>
                <a:cs typeface="Calibri" charset="0"/>
              </a:rPr>
              <a:t>FCC Form 471 seeking support for the dark fiber lease or IRU, so that USAC may evaluate all the costs together.</a:t>
            </a:r>
          </a:p>
          <a:p>
            <a:pPr marL="419100" lvl="2" indent="0">
              <a:spcBef>
                <a:spcPts val="0"/>
              </a:spcBef>
              <a:buSzPct val="75000"/>
              <a:buNone/>
            </a:pPr>
            <a:r>
              <a:rPr lang="en-US" altLang="en-US" sz="2000" b="1" i="1" u="sng" dirty="0" smtClean="0">
                <a:solidFill>
                  <a:srgbClr val="00B050"/>
                </a:solidFill>
                <a:latin typeface="Calibri" charset="0"/>
              </a:rPr>
              <a:t>Note</a:t>
            </a:r>
            <a:r>
              <a:rPr lang="en-US" altLang="en-US" sz="2000" dirty="0" smtClean="0">
                <a:latin typeface="Calibri" charset="0"/>
              </a:rPr>
              <a:t>: </a:t>
            </a:r>
            <a:r>
              <a:rPr lang="en-US" altLang="en-US" sz="2000" i="1" dirty="0" smtClean="0">
                <a:latin typeface="Calibri" charset="0"/>
              </a:rPr>
              <a:t>Including all FRNs related to a particular fiber service in one FCC Form 471 will facilitate review in PIA.</a:t>
            </a:r>
          </a:p>
          <a:p>
            <a:pPr marL="419100" lvl="2" indent="0">
              <a:spcBef>
                <a:spcPts val="0"/>
              </a:spcBef>
              <a:buSzPct val="75000"/>
              <a:buNone/>
            </a:pPr>
            <a:endParaRPr lang="en-US" altLang="en-US" sz="800" i="1" dirty="0" smtClean="0">
              <a:latin typeface="Calibri" charset="0"/>
            </a:endParaRPr>
          </a:p>
          <a:p>
            <a:pPr marL="342900" lvl="1" indent="-342900">
              <a:spcBef>
                <a:spcPts val="0"/>
              </a:spcBef>
              <a:buSzPct val="100000"/>
              <a:buFont typeface="Arial" panose="020B0604020202020204" pitchFamily="34" charset="0"/>
              <a:buChar char="•"/>
            </a:pPr>
            <a:r>
              <a:rPr lang="en-US" altLang="en-US" sz="2200" dirty="0" smtClean="0"/>
              <a:t>Draft Helpful Funding Request Narratives (recommendations):</a:t>
            </a:r>
          </a:p>
          <a:p>
            <a:pPr marL="762000" lvl="2" indent="-342900">
              <a:spcBef>
                <a:spcPts val="0"/>
              </a:spcBef>
              <a:buSzPct val="75000"/>
              <a:buFont typeface="Wingdings" panose="05000000000000000000" pitchFamily="2" charset="2"/>
              <a:buChar char="Ø"/>
            </a:pPr>
            <a:r>
              <a:rPr lang="en-US" sz="2000" dirty="0"/>
              <a:t>Describe the solution you chose and the options considered</a:t>
            </a:r>
            <a:r>
              <a:rPr lang="en-US" sz="2000" dirty="0" smtClean="0"/>
              <a:t>.</a:t>
            </a:r>
          </a:p>
          <a:p>
            <a:pPr marL="762000" lvl="2" indent="-342900">
              <a:spcBef>
                <a:spcPts val="0"/>
              </a:spcBef>
              <a:buSzPct val="75000"/>
              <a:buFont typeface="Wingdings" panose="05000000000000000000" pitchFamily="2" charset="2"/>
              <a:buChar char="Ø"/>
            </a:pPr>
            <a:r>
              <a:rPr lang="en-US" sz="2000" dirty="0" smtClean="0"/>
              <a:t>Describe your existing service and its capacity.</a:t>
            </a:r>
          </a:p>
          <a:p>
            <a:pPr marL="762000" lvl="2" indent="-342900">
              <a:spcBef>
                <a:spcPts val="0"/>
              </a:spcBef>
              <a:buSzPct val="75000"/>
              <a:buFont typeface="Wingdings" panose="05000000000000000000" pitchFamily="2" charset="2"/>
              <a:buChar char="Ø"/>
            </a:pPr>
            <a:r>
              <a:rPr lang="en-US" sz="2000" dirty="0" smtClean="0"/>
              <a:t>Explain variables, such as why you are not requesting support for Network Equipment to light newly constructed fiber.</a:t>
            </a:r>
            <a:endParaRPr lang="en-US" sz="2000" dirty="0"/>
          </a:p>
          <a:p>
            <a:pPr marL="762000" lvl="2" indent="-342900">
              <a:spcBef>
                <a:spcPts val="0"/>
              </a:spcBef>
              <a:buSzPct val="75000"/>
              <a:buFont typeface="Wingdings" panose="05000000000000000000" pitchFamily="2" charset="2"/>
              <a:buChar char="Ø"/>
            </a:pPr>
            <a:r>
              <a:rPr lang="en-US" sz="2000" dirty="0" smtClean="0"/>
              <a:t>If </a:t>
            </a:r>
            <a:r>
              <a:rPr lang="en-US" sz="2000" dirty="0"/>
              <a:t>you are </a:t>
            </a:r>
            <a:r>
              <a:rPr lang="en-US" sz="2000" dirty="0" smtClean="0"/>
              <a:t>seeking support to update </a:t>
            </a:r>
            <a:r>
              <a:rPr lang="en-US" sz="2000" dirty="0"/>
              <a:t>WAN </a:t>
            </a:r>
            <a:r>
              <a:rPr lang="en-US" sz="2000" dirty="0" smtClean="0"/>
              <a:t>connections, </a:t>
            </a:r>
            <a:r>
              <a:rPr lang="en-US" sz="2000" dirty="0"/>
              <a:t>specify the capacity </a:t>
            </a:r>
            <a:r>
              <a:rPr lang="en-US" sz="2000" dirty="0" smtClean="0"/>
              <a:t>to </a:t>
            </a:r>
            <a:r>
              <a:rPr lang="en-US" sz="2000" dirty="0"/>
              <a:t>your ISP </a:t>
            </a:r>
            <a:r>
              <a:rPr lang="en-US" sz="2000" dirty="0" smtClean="0"/>
              <a:t>connection (and vice versa).</a:t>
            </a:r>
          </a:p>
          <a:p>
            <a:pPr marL="419100" lvl="2" indent="0">
              <a:spcBef>
                <a:spcPts val="0"/>
              </a:spcBef>
              <a:buSzPct val="75000"/>
              <a:buNone/>
            </a:pPr>
            <a:endParaRPr lang="en-US" altLang="en-US" sz="800" dirty="0"/>
          </a:p>
          <a:p>
            <a:pPr marL="0" lvl="1" indent="0">
              <a:spcBef>
                <a:spcPts val="300"/>
              </a:spcBef>
              <a:buSzPct val="100000"/>
              <a:buNone/>
            </a:pPr>
            <a:r>
              <a:rPr lang="en-US" altLang="en-US" sz="2100" b="1" i="1" u="sng" dirty="0" smtClean="0">
                <a:solidFill>
                  <a:srgbClr val="00B050"/>
                </a:solidFill>
              </a:rPr>
              <a:t>Reminder</a:t>
            </a:r>
            <a:r>
              <a:rPr lang="en-US" altLang="en-US" sz="2100" b="1" i="1" dirty="0" smtClean="0"/>
              <a:t>: </a:t>
            </a:r>
            <a:r>
              <a:rPr lang="en-US" altLang="en-US" sz="2100" i="1" dirty="0" smtClean="0"/>
              <a:t>Use the EPC contract module to upload your vendor agreements. If the agreements incorporate other documents by reference (e.g., the vendor’s bid response), please make sure they are included.</a:t>
            </a:r>
            <a:endParaRPr lang="en-US" altLang="en-US" sz="2100" b="1" i="1" dirty="0" smtClean="0"/>
          </a:p>
          <a:p>
            <a:pPr marL="342900" lvl="1" indent="-342900">
              <a:buSzPct val="100000"/>
              <a:buFont typeface="Arial" panose="020B0604020202020204" pitchFamily="34" charset="0"/>
              <a:buChar char="•"/>
            </a:pPr>
            <a:endParaRPr lang="en-US" sz="2000" dirty="0"/>
          </a:p>
        </p:txBody>
      </p:sp>
    </p:spTree>
    <p:extLst>
      <p:ext uri="{BB962C8B-B14F-4D97-AF65-F5344CB8AC3E}">
        <p14:creationId xmlns:p14="http://schemas.microsoft.com/office/powerpoint/2010/main" val="2588667015"/>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066800"/>
            <a:ext cx="8458200" cy="5229496"/>
          </a:xfrm>
        </p:spPr>
        <p:txBody>
          <a:bodyPr/>
          <a:lstStyle/>
          <a:p>
            <a:pPr>
              <a:spcBef>
                <a:spcPts val="0"/>
              </a:spcBef>
            </a:pPr>
            <a:r>
              <a:rPr lang="en-US" altLang="en-US" sz="2200" dirty="0" smtClean="0"/>
              <a:t>Applicants </a:t>
            </a:r>
            <a:r>
              <a:rPr lang="en-US" altLang="en-US" sz="2200" dirty="0"/>
              <a:t>may </a:t>
            </a:r>
            <a:r>
              <a:rPr lang="en-US" altLang="en-US" sz="2200" dirty="0" smtClean="0"/>
              <a:t>request </a:t>
            </a:r>
            <a:r>
              <a:rPr lang="en-US" altLang="en-US" sz="2200" dirty="0"/>
              <a:t>an additional discount up to 10% to match state </a:t>
            </a:r>
            <a:r>
              <a:rPr lang="en-US" altLang="en-US" sz="2200" dirty="0" smtClean="0"/>
              <a:t>funding for special construction charges on </a:t>
            </a:r>
            <a:r>
              <a:rPr lang="en-US" altLang="en-US" sz="2200" dirty="0"/>
              <a:t>a </a:t>
            </a:r>
            <a:r>
              <a:rPr lang="en-US" altLang="en-US" sz="2200" dirty="0" smtClean="0"/>
              <a:t>one-to-one </a:t>
            </a:r>
            <a:r>
              <a:rPr lang="en-US" altLang="en-US" sz="2200" dirty="0"/>
              <a:t>dollar basis (not to exceed 100</a:t>
            </a:r>
            <a:r>
              <a:rPr lang="en-US" altLang="en-US" sz="2200" dirty="0" smtClean="0"/>
              <a:t>%). </a:t>
            </a:r>
            <a:r>
              <a:rPr lang="en-US" altLang="en-US" sz="2200" dirty="0" smtClean="0">
                <a:solidFill>
                  <a:srgbClr val="0A0A0A"/>
                </a:solidFill>
              </a:rPr>
              <a:t>USAC </a:t>
            </a:r>
            <a:r>
              <a:rPr lang="en-US" altLang="en-US" sz="2200" dirty="0">
                <a:solidFill>
                  <a:srgbClr val="0A0A0A"/>
                </a:solidFill>
              </a:rPr>
              <a:t>will review </a:t>
            </a:r>
            <a:r>
              <a:rPr lang="en-US" altLang="en-US" sz="2200" dirty="0" smtClean="0">
                <a:solidFill>
                  <a:srgbClr val="0A0A0A"/>
                </a:solidFill>
              </a:rPr>
              <a:t>eligibility</a:t>
            </a:r>
            <a:r>
              <a:rPr lang="en-US" altLang="en-US" sz="2200" dirty="0">
                <a:solidFill>
                  <a:srgbClr val="0A0A0A"/>
                </a:solidFill>
              </a:rPr>
              <a:t>, including:</a:t>
            </a:r>
          </a:p>
          <a:p>
            <a:pPr lvl="1">
              <a:spcBef>
                <a:spcPts val="0"/>
              </a:spcBef>
              <a:buSzPct val="70000"/>
              <a:buFont typeface="Wingdings" panose="05000000000000000000" pitchFamily="2" charset="2"/>
              <a:buChar char="Ø"/>
            </a:pPr>
            <a:r>
              <a:rPr lang="en-US" altLang="en-US" sz="2000" dirty="0">
                <a:solidFill>
                  <a:srgbClr val="0A0A0A"/>
                </a:solidFill>
              </a:rPr>
              <a:t>Whether the source of the funding is eligible (i.e., </a:t>
            </a:r>
            <a:r>
              <a:rPr lang="en-US" altLang="en-US" sz="2000" dirty="0"/>
              <a:t>the state or, for tribal entities, a state, Tribal government, or federal agency</a:t>
            </a:r>
            <a:r>
              <a:rPr lang="en-US" altLang="en-US" sz="2000" dirty="0" smtClean="0"/>
              <a:t>).</a:t>
            </a:r>
            <a:endParaRPr lang="en-US" altLang="en-US" sz="2000" dirty="0"/>
          </a:p>
          <a:p>
            <a:pPr lvl="1">
              <a:spcBef>
                <a:spcPts val="0"/>
              </a:spcBef>
              <a:buSzPct val="70000"/>
              <a:buFont typeface="Wingdings" panose="05000000000000000000" pitchFamily="2" charset="2"/>
              <a:buChar char="Ø"/>
            </a:pPr>
            <a:r>
              <a:rPr lang="en-US" altLang="en-US" sz="2000" dirty="0"/>
              <a:t>Whether the request is limited to special construction costs for a project that meets the FCC’s connectivity </a:t>
            </a:r>
            <a:r>
              <a:rPr lang="en-US" altLang="en-US" sz="2000" dirty="0" smtClean="0"/>
              <a:t>targets.</a:t>
            </a:r>
            <a:endParaRPr lang="en-US" altLang="en-US" sz="2000" dirty="0"/>
          </a:p>
          <a:p>
            <a:pPr lvl="1">
              <a:spcBef>
                <a:spcPts val="0"/>
              </a:spcBef>
              <a:buSzPct val="70000"/>
              <a:buFont typeface="Wingdings" panose="05000000000000000000" pitchFamily="2" charset="2"/>
              <a:buChar char="Ø"/>
            </a:pPr>
            <a:r>
              <a:rPr lang="en-US" altLang="en-US" sz="2000" dirty="0">
                <a:solidFill>
                  <a:srgbClr val="0A0A0A"/>
                </a:solidFill>
              </a:rPr>
              <a:t>Whether the state funding program’s requirements comply with other E-rate rules (e.g., competitive bidding requirements</a:t>
            </a:r>
            <a:r>
              <a:rPr lang="en-US" altLang="en-US" sz="2000" dirty="0" smtClean="0">
                <a:solidFill>
                  <a:srgbClr val="0A0A0A"/>
                </a:solidFill>
              </a:rPr>
              <a:t>).</a:t>
            </a:r>
          </a:p>
          <a:p>
            <a:pPr marL="347472"/>
            <a:r>
              <a:rPr lang="en-US" altLang="en-US" sz="2200" dirty="0">
                <a:solidFill>
                  <a:srgbClr val="0A0A0A"/>
                </a:solidFill>
              </a:rPr>
              <a:t>Check USAC’s State Match webpage to see if your </a:t>
            </a:r>
            <a:r>
              <a:rPr lang="en-US" altLang="en-US" sz="2200" dirty="0" smtClean="0">
                <a:solidFill>
                  <a:srgbClr val="0A0A0A"/>
                </a:solidFill>
              </a:rPr>
              <a:t>state program </a:t>
            </a:r>
            <a:r>
              <a:rPr lang="en-US" altLang="en-US" sz="2200" dirty="0">
                <a:solidFill>
                  <a:srgbClr val="0A0A0A"/>
                </a:solidFill>
              </a:rPr>
              <a:t>has received preliminary approval </a:t>
            </a:r>
            <a:r>
              <a:rPr lang="en-US" altLang="en-US" sz="2200" dirty="0" smtClean="0">
                <a:solidFill>
                  <a:srgbClr val="0A0A0A"/>
                </a:solidFill>
              </a:rPr>
              <a:t>for E-rate </a:t>
            </a:r>
            <a:r>
              <a:rPr lang="en-US" altLang="en-US" sz="2200" dirty="0">
                <a:solidFill>
                  <a:srgbClr val="0A0A0A"/>
                </a:solidFill>
              </a:rPr>
              <a:t>matching funds: </a:t>
            </a:r>
            <a:r>
              <a:rPr lang="en-US" altLang="en-US" sz="1600" dirty="0">
                <a:solidFill>
                  <a:srgbClr val="0A0A0A"/>
                </a:solidFill>
                <a:hlinkClick r:id="rId2"/>
              </a:rPr>
              <a:t>http://</a:t>
            </a:r>
            <a:r>
              <a:rPr lang="en-US" altLang="en-US" sz="1600" dirty="0" smtClean="0">
                <a:solidFill>
                  <a:srgbClr val="0A0A0A"/>
                </a:solidFill>
                <a:hlinkClick r:id="rId2"/>
              </a:rPr>
              <a:t>www.usac.org/sl/applicants/beforeyoubegin/state-matching-provision.aspx</a:t>
            </a:r>
            <a:r>
              <a:rPr lang="en-US" altLang="en-US" sz="1600" dirty="0" smtClean="0">
                <a:solidFill>
                  <a:srgbClr val="0A0A0A"/>
                </a:solidFill>
              </a:rPr>
              <a:t> </a:t>
            </a:r>
            <a:endParaRPr lang="en-US" altLang="en-US" sz="1600" dirty="0"/>
          </a:p>
          <a:p>
            <a:r>
              <a:rPr lang="en-US" altLang="en-US" sz="2200" dirty="0">
                <a:latin typeface="Calibri" charset="0"/>
                <a:ea typeface="Calibri" charset="0"/>
                <a:cs typeface="Calibri" charset="0"/>
              </a:rPr>
              <a:t>State match details must be submitted with the special construction </a:t>
            </a:r>
            <a:r>
              <a:rPr lang="en-US" altLang="en-US" sz="2200" dirty="0" smtClean="0">
                <a:latin typeface="Calibri" charset="0"/>
                <a:ea typeface="Calibri" charset="0"/>
                <a:cs typeface="Calibri" charset="0"/>
              </a:rPr>
              <a:t>funding request, including evidence confirming the applicant has been granted funding by the eligible state or Tribal entity.</a:t>
            </a:r>
          </a:p>
        </p:txBody>
      </p:sp>
      <p:sp>
        <p:nvSpPr>
          <p:cNvPr id="5" name="Shape 54"/>
          <p:cNvSpPr/>
          <p:nvPr/>
        </p:nvSpPr>
        <p:spPr>
          <a:xfrm>
            <a:off x="1981200" y="380999"/>
            <a:ext cx="6781800" cy="538605"/>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lvl1pPr algn="r">
              <a:defRPr sz="3200" b="1">
                <a:latin typeface="Calibri"/>
                <a:ea typeface="Calibri"/>
                <a:cs typeface="Calibri"/>
                <a:sym typeface="Calibri"/>
              </a:defRPr>
            </a:lvl1pPr>
          </a:lstStyle>
          <a:p>
            <a:pPr lvl="0">
              <a:defRPr sz="1800" b="0"/>
            </a:pPr>
            <a:r>
              <a:rPr lang="en-US" sz="2900" b="1" i="1" dirty="0" smtClean="0"/>
              <a:t>Do you qualify for a state match?</a:t>
            </a:r>
            <a:endParaRPr sz="2900" b="1" i="1" dirty="0"/>
          </a:p>
        </p:txBody>
      </p:sp>
    </p:spTree>
    <p:extLst>
      <p:ext uri="{BB962C8B-B14F-4D97-AF65-F5344CB8AC3E}">
        <p14:creationId xmlns:p14="http://schemas.microsoft.com/office/powerpoint/2010/main" val="1867138912"/>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990600"/>
            <a:ext cx="8458200" cy="5305696"/>
          </a:xfrm>
        </p:spPr>
        <p:txBody>
          <a:bodyPr/>
          <a:lstStyle/>
          <a:p>
            <a:r>
              <a:rPr lang="en-US" altLang="en-US" sz="2400" dirty="0" smtClean="0"/>
              <a:t>Applicants </a:t>
            </a:r>
            <a:r>
              <a:rPr lang="en-US" altLang="en-US" sz="2400" dirty="0"/>
              <a:t>may request to pay their </a:t>
            </a:r>
            <a:r>
              <a:rPr lang="en-US" altLang="en-US" sz="2400" dirty="0" smtClean="0"/>
              <a:t>non-discount share </a:t>
            </a:r>
            <a:r>
              <a:rPr lang="en-US" altLang="en-US" sz="2400" dirty="0"/>
              <a:t>of </a:t>
            </a:r>
            <a:r>
              <a:rPr lang="en-US" altLang="en-US" sz="2400" u="sng" dirty="0" smtClean="0"/>
              <a:t>special construction costs</a:t>
            </a:r>
            <a:r>
              <a:rPr lang="en-US" altLang="en-US" sz="2400" dirty="0" smtClean="0"/>
              <a:t> in installments over </a:t>
            </a:r>
            <a:r>
              <a:rPr lang="en-US" altLang="en-US" sz="2400" dirty="0"/>
              <a:t>up to four </a:t>
            </a:r>
            <a:r>
              <a:rPr lang="en-US" altLang="en-US" sz="2400" dirty="0" smtClean="0"/>
              <a:t>years.</a:t>
            </a:r>
          </a:p>
          <a:p>
            <a:pPr lvl="1">
              <a:spcBef>
                <a:spcPts val="0"/>
              </a:spcBef>
              <a:buSzPct val="70000"/>
              <a:buFont typeface="Wingdings" panose="05000000000000000000" pitchFamily="2" charset="2"/>
              <a:buChar char="Ø"/>
            </a:pPr>
            <a:r>
              <a:rPr lang="en-US" altLang="en-US" sz="2200" dirty="0">
                <a:solidFill>
                  <a:srgbClr val="0A0A0A"/>
                </a:solidFill>
              </a:rPr>
              <a:t>Applicants must </a:t>
            </a:r>
            <a:r>
              <a:rPr lang="en-US" altLang="en-US" sz="2200" dirty="0" smtClean="0">
                <a:solidFill>
                  <a:srgbClr val="0A0A0A"/>
                </a:solidFill>
              </a:rPr>
              <a:t>have indicated </a:t>
            </a:r>
            <a:r>
              <a:rPr lang="en-US" altLang="en-US" sz="2200" dirty="0">
                <a:solidFill>
                  <a:srgbClr val="0A0A0A"/>
                </a:solidFill>
              </a:rPr>
              <a:t>interest in an installment payment option on their FCC Form </a:t>
            </a:r>
            <a:r>
              <a:rPr lang="en-US" altLang="en-US" sz="2200" dirty="0" smtClean="0">
                <a:solidFill>
                  <a:srgbClr val="0A0A0A"/>
                </a:solidFill>
              </a:rPr>
              <a:t>470.</a:t>
            </a:r>
          </a:p>
          <a:p>
            <a:pPr lvl="1">
              <a:spcBef>
                <a:spcPts val="0"/>
              </a:spcBef>
              <a:buSzPct val="70000"/>
              <a:buFont typeface="Wingdings" panose="05000000000000000000" pitchFamily="2" charset="2"/>
              <a:buChar char="Ø"/>
            </a:pPr>
            <a:r>
              <a:rPr lang="en-US" altLang="en-US" sz="2200" dirty="0" smtClean="0">
                <a:solidFill>
                  <a:srgbClr val="0A0A0A"/>
                </a:solidFill>
              </a:rPr>
              <a:t>Service </a:t>
            </a:r>
            <a:r>
              <a:rPr lang="en-US" altLang="en-US" sz="2200" dirty="0">
                <a:solidFill>
                  <a:srgbClr val="0A0A0A"/>
                </a:solidFill>
              </a:rPr>
              <a:t>providers are </a:t>
            </a:r>
            <a:r>
              <a:rPr lang="en-US" altLang="en-US" sz="2200" dirty="0" smtClean="0">
                <a:solidFill>
                  <a:srgbClr val="0A0A0A"/>
                </a:solidFill>
              </a:rPr>
              <a:t>not obligated to </a:t>
            </a:r>
            <a:r>
              <a:rPr lang="en-US" altLang="en-US" sz="2200" dirty="0">
                <a:solidFill>
                  <a:srgbClr val="0A0A0A"/>
                </a:solidFill>
              </a:rPr>
              <a:t>offer </a:t>
            </a:r>
            <a:r>
              <a:rPr lang="en-US" altLang="en-US" sz="2200" dirty="0" smtClean="0">
                <a:solidFill>
                  <a:srgbClr val="0A0A0A"/>
                </a:solidFill>
              </a:rPr>
              <a:t>an </a:t>
            </a:r>
            <a:r>
              <a:rPr lang="en-US" altLang="en-US" sz="2200" dirty="0">
                <a:solidFill>
                  <a:srgbClr val="0A0A0A"/>
                </a:solidFill>
              </a:rPr>
              <a:t>installment </a:t>
            </a:r>
            <a:r>
              <a:rPr lang="en-US" altLang="en-US" sz="2200" dirty="0" smtClean="0">
                <a:solidFill>
                  <a:srgbClr val="0A0A0A"/>
                </a:solidFill>
              </a:rPr>
              <a:t>option.</a:t>
            </a:r>
          </a:p>
          <a:p>
            <a:pPr marL="457200" lvl="1" indent="0">
              <a:spcBef>
                <a:spcPts val="0"/>
              </a:spcBef>
              <a:buSzPct val="70000"/>
              <a:buNone/>
            </a:pPr>
            <a:endParaRPr lang="en-US" altLang="en-US" sz="1000" dirty="0" smtClean="0">
              <a:solidFill>
                <a:srgbClr val="0A0A0A"/>
              </a:solidFill>
            </a:endParaRPr>
          </a:p>
          <a:p>
            <a:pPr>
              <a:spcBef>
                <a:spcPts val="0"/>
              </a:spcBef>
              <a:buSzPct val="100000"/>
            </a:pPr>
            <a:r>
              <a:rPr lang="en-US" altLang="en-US" sz="2400" dirty="0" smtClean="0"/>
              <a:t>Applicants that do enter an installment payment arrangement must provide details about the payment plan in their special construction FRN, including: (a) the total amount financed; (b) the term of the agreement; and (c) the annual interest rate.</a:t>
            </a:r>
          </a:p>
          <a:p>
            <a:pPr>
              <a:spcBef>
                <a:spcPts val="0"/>
              </a:spcBef>
              <a:buSzPct val="100000"/>
            </a:pPr>
            <a:endParaRPr lang="en-US" altLang="en-US" sz="1100" dirty="0"/>
          </a:p>
          <a:p>
            <a:pPr marL="400050" lvl="1" indent="0">
              <a:spcBef>
                <a:spcPts val="0"/>
              </a:spcBef>
              <a:buSzPct val="100000"/>
              <a:buNone/>
            </a:pPr>
            <a:r>
              <a:rPr lang="en-US" altLang="en-US" sz="2400" b="1" i="1" dirty="0" smtClean="0">
                <a:solidFill>
                  <a:srgbClr val="00B050"/>
                </a:solidFill>
              </a:rPr>
              <a:t>Remember</a:t>
            </a:r>
            <a:r>
              <a:rPr lang="en-US" altLang="en-US" sz="2400" dirty="0" smtClean="0"/>
              <a:t>: </a:t>
            </a:r>
            <a:r>
              <a:rPr lang="en-US" altLang="en-US" sz="2400" i="1" dirty="0" smtClean="0"/>
              <a:t>The installment payment option is available for the applicant’s </a:t>
            </a:r>
            <a:r>
              <a:rPr lang="en-US" altLang="en-US" sz="2400" i="1" u="sng" dirty="0" smtClean="0"/>
              <a:t>non-discount share</a:t>
            </a:r>
            <a:r>
              <a:rPr lang="en-US" altLang="en-US" sz="2400" i="1" dirty="0"/>
              <a:t> </a:t>
            </a:r>
            <a:r>
              <a:rPr lang="en-US" altLang="en-US" sz="2400" i="1" dirty="0" smtClean="0"/>
              <a:t>of special construction charges </a:t>
            </a:r>
            <a:r>
              <a:rPr lang="en-US" altLang="en-US" sz="2400" i="1" u="sng" dirty="0" smtClean="0"/>
              <a:t>only</a:t>
            </a:r>
            <a:r>
              <a:rPr lang="en-US" altLang="en-US" sz="2400" i="1" dirty="0" smtClean="0"/>
              <a:t>, not the total cost of a special construction project</a:t>
            </a:r>
            <a:r>
              <a:rPr lang="en-US" altLang="en-US" sz="2400" dirty="0" smtClean="0"/>
              <a:t>.</a:t>
            </a:r>
            <a:endParaRPr lang="en-US" altLang="en-US" sz="2400" dirty="0"/>
          </a:p>
          <a:p>
            <a:pPr>
              <a:spcBef>
                <a:spcPts val="0"/>
              </a:spcBef>
            </a:pPr>
            <a:endParaRPr lang="en-US" altLang="en-US" sz="2000" b="1" dirty="0">
              <a:solidFill>
                <a:srgbClr val="0A0A0A"/>
              </a:solidFill>
            </a:endParaRPr>
          </a:p>
        </p:txBody>
      </p:sp>
      <p:sp>
        <p:nvSpPr>
          <p:cNvPr id="4" name="Shape 54"/>
          <p:cNvSpPr/>
          <p:nvPr/>
        </p:nvSpPr>
        <p:spPr>
          <a:xfrm>
            <a:off x="1981200" y="380999"/>
            <a:ext cx="6781800" cy="538605"/>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lvl1pPr algn="r">
              <a:defRPr sz="3200" b="1">
                <a:latin typeface="Calibri"/>
                <a:ea typeface="Calibri"/>
                <a:cs typeface="Calibri"/>
                <a:sym typeface="Calibri"/>
              </a:defRPr>
            </a:lvl1pPr>
          </a:lstStyle>
          <a:p>
            <a:pPr lvl="0">
              <a:defRPr sz="1800" b="0"/>
            </a:pPr>
            <a:r>
              <a:rPr lang="en-US" sz="2900" b="1" i="1" dirty="0" smtClean="0"/>
              <a:t>Do you have an installment plan?</a:t>
            </a:r>
            <a:endParaRPr sz="2900" b="1" i="1" dirty="0"/>
          </a:p>
        </p:txBody>
      </p:sp>
    </p:spTree>
    <p:extLst>
      <p:ext uri="{BB962C8B-B14F-4D97-AF65-F5344CB8AC3E}">
        <p14:creationId xmlns:p14="http://schemas.microsoft.com/office/powerpoint/2010/main" val="2538714761"/>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85800" y="2244634"/>
            <a:ext cx="8001000" cy="2479766"/>
          </a:xfrm>
        </p:spPr>
        <p:txBody>
          <a:bodyPr/>
          <a:lstStyle/>
          <a:p>
            <a:pPr marL="0" indent="0" algn="ctr">
              <a:spcBef>
                <a:spcPts val="0"/>
              </a:spcBef>
              <a:buNone/>
            </a:pPr>
            <a:r>
              <a:rPr lang="en-US" sz="3600" b="1" u="sng" dirty="0" smtClean="0">
                <a:latin typeface="Calibri" charset="0"/>
                <a:ea typeface="Calibri" charset="0"/>
                <a:cs typeface="Calibri" charset="0"/>
              </a:rPr>
              <a:t>Section 5</a:t>
            </a:r>
          </a:p>
          <a:p>
            <a:pPr marL="0" indent="0" algn="ctr">
              <a:spcBef>
                <a:spcPts val="0"/>
              </a:spcBef>
              <a:buNone/>
            </a:pPr>
            <a:r>
              <a:rPr lang="en-US" sz="3600" b="1" dirty="0">
                <a:latin typeface="Calibri" charset="0"/>
                <a:ea typeface="Calibri" charset="0"/>
                <a:cs typeface="Calibri" charset="0"/>
              </a:rPr>
              <a:t>Preparing for PIA</a:t>
            </a:r>
          </a:p>
        </p:txBody>
      </p:sp>
      <p:sp>
        <p:nvSpPr>
          <p:cNvPr id="4" name="Shape 54"/>
          <p:cNvSpPr/>
          <p:nvPr/>
        </p:nvSpPr>
        <p:spPr>
          <a:xfrm>
            <a:off x="2514600" y="380999"/>
            <a:ext cx="6172200" cy="584771"/>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endParaRPr sz="3200" b="1" dirty="0"/>
          </a:p>
        </p:txBody>
      </p:sp>
    </p:spTree>
    <p:extLst>
      <p:ext uri="{BB962C8B-B14F-4D97-AF65-F5344CB8AC3E}">
        <p14:creationId xmlns:p14="http://schemas.microsoft.com/office/powerpoint/2010/main" val="319210790"/>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54"/>
          <p:cNvSpPr/>
          <p:nvPr/>
        </p:nvSpPr>
        <p:spPr>
          <a:xfrm>
            <a:off x="2133600" y="380999"/>
            <a:ext cx="6553200" cy="553994"/>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lvl1pPr algn="r">
              <a:defRPr sz="3200" b="1">
                <a:latin typeface="Calibri"/>
                <a:ea typeface="Calibri"/>
                <a:cs typeface="Calibri"/>
                <a:sym typeface="Calibri"/>
              </a:defRPr>
            </a:lvl1pPr>
          </a:lstStyle>
          <a:p>
            <a:pPr lvl="0">
              <a:defRPr sz="1800" b="0"/>
            </a:pPr>
            <a:r>
              <a:rPr lang="en-US" sz="3000" b="1" i="1" dirty="0" smtClean="0"/>
              <a:t>Know the Details</a:t>
            </a:r>
            <a:endParaRPr sz="3000" b="1" i="1" dirty="0"/>
          </a:p>
        </p:txBody>
      </p:sp>
      <p:sp>
        <p:nvSpPr>
          <p:cNvPr id="2" name="Text Placeholder 1"/>
          <p:cNvSpPr>
            <a:spLocks noGrp="1"/>
          </p:cNvSpPr>
          <p:nvPr>
            <p:ph type="body" idx="1"/>
          </p:nvPr>
        </p:nvSpPr>
        <p:spPr>
          <a:xfrm>
            <a:off x="228600" y="934992"/>
            <a:ext cx="8686800" cy="5770607"/>
          </a:xfrm>
        </p:spPr>
        <p:txBody>
          <a:bodyPr/>
          <a:lstStyle/>
          <a:p>
            <a:pPr marL="342900" lvl="1" indent="-342900">
              <a:spcBef>
                <a:spcPts val="0"/>
              </a:spcBef>
              <a:buSzPct val="100000"/>
              <a:buFont typeface="Arial" panose="020B0604020202020204" pitchFamily="34" charset="0"/>
              <a:buChar char="•"/>
            </a:pPr>
            <a:r>
              <a:rPr lang="en-US" altLang="en-US" sz="2200" dirty="0" smtClean="0">
                <a:latin typeface="Calibri" charset="0"/>
              </a:rPr>
              <a:t>Applicants will be asked to explain why the service offering they selected is the most cost-effective solution.  Be ready to:</a:t>
            </a:r>
          </a:p>
          <a:p>
            <a:pPr marL="762000" lvl="2" indent="-342900">
              <a:spcBef>
                <a:spcPts val="0"/>
              </a:spcBef>
              <a:buSzPct val="70000"/>
              <a:buFont typeface="Wingdings" panose="05000000000000000000" pitchFamily="2" charset="2"/>
              <a:buChar char="Ø"/>
            </a:pPr>
            <a:r>
              <a:rPr lang="en-US" altLang="en-US" sz="2000" dirty="0">
                <a:latin typeface="Calibri" charset="0"/>
                <a:ea typeface="Calibri" charset="0"/>
                <a:cs typeface="Calibri" charset="0"/>
              </a:rPr>
              <a:t>P</a:t>
            </a:r>
            <a:r>
              <a:rPr lang="en-US" altLang="en-US" sz="2000" dirty="0" smtClean="0">
                <a:latin typeface="Calibri" charset="0"/>
                <a:ea typeface="Calibri" charset="0"/>
                <a:cs typeface="Calibri" charset="0"/>
              </a:rPr>
              <a:t>rovide specifications </a:t>
            </a:r>
            <a:r>
              <a:rPr lang="en-US" altLang="en-US" sz="2000" dirty="0">
                <a:latin typeface="Calibri" charset="0"/>
                <a:ea typeface="Calibri" charset="0"/>
                <a:cs typeface="Calibri" charset="0"/>
              </a:rPr>
              <a:t>for </a:t>
            </a:r>
            <a:r>
              <a:rPr lang="en-US" altLang="en-US" sz="2000" dirty="0" smtClean="0">
                <a:latin typeface="Calibri" charset="0"/>
                <a:ea typeface="Calibri" charset="0"/>
                <a:cs typeface="Calibri" charset="0"/>
              </a:rPr>
              <a:t>special </a:t>
            </a:r>
            <a:r>
              <a:rPr lang="en-US" altLang="en-US" sz="2000" dirty="0">
                <a:latin typeface="Calibri" charset="0"/>
                <a:ea typeface="Calibri" charset="0"/>
                <a:cs typeface="Calibri" charset="0"/>
              </a:rPr>
              <a:t>construction solutions and invoice-level detail on associated </a:t>
            </a:r>
            <a:r>
              <a:rPr lang="en-US" altLang="en-US" sz="2000" dirty="0" smtClean="0">
                <a:latin typeface="Calibri" charset="0"/>
                <a:ea typeface="Calibri" charset="0"/>
                <a:cs typeface="Calibri" charset="0"/>
              </a:rPr>
              <a:t>costs.</a:t>
            </a:r>
          </a:p>
          <a:p>
            <a:pPr marL="762000" lvl="2" indent="-342900">
              <a:spcBef>
                <a:spcPts val="0"/>
              </a:spcBef>
              <a:buSzPct val="70000"/>
              <a:buFont typeface="Wingdings" panose="05000000000000000000" pitchFamily="2" charset="2"/>
              <a:buChar char="Ø"/>
            </a:pPr>
            <a:r>
              <a:rPr lang="en-US" altLang="en-US" sz="2000" dirty="0" smtClean="0">
                <a:latin typeface="Calibri" charset="0"/>
              </a:rPr>
              <a:t>Explain the reasonableness and need for the costs, such as:</a:t>
            </a:r>
            <a:endParaRPr lang="en-US" altLang="en-US" sz="2000" dirty="0">
              <a:latin typeface="Calibri" charset="0"/>
            </a:endParaRPr>
          </a:p>
          <a:p>
            <a:pPr marL="1371600" lvl="8" indent="-457200">
              <a:spcBef>
                <a:spcPts val="0"/>
              </a:spcBef>
              <a:buSzPct val="70000"/>
              <a:buFont typeface="Wingdings" panose="05000000000000000000" pitchFamily="2" charset="2"/>
              <a:buChar char="§"/>
            </a:pPr>
            <a:r>
              <a:rPr lang="en-US" altLang="en-US" dirty="0">
                <a:latin typeface="Calibri" charset="0"/>
              </a:rPr>
              <a:t>Directional boring  (buried)</a:t>
            </a:r>
          </a:p>
          <a:p>
            <a:pPr marL="1371600" lvl="8" indent="-457200">
              <a:spcBef>
                <a:spcPts val="0"/>
              </a:spcBef>
              <a:buSzPct val="70000"/>
              <a:buFont typeface="Wingdings" panose="05000000000000000000" pitchFamily="2" charset="2"/>
              <a:buChar char="§"/>
            </a:pPr>
            <a:r>
              <a:rPr lang="en-US" altLang="en-US" dirty="0">
                <a:latin typeface="Calibri" charset="0"/>
              </a:rPr>
              <a:t>Galvanized conduit  (buried)</a:t>
            </a:r>
          </a:p>
          <a:p>
            <a:pPr marL="1371600" lvl="8" indent="-457200">
              <a:spcBef>
                <a:spcPts val="0"/>
              </a:spcBef>
              <a:buSzPct val="70000"/>
              <a:buFont typeface="Wingdings" panose="05000000000000000000" pitchFamily="2" charset="2"/>
              <a:buChar char="§"/>
            </a:pPr>
            <a:r>
              <a:rPr lang="en-US" altLang="en-US" dirty="0" smtClean="0">
                <a:latin typeface="Calibri" charset="0"/>
              </a:rPr>
              <a:t>A large number </a:t>
            </a:r>
            <a:r>
              <a:rPr lang="en-US" altLang="en-US" dirty="0">
                <a:latin typeface="Calibri" charset="0"/>
              </a:rPr>
              <a:t>of fusion splices </a:t>
            </a:r>
          </a:p>
          <a:p>
            <a:pPr marL="1371600" lvl="8" indent="-457200">
              <a:spcBef>
                <a:spcPts val="0"/>
              </a:spcBef>
              <a:buSzPct val="70000"/>
              <a:buFont typeface="Wingdings" panose="05000000000000000000" pitchFamily="2" charset="2"/>
              <a:buChar char="§"/>
            </a:pPr>
            <a:r>
              <a:rPr lang="en-US" altLang="en-US" dirty="0">
                <a:latin typeface="Calibri" charset="0"/>
              </a:rPr>
              <a:t>A large number of handholes, vaults (buried</a:t>
            </a:r>
            <a:r>
              <a:rPr lang="en-US" altLang="en-US" dirty="0" smtClean="0">
                <a:latin typeface="Calibri" charset="0"/>
              </a:rPr>
              <a:t>)</a:t>
            </a:r>
          </a:p>
          <a:p>
            <a:pPr marL="1371600" lvl="8" indent="-457200">
              <a:spcBef>
                <a:spcPts val="0"/>
              </a:spcBef>
              <a:buSzPct val="70000"/>
              <a:buFont typeface="Wingdings" panose="05000000000000000000" pitchFamily="2" charset="2"/>
              <a:buChar char="§"/>
            </a:pPr>
            <a:r>
              <a:rPr lang="en-US" altLang="en-US" dirty="0">
                <a:latin typeface="Calibri" charset="0"/>
              </a:rPr>
              <a:t>Installation of new poles (aerial</a:t>
            </a:r>
            <a:r>
              <a:rPr lang="en-US" altLang="en-US" dirty="0" smtClean="0">
                <a:latin typeface="Calibri" charset="0"/>
              </a:rPr>
              <a:t>)</a:t>
            </a:r>
            <a:endParaRPr lang="en-US" altLang="en-US" dirty="0">
              <a:latin typeface="Calibri" charset="0"/>
            </a:endParaRPr>
          </a:p>
          <a:p>
            <a:pPr marL="1371600" lvl="8" indent="-457200">
              <a:spcBef>
                <a:spcPts val="0"/>
              </a:spcBef>
              <a:buSzPct val="70000"/>
              <a:buFont typeface="Wingdings" panose="05000000000000000000" pitchFamily="2" charset="2"/>
              <a:buChar char="§"/>
            </a:pPr>
            <a:r>
              <a:rPr lang="en-US" altLang="en-US" dirty="0">
                <a:latin typeface="Calibri" charset="0"/>
              </a:rPr>
              <a:t>Expensive make </a:t>
            </a:r>
            <a:r>
              <a:rPr lang="en-US" altLang="en-US" dirty="0" smtClean="0">
                <a:latin typeface="Calibri" charset="0"/>
              </a:rPr>
              <a:t>ready costs </a:t>
            </a:r>
            <a:r>
              <a:rPr lang="en-US" altLang="en-US" dirty="0">
                <a:latin typeface="Calibri" charset="0"/>
              </a:rPr>
              <a:t>(aerial) </a:t>
            </a:r>
            <a:endParaRPr lang="en-US" altLang="en-US" dirty="0" smtClean="0">
              <a:latin typeface="Calibri" charset="0"/>
            </a:endParaRPr>
          </a:p>
          <a:p>
            <a:pPr marL="914400" lvl="7" indent="-457200">
              <a:spcBef>
                <a:spcPts val="300"/>
              </a:spcBef>
              <a:buSzPct val="70000"/>
              <a:buFont typeface="Wingdings" panose="05000000000000000000" pitchFamily="2" charset="2"/>
              <a:buChar char="Ø"/>
            </a:pPr>
            <a:r>
              <a:rPr lang="en-US" altLang="en-US" dirty="0" smtClean="0">
                <a:latin typeface="Calibri" charset="0"/>
              </a:rPr>
              <a:t>Confirm build route with GIS data as part of cost-per-foot evaluation.</a:t>
            </a:r>
          </a:p>
          <a:p>
            <a:pPr marL="914400" lvl="7" indent="-457200">
              <a:spcBef>
                <a:spcPts val="300"/>
              </a:spcBef>
              <a:buSzPct val="70000"/>
              <a:buFont typeface="Wingdings" panose="05000000000000000000" pitchFamily="2" charset="2"/>
              <a:buChar char="Ø"/>
            </a:pPr>
            <a:r>
              <a:rPr lang="en-US" altLang="en-US" dirty="0" smtClean="0">
                <a:latin typeface="Calibri" charset="0"/>
              </a:rPr>
              <a:t>State when a capital investment made by USF will yield cost-savings.</a:t>
            </a:r>
          </a:p>
          <a:p>
            <a:pPr marL="914400" lvl="7" indent="-457200">
              <a:spcBef>
                <a:spcPts val="300"/>
              </a:spcBef>
              <a:buSzPct val="70000"/>
              <a:buFont typeface="Wingdings" panose="05000000000000000000" pitchFamily="2" charset="2"/>
              <a:buChar char="Ø"/>
            </a:pPr>
            <a:r>
              <a:rPr lang="en-US" altLang="en-US" dirty="0" smtClean="0">
                <a:latin typeface="Calibri" charset="0"/>
              </a:rPr>
              <a:t>Respond to questions about whether all costs have been considered (e.g., maintenance and operations, Network Equipment).</a:t>
            </a:r>
          </a:p>
          <a:p>
            <a:pPr marL="0" lvl="6" indent="0">
              <a:spcBef>
                <a:spcPts val="300"/>
              </a:spcBef>
              <a:buSzPct val="70000"/>
              <a:buNone/>
            </a:pPr>
            <a:r>
              <a:rPr lang="en-US" altLang="en-US" sz="1800" b="1" i="1" u="sng" dirty="0" smtClean="0">
                <a:solidFill>
                  <a:srgbClr val="00B050"/>
                </a:solidFill>
                <a:latin typeface="Calibri" charset="0"/>
              </a:rPr>
              <a:t>Reminder</a:t>
            </a:r>
            <a:r>
              <a:rPr lang="en-US" altLang="en-US" sz="1800" b="1" i="1" dirty="0" smtClean="0">
                <a:latin typeface="Calibri" charset="0"/>
              </a:rPr>
              <a:t>: </a:t>
            </a:r>
            <a:r>
              <a:rPr lang="en-US" altLang="en-US" sz="1800" i="1" dirty="0" smtClean="0">
                <a:latin typeface="Calibri" charset="0"/>
              </a:rPr>
              <a:t>Vendors may assist applicants with preparing funding requests and responding to PIA questions, and may speak directly with PIA reviewers.</a:t>
            </a:r>
            <a:endParaRPr lang="en-US" altLang="en-US" sz="1800" b="1" i="1" dirty="0" smtClean="0"/>
          </a:p>
          <a:p>
            <a:pPr marL="342900" lvl="1" indent="-342900">
              <a:buSzPct val="100000"/>
              <a:buFont typeface="Arial" panose="020B0604020202020204" pitchFamily="34" charset="0"/>
              <a:buChar char="•"/>
            </a:pPr>
            <a:endParaRPr lang="en-US" sz="2000" dirty="0"/>
          </a:p>
        </p:txBody>
      </p:sp>
    </p:spTree>
    <p:extLst>
      <p:ext uri="{BB962C8B-B14F-4D97-AF65-F5344CB8AC3E}">
        <p14:creationId xmlns:p14="http://schemas.microsoft.com/office/powerpoint/2010/main" val="1750468944"/>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219200"/>
            <a:ext cx="8458200" cy="5077096"/>
          </a:xfrm>
        </p:spPr>
        <p:txBody>
          <a:bodyPr/>
          <a:lstStyle/>
          <a:p>
            <a:pPr marL="342900" lvl="1" indent="-342900">
              <a:spcBef>
                <a:spcPts val="0"/>
              </a:spcBef>
              <a:buSzPct val="100000"/>
              <a:buFont typeface="Arial" panose="020B0604020202020204" pitchFamily="34" charset="0"/>
              <a:buChar char="•"/>
            </a:pPr>
            <a:r>
              <a:rPr lang="en-US" altLang="en-US" sz="2200" dirty="0" smtClean="0">
                <a:latin typeface="Calibri" charset="0"/>
              </a:rPr>
              <a:t>The FCC’s rules encourage self-provisioned </a:t>
            </a:r>
            <a:r>
              <a:rPr lang="en-US" altLang="en-US" sz="2200" dirty="0">
                <a:latin typeface="Calibri" charset="0"/>
              </a:rPr>
              <a:t>n</a:t>
            </a:r>
            <a:r>
              <a:rPr lang="en-US" altLang="en-US" sz="2200" dirty="0" smtClean="0">
                <a:latin typeface="Calibri" charset="0"/>
              </a:rPr>
              <a:t>etworks: </a:t>
            </a:r>
            <a:r>
              <a:rPr lang="en-US" altLang="en-US" sz="2200" b="1" dirty="0" smtClean="0">
                <a:latin typeface="Calibri" charset="0"/>
              </a:rPr>
              <a:t>False</a:t>
            </a:r>
            <a:r>
              <a:rPr lang="en-US" altLang="en-US" sz="2200" dirty="0" smtClean="0">
                <a:latin typeface="Calibri" charset="0"/>
              </a:rPr>
              <a:t>.</a:t>
            </a:r>
          </a:p>
          <a:p>
            <a:pPr marL="762000" lvl="2" indent="-342900">
              <a:spcBef>
                <a:spcPts val="0"/>
              </a:spcBef>
              <a:buSzPct val="70000"/>
              <a:buFont typeface="Wingdings" panose="05000000000000000000" pitchFamily="2" charset="2"/>
              <a:buChar char="Ø"/>
            </a:pPr>
            <a:r>
              <a:rPr lang="en-US" altLang="en-US" sz="2000" dirty="0" smtClean="0">
                <a:latin typeface="Calibri" charset="0"/>
              </a:rPr>
              <a:t>Competitive bidding and the cost-effectiveness of the connectivity solution are still the bedrock concepts of E-rate. </a:t>
            </a:r>
          </a:p>
          <a:p>
            <a:pPr marL="419100" lvl="2" indent="0">
              <a:spcBef>
                <a:spcPts val="0"/>
              </a:spcBef>
              <a:buSzPct val="70000"/>
              <a:buNone/>
            </a:pPr>
            <a:endParaRPr lang="en-US" altLang="en-US" sz="2000" dirty="0" smtClean="0">
              <a:latin typeface="Calibri" charset="0"/>
            </a:endParaRPr>
          </a:p>
          <a:p>
            <a:pPr marL="762000" lvl="2" indent="-342900">
              <a:spcBef>
                <a:spcPts val="0"/>
              </a:spcBef>
              <a:buSzPct val="70000"/>
              <a:buFont typeface="Wingdings" panose="05000000000000000000" pitchFamily="2" charset="2"/>
              <a:buChar char="Ø"/>
            </a:pPr>
            <a:endParaRPr lang="en-US" altLang="en-US" sz="800" dirty="0" smtClean="0">
              <a:latin typeface="Calibri" charset="0"/>
            </a:endParaRPr>
          </a:p>
          <a:p>
            <a:pPr marL="342900" lvl="6" indent="-342900">
              <a:spcBef>
                <a:spcPts val="300"/>
              </a:spcBef>
              <a:buSzPct val="100000"/>
            </a:pPr>
            <a:r>
              <a:rPr lang="en-US" altLang="en-US" sz="2200" dirty="0" smtClean="0">
                <a:latin typeface="Calibri" charset="0"/>
              </a:rPr>
              <a:t>OK, but applicants can state a preference for self-provisioning: </a:t>
            </a:r>
            <a:r>
              <a:rPr lang="en-US" altLang="en-US" sz="2200" b="1" dirty="0" smtClean="0">
                <a:latin typeface="Calibri" charset="0"/>
              </a:rPr>
              <a:t>False.</a:t>
            </a:r>
            <a:endParaRPr lang="en-US" altLang="en-US" sz="2200" b="1" dirty="0">
              <a:latin typeface="Calibri" charset="0"/>
            </a:endParaRPr>
          </a:p>
          <a:p>
            <a:pPr marL="762000" lvl="2" indent="-342900">
              <a:spcBef>
                <a:spcPts val="0"/>
              </a:spcBef>
              <a:buSzPct val="70000"/>
              <a:buFont typeface="Wingdings" panose="05000000000000000000" pitchFamily="2" charset="2"/>
              <a:buChar char="Ø"/>
            </a:pPr>
            <a:r>
              <a:rPr lang="en-US" altLang="en-US" sz="2000" dirty="0"/>
              <a:t>Competitive bidding must be open and fair, and not imply bias for or against a particular connectivity solution</a:t>
            </a:r>
            <a:r>
              <a:rPr lang="en-US" altLang="en-US" sz="2000" dirty="0" smtClean="0"/>
              <a:t>. E-rate is technology neutral.</a:t>
            </a:r>
          </a:p>
          <a:p>
            <a:pPr marL="419100" lvl="2" indent="0">
              <a:spcBef>
                <a:spcPts val="0"/>
              </a:spcBef>
              <a:buSzPct val="70000"/>
              <a:buNone/>
            </a:pPr>
            <a:endParaRPr lang="en-US" altLang="en-US" sz="2000" dirty="0" smtClean="0"/>
          </a:p>
          <a:p>
            <a:pPr marL="762000" lvl="2" indent="-342900">
              <a:spcBef>
                <a:spcPts val="0"/>
              </a:spcBef>
              <a:buSzPct val="70000"/>
              <a:buFont typeface="Wingdings" panose="05000000000000000000" pitchFamily="2" charset="2"/>
              <a:buChar char="Ø"/>
            </a:pPr>
            <a:endParaRPr lang="en-US" altLang="en-US" sz="800" dirty="0" smtClean="0"/>
          </a:p>
          <a:p>
            <a:pPr marL="342900" lvl="1" indent="-342900">
              <a:spcBef>
                <a:spcPts val="0"/>
              </a:spcBef>
              <a:buSzPct val="100000"/>
              <a:buFont typeface="Arial" panose="020B0604020202020204" pitchFamily="34" charset="0"/>
              <a:buChar char="•"/>
            </a:pPr>
            <a:r>
              <a:rPr lang="en-US" altLang="en-US" sz="2200" dirty="0" smtClean="0"/>
              <a:t>“Dark fiber” refers to leased dark fiber </a:t>
            </a:r>
            <a:r>
              <a:rPr lang="en-US" altLang="en-US" sz="2200" u="sng" dirty="0" smtClean="0"/>
              <a:t>and</a:t>
            </a:r>
            <a:r>
              <a:rPr lang="en-US" altLang="en-US" sz="2200" dirty="0" smtClean="0"/>
              <a:t> self-provisioning: </a:t>
            </a:r>
            <a:r>
              <a:rPr lang="en-US" altLang="en-US" sz="2200" b="1" dirty="0" smtClean="0"/>
              <a:t>False.</a:t>
            </a:r>
          </a:p>
          <a:p>
            <a:pPr marL="762000" lvl="2" indent="-342900">
              <a:spcBef>
                <a:spcPts val="0"/>
              </a:spcBef>
              <a:buSzPct val="70000"/>
              <a:buFont typeface="Wingdings" panose="05000000000000000000" pitchFamily="2" charset="2"/>
              <a:buChar char="Ø"/>
            </a:pPr>
            <a:r>
              <a:rPr lang="en-US" altLang="en-US" sz="2000" dirty="0" smtClean="0"/>
              <a:t>Leased dark fiber and self-provisioned networks are different service types and must be distinguished in FCC Form 470, RFPs, &amp; FCC Form 471.</a:t>
            </a:r>
          </a:p>
          <a:p>
            <a:pPr marL="0" lvl="1" indent="0">
              <a:spcBef>
                <a:spcPts val="0"/>
              </a:spcBef>
              <a:buSzPct val="100000"/>
              <a:buNone/>
            </a:pPr>
            <a:endParaRPr lang="en-US" sz="2200" dirty="0"/>
          </a:p>
        </p:txBody>
      </p:sp>
      <p:sp>
        <p:nvSpPr>
          <p:cNvPr id="7" name="Shape 54"/>
          <p:cNvSpPr/>
          <p:nvPr/>
        </p:nvSpPr>
        <p:spPr>
          <a:xfrm>
            <a:off x="2133600" y="380999"/>
            <a:ext cx="6553200" cy="553994"/>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lvl1pPr algn="r">
              <a:defRPr sz="3200" b="1">
                <a:latin typeface="Calibri"/>
                <a:ea typeface="Calibri"/>
                <a:cs typeface="Calibri"/>
                <a:sym typeface="Calibri"/>
              </a:defRPr>
            </a:lvl1pPr>
          </a:lstStyle>
          <a:p>
            <a:pPr lvl="0">
              <a:defRPr sz="1800" b="0"/>
            </a:pPr>
            <a:r>
              <a:rPr lang="en-US" sz="3000" b="1" i="1" dirty="0" smtClean="0"/>
              <a:t>A Few Misconceptions &amp; Reminders</a:t>
            </a:r>
            <a:endParaRPr sz="3000" b="1" i="1" dirty="0"/>
          </a:p>
        </p:txBody>
      </p:sp>
    </p:spTree>
    <p:extLst>
      <p:ext uri="{BB962C8B-B14F-4D97-AF65-F5344CB8AC3E}">
        <p14:creationId xmlns:p14="http://schemas.microsoft.com/office/powerpoint/2010/main" val="3406517029"/>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a:xfrm>
            <a:off x="2438400" y="304800"/>
            <a:ext cx="6477000" cy="533400"/>
          </a:xfrm>
        </p:spPr>
        <p:txBody>
          <a:bodyPr/>
          <a:lstStyle/>
          <a:p>
            <a:pPr algn="l"/>
            <a:r>
              <a:rPr lang="en-US" strike="sngStrike" dirty="0" smtClean="0">
                <a:solidFill>
                  <a:srgbClr val="FF0000"/>
                </a:solidFill>
              </a:rPr>
              <a:t> </a:t>
            </a:r>
            <a:endParaRPr lang="en-US" strike="sngStrike" dirty="0">
              <a:solidFill>
                <a:srgbClr val="FF0000"/>
              </a:solidFill>
            </a:endParaRPr>
          </a:p>
        </p:txBody>
      </p:sp>
      <p:sp>
        <p:nvSpPr>
          <p:cNvPr id="4" name="Title 3"/>
          <p:cNvSpPr>
            <a:spLocks noGrp="1"/>
          </p:cNvSpPr>
          <p:nvPr>
            <p:ph type="title"/>
          </p:nvPr>
        </p:nvSpPr>
        <p:spPr>
          <a:xfrm>
            <a:off x="0" y="2819400"/>
            <a:ext cx="9144000" cy="609600"/>
          </a:xfrm>
        </p:spPr>
        <p:txBody>
          <a:bodyPr/>
          <a:lstStyle/>
          <a:p>
            <a:pPr algn="ctr"/>
            <a:r>
              <a:rPr lang="en-US" sz="7200" dirty="0"/>
              <a:t>QUESTIONS?</a:t>
            </a:r>
          </a:p>
        </p:txBody>
      </p:sp>
    </p:spTree>
    <p:extLst>
      <p:ext uri="{BB962C8B-B14F-4D97-AF65-F5344CB8AC3E}">
        <p14:creationId xmlns:p14="http://schemas.microsoft.com/office/powerpoint/2010/main" val="3890270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1219200"/>
            <a:ext cx="8077200" cy="1828800"/>
          </a:xfrm>
        </p:spPr>
        <p:txBody>
          <a:bodyPr/>
          <a:lstStyle/>
          <a:p>
            <a:pPr marL="0" lvl="1" indent="0" algn="ctr">
              <a:spcBef>
                <a:spcPts val="600"/>
              </a:spcBef>
              <a:buNone/>
            </a:pPr>
            <a:endParaRPr lang="en-US" sz="4400" b="1" u="sng" dirty="0" smtClean="0">
              <a:solidFill>
                <a:srgbClr val="FF0000"/>
              </a:solidFill>
            </a:endParaRPr>
          </a:p>
          <a:p>
            <a:pPr marL="0" lvl="1" indent="0" algn="ctr">
              <a:spcBef>
                <a:spcPts val="600"/>
              </a:spcBef>
              <a:buNone/>
            </a:pPr>
            <a:r>
              <a:rPr lang="en-US" sz="4400" b="1" u="sng" dirty="0" smtClean="0"/>
              <a:t>Section 1</a:t>
            </a:r>
          </a:p>
          <a:p>
            <a:pPr marL="0" lvl="1" indent="0" algn="ctr">
              <a:spcBef>
                <a:spcPts val="300"/>
              </a:spcBef>
              <a:buNone/>
            </a:pPr>
            <a:r>
              <a:rPr lang="en-US" sz="4400" b="1" dirty="0" smtClean="0"/>
              <a:t>Identifying Eligible </a:t>
            </a:r>
          </a:p>
          <a:p>
            <a:pPr marL="0" lvl="1" indent="0" algn="ctr">
              <a:spcBef>
                <a:spcPts val="300"/>
              </a:spcBef>
              <a:buNone/>
            </a:pPr>
            <a:r>
              <a:rPr lang="en-US" sz="4400" b="1" dirty="0" smtClean="0"/>
              <a:t>Fiber Services and Charges</a:t>
            </a:r>
            <a:endParaRPr lang="en-US" sz="4400" b="1" strike="sngStrike" dirty="0"/>
          </a:p>
        </p:txBody>
      </p:sp>
    </p:spTree>
    <p:extLst>
      <p:ext uri="{BB962C8B-B14F-4D97-AF65-F5344CB8AC3E}">
        <p14:creationId xmlns:p14="http://schemas.microsoft.com/office/powerpoint/2010/main" val="1321622491"/>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a:xfrm>
            <a:off x="2286000" y="381000"/>
            <a:ext cx="6400800" cy="533400"/>
          </a:xfrm>
        </p:spPr>
        <p:txBody>
          <a:bodyPr/>
          <a:lstStyle/>
          <a:p>
            <a:pPr algn="l"/>
            <a:r>
              <a:rPr lang="en-US" strike="sngStrike" dirty="0" smtClean="0">
                <a:solidFill>
                  <a:srgbClr val="FF0000"/>
                </a:solidFill>
              </a:rPr>
              <a:t> </a:t>
            </a:r>
            <a:endParaRPr lang="en-US" strike="sngStrike" dirty="0">
              <a:solidFill>
                <a:srgbClr val="FF0000"/>
              </a:solidFill>
            </a:endParaRPr>
          </a:p>
        </p:txBody>
      </p:sp>
      <p:sp>
        <p:nvSpPr>
          <p:cNvPr id="4" name="Title 3"/>
          <p:cNvSpPr>
            <a:spLocks noGrp="1"/>
          </p:cNvSpPr>
          <p:nvPr>
            <p:ph type="title"/>
          </p:nvPr>
        </p:nvSpPr>
        <p:spPr>
          <a:xfrm>
            <a:off x="0" y="2819400"/>
            <a:ext cx="9144000" cy="609600"/>
          </a:xfrm>
        </p:spPr>
        <p:txBody>
          <a:bodyPr/>
          <a:lstStyle/>
          <a:p>
            <a:pPr algn="ctr"/>
            <a:r>
              <a:rPr lang="en-US" sz="7200" dirty="0"/>
              <a:t>Thank you!</a:t>
            </a:r>
          </a:p>
        </p:txBody>
      </p:sp>
    </p:spTree>
    <p:extLst>
      <p:ext uri="{BB962C8B-B14F-4D97-AF65-F5344CB8AC3E}">
        <p14:creationId xmlns:p14="http://schemas.microsoft.com/office/powerpoint/2010/main" val="3251512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99360" y="374468"/>
            <a:ext cx="6252754" cy="584771"/>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vl="0" algn="r">
              <a:defRPr sz="1800" b="0"/>
            </a:pPr>
            <a:r>
              <a:rPr lang="en-US" sz="3200" b="1" i="1" dirty="0" smtClean="0">
                <a:solidFill>
                  <a:schemeClr val="tx1"/>
                </a:solidFill>
                <a:latin typeface="Calibri" panose="020F0502020204030204" pitchFamily="34" charset="0"/>
              </a:rPr>
              <a:t>Fiber </a:t>
            </a:r>
            <a:r>
              <a:rPr lang="en-US" sz="3200" b="1" i="1" dirty="0">
                <a:solidFill>
                  <a:schemeClr val="tx1"/>
                </a:solidFill>
                <a:latin typeface="Calibri" panose="020F0502020204030204" pitchFamily="34" charset="0"/>
              </a:rPr>
              <a:t>Options Supported By E-rate</a:t>
            </a:r>
          </a:p>
        </p:txBody>
      </p:sp>
      <p:sp>
        <p:nvSpPr>
          <p:cNvPr id="6" name="Text Placeholder 5"/>
          <p:cNvSpPr>
            <a:spLocks noGrp="1"/>
          </p:cNvSpPr>
          <p:nvPr>
            <p:ph type="body" idx="1"/>
          </p:nvPr>
        </p:nvSpPr>
        <p:spPr>
          <a:xfrm>
            <a:off x="304800" y="959239"/>
            <a:ext cx="8447314" cy="5898761"/>
          </a:xfrm>
        </p:spPr>
        <p:txBody>
          <a:bodyPr/>
          <a:lstStyle/>
          <a:p>
            <a:pPr algn="l">
              <a:spcBef>
                <a:spcPts val="0"/>
              </a:spcBef>
            </a:pPr>
            <a:r>
              <a:rPr lang="en-US" sz="2400" b="1" dirty="0">
                <a:latin typeface="Calibri" panose="020F0502020204030204" pitchFamily="34" charset="0"/>
              </a:rPr>
              <a:t>Leased Lit Fiber: </a:t>
            </a:r>
            <a:r>
              <a:rPr lang="en-US" sz="2400" dirty="0">
                <a:latin typeface="Calibri" charset="0"/>
                <a:ea typeface="Calibri" charset="0"/>
                <a:cs typeface="Calibri" charset="0"/>
              </a:rPr>
              <a:t>A </a:t>
            </a:r>
            <a:r>
              <a:rPr lang="en-US" sz="2400" dirty="0" smtClean="0">
                <a:latin typeface="Calibri" charset="0"/>
                <a:ea typeface="Calibri" charset="0"/>
                <a:cs typeface="Calibri" charset="0"/>
              </a:rPr>
              <a:t>fiber-based broadband </a:t>
            </a:r>
            <a:r>
              <a:rPr lang="en-US" sz="2400" dirty="0">
                <a:latin typeface="Calibri" charset="0"/>
                <a:ea typeface="Calibri" charset="0"/>
                <a:cs typeface="Calibri" charset="0"/>
              </a:rPr>
              <a:t>service where the service provider </a:t>
            </a:r>
            <a:r>
              <a:rPr lang="en-US" sz="2400" dirty="0" smtClean="0">
                <a:latin typeface="Calibri" charset="0"/>
                <a:ea typeface="Calibri" charset="0"/>
                <a:cs typeface="Calibri" charset="0"/>
              </a:rPr>
              <a:t>owns and manages </a:t>
            </a:r>
            <a:r>
              <a:rPr lang="en-US" sz="2400" dirty="0">
                <a:latin typeface="Calibri" charset="0"/>
                <a:ea typeface="Calibri" charset="0"/>
                <a:cs typeface="Calibri" charset="0"/>
              </a:rPr>
              <a:t>the </a:t>
            </a:r>
            <a:r>
              <a:rPr lang="en-US" sz="2400" dirty="0" smtClean="0">
                <a:latin typeface="Calibri" charset="0"/>
                <a:ea typeface="Calibri" charset="0"/>
                <a:cs typeface="Calibri" charset="0"/>
              </a:rPr>
              <a:t>network, and the E-rate applicant pays a recurring fee to have data transported over the network.  </a:t>
            </a:r>
            <a:endParaRPr lang="en-US" sz="2400" dirty="0">
              <a:latin typeface="Calibri" charset="0"/>
              <a:ea typeface="Calibri" charset="0"/>
              <a:cs typeface="Calibri" charset="0"/>
            </a:endParaRPr>
          </a:p>
          <a:p>
            <a:pPr algn="l">
              <a:spcBef>
                <a:spcPts val="0"/>
              </a:spcBef>
            </a:pPr>
            <a:endParaRPr lang="en-US" sz="1000" dirty="0">
              <a:latin typeface="Calibri" charset="0"/>
              <a:ea typeface="Calibri" charset="0"/>
              <a:cs typeface="Calibri" charset="0"/>
            </a:endParaRPr>
          </a:p>
          <a:p>
            <a:pPr marL="342900" lvl="1" indent="-342900" algn="l">
              <a:spcBef>
                <a:spcPts val="0"/>
              </a:spcBef>
              <a:buFont typeface="Arial"/>
              <a:buChar char="•"/>
            </a:pPr>
            <a:r>
              <a:rPr lang="en-US" sz="2400" b="1" dirty="0"/>
              <a:t>Leased Dark Fiber (including </a:t>
            </a:r>
            <a:r>
              <a:rPr lang="en-US" sz="2400" b="1" dirty="0" smtClean="0"/>
              <a:t>IRUs): </a:t>
            </a:r>
            <a:r>
              <a:rPr lang="en-US" sz="2400" dirty="0"/>
              <a:t>T</a:t>
            </a:r>
            <a:r>
              <a:rPr lang="en-US" sz="2400" dirty="0" smtClean="0"/>
              <a:t>he E-rate applicant leases </a:t>
            </a:r>
            <a:r>
              <a:rPr lang="en-US" sz="2400" dirty="0">
                <a:latin typeface="Calibri" charset="0"/>
                <a:ea typeface="Calibri" charset="0"/>
                <a:cs typeface="Calibri" charset="0"/>
              </a:rPr>
              <a:t>a portion of a provider-owned and maintained fiber network </a:t>
            </a:r>
            <a:r>
              <a:rPr lang="en-US" sz="2400" dirty="0" smtClean="0">
                <a:latin typeface="Calibri" charset="0"/>
                <a:ea typeface="Calibri" charset="0"/>
                <a:cs typeface="Calibri" charset="0"/>
              </a:rPr>
              <a:t> and separately pays to have that fiber lit in order to transmit information over that fiber. </a:t>
            </a:r>
            <a:endParaRPr lang="en-US" sz="2400" dirty="0">
              <a:latin typeface="Calibri" charset="0"/>
              <a:ea typeface="Calibri" charset="0"/>
              <a:cs typeface="Calibri" charset="0"/>
            </a:endParaRPr>
          </a:p>
          <a:p>
            <a:pPr marL="342900" lvl="1" indent="-342900" algn="l">
              <a:spcBef>
                <a:spcPts val="0"/>
              </a:spcBef>
              <a:buFont typeface="Arial"/>
              <a:buChar char="•"/>
            </a:pPr>
            <a:endParaRPr lang="en-US" sz="1000" dirty="0">
              <a:latin typeface="Calibri" charset="0"/>
              <a:ea typeface="Calibri" charset="0"/>
              <a:cs typeface="Calibri" charset="0"/>
            </a:endParaRPr>
          </a:p>
          <a:p>
            <a:pPr marL="342900" lvl="1" indent="-342900" algn="l">
              <a:spcBef>
                <a:spcPts val="0"/>
              </a:spcBef>
              <a:buFont typeface="Arial"/>
              <a:buChar char="•"/>
            </a:pPr>
            <a:r>
              <a:rPr lang="en-US" sz="2400" b="1" dirty="0">
                <a:solidFill>
                  <a:schemeClr val="tx1"/>
                </a:solidFill>
                <a:latin typeface="Calibri" charset="0"/>
                <a:ea typeface="Calibri" charset="0"/>
                <a:cs typeface="Calibri" charset="0"/>
              </a:rPr>
              <a:t>Self-Provisioned Network</a:t>
            </a:r>
            <a:r>
              <a:rPr lang="en-US" sz="2400" b="1" dirty="0" smtClean="0">
                <a:solidFill>
                  <a:schemeClr val="tx1"/>
                </a:solidFill>
                <a:latin typeface="Calibri" charset="0"/>
                <a:ea typeface="Calibri" charset="0"/>
                <a:cs typeface="Calibri" charset="0"/>
              </a:rPr>
              <a:t>: </a:t>
            </a:r>
            <a:r>
              <a:rPr lang="en-US" sz="2400" dirty="0">
                <a:latin typeface="Calibri" charset="0"/>
                <a:ea typeface="Calibri" charset="0"/>
                <a:cs typeface="Calibri" charset="0"/>
              </a:rPr>
              <a:t>Complete applicant ownership of a high-speed broadband network. The applicant hires a vendor to construct the network or a portion of the network, and thereafter owns and maintains that network or portion</a:t>
            </a:r>
            <a:r>
              <a:rPr lang="en-US" sz="2400" dirty="0" smtClean="0">
                <a:latin typeface="Calibri" charset="0"/>
                <a:ea typeface="Calibri" charset="0"/>
                <a:cs typeface="Calibri" charset="0"/>
              </a:rPr>
              <a:t>.</a:t>
            </a:r>
          </a:p>
          <a:p>
            <a:pPr marL="419100" lvl="2" indent="0">
              <a:spcBef>
                <a:spcPts val="0"/>
              </a:spcBef>
              <a:buNone/>
            </a:pPr>
            <a:r>
              <a:rPr lang="en-US" sz="2000" b="1" i="1" u="sng" dirty="0" smtClean="0">
                <a:solidFill>
                  <a:srgbClr val="00B050"/>
                </a:solidFill>
                <a:latin typeface="Calibri" charset="0"/>
                <a:ea typeface="Calibri" charset="0"/>
                <a:cs typeface="Calibri" charset="0"/>
              </a:rPr>
              <a:t>Note</a:t>
            </a:r>
            <a:r>
              <a:rPr lang="en-US" sz="2000" b="1" i="1" dirty="0" smtClean="0">
                <a:latin typeface="Calibri" charset="0"/>
                <a:ea typeface="Calibri" charset="0"/>
                <a:cs typeface="Calibri" charset="0"/>
              </a:rPr>
              <a:t>:</a:t>
            </a:r>
            <a:r>
              <a:rPr lang="en-US" sz="2000" b="1" i="1" dirty="0" smtClean="0">
                <a:solidFill>
                  <a:srgbClr val="00B050"/>
                </a:solidFill>
                <a:latin typeface="Calibri" charset="0"/>
                <a:ea typeface="Calibri" charset="0"/>
                <a:cs typeface="Calibri" charset="0"/>
              </a:rPr>
              <a:t> </a:t>
            </a:r>
            <a:r>
              <a:rPr lang="en-US" sz="2000" i="1" dirty="0" smtClean="0">
                <a:latin typeface="Calibri" charset="0"/>
                <a:ea typeface="Calibri" charset="0"/>
                <a:cs typeface="Calibri" charset="0"/>
              </a:rPr>
              <a:t>Although included as a fiber option, applicants may seek support for self-provisioned networks using technologies other than fiber.</a:t>
            </a:r>
            <a:endParaRPr lang="en-US" sz="2000" dirty="0">
              <a:latin typeface="Calibri" charset="0"/>
              <a:ea typeface="Calibri" charset="0"/>
              <a:cs typeface="Calibri" charset="0"/>
            </a:endParaRPr>
          </a:p>
          <a:p>
            <a:pPr marL="1265634" indent="-826722" defTabSz="877823">
              <a:lnSpc>
                <a:spcPct val="90000"/>
              </a:lnSpc>
              <a:spcBef>
                <a:spcPts val="600"/>
              </a:spcBef>
              <a:buFont typeface="Arial" charset="0"/>
              <a:buChar char="•"/>
              <a:defRPr sz="1800"/>
            </a:pPr>
            <a:endParaRPr lang="en-US" sz="1100" dirty="0">
              <a:latin typeface="Calibri" charset="0"/>
              <a:ea typeface="Calibri" charset="0"/>
              <a:cs typeface="Calibri" charset="0"/>
            </a:endParaRPr>
          </a:p>
          <a:p>
            <a:pPr marL="342900" lvl="1" indent="-342900" algn="l">
              <a:buFont typeface="Arial"/>
              <a:buChar char="•"/>
            </a:pPr>
            <a:endParaRPr lang="en-US" sz="2400" b="1" dirty="0">
              <a:solidFill>
                <a:schemeClr val="tx1"/>
              </a:solidFill>
              <a:latin typeface="Calibri" charset="0"/>
              <a:ea typeface="Calibri" charset="0"/>
              <a:cs typeface="Calibri" charset="0"/>
            </a:endParaRPr>
          </a:p>
          <a:p>
            <a:pPr marL="0" lvl="1" indent="0" algn="l">
              <a:buNone/>
            </a:pPr>
            <a:endParaRPr lang="en-US" sz="2400" dirty="0"/>
          </a:p>
          <a:p>
            <a:pPr algn="l"/>
            <a:endParaRPr lang="en-US" sz="2400" b="1" dirty="0">
              <a:solidFill>
                <a:schemeClr val="tx1"/>
              </a:solidFill>
              <a:latin typeface="Calibri" charset="0"/>
              <a:ea typeface="Calibri" charset="0"/>
              <a:cs typeface="Calibri" charset="0"/>
            </a:endParaRPr>
          </a:p>
          <a:p>
            <a:pPr marL="0" indent="0">
              <a:buNone/>
            </a:pPr>
            <a:endParaRPr lang="en-US" dirty="0"/>
          </a:p>
        </p:txBody>
      </p:sp>
    </p:spTree>
    <p:extLst>
      <p:ext uri="{BB962C8B-B14F-4D97-AF65-F5344CB8AC3E}">
        <p14:creationId xmlns:p14="http://schemas.microsoft.com/office/powerpoint/2010/main" val="122263225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54"/>
          <p:cNvSpPr/>
          <p:nvPr/>
        </p:nvSpPr>
        <p:spPr>
          <a:xfrm>
            <a:off x="2553789" y="389708"/>
            <a:ext cx="6172200" cy="584771"/>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endParaRPr sz="3200" b="1" i="1" dirty="0"/>
          </a:p>
        </p:txBody>
      </p:sp>
      <p:sp>
        <p:nvSpPr>
          <p:cNvPr id="5" name="Text Placeholder 4"/>
          <p:cNvSpPr>
            <a:spLocks noGrp="1"/>
          </p:cNvSpPr>
          <p:nvPr>
            <p:ph type="body" idx="1"/>
          </p:nvPr>
        </p:nvSpPr>
        <p:spPr>
          <a:xfrm>
            <a:off x="76200" y="953914"/>
            <a:ext cx="8521337" cy="6035498"/>
          </a:xfrm>
          <a:prstGeom prst="rect">
            <a:avLst/>
          </a:prstGeom>
        </p:spPr>
        <p:txBody>
          <a:bodyPr wrap="square" anchor="ctr">
            <a:spAutoFit/>
          </a:bodyPr>
          <a:lstStyle/>
          <a:p>
            <a:pPr marL="438912" indent="0" defTabSz="877823">
              <a:lnSpc>
                <a:spcPct val="90000"/>
              </a:lnSpc>
              <a:spcBef>
                <a:spcPts val="0"/>
              </a:spcBef>
              <a:buNone/>
              <a:defRPr sz="1800"/>
            </a:pPr>
            <a:r>
              <a:rPr lang="en-US" sz="2400" b="1" dirty="0">
                <a:latin typeface="Calibri" charset="0"/>
                <a:ea typeface="Calibri" charset="0"/>
                <a:cs typeface="Calibri" charset="0"/>
              </a:rPr>
              <a:t>Special construction </a:t>
            </a:r>
            <a:r>
              <a:rPr lang="en-US" sz="2400" dirty="0">
                <a:latin typeface="Calibri" charset="0"/>
                <a:ea typeface="Calibri" charset="0"/>
                <a:cs typeface="Calibri" charset="0"/>
              </a:rPr>
              <a:t>refers to the upfront, non-recurring costs associated with the installation of new </a:t>
            </a:r>
            <a:r>
              <a:rPr lang="en-US" sz="2400" dirty="0" smtClean="0">
                <a:latin typeface="Calibri" charset="0"/>
                <a:ea typeface="Calibri" charset="0"/>
                <a:cs typeface="Calibri" charset="0"/>
              </a:rPr>
              <a:t>fiber to or between eligible entities. </a:t>
            </a:r>
          </a:p>
          <a:p>
            <a:pPr marL="438912" indent="0" defTabSz="877823">
              <a:lnSpc>
                <a:spcPct val="90000"/>
              </a:lnSpc>
              <a:spcBef>
                <a:spcPts val="0"/>
              </a:spcBef>
              <a:buNone/>
              <a:defRPr sz="1800"/>
            </a:pPr>
            <a:endParaRPr lang="en-US" sz="1600" dirty="0">
              <a:latin typeface="Calibri" charset="0"/>
              <a:ea typeface="Calibri" charset="0"/>
              <a:cs typeface="Calibri" charset="0"/>
            </a:endParaRPr>
          </a:p>
          <a:p>
            <a:pPr marL="438912" lvl="8" indent="0" defTabSz="877823">
              <a:lnSpc>
                <a:spcPct val="90000"/>
              </a:lnSpc>
              <a:spcBef>
                <a:spcPts val="0"/>
              </a:spcBef>
              <a:buNone/>
              <a:defRPr sz="1800"/>
            </a:pPr>
            <a:r>
              <a:rPr lang="en-US" sz="2400" dirty="0">
                <a:solidFill>
                  <a:schemeClr val="tx1"/>
                </a:solidFill>
                <a:latin typeface="Calibri" charset="0"/>
                <a:ea typeface="Calibri" charset="0"/>
                <a:cs typeface="Calibri" charset="0"/>
              </a:rPr>
              <a:t>Applicants may seek funding for special construction charges in connection with leased lit </a:t>
            </a:r>
            <a:r>
              <a:rPr lang="en-US" sz="2400" dirty="0" smtClean="0">
                <a:solidFill>
                  <a:schemeClr val="tx1"/>
                </a:solidFill>
                <a:latin typeface="Calibri" charset="0"/>
                <a:ea typeface="Calibri" charset="0"/>
                <a:cs typeface="Calibri" charset="0"/>
              </a:rPr>
              <a:t>fiber, leased dark fiber, and </a:t>
            </a:r>
            <a:r>
              <a:rPr lang="en-US" sz="2400" dirty="0">
                <a:solidFill>
                  <a:schemeClr val="tx1"/>
                </a:solidFill>
                <a:latin typeface="Calibri" charset="0"/>
                <a:ea typeface="Calibri" charset="0"/>
                <a:cs typeface="Calibri" charset="0"/>
              </a:rPr>
              <a:t>self-provisioning.</a:t>
            </a:r>
          </a:p>
          <a:p>
            <a:pPr marL="438912" lvl="8" indent="0" defTabSz="877823">
              <a:lnSpc>
                <a:spcPct val="90000"/>
              </a:lnSpc>
              <a:spcBef>
                <a:spcPts val="0"/>
              </a:spcBef>
              <a:buNone/>
              <a:defRPr sz="1800"/>
            </a:pPr>
            <a:endParaRPr lang="en-US" sz="1400" dirty="0">
              <a:latin typeface="Calibri" charset="0"/>
              <a:ea typeface="Calibri" charset="0"/>
              <a:cs typeface="Calibri" charset="0"/>
            </a:endParaRPr>
          </a:p>
          <a:p>
            <a:pPr marL="438912" indent="0" defTabSz="877823">
              <a:lnSpc>
                <a:spcPct val="90000"/>
              </a:lnSpc>
              <a:spcBef>
                <a:spcPts val="300"/>
              </a:spcBef>
              <a:buNone/>
              <a:defRPr sz="1800"/>
            </a:pPr>
            <a:r>
              <a:rPr lang="en-US" sz="2400" dirty="0">
                <a:solidFill>
                  <a:schemeClr val="tx1"/>
                </a:solidFill>
                <a:latin typeface="Calibri" charset="0"/>
                <a:ea typeface="Calibri" charset="0"/>
                <a:cs typeface="Calibri" charset="0"/>
              </a:rPr>
              <a:t>Special construction charges eligible for Category One support consist of three components:</a:t>
            </a:r>
          </a:p>
          <a:p>
            <a:pPr marL="896112" lvl="8" indent="-457200" defTabSz="877823">
              <a:lnSpc>
                <a:spcPct val="90000"/>
              </a:lnSpc>
              <a:spcBef>
                <a:spcPts val="300"/>
              </a:spcBef>
              <a:buFont typeface="+mj-lt"/>
              <a:buAutoNum type="arabicPeriod"/>
              <a:defRPr sz="1800"/>
            </a:pPr>
            <a:r>
              <a:rPr lang="en-US" sz="2400" dirty="0">
                <a:solidFill>
                  <a:schemeClr val="tx1"/>
                </a:solidFill>
                <a:latin typeface="Calibri" charset="0"/>
                <a:ea typeface="Calibri" charset="0"/>
                <a:cs typeface="Calibri" charset="0"/>
              </a:rPr>
              <a:t>construction of network facilities; </a:t>
            </a:r>
          </a:p>
          <a:p>
            <a:pPr marL="896112" lvl="8" indent="-457200" defTabSz="877823">
              <a:lnSpc>
                <a:spcPct val="90000"/>
              </a:lnSpc>
              <a:spcBef>
                <a:spcPts val="0"/>
              </a:spcBef>
              <a:buFont typeface="+mj-lt"/>
              <a:buAutoNum type="arabicPeriod"/>
              <a:defRPr sz="1800"/>
            </a:pPr>
            <a:r>
              <a:rPr lang="en-US" sz="2400" dirty="0">
                <a:solidFill>
                  <a:schemeClr val="tx1"/>
                </a:solidFill>
                <a:latin typeface="Calibri" charset="0"/>
                <a:ea typeface="Calibri" charset="0"/>
                <a:cs typeface="Calibri" charset="0"/>
              </a:rPr>
              <a:t>design and engineering; and </a:t>
            </a:r>
          </a:p>
          <a:p>
            <a:pPr marL="896112" lvl="8" indent="-457200" defTabSz="877823">
              <a:lnSpc>
                <a:spcPct val="90000"/>
              </a:lnSpc>
              <a:spcBef>
                <a:spcPts val="0"/>
              </a:spcBef>
              <a:buFont typeface="+mj-lt"/>
              <a:buAutoNum type="arabicPeriod"/>
              <a:defRPr sz="1800"/>
            </a:pPr>
            <a:r>
              <a:rPr lang="en-US" sz="2400" dirty="0">
                <a:solidFill>
                  <a:schemeClr val="tx1"/>
                </a:solidFill>
                <a:latin typeface="Calibri" charset="0"/>
                <a:ea typeface="Calibri" charset="0"/>
                <a:cs typeface="Calibri" charset="0"/>
              </a:rPr>
              <a:t>project management	.</a:t>
            </a:r>
          </a:p>
          <a:p>
            <a:pPr marL="896112" lvl="8" indent="-457200" defTabSz="877823">
              <a:lnSpc>
                <a:spcPct val="90000"/>
              </a:lnSpc>
              <a:spcBef>
                <a:spcPts val="0"/>
              </a:spcBef>
              <a:buFont typeface="+mj-lt"/>
              <a:buAutoNum type="arabicPeriod"/>
              <a:defRPr sz="1800"/>
            </a:pPr>
            <a:endParaRPr lang="en-US" sz="1400" dirty="0">
              <a:solidFill>
                <a:schemeClr val="tx1"/>
              </a:solidFill>
              <a:latin typeface="Calibri" charset="0"/>
              <a:ea typeface="Calibri" charset="0"/>
              <a:cs typeface="Calibri" charset="0"/>
            </a:endParaRPr>
          </a:p>
          <a:p>
            <a:pPr marL="438912" lvl="8" indent="0" defTabSz="877823">
              <a:lnSpc>
                <a:spcPct val="90000"/>
              </a:lnSpc>
              <a:spcBef>
                <a:spcPts val="0"/>
              </a:spcBef>
              <a:buNone/>
              <a:defRPr sz="1800"/>
            </a:pPr>
            <a:r>
              <a:rPr lang="en-US" sz="1800" b="1" i="1" u="sng" dirty="0">
                <a:solidFill>
                  <a:srgbClr val="00B050"/>
                </a:solidFill>
                <a:latin typeface="Calibri" charset="0"/>
                <a:ea typeface="Calibri" charset="0"/>
                <a:cs typeface="Calibri" charset="0"/>
              </a:rPr>
              <a:t>Note</a:t>
            </a:r>
            <a:r>
              <a:rPr lang="en-US" sz="1800" b="1" i="1" dirty="0">
                <a:solidFill>
                  <a:schemeClr val="tx1"/>
                </a:solidFill>
                <a:latin typeface="Calibri" charset="0"/>
                <a:ea typeface="Calibri" charset="0"/>
                <a:cs typeface="Calibri" charset="0"/>
              </a:rPr>
              <a:t>:</a:t>
            </a:r>
            <a:r>
              <a:rPr lang="en-US" sz="1800" i="1" dirty="0">
                <a:solidFill>
                  <a:schemeClr val="tx1"/>
                </a:solidFill>
                <a:latin typeface="Calibri" charset="0"/>
                <a:ea typeface="Calibri" charset="0"/>
                <a:cs typeface="Calibri" charset="0"/>
              </a:rPr>
              <a:t> </a:t>
            </a:r>
            <a:r>
              <a:rPr lang="en-US" sz="1800" dirty="0">
                <a:solidFill>
                  <a:schemeClr val="tx1"/>
                </a:solidFill>
                <a:latin typeface="Calibri" charset="0"/>
                <a:ea typeface="Calibri" charset="0"/>
                <a:cs typeface="Calibri" charset="0"/>
              </a:rPr>
              <a:t>The term “special construction” does not include </a:t>
            </a:r>
            <a:r>
              <a:rPr lang="en-US" sz="1800" dirty="0" smtClean="0">
                <a:solidFill>
                  <a:schemeClr val="tx1"/>
                </a:solidFill>
                <a:latin typeface="Calibri" charset="0"/>
                <a:ea typeface="Calibri" charset="0"/>
                <a:cs typeface="Calibri" charset="0"/>
              </a:rPr>
              <a:t>Network </a:t>
            </a:r>
            <a:r>
              <a:rPr lang="en-US" sz="1800" dirty="0">
                <a:latin typeface="Calibri" charset="0"/>
                <a:ea typeface="Calibri" charset="0"/>
                <a:cs typeface="Calibri" charset="0"/>
              </a:rPr>
              <a:t>E</a:t>
            </a:r>
            <a:r>
              <a:rPr lang="en-US" sz="1800" dirty="0" smtClean="0">
                <a:solidFill>
                  <a:schemeClr val="tx1"/>
                </a:solidFill>
                <a:latin typeface="Calibri" charset="0"/>
                <a:ea typeface="Calibri" charset="0"/>
                <a:cs typeface="Calibri" charset="0"/>
              </a:rPr>
              <a:t>quipment </a:t>
            </a:r>
            <a:r>
              <a:rPr lang="en-US" sz="1800" dirty="0">
                <a:solidFill>
                  <a:schemeClr val="tx1"/>
                </a:solidFill>
                <a:latin typeface="Calibri" charset="0"/>
                <a:ea typeface="Calibri" charset="0"/>
                <a:cs typeface="Calibri" charset="0"/>
              </a:rPr>
              <a:t>necessary to light </a:t>
            </a:r>
            <a:r>
              <a:rPr lang="en-US" sz="1800" dirty="0" smtClean="0">
                <a:solidFill>
                  <a:schemeClr val="tx1"/>
                </a:solidFill>
                <a:latin typeface="Calibri" charset="0"/>
                <a:ea typeface="Calibri" charset="0"/>
                <a:cs typeface="Calibri" charset="0"/>
              </a:rPr>
              <a:t>fiber, </a:t>
            </a:r>
            <a:r>
              <a:rPr lang="en-US" sz="1800" dirty="0">
                <a:solidFill>
                  <a:schemeClr val="tx1"/>
                </a:solidFill>
                <a:latin typeface="Calibri" charset="0"/>
                <a:ea typeface="Calibri" charset="0"/>
                <a:cs typeface="Calibri" charset="0"/>
              </a:rPr>
              <a:t>nor the services necessary to maintain the fiber. Charges for </a:t>
            </a:r>
            <a:r>
              <a:rPr lang="en-US" sz="1800" dirty="0" smtClean="0">
                <a:solidFill>
                  <a:schemeClr val="tx1"/>
                </a:solidFill>
                <a:latin typeface="Calibri" charset="0"/>
                <a:ea typeface="Calibri" charset="0"/>
                <a:cs typeface="Calibri" charset="0"/>
              </a:rPr>
              <a:t>Network </a:t>
            </a:r>
            <a:r>
              <a:rPr lang="en-US" sz="1800" dirty="0">
                <a:latin typeface="Calibri" charset="0"/>
                <a:ea typeface="Calibri" charset="0"/>
                <a:cs typeface="Calibri" charset="0"/>
              </a:rPr>
              <a:t>E</a:t>
            </a:r>
            <a:r>
              <a:rPr lang="en-US" sz="1800" dirty="0" smtClean="0">
                <a:solidFill>
                  <a:schemeClr val="tx1"/>
                </a:solidFill>
                <a:latin typeface="Calibri" charset="0"/>
                <a:ea typeface="Calibri" charset="0"/>
                <a:cs typeface="Calibri" charset="0"/>
              </a:rPr>
              <a:t>quipment </a:t>
            </a:r>
            <a:r>
              <a:rPr lang="en-US" sz="1800" dirty="0">
                <a:solidFill>
                  <a:schemeClr val="tx1"/>
                </a:solidFill>
                <a:latin typeface="Calibri" charset="0"/>
                <a:ea typeface="Calibri" charset="0"/>
                <a:cs typeface="Calibri" charset="0"/>
              </a:rPr>
              <a:t>and fiber maintenance are eligible for Category One support as separate services, but not as special construction.</a:t>
            </a:r>
          </a:p>
          <a:p>
            <a:pPr marL="438912" lvl="8" indent="0" defTabSz="877823">
              <a:lnSpc>
                <a:spcPct val="90000"/>
              </a:lnSpc>
              <a:spcBef>
                <a:spcPts val="0"/>
              </a:spcBef>
              <a:buNone/>
              <a:defRPr sz="1800"/>
            </a:pPr>
            <a:endParaRPr lang="en-US" sz="1400" i="1" dirty="0">
              <a:solidFill>
                <a:schemeClr val="tx1"/>
              </a:solidFill>
              <a:latin typeface="Calibri" charset="0"/>
              <a:ea typeface="Calibri" charset="0"/>
              <a:cs typeface="Calibri" charset="0"/>
            </a:endParaRPr>
          </a:p>
          <a:p>
            <a:pPr marL="896112" lvl="8" indent="-457200" defTabSz="877823">
              <a:lnSpc>
                <a:spcPct val="90000"/>
              </a:lnSpc>
              <a:spcBef>
                <a:spcPts val="600"/>
              </a:spcBef>
              <a:buFont typeface="+mj-lt"/>
              <a:buAutoNum type="arabicPeriod"/>
              <a:defRPr sz="1800"/>
            </a:pPr>
            <a:endParaRPr lang="en-US" sz="2400" dirty="0">
              <a:solidFill>
                <a:schemeClr val="tx1"/>
              </a:solidFill>
              <a:latin typeface="Calibri" charset="0"/>
              <a:ea typeface="Calibri" charset="0"/>
              <a:cs typeface="Calibri" charset="0"/>
            </a:endParaRPr>
          </a:p>
        </p:txBody>
      </p:sp>
      <p:sp>
        <p:nvSpPr>
          <p:cNvPr id="6" name="TextBox 5"/>
          <p:cNvSpPr txBox="1"/>
          <p:nvPr/>
        </p:nvSpPr>
        <p:spPr>
          <a:xfrm>
            <a:off x="2499360" y="374468"/>
            <a:ext cx="6252754" cy="584771"/>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vl="0" algn="r">
              <a:defRPr sz="1800" b="0"/>
            </a:pPr>
            <a:r>
              <a:rPr lang="en-US" sz="3200" b="1" i="1" dirty="0">
                <a:solidFill>
                  <a:schemeClr val="tx1"/>
                </a:solidFill>
                <a:latin typeface="Calibri" panose="020F0502020204030204" pitchFamily="34" charset="0"/>
              </a:rPr>
              <a:t>What is special construction?</a:t>
            </a:r>
          </a:p>
        </p:txBody>
      </p:sp>
    </p:spTree>
    <p:extLst>
      <p:ext uri="{BB962C8B-B14F-4D97-AF65-F5344CB8AC3E}">
        <p14:creationId xmlns:p14="http://schemas.microsoft.com/office/powerpoint/2010/main" val="116420086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608541602"/>
              </p:ext>
            </p:extLst>
          </p:nvPr>
        </p:nvGraphicFramePr>
        <p:xfrm>
          <a:off x="304800" y="1140823"/>
          <a:ext cx="8573386" cy="42693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Left-Right Arrow 6"/>
          <p:cNvSpPr/>
          <p:nvPr/>
        </p:nvSpPr>
        <p:spPr>
          <a:xfrm>
            <a:off x="609600" y="5562600"/>
            <a:ext cx="8153400" cy="762000"/>
          </a:xfrm>
          <a:prstGeom prst="leftRightArrow">
            <a:avLst/>
          </a:prstGeom>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sp>
      <p:sp>
        <p:nvSpPr>
          <p:cNvPr id="8" name="TextBox 7"/>
          <p:cNvSpPr txBox="1"/>
          <p:nvPr/>
        </p:nvSpPr>
        <p:spPr>
          <a:xfrm>
            <a:off x="3460898" y="5758934"/>
            <a:ext cx="2833577" cy="369332"/>
          </a:xfrm>
          <a:prstGeom prst="rect">
            <a:avLst/>
          </a:prstGeom>
          <a:noFill/>
        </p:spPr>
        <p:txBody>
          <a:bodyPr wrap="square" rtlCol="0">
            <a:spAutoFit/>
          </a:bodyPr>
          <a:lstStyle/>
          <a:p>
            <a:r>
              <a:rPr lang="en-US" dirty="0"/>
              <a:t>Special Construction </a:t>
            </a:r>
          </a:p>
        </p:txBody>
      </p:sp>
      <p:sp>
        <p:nvSpPr>
          <p:cNvPr id="6" name="Shape 54"/>
          <p:cNvSpPr/>
          <p:nvPr/>
        </p:nvSpPr>
        <p:spPr>
          <a:xfrm>
            <a:off x="2503967" y="147073"/>
            <a:ext cx="6172200" cy="584771"/>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lvl1pPr algn="r">
              <a:defRPr sz="3200" b="1">
                <a:latin typeface="Calibri"/>
                <a:ea typeface="Calibri"/>
                <a:cs typeface="Calibri"/>
                <a:sym typeface="Calibri"/>
              </a:defRPr>
            </a:lvl1pPr>
          </a:lstStyle>
          <a:p>
            <a:pPr lvl="0">
              <a:defRPr sz="1800" b="0"/>
            </a:pPr>
            <a:r>
              <a:rPr lang="en-US" sz="3200" b="1" i="1" dirty="0"/>
              <a:t>E-rate Eligible Fiber Options Recap</a:t>
            </a:r>
            <a:endParaRPr sz="3200" b="1" i="1" dirty="0"/>
          </a:p>
        </p:txBody>
      </p:sp>
    </p:spTree>
    <p:extLst>
      <p:ext uri="{BB962C8B-B14F-4D97-AF65-F5344CB8AC3E}">
        <p14:creationId xmlns:p14="http://schemas.microsoft.com/office/powerpoint/2010/main" val="1732863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54"/>
          <p:cNvSpPr/>
          <p:nvPr/>
        </p:nvSpPr>
        <p:spPr>
          <a:xfrm>
            <a:off x="1905000" y="437028"/>
            <a:ext cx="6934200" cy="553994"/>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lvl1pPr algn="r">
              <a:defRPr sz="3200" b="1">
                <a:latin typeface="Calibri"/>
                <a:ea typeface="Calibri"/>
                <a:cs typeface="Calibri"/>
                <a:sym typeface="Calibri"/>
              </a:defRPr>
            </a:lvl1pPr>
          </a:lstStyle>
          <a:p>
            <a:pPr lvl="0">
              <a:defRPr sz="1800" b="0"/>
            </a:pPr>
            <a:r>
              <a:rPr lang="en-US" sz="3000" b="1" i="1" dirty="0" smtClean="0"/>
              <a:t>Timing</a:t>
            </a:r>
            <a:endParaRPr sz="1800" b="1" i="1" dirty="0"/>
          </a:p>
        </p:txBody>
      </p:sp>
      <p:sp>
        <p:nvSpPr>
          <p:cNvPr id="2" name="Text Placeholder 1"/>
          <p:cNvSpPr>
            <a:spLocks noGrp="1"/>
          </p:cNvSpPr>
          <p:nvPr>
            <p:ph type="body" idx="1"/>
          </p:nvPr>
        </p:nvSpPr>
        <p:spPr>
          <a:xfrm>
            <a:off x="152400" y="991022"/>
            <a:ext cx="8686800" cy="5432927"/>
          </a:xfrm>
        </p:spPr>
        <p:txBody>
          <a:bodyPr/>
          <a:lstStyle/>
          <a:p>
            <a:pPr marL="342900" lvl="1" indent="-342900">
              <a:spcBef>
                <a:spcPts val="0"/>
              </a:spcBef>
              <a:buSzPct val="100000"/>
              <a:buFont typeface="Arial" panose="020B0604020202020204" pitchFamily="34" charset="0"/>
              <a:buChar char="•"/>
            </a:pPr>
            <a:r>
              <a:rPr lang="en-US" sz="2200" b="1" dirty="0"/>
              <a:t>General Rule:</a:t>
            </a:r>
            <a:r>
              <a:rPr lang="en-US" sz="2200" dirty="0"/>
              <a:t> </a:t>
            </a:r>
            <a:r>
              <a:rPr lang="en-US" altLang="en-US" sz="2200" dirty="0"/>
              <a:t>E-rate support is only </a:t>
            </a:r>
            <a:r>
              <a:rPr lang="en-US" altLang="en-US" sz="2200" dirty="0" smtClean="0"/>
              <a:t>available for </a:t>
            </a:r>
            <a:r>
              <a:rPr lang="en-US" sz="2200" dirty="0" smtClean="0"/>
              <a:t>leased </a:t>
            </a:r>
            <a:r>
              <a:rPr lang="en-US" sz="2200" dirty="0"/>
              <a:t>dark fiber (with </a:t>
            </a:r>
            <a:r>
              <a:rPr lang="en-US" sz="2200" dirty="0" smtClean="0"/>
              <a:t>and </a:t>
            </a:r>
            <a:r>
              <a:rPr lang="en-US" sz="2200" dirty="0"/>
              <a:t>without special construction) that is </a:t>
            </a:r>
            <a:r>
              <a:rPr lang="en-US" sz="2200" dirty="0" smtClean="0"/>
              <a:t>lit, </a:t>
            </a:r>
            <a:r>
              <a:rPr lang="en-US" sz="2200" dirty="0"/>
              <a:t>and self-provisioned networks that are constructed and </a:t>
            </a:r>
            <a:r>
              <a:rPr lang="en-US" sz="2200" dirty="0" smtClean="0"/>
              <a:t>used, in </a:t>
            </a:r>
            <a:r>
              <a:rPr lang="en-US" sz="2200" dirty="0"/>
              <a:t>the same funding </a:t>
            </a:r>
            <a:r>
              <a:rPr lang="en-US" sz="2200" dirty="0" smtClean="0"/>
              <a:t>year.</a:t>
            </a:r>
          </a:p>
          <a:p>
            <a:pPr marL="342900" lvl="1" indent="-342900">
              <a:spcBef>
                <a:spcPts val="0"/>
              </a:spcBef>
              <a:buSzPct val="100000"/>
              <a:buFont typeface="Arial" panose="020B0604020202020204" pitchFamily="34" charset="0"/>
              <a:buChar char="•"/>
            </a:pPr>
            <a:r>
              <a:rPr lang="en-US" sz="2200" b="1" dirty="0" smtClean="0"/>
              <a:t>Limited Exceptions For Special Construction:</a:t>
            </a:r>
          </a:p>
          <a:p>
            <a:pPr marL="762000" lvl="2" indent="-342900">
              <a:spcBef>
                <a:spcPts val="0"/>
              </a:spcBef>
              <a:buSzPct val="80000"/>
              <a:buFont typeface="Wingdings" panose="05000000000000000000" pitchFamily="2" charset="2"/>
              <a:buChar char="Ø"/>
            </a:pPr>
            <a:r>
              <a:rPr lang="en-US" sz="2000" dirty="0" smtClean="0"/>
              <a:t>Special construction charges incurred up to six months prior to the beginning of the funding year are eligible for support if:</a:t>
            </a:r>
          </a:p>
          <a:p>
            <a:pPr marL="1268727" lvl="3" indent="-342900">
              <a:spcBef>
                <a:spcPts val="0"/>
              </a:spcBef>
              <a:buSzPct val="80000"/>
              <a:buFont typeface="Wingdings" panose="05000000000000000000" pitchFamily="2" charset="2"/>
              <a:buChar char="§"/>
            </a:pPr>
            <a:r>
              <a:rPr lang="en-US" sz="2000" dirty="0" smtClean="0"/>
              <a:t>Construction begins after selection of a service provider pursuant to a valid competitive bidding process;</a:t>
            </a:r>
          </a:p>
          <a:p>
            <a:pPr marL="1268727" lvl="3" indent="-342900">
              <a:spcBef>
                <a:spcPts val="0"/>
              </a:spcBef>
              <a:buSzPct val="80000"/>
              <a:buFont typeface="Wingdings" panose="05000000000000000000" pitchFamily="2" charset="2"/>
              <a:buChar char="§"/>
            </a:pPr>
            <a:r>
              <a:rPr lang="en-US" sz="2000" dirty="0" smtClean="0"/>
              <a:t>A Category One recurring service depends on the installation of the infrastructure; and </a:t>
            </a:r>
          </a:p>
          <a:p>
            <a:pPr marL="1268727" lvl="3" indent="-342900">
              <a:spcBef>
                <a:spcPts val="0"/>
              </a:spcBef>
              <a:buSzPct val="80000"/>
              <a:buFont typeface="Wingdings" panose="05000000000000000000" pitchFamily="2" charset="2"/>
              <a:buChar char="§"/>
            </a:pPr>
            <a:r>
              <a:rPr lang="en-US" sz="2000" dirty="0" smtClean="0"/>
              <a:t>Actual service start date is after the start of the funding year.</a:t>
            </a:r>
          </a:p>
          <a:p>
            <a:pPr marL="925827" lvl="3" indent="0">
              <a:spcBef>
                <a:spcPts val="0"/>
              </a:spcBef>
              <a:buSzPct val="80000"/>
              <a:buNone/>
            </a:pPr>
            <a:r>
              <a:rPr lang="en-US" sz="1800" b="1" i="1" dirty="0" smtClean="0">
                <a:solidFill>
                  <a:srgbClr val="00B050"/>
                </a:solidFill>
              </a:rPr>
              <a:t>Note</a:t>
            </a:r>
            <a:r>
              <a:rPr lang="en-US" sz="1800" b="1" dirty="0" smtClean="0"/>
              <a:t>: </a:t>
            </a:r>
            <a:r>
              <a:rPr lang="en-US" sz="1800" i="1" dirty="0" smtClean="0"/>
              <a:t>Applicants that start construction early, before a funding request is approved, assume the risk that the request will be denied.</a:t>
            </a:r>
            <a:endParaRPr lang="en-US" sz="1800" dirty="0" smtClean="0"/>
          </a:p>
          <a:p>
            <a:pPr marL="762000" lvl="2" indent="-342900">
              <a:spcBef>
                <a:spcPts val="0"/>
              </a:spcBef>
              <a:buSzPct val="100000"/>
              <a:buFont typeface="Wingdings" panose="05000000000000000000" pitchFamily="2" charset="2"/>
              <a:buChar char="Ø"/>
            </a:pPr>
            <a:r>
              <a:rPr lang="en-US" sz="2000" dirty="0" smtClean="0"/>
              <a:t>Applicants may request a one year extension to light leased dark fiber, or to construct and use a self-provisioned network, if the applicant demonstrates that construction was unavoidably delayed due to weather or other reasons.</a:t>
            </a:r>
            <a:endParaRPr lang="en-US" sz="2000" dirty="0"/>
          </a:p>
        </p:txBody>
      </p:sp>
    </p:spTree>
    <p:extLst>
      <p:ext uri="{BB962C8B-B14F-4D97-AF65-F5344CB8AC3E}">
        <p14:creationId xmlns:p14="http://schemas.microsoft.com/office/powerpoint/2010/main" val="195642903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54"/>
          <p:cNvSpPr/>
          <p:nvPr/>
        </p:nvSpPr>
        <p:spPr>
          <a:xfrm>
            <a:off x="1905000" y="437028"/>
            <a:ext cx="6934200" cy="553994"/>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spAutoFit/>
          </a:bodyPr>
          <a:lstStyle>
            <a:lvl1pPr algn="r">
              <a:defRPr sz="3200" b="1">
                <a:latin typeface="Calibri"/>
                <a:ea typeface="Calibri"/>
                <a:cs typeface="Calibri"/>
                <a:sym typeface="Calibri"/>
              </a:defRPr>
            </a:lvl1pPr>
          </a:lstStyle>
          <a:p>
            <a:pPr lvl="0">
              <a:defRPr sz="1800" b="0"/>
            </a:pPr>
            <a:r>
              <a:rPr lang="en-US" sz="3000" b="1" i="1" dirty="0" smtClean="0"/>
              <a:t>Timing </a:t>
            </a:r>
            <a:r>
              <a:rPr lang="en-US" sz="1800" b="1" i="1" dirty="0" smtClean="0"/>
              <a:t>(cont.)</a:t>
            </a:r>
            <a:endParaRPr sz="1800" b="1" i="1" dirty="0"/>
          </a:p>
        </p:txBody>
      </p:sp>
      <p:sp>
        <p:nvSpPr>
          <p:cNvPr id="2" name="Text Placeholder 1"/>
          <p:cNvSpPr>
            <a:spLocks noGrp="1"/>
          </p:cNvSpPr>
          <p:nvPr>
            <p:ph type="body" idx="1"/>
          </p:nvPr>
        </p:nvSpPr>
        <p:spPr>
          <a:xfrm>
            <a:off x="152400" y="1044072"/>
            <a:ext cx="8686800" cy="5509127"/>
          </a:xfrm>
        </p:spPr>
        <p:txBody>
          <a:bodyPr/>
          <a:lstStyle/>
          <a:p>
            <a:pPr marL="342900" lvl="1" indent="-342900">
              <a:spcBef>
                <a:spcPts val="0"/>
              </a:spcBef>
              <a:buSzPct val="100000"/>
              <a:buFont typeface="Arial" panose="020B0604020202020204" pitchFamily="34" charset="0"/>
              <a:buChar char="•"/>
            </a:pPr>
            <a:r>
              <a:rPr lang="en-US" sz="2400" b="1" dirty="0" smtClean="0"/>
              <a:t>When Considering Special Construction:</a:t>
            </a:r>
          </a:p>
          <a:p>
            <a:pPr marL="762000" lvl="2" indent="-342900">
              <a:spcBef>
                <a:spcPts val="300"/>
              </a:spcBef>
              <a:buSzPct val="80000"/>
              <a:buFont typeface="Wingdings" panose="05000000000000000000" pitchFamily="2" charset="2"/>
              <a:buChar char="Ø"/>
            </a:pPr>
            <a:r>
              <a:rPr lang="en-US" sz="2200" u="sng" dirty="0" smtClean="0"/>
              <a:t>Plan early</a:t>
            </a:r>
            <a:r>
              <a:rPr lang="en-US" sz="2200" dirty="0" smtClean="0"/>
              <a:t>. The twelve month funding year combined with the ability to incur special construction costs up to six months before the funding year starts results in an effective 18-month construction window for a given funding year.</a:t>
            </a:r>
          </a:p>
          <a:p>
            <a:pPr marL="762000" lvl="2" indent="-342900">
              <a:spcBef>
                <a:spcPts val="300"/>
              </a:spcBef>
              <a:buSzPct val="80000"/>
              <a:buFont typeface="Wingdings" panose="05000000000000000000" pitchFamily="2" charset="2"/>
              <a:buChar char="Ø"/>
            </a:pPr>
            <a:r>
              <a:rPr lang="en-US" sz="2200" u="sng" dirty="0" smtClean="0"/>
              <a:t>Plan carefully</a:t>
            </a:r>
            <a:r>
              <a:rPr lang="en-US" sz="2200" dirty="0" smtClean="0"/>
              <a:t>. If an applicant knows in advance that a special construction project will take additional time to complete, it should consider breaking the project down into stages, and seek funding for each stage in separate funding years.</a:t>
            </a:r>
          </a:p>
          <a:p>
            <a:pPr marL="762000" lvl="2" indent="-342900">
              <a:spcBef>
                <a:spcPts val="300"/>
              </a:spcBef>
              <a:buSzPct val="80000"/>
              <a:buFont typeface="Wingdings" panose="05000000000000000000" pitchFamily="2" charset="2"/>
              <a:buChar char="Ø"/>
            </a:pPr>
            <a:r>
              <a:rPr lang="en-US" sz="2200" u="sng" dirty="0" smtClean="0"/>
              <a:t>Milestone Payments are OK (with a caveat)</a:t>
            </a:r>
            <a:r>
              <a:rPr lang="en-US" sz="2200" dirty="0" smtClean="0"/>
              <a:t>: Applicants may submit invoices for special construction charges at any point during the funding year. If the leased dark fiber is not lit, or the self-provisioned network is not constructed and used, by the end of the funding year, however, the applicant will be required to reimburse the Fund for any disbursements.</a:t>
            </a:r>
            <a:endParaRPr lang="en-US" sz="2200" dirty="0"/>
          </a:p>
        </p:txBody>
      </p:sp>
    </p:spTree>
    <p:extLst>
      <p:ext uri="{BB962C8B-B14F-4D97-AF65-F5344CB8AC3E}">
        <p14:creationId xmlns:p14="http://schemas.microsoft.com/office/powerpoint/2010/main" val="291395533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014455"/>
            <a:ext cx="8382000" cy="520142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342900" lvl="6" indent="-342900">
              <a:buSzPct val="100000"/>
              <a:buFont typeface="Arial" panose="020B0604020202020204" pitchFamily="34" charset="0"/>
              <a:buChar char="•"/>
            </a:pPr>
            <a:r>
              <a:rPr lang="en-US" altLang="en-US" sz="2200" b="1" dirty="0" smtClean="0">
                <a:latin typeface="Calibri" charset="0"/>
                <a:ea typeface="Calibri" charset="0"/>
                <a:cs typeface="Calibri" charset="0"/>
              </a:rPr>
              <a:t>Purpose for Time Limits on Eligibility: </a:t>
            </a:r>
            <a:r>
              <a:rPr lang="en-US" altLang="en-US" sz="2200" dirty="0" smtClean="0">
                <a:latin typeface="Calibri" charset="0"/>
                <a:ea typeface="Calibri" charset="0"/>
                <a:cs typeface="Calibri" charset="0"/>
              </a:rPr>
              <a:t>Safeguard against warehousing of fiber and use of USF funds to pay for unnecessary services.</a:t>
            </a:r>
          </a:p>
          <a:p>
            <a:pPr marL="342900" lvl="6" indent="-342900">
              <a:buSzPct val="100000"/>
              <a:buFont typeface="Arial" panose="020B0604020202020204" pitchFamily="34" charset="0"/>
              <a:buChar char="•"/>
            </a:pPr>
            <a:endParaRPr lang="en-US" altLang="en-US" sz="800" dirty="0" smtClean="0">
              <a:latin typeface="Calibri" charset="0"/>
              <a:ea typeface="Calibri" charset="0"/>
              <a:cs typeface="Calibri" charset="0"/>
            </a:endParaRPr>
          </a:p>
          <a:p>
            <a:pPr marL="342900" lvl="6" indent="-342900">
              <a:buSzPct val="100000"/>
              <a:buFont typeface="Arial" panose="020B0604020202020204" pitchFamily="34" charset="0"/>
              <a:buChar char="•"/>
            </a:pPr>
            <a:r>
              <a:rPr lang="en-US" altLang="en-US" sz="2200" b="1" dirty="0" smtClean="0">
                <a:latin typeface="Calibri" charset="0"/>
                <a:ea typeface="Calibri" charset="0"/>
                <a:cs typeface="Calibri" charset="0"/>
              </a:rPr>
              <a:t>Excess Capacity For Applicant’s Future Use: </a:t>
            </a:r>
          </a:p>
          <a:p>
            <a:pPr marL="342900" lvl="6" indent="-342900">
              <a:buSzPct val="100000"/>
              <a:buFont typeface="Arial" panose="020B0604020202020204" pitchFamily="34" charset="0"/>
              <a:buChar char="•"/>
            </a:pPr>
            <a:endParaRPr lang="en-US" altLang="en-US" sz="1000" dirty="0" smtClean="0">
              <a:latin typeface="Calibri" charset="0"/>
              <a:ea typeface="Calibri" charset="0"/>
              <a:cs typeface="Calibri" charset="0"/>
            </a:endParaRPr>
          </a:p>
          <a:p>
            <a:pPr marL="800100" lvl="7" indent="-342900">
              <a:buSzPct val="70000"/>
              <a:buFont typeface="Wingdings" panose="05000000000000000000" pitchFamily="2" charset="2"/>
              <a:buChar char="Ø"/>
            </a:pPr>
            <a:r>
              <a:rPr lang="en-US" altLang="en-US" sz="2000" dirty="0" smtClean="0">
                <a:latin typeface="Calibri" charset="0"/>
                <a:ea typeface="Calibri" charset="0"/>
                <a:cs typeface="Calibri" charset="0"/>
              </a:rPr>
              <a:t>A vendor may install additional strands of fiber </a:t>
            </a:r>
            <a:r>
              <a:rPr lang="en-US" altLang="en-US" sz="2000" u="sng" dirty="0" smtClean="0">
                <a:latin typeface="Calibri" charset="0"/>
                <a:ea typeface="Calibri" charset="0"/>
                <a:cs typeface="Calibri" charset="0"/>
              </a:rPr>
              <a:t>for the applicant’s future use</a:t>
            </a:r>
            <a:r>
              <a:rPr lang="en-US" altLang="en-US" sz="2000" dirty="0" smtClean="0">
                <a:latin typeface="Calibri" charset="0"/>
                <a:ea typeface="Calibri" charset="0"/>
                <a:cs typeface="Calibri" charset="0"/>
              </a:rPr>
              <a:t> whether the facilities constructed are owned by the vendor (i.e., in connection with leased lit fiber or leased dark fiber) or by the applicant (i.e., a self-provisioned network).</a:t>
            </a:r>
          </a:p>
          <a:p>
            <a:pPr marL="800100" lvl="7" indent="-342900">
              <a:buSzPct val="70000"/>
              <a:buFont typeface="Wingdings" panose="05000000000000000000" pitchFamily="2" charset="2"/>
              <a:buChar char="Ø"/>
            </a:pPr>
            <a:r>
              <a:rPr lang="en-US" altLang="en-US" sz="2000" dirty="0" smtClean="0">
                <a:latin typeface="Calibri" charset="0"/>
                <a:ea typeface="Calibri" charset="0"/>
                <a:cs typeface="Calibri" charset="0"/>
              </a:rPr>
              <a:t>Any fiber strands that are not lit that funding year must be cost-allocated out of the funding request.</a:t>
            </a:r>
          </a:p>
          <a:p>
            <a:pPr marL="800100" lvl="7" indent="-342900">
              <a:buSzPct val="70000"/>
              <a:buFont typeface="Wingdings" panose="05000000000000000000" pitchFamily="2" charset="2"/>
              <a:buChar char="Ø"/>
            </a:pPr>
            <a:r>
              <a:rPr lang="en-US" altLang="en-US" sz="2000" dirty="0" smtClean="0">
                <a:latin typeface="Calibri" charset="0"/>
                <a:ea typeface="Calibri" charset="0"/>
                <a:cs typeface="Calibri" charset="0"/>
              </a:rPr>
              <a:t>Excess fiber capacity installed for the applicant’s future use will be eligible for support in the funding year that it is lit by the applicant, and </a:t>
            </a:r>
            <a:r>
              <a:rPr lang="en-US" altLang="en-US" sz="2000" u="sng" dirty="0" smtClean="0">
                <a:latin typeface="Calibri" charset="0"/>
                <a:ea typeface="Calibri" charset="0"/>
                <a:cs typeface="Calibri" charset="0"/>
              </a:rPr>
              <a:t>may not be resold</a:t>
            </a:r>
            <a:r>
              <a:rPr lang="en-US" altLang="en-US" sz="2000" dirty="0" smtClean="0">
                <a:latin typeface="Calibri" charset="0"/>
                <a:ea typeface="Calibri" charset="0"/>
                <a:cs typeface="Calibri" charset="0"/>
              </a:rPr>
              <a:t>.</a:t>
            </a:r>
          </a:p>
          <a:p>
            <a:pPr marL="342900" lvl="6" indent="-342900">
              <a:buSzPct val="100000"/>
              <a:buFont typeface="Arial" panose="020B0604020202020204" pitchFamily="34" charset="0"/>
              <a:buChar char="•"/>
            </a:pPr>
            <a:endParaRPr lang="en-US" altLang="en-US" sz="800" dirty="0">
              <a:latin typeface="Calibri" charset="0"/>
              <a:ea typeface="Calibri" charset="0"/>
              <a:cs typeface="Calibri" charset="0"/>
            </a:endParaRPr>
          </a:p>
          <a:p>
            <a:pPr marL="0" lvl="6">
              <a:buSzPct val="100000"/>
            </a:pPr>
            <a:r>
              <a:rPr lang="en-US" altLang="en-US" sz="2000" b="1" i="1" u="sng" dirty="0" smtClean="0">
                <a:solidFill>
                  <a:srgbClr val="00B050"/>
                </a:solidFill>
                <a:latin typeface="Calibri" charset="0"/>
                <a:ea typeface="Calibri" charset="0"/>
                <a:cs typeface="Calibri" charset="0"/>
              </a:rPr>
              <a:t>Example</a:t>
            </a:r>
            <a:r>
              <a:rPr lang="en-US" altLang="en-US" sz="2000" dirty="0" smtClean="0">
                <a:latin typeface="Calibri" charset="0"/>
                <a:ea typeface="Calibri" charset="0"/>
                <a:cs typeface="Calibri" charset="0"/>
              </a:rPr>
              <a:t>:</a:t>
            </a:r>
            <a:r>
              <a:rPr lang="en-US" altLang="en-US" sz="2000" i="1" dirty="0" smtClean="0">
                <a:latin typeface="Calibri" charset="0"/>
                <a:ea typeface="Calibri" charset="0"/>
                <a:cs typeface="Calibri" charset="0"/>
              </a:rPr>
              <a:t> If an applicant currently needs 2 strands of fiber, but wishes to install 12 strands of fiber for future expansion, it may install the 12 strands of fiber if it allocates the cost of the 10 excess strands of fiber out of its funding request.</a:t>
            </a:r>
          </a:p>
        </p:txBody>
      </p:sp>
      <p:sp>
        <p:nvSpPr>
          <p:cNvPr id="2" name="Rectangle 1"/>
          <p:cNvSpPr/>
          <p:nvPr/>
        </p:nvSpPr>
        <p:spPr>
          <a:xfrm>
            <a:off x="1981200" y="437606"/>
            <a:ext cx="7086600" cy="461665"/>
          </a:xfrm>
          <a:prstGeom prst="rect">
            <a:avLst/>
          </a:prstGeom>
        </p:spPr>
        <p:txBody>
          <a:bodyPr wrap="square">
            <a:spAutoFit/>
          </a:bodyPr>
          <a:lstStyle/>
          <a:p>
            <a:pPr lvl="0" algn="r">
              <a:defRPr sz="1800" b="0"/>
            </a:pPr>
            <a:r>
              <a:rPr lang="en-US" sz="2400" b="1" i="1" dirty="0" smtClean="0"/>
              <a:t>Special Construction Charges – Excess Capacity</a:t>
            </a:r>
            <a:endParaRPr lang="en-US" sz="2400" b="1" i="1" dirty="0"/>
          </a:p>
        </p:txBody>
      </p:sp>
    </p:spTree>
    <p:extLst>
      <p:ext uri="{BB962C8B-B14F-4D97-AF65-F5344CB8AC3E}">
        <p14:creationId xmlns:p14="http://schemas.microsoft.com/office/powerpoint/2010/main" val="1370015918"/>
      </p:ext>
    </p:extLst>
  </p:cSld>
  <p:clrMapOvr>
    <a:masterClrMapping/>
  </p:clrMapOvr>
  <p:transition spd="me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4035</TotalTime>
  <Words>2859</Words>
  <Application>Microsoft Office PowerPoint</Application>
  <PresentationFormat>On-screen Show (4:3)</PresentationFormat>
  <Paragraphs>227</Paragraphs>
  <Slides>30</Slides>
  <Notes>7</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Fiber Options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lpstr>Thank you!</vt:lpstr>
    </vt:vector>
  </TitlesOfParts>
  <Company>USAC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Fiber Options</dc:title>
  <dc:creator>Abby Hills</dc:creator>
  <cp:lastModifiedBy>Suzie Casal</cp:lastModifiedBy>
  <cp:revision>229</cp:revision>
  <cp:lastPrinted>2016-09-25T19:19:19Z</cp:lastPrinted>
  <dcterms:created xsi:type="dcterms:W3CDTF">2015-08-13T11:49:36Z</dcterms:created>
  <dcterms:modified xsi:type="dcterms:W3CDTF">2016-10-23T18:36:58Z</dcterms:modified>
</cp:coreProperties>
</file>