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handoutMasterIdLst>
    <p:handoutMasterId r:id="rId38"/>
  </p:handoutMasterIdLst>
  <p:sldIdLst>
    <p:sldId id="279" r:id="rId5"/>
    <p:sldId id="284" r:id="rId6"/>
    <p:sldId id="285" r:id="rId7"/>
    <p:sldId id="286" r:id="rId8"/>
    <p:sldId id="287" r:id="rId9"/>
    <p:sldId id="289" r:id="rId10"/>
    <p:sldId id="290" r:id="rId11"/>
    <p:sldId id="291" r:id="rId12"/>
    <p:sldId id="292" r:id="rId13"/>
    <p:sldId id="293" r:id="rId14"/>
    <p:sldId id="294" r:id="rId15"/>
    <p:sldId id="295" r:id="rId16"/>
    <p:sldId id="296" r:id="rId17"/>
    <p:sldId id="297" r:id="rId18"/>
    <p:sldId id="298" r:id="rId19"/>
    <p:sldId id="299" r:id="rId20"/>
    <p:sldId id="312" r:id="rId21"/>
    <p:sldId id="309" r:id="rId22"/>
    <p:sldId id="300" r:id="rId23"/>
    <p:sldId id="311" r:id="rId24"/>
    <p:sldId id="301" r:id="rId25"/>
    <p:sldId id="302" r:id="rId26"/>
    <p:sldId id="310" r:id="rId27"/>
    <p:sldId id="303" r:id="rId28"/>
    <p:sldId id="304" r:id="rId29"/>
    <p:sldId id="313" r:id="rId30"/>
    <p:sldId id="305" r:id="rId31"/>
    <p:sldId id="306" r:id="rId32"/>
    <p:sldId id="307" r:id="rId33"/>
    <p:sldId id="308" r:id="rId34"/>
    <p:sldId id="283" r:id="rId35"/>
    <p:sldId id="274" r:id="rId36"/>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a Voth" initials="CV" lastIdx="17" clrIdx="0">
    <p:extLst/>
  </p:cmAuthor>
  <p:cmAuthor id="2" name="James Bachtell" initials="JB" lastIdx="4" clrIdx="1">
    <p:extLst/>
  </p:cmAuthor>
  <p:cmAuthor id="3" name="Elizabeth Drogula" initials="ED" lastIdx="4" clrIdx="2">
    <p:extLst/>
  </p:cmAuthor>
  <p:cmAuthor id="4" name="Owner1" initials="" lastIdx="1" clrIdx="3"/>
  <p:cmAuthor id="5" name="Leslie Frelow" initials="LF" lastIdx="1"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B8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4648" autoAdjust="0"/>
  </p:normalViewPr>
  <p:slideViewPr>
    <p:cSldViewPr>
      <p:cViewPr varScale="1">
        <p:scale>
          <a:sx n="123" d="100"/>
          <a:sy n="123" d="100"/>
        </p:scale>
        <p:origin x="-128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86"/>
    </p:cViewPr>
  </p:sorterViewPr>
  <p:notesViewPr>
    <p:cSldViewPr>
      <p:cViewPr varScale="1">
        <p:scale>
          <a:sx n="97" d="100"/>
          <a:sy n="97" d="100"/>
        </p:scale>
        <p:origin x="-336" y="-96"/>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2001" cy="461193"/>
          </a:xfrm>
          <a:prstGeom prst="rect">
            <a:avLst/>
          </a:prstGeom>
        </p:spPr>
        <p:txBody>
          <a:bodyPr vert="horz" lIns="92471" tIns="46236" rIns="92471" bIns="46236" rtlCol="0"/>
          <a:lstStyle>
            <a:lvl1pPr algn="l" fontAlgn="auto">
              <a:spcBef>
                <a:spcPts val="0"/>
              </a:spcBef>
              <a:spcAft>
                <a:spcPts val="0"/>
              </a:spcAft>
              <a:defRPr sz="1100">
                <a:latin typeface="+mn-lt"/>
                <a:cs typeface="+mn-cs"/>
              </a:defRPr>
            </a:lvl1pPr>
          </a:lstStyle>
          <a:p>
            <a:pPr>
              <a:defRPr/>
            </a:pPr>
            <a:endParaRPr lang="en-US"/>
          </a:p>
        </p:txBody>
      </p:sp>
      <p:sp>
        <p:nvSpPr>
          <p:cNvPr id="3" name="Date Placeholder 2"/>
          <p:cNvSpPr>
            <a:spLocks noGrp="1"/>
          </p:cNvSpPr>
          <p:nvPr>
            <p:ph type="dt" sz="quarter" idx="1"/>
          </p:nvPr>
        </p:nvSpPr>
        <p:spPr>
          <a:xfrm>
            <a:off x="3936566" y="0"/>
            <a:ext cx="3012001" cy="461193"/>
          </a:xfrm>
          <a:prstGeom prst="rect">
            <a:avLst/>
          </a:prstGeom>
        </p:spPr>
        <p:txBody>
          <a:bodyPr vert="horz" lIns="92471" tIns="46236" rIns="92471" bIns="46236" rtlCol="0"/>
          <a:lstStyle>
            <a:lvl1pPr algn="r" fontAlgn="auto">
              <a:spcBef>
                <a:spcPts val="0"/>
              </a:spcBef>
              <a:spcAft>
                <a:spcPts val="0"/>
              </a:spcAft>
              <a:defRPr sz="1100" dirty="0">
                <a:latin typeface="+mn-lt"/>
                <a:cs typeface="+mn-cs"/>
              </a:defRPr>
            </a:lvl1pPr>
          </a:lstStyle>
          <a:p>
            <a:pPr>
              <a:defRPr/>
            </a:pPr>
            <a:endParaRPr lang="en-US"/>
          </a:p>
        </p:txBody>
      </p:sp>
      <p:sp>
        <p:nvSpPr>
          <p:cNvPr id="4" name="Footer Placeholder 3"/>
          <p:cNvSpPr>
            <a:spLocks noGrp="1"/>
          </p:cNvSpPr>
          <p:nvPr>
            <p:ph type="ftr" sz="quarter" idx="2"/>
          </p:nvPr>
        </p:nvSpPr>
        <p:spPr>
          <a:xfrm>
            <a:off x="0" y="8773356"/>
            <a:ext cx="3012001" cy="461193"/>
          </a:xfrm>
          <a:prstGeom prst="rect">
            <a:avLst/>
          </a:prstGeom>
        </p:spPr>
        <p:txBody>
          <a:bodyPr vert="horz" lIns="92471" tIns="46236" rIns="92471" bIns="46236" rtlCol="0" anchor="b"/>
          <a:lstStyle>
            <a:lvl1pPr algn="l" fontAlgn="auto">
              <a:spcBef>
                <a:spcPts val="0"/>
              </a:spcBef>
              <a:spcAft>
                <a:spcPts val="0"/>
              </a:spcAft>
              <a:defRPr sz="11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36566" y="8773356"/>
            <a:ext cx="3012001" cy="461193"/>
          </a:xfrm>
          <a:prstGeom prst="rect">
            <a:avLst/>
          </a:prstGeom>
        </p:spPr>
        <p:txBody>
          <a:bodyPr vert="horz" lIns="92471" tIns="46236" rIns="92471" bIns="46236" rtlCol="0" anchor="b"/>
          <a:lstStyle>
            <a:lvl1pPr algn="r" fontAlgn="auto">
              <a:spcBef>
                <a:spcPts val="0"/>
              </a:spcBef>
              <a:spcAft>
                <a:spcPts val="0"/>
              </a:spcAft>
              <a:defRPr sz="1100" smtClean="0">
                <a:latin typeface="+mn-lt"/>
                <a:cs typeface="+mn-cs"/>
              </a:defRPr>
            </a:lvl1pPr>
          </a:lstStyle>
          <a:p>
            <a:pPr>
              <a:defRPr/>
            </a:pPr>
            <a:fld id="{85434946-E7A7-4CD2-8691-855CDBD5016A}" type="slidenum">
              <a:rPr lang="en-US"/>
              <a:pPr>
                <a:defRPr/>
              </a:pPr>
              <a:t>‹#›</a:t>
            </a:fld>
            <a:endParaRPr lang="en-US"/>
          </a:p>
        </p:txBody>
      </p:sp>
    </p:spTree>
    <p:extLst>
      <p:ext uri="{BB962C8B-B14F-4D97-AF65-F5344CB8AC3E}">
        <p14:creationId xmlns:p14="http://schemas.microsoft.com/office/powerpoint/2010/main" val="345219281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2001" cy="461193"/>
          </a:xfrm>
          <a:prstGeom prst="rect">
            <a:avLst/>
          </a:prstGeom>
        </p:spPr>
        <p:txBody>
          <a:bodyPr vert="horz" lIns="92471" tIns="46236" rIns="92471" bIns="46236" rtlCol="0"/>
          <a:lstStyle>
            <a:lvl1pPr algn="l" fontAlgn="auto">
              <a:spcBef>
                <a:spcPts val="0"/>
              </a:spcBef>
              <a:spcAft>
                <a:spcPts val="0"/>
              </a:spcAft>
              <a:defRPr sz="1100">
                <a:latin typeface="+mn-lt"/>
                <a:cs typeface="+mn-cs"/>
              </a:defRPr>
            </a:lvl1pPr>
          </a:lstStyle>
          <a:p>
            <a:pPr>
              <a:defRPr/>
            </a:pPr>
            <a:endParaRPr lang="en-US"/>
          </a:p>
        </p:txBody>
      </p:sp>
      <p:sp>
        <p:nvSpPr>
          <p:cNvPr id="3" name="Date Placeholder 2"/>
          <p:cNvSpPr>
            <a:spLocks noGrp="1"/>
          </p:cNvSpPr>
          <p:nvPr>
            <p:ph type="dt" idx="1"/>
          </p:nvPr>
        </p:nvSpPr>
        <p:spPr>
          <a:xfrm>
            <a:off x="3936566" y="0"/>
            <a:ext cx="3012001" cy="461193"/>
          </a:xfrm>
          <a:prstGeom prst="rect">
            <a:avLst/>
          </a:prstGeom>
        </p:spPr>
        <p:txBody>
          <a:bodyPr vert="horz" lIns="92471" tIns="46236" rIns="92471" bIns="46236" rtlCol="0"/>
          <a:lstStyle>
            <a:lvl1pPr algn="r" fontAlgn="auto">
              <a:spcBef>
                <a:spcPts val="0"/>
              </a:spcBef>
              <a:spcAft>
                <a:spcPts val="0"/>
              </a:spcAft>
              <a:defRPr sz="1100" smtClean="0">
                <a:latin typeface="+mn-lt"/>
                <a:cs typeface="+mn-cs"/>
              </a:defRPr>
            </a:lvl1pPr>
          </a:lstStyle>
          <a:p>
            <a:pPr>
              <a:defRPr/>
            </a:pPr>
            <a:endParaRPr lang="en-US"/>
          </a:p>
        </p:txBody>
      </p:sp>
      <p:sp>
        <p:nvSpPr>
          <p:cNvPr id="4" name="Slide Image Placeholder 3"/>
          <p:cNvSpPr>
            <a:spLocks noGrp="1" noRot="1" noChangeAspect="1"/>
          </p:cNvSpPr>
          <p:nvPr>
            <p:ph type="sldImg" idx="2"/>
          </p:nvPr>
        </p:nvSpPr>
        <p:spPr>
          <a:xfrm>
            <a:off x="1166813" y="693738"/>
            <a:ext cx="4616450" cy="3462337"/>
          </a:xfrm>
          <a:prstGeom prst="rect">
            <a:avLst/>
          </a:prstGeom>
          <a:noFill/>
          <a:ln w="12700">
            <a:solidFill>
              <a:prstClr val="black"/>
            </a:solidFill>
          </a:ln>
        </p:spPr>
        <p:txBody>
          <a:bodyPr vert="horz" lIns="92471" tIns="46236" rIns="92471" bIns="46236" rtlCol="0" anchor="ctr"/>
          <a:lstStyle/>
          <a:p>
            <a:pPr lvl="0"/>
            <a:endParaRPr lang="en-US" noProof="0"/>
          </a:p>
        </p:txBody>
      </p:sp>
      <p:sp>
        <p:nvSpPr>
          <p:cNvPr id="5" name="Notes Placeholder 4"/>
          <p:cNvSpPr>
            <a:spLocks noGrp="1"/>
          </p:cNvSpPr>
          <p:nvPr>
            <p:ph type="body" sz="quarter" idx="3"/>
          </p:nvPr>
        </p:nvSpPr>
        <p:spPr>
          <a:xfrm>
            <a:off x="695310" y="4387442"/>
            <a:ext cx="5559457" cy="4155317"/>
          </a:xfrm>
          <a:prstGeom prst="rect">
            <a:avLst/>
          </a:prstGeom>
        </p:spPr>
        <p:txBody>
          <a:bodyPr vert="horz" lIns="92471" tIns="46236" rIns="92471" bIns="4623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3356"/>
            <a:ext cx="3012001" cy="461193"/>
          </a:xfrm>
          <a:prstGeom prst="rect">
            <a:avLst/>
          </a:prstGeom>
        </p:spPr>
        <p:txBody>
          <a:bodyPr vert="horz" lIns="92471" tIns="46236" rIns="92471" bIns="46236" rtlCol="0" anchor="b"/>
          <a:lstStyle>
            <a:lvl1pPr algn="l" fontAlgn="auto">
              <a:spcBef>
                <a:spcPts val="0"/>
              </a:spcBef>
              <a:spcAft>
                <a:spcPts val="0"/>
              </a:spcAft>
              <a:defRPr sz="11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36566" y="8773356"/>
            <a:ext cx="3012001" cy="461193"/>
          </a:xfrm>
          <a:prstGeom prst="rect">
            <a:avLst/>
          </a:prstGeom>
        </p:spPr>
        <p:txBody>
          <a:bodyPr vert="horz" lIns="92471" tIns="46236" rIns="92471" bIns="46236" rtlCol="0" anchor="b"/>
          <a:lstStyle>
            <a:lvl1pPr algn="r" fontAlgn="auto">
              <a:spcBef>
                <a:spcPts val="0"/>
              </a:spcBef>
              <a:spcAft>
                <a:spcPts val="0"/>
              </a:spcAft>
              <a:defRPr sz="1100" smtClean="0">
                <a:latin typeface="+mn-lt"/>
                <a:cs typeface="+mn-cs"/>
              </a:defRPr>
            </a:lvl1pPr>
          </a:lstStyle>
          <a:p>
            <a:pPr>
              <a:defRPr/>
            </a:pPr>
            <a:fld id="{AD8C52E9-8F1C-4A34-B1FC-A2DFA2FD6CC5}" type="slidenum">
              <a:rPr lang="en-US"/>
              <a:pPr>
                <a:defRPr/>
              </a:pPr>
              <a:t>‹#›</a:t>
            </a:fld>
            <a:endParaRPr lang="en-US"/>
          </a:p>
        </p:txBody>
      </p:sp>
    </p:spTree>
    <p:extLst>
      <p:ext uri="{BB962C8B-B14F-4D97-AF65-F5344CB8AC3E}">
        <p14:creationId xmlns:p14="http://schemas.microsoft.com/office/powerpoint/2010/main" val="2304267946"/>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D8C52E9-8F1C-4A34-B1FC-A2DFA2FD6CC5}" type="slidenum">
              <a:rPr lang="en-US" smtClean="0"/>
              <a:pPr>
                <a:defRPr/>
              </a:pPr>
              <a:t>31</a:t>
            </a:fld>
            <a:endParaRPr lang="en-US"/>
          </a:p>
        </p:txBody>
      </p:sp>
      <p:sp>
        <p:nvSpPr>
          <p:cNvPr id="5" name="Date Placeholder 4"/>
          <p:cNvSpPr>
            <a:spLocks noGrp="1"/>
          </p:cNvSpPr>
          <p:nvPr>
            <p:ph type="dt" idx="11"/>
          </p:nvPr>
        </p:nvSpPr>
        <p:spPr/>
        <p:txBody>
          <a:bodyPr/>
          <a:lstStyle/>
          <a:p>
            <a:pPr>
              <a:defRPr/>
            </a:pPr>
            <a:endParaRPr lang="en-US"/>
          </a:p>
        </p:txBody>
      </p:sp>
    </p:spTree>
    <p:extLst>
      <p:ext uri="{BB962C8B-B14F-4D97-AF65-F5344CB8AC3E}">
        <p14:creationId xmlns:p14="http://schemas.microsoft.com/office/powerpoint/2010/main" val="2938316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cxnSp>
        <p:nvCxnSpPr>
          <p:cNvPr id="5" name="Straight Connector 4"/>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 Placeholder 3"/>
          <p:cNvSpPr>
            <a:spLocks noGrp="1"/>
          </p:cNvSpPr>
          <p:nvPr>
            <p:ph type="body" sz="quarter" idx="10"/>
          </p:nvPr>
        </p:nvSpPr>
        <p:spPr>
          <a:xfrm>
            <a:off x="990600" y="2667000"/>
            <a:ext cx="7772400" cy="838200"/>
          </a:xfrm>
          <a:prstGeom prst="rect">
            <a:avLst/>
          </a:prstGeom>
        </p:spPr>
        <p:txBody>
          <a:bodyPr/>
          <a:lstStyle>
            <a:lvl1pPr marL="0" indent="0" algn="r">
              <a:buNone/>
              <a:defRPr sz="4400" baseline="0"/>
            </a:lvl1pPr>
          </a:lstStyle>
          <a:p>
            <a:pPr lvl="0"/>
            <a:r>
              <a:rPr lang="en-US" smtClean="0"/>
              <a:t>Click to edit Master text styles</a:t>
            </a:r>
          </a:p>
        </p:txBody>
      </p:sp>
      <p:sp>
        <p:nvSpPr>
          <p:cNvPr id="11" name="Text Placeholder 3"/>
          <p:cNvSpPr>
            <a:spLocks noGrp="1"/>
          </p:cNvSpPr>
          <p:nvPr>
            <p:ph type="body" sz="quarter" idx="12"/>
          </p:nvPr>
        </p:nvSpPr>
        <p:spPr>
          <a:xfrm>
            <a:off x="990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lvl="0"/>
            <a:r>
              <a:rPr lang="en-US" smtClean="0"/>
              <a:t>Click to edit Master text styles</a:t>
            </a:r>
          </a:p>
        </p:txBody>
      </p:sp>
      <p:sp>
        <p:nvSpPr>
          <p:cNvPr id="4" name="Title 3"/>
          <p:cNvSpPr>
            <a:spLocks noGrp="1"/>
          </p:cNvSpPr>
          <p:nvPr>
            <p:ph type="title"/>
          </p:nvPr>
        </p:nvSpPr>
        <p:spPr>
          <a:xfrm>
            <a:off x="990601" y="3505200"/>
            <a:ext cx="7738281" cy="914400"/>
          </a:xfrm>
          <a:prstGeom prst="rect">
            <a:avLst/>
          </a:prstGeom>
        </p:spPr>
        <p:txBody>
          <a:bodyPr/>
          <a:lstStyle>
            <a:lvl1pPr algn="r">
              <a:defRPr lang="en-US" sz="6000" b="1" kern="1200" baseline="0" dirty="0">
                <a:solidFill>
                  <a:schemeClr val="tx1"/>
                </a:solidFill>
                <a:latin typeface="+mn-lt"/>
                <a:ea typeface="+mn-ea"/>
                <a:cs typeface="+mn-cs"/>
              </a:defRPr>
            </a:lvl1pPr>
          </a:lstStyle>
          <a:p>
            <a:r>
              <a:rPr lang="en-US" smtClean="0"/>
              <a:t>Click to edit Master title style</a:t>
            </a:r>
            <a:endParaRPr lang="en-US" dirty="0"/>
          </a:p>
        </p:txBody>
      </p:sp>
    </p:spTree>
    <p:extLst>
      <p:ext uri="{BB962C8B-B14F-4D97-AF65-F5344CB8AC3E}">
        <p14:creationId xmlns:p14="http://schemas.microsoft.com/office/powerpoint/2010/main" val="3537692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Program Compliance I   Fall 2016 E-rate Program Applicant Trainings	</a:t>
            </a:r>
            <a:fld id="{58ED7F22-5BBF-4BD1-93E9-C888BA3F5C51}"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31373895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One Content">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F119A9AC-50AD-4EE7-9117-F9D4837C446E}"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Content Placeholder 11"/>
          <p:cNvSpPr>
            <a:spLocks noGrp="1"/>
          </p:cNvSpPr>
          <p:nvPr>
            <p:ph sz="quarter" idx="13"/>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171225215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22E73EDA-DEF1-4432-9D7C-8D3ABF832788}"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374255748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EFAA9975-C902-408C-B8BA-E40A69CB6EDC}"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425706660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C5108E4B-7F66-4EEE-B30E-86AC6F23C87D}"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190207050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7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381A711B-4143-4F1D-854B-DC6E34723C22}"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141080185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8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FFD12179-C75D-4657-87A6-6C58B28E296F}"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399367862"/>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9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1E53DF51-D893-4FC1-9B71-27F7E44FFBB7}"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266404315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0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C632AC3F-619A-4FFC-9DF5-0AC7B8FC9D8D}"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3590234042"/>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1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9B9EF605-4680-4981-BE7C-66A223DB63C7}"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65090298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Slide">
    <p:spTree>
      <p:nvGrpSpPr>
        <p:cNvPr id="1" name=""/>
        <p:cNvGrpSpPr/>
        <p:nvPr/>
      </p:nvGrpSpPr>
      <p:grpSpPr>
        <a:xfrm>
          <a:off x="0" y="0"/>
          <a:ext cx="0" cy="0"/>
          <a:chOff x="0" y="0"/>
          <a:chExt cx="0" cy="0"/>
        </a:xfrm>
      </p:grpSpPr>
      <p:cxnSp>
        <p:nvCxnSpPr>
          <p:cNvPr id="4" name="Straight Connector 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Program Compliance I   Fall 2016 E-rate Program Applicant Trainings	</a:t>
            </a:r>
            <a:fld id="{905DF3B9-D3BC-4E61-91B8-EA08F8D3F88F}"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sp>
        <p:nvSpPr>
          <p:cNvPr id="11" name="Text Placeholder 3"/>
          <p:cNvSpPr>
            <a:spLocks noGrp="1"/>
          </p:cNvSpPr>
          <p:nvPr>
            <p:ph type="body" sz="quarter" idx="10"/>
          </p:nvPr>
        </p:nvSpPr>
        <p:spPr>
          <a:xfrm>
            <a:off x="990600" y="2667000"/>
            <a:ext cx="7772400" cy="838200"/>
          </a:xfrm>
          <a:prstGeom prst="rect">
            <a:avLst/>
          </a:prstGeom>
        </p:spPr>
        <p:txBody>
          <a:bodyPr/>
          <a:lstStyle>
            <a:lvl1pPr marL="0" indent="0" algn="r">
              <a:spcBef>
                <a:spcPts val="0"/>
              </a:spcBef>
              <a:buNone/>
              <a:defRPr sz="4400"/>
            </a:lvl1pPr>
          </a:lstStyle>
          <a:p>
            <a:pPr lvl="0"/>
            <a:r>
              <a:rPr lang="en-US" smtClean="0"/>
              <a:t>Click to edit Master text styles</a:t>
            </a:r>
          </a:p>
        </p:txBody>
      </p:sp>
      <p:sp>
        <p:nvSpPr>
          <p:cNvPr id="2" name="Title 1"/>
          <p:cNvSpPr>
            <a:spLocks noGrp="1"/>
          </p:cNvSpPr>
          <p:nvPr>
            <p:ph type="title"/>
          </p:nvPr>
        </p:nvSpPr>
        <p:spPr>
          <a:xfrm>
            <a:off x="990600" y="3498376"/>
            <a:ext cx="7772400" cy="997424"/>
          </a:xfrm>
          <a:prstGeom prst="rect">
            <a:avLst/>
          </a:prstGeom>
        </p:spPr>
        <p:txBody>
          <a:bodyPr/>
          <a:lstStyle>
            <a:lvl1pPr algn="r">
              <a:defRPr lang="en-US" sz="6000" b="1" kern="1200" dirty="0">
                <a:solidFill>
                  <a:schemeClr val="tx1"/>
                </a:solidFill>
                <a:latin typeface="+mn-lt"/>
                <a:ea typeface="+mn-ea"/>
                <a:cs typeface="+mn-cs"/>
              </a:defRPr>
            </a:lvl1pPr>
          </a:lstStyle>
          <a:p>
            <a:r>
              <a:rPr lang="en-US" smtClean="0"/>
              <a:t>Click to edit Master title style</a:t>
            </a:r>
            <a:endParaRPr lang="en-US" dirty="0"/>
          </a:p>
        </p:txBody>
      </p:sp>
    </p:spTree>
    <p:extLst>
      <p:ext uri="{BB962C8B-B14F-4D97-AF65-F5344CB8AC3E}">
        <p14:creationId xmlns:p14="http://schemas.microsoft.com/office/powerpoint/2010/main" val="5832726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2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E50B37E8-D710-428A-B0C1-DC820180BC13}"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453754565"/>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692058C8-894B-40DB-8BED-A83C0EF6469A}"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2546072041"/>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4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AF83149A-BB11-45B0-B9A2-7770D7DF66BA}"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318501550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Content Slide">
    <p:spTree>
      <p:nvGrpSpPr>
        <p:cNvPr id="1" name=""/>
        <p:cNvGrpSpPr/>
        <p:nvPr/>
      </p:nvGrpSpPr>
      <p:grpSpPr>
        <a:xfrm>
          <a:off x="0" y="0"/>
          <a:ext cx="0" cy="0"/>
          <a:chOff x="0" y="0"/>
          <a:chExt cx="0" cy="0"/>
        </a:xfrm>
      </p:grpSpPr>
      <p:cxnSp>
        <p:nvCxnSpPr>
          <p:cNvPr id="5" name="Straight Connector 4"/>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Program Compliance I Fall 2016 E-rate Program Applicant Trainings	</a:t>
            </a:r>
            <a:fld id="{E3D3E628-E938-4EA3-91CF-D874126133F3}"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sp>
        <p:nvSpPr>
          <p:cNvPr id="10" name="Text Placeholder 15"/>
          <p:cNvSpPr>
            <a:spLocks noGrp="1"/>
          </p:cNvSpPr>
          <p:nvPr>
            <p:ph type="body" sz="quarter" idx="10"/>
          </p:nvPr>
        </p:nvSpPr>
        <p:spPr>
          <a:xfrm>
            <a:off x="457200" y="1828800"/>
            <a:ext cx="8229600" cy="43434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3"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smtClean="0"/>
              <a:t>Click to edit Master text styles</a:t>
            </a:r>
          </a:p>
        </p:txBody>
      </p:sp>
      <p:sp>
        <p:nvSpPr>
          <p:cNvPr id="2" name="Title 1"/>
          <p:cNvSpPr>
            <a:spLocks noGrp="1"/>
          </p:cNvSpPr>
          <p:nvPr>
            <p:ph type="title"/>
          </p:nvPr>
        </p:nvSpPr>
        <p:spPr>
          <a:xfrm>
            <a:off x="457200" y="1219200"/>
            <a:ext cx="8229600" cy="609600"/>
          </a:xfrm>
          <a:prstGeom prst="rect">
            <a:avLst/>
          </a:prstGeom>
        </p:spPr>
        <p:txBody>
          <a:bodyPr/>
          <a:lstStyle>
            <a:lvl1pPr algn="l">
              <a:defRPr sz="2800" b="1" i="0" u="none">
                <a:solidFill>
                  <a:srgbClr val="0070C0"/>
                </a:solidFill>
                <a:latin typeface="+mj-lt"/>
              </a:defRPr>
            </a:lvl1pPr>
          </a:lstStyle>
          <a:p>
            <a:pPr lvl="0"/>
            <a:endParaRPr lang="en-US" dirty="0"/>
          </a:p>
        </p:txBody>
      </p:sp>
    </p:spTree>
    <p:extLst>
      <p:ext uri="{BB962C8B-B14F-4D97-AF65-F5344CB8AC3E}">
        <p14:creationId xmlns:p14="http://schemas.microsoft.com/office/powerpoint/2010/main" val="200018881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Slide">
    <p:spTree>
      <p:nvGrpSpPr>
        <p:cNvPr id="1" name=""/>
        <p:cNvGrpSpPr/>
        <p:nvPr/>
      </p:nvGrpSpPr>
      <p:grpSpPr>
        <a:xfrm>
          <a:off x="0" y="0"/>
          <a:ext cx="0" cy="0"/>
          <a:chOff x="0" y="0"/>
          <a:chExt cx="0" cy="0"/>
        </a:xfrm>
      </p:grpSpPr>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9"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Program Compliance I Fall 2016 E-rate Program Applicant Trainings	</a:t>
            </a:r>
            <a:fld id="{44B13198-115B-4C07-B722-052E93FACB97}"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sp>
        <p:nvSpPr>
          <p:cNvPr id="12" name="Text Placeholder 15"/>
          <p:cNvSpPr>
            <a:spLocks noGrp="1"/>
          </p:cNvSpPr>
          <p:nvPr>
            <p:ph type="body" sz="quarter" idx="10"/>
          </p:nvPr>
        </p:nvSpPr>
        <p:spPr>
          <a:xfrm>
            <a:off x="457200" y="1828800"/>
            <a:ext cx="4114800" cy="43434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4"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smtClean="0"/>
              <a:t>Click to edit Master text styles</a:t>
            </a:r>
          </a:p>
        </p:txBody>
      </p:sp>
      <p:sp>
        <p:nvSpPr>
          <p:cNvPr id="15" name="Text Placeholder 15"/>
          <p:cNvSpPr>
            <a:spLocks noGrp="1"/>
          </p:cNvSpPr>
          <p:nvPr>
            <p:ph type="body" sz="quarter" idx="13"/>
          </p:nvPr>
        </p:nvSpPr>
        <p:spPr>
          <a:xfrm>
            <a:off x="4572000" y="1828800"/>
            <a:ext cx="4114800" cy="43434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8" name="Title 1"/>
          <p:cNvSpPr>
            <a:spLocks noGrp="1"/>
          </p:cNvSpPr>
          <p:nvPr>
            <p:ph type="title"/>
          </p:nvPr>
        </p:nvSpPr>
        <p:spPr>
          <a:xfrm>
            <a:off x="457200" y="1219200"/>
            <a:ext cx="8229600" cy="609600"/>
          </a:xfrm>
          <a:prstGeom prst="rect">
            <a:avLst/>
          </a:prstGeom>
        </p:spPr>
        <p:txBody>
          <a:bodyPr/>
          <a:lstStyle>
            <a:lvl1pPr algn="l">
              <a:defRPr sz="2800" b="1">
                <a:solidFill>
                  <a:srgbClr val="0070C0"/>
                </a:solidFill>
                <a:latin typeface="+mj-lt"/>
              </a:defRPr>
            </a:lvl1pPr>
          </a:lstStyle>
          <a:p>
            <a:pPr lvl="0"/>
            <a:endParaRPr lang="en-US" dirty="0"/>
          </a:p>
        </p:txBody>
      </p:sp>
    </p:spTree>
    <p:extLst>
      <p:ext uri="{BB962C8B-B14F-4D97-AF65-F5344CB8AC3E}">
        <p14:creationId xmlns:p14="http://schemas.microsoft.com/office/powerpoint/2010/main" val="130523278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cxnSp>
        <p:nvCxnSpPr>
          <p:cNvPr id="3" name="Straight Connector 2"/>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Program Compliance I Fall 2016 E-rate Program Applicant Trainings	</a:t>
            </a:r>
            <a:fld id="{2504C544-C5C1-4FA4-B43E-A01F6041CAA2}"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sp>
        <p:nvSpPr>
          <p:cNvPr id="21" name="Text Placeholder 20"/>
          <p:cNvSpPr>
            <a:spLocks noGrp="1"/>
          </p:cNvSpPr>
          <p:nvPr>
            <p:ph type="body" sz="quarter" idx="12"/>
          </p:nvPr>
        </p:nvSpPr>
        <p:spPr>
          <a:xfrm>
            <a:off x="2362200" y="381000"/>
            <a:ext cx="6324600" cy="533400"/>
          </a:xfrm>
          <a:prstGeom prst="rect">
            <a:avLst/>
          </a:prstGeom>
        </p:spPr>
        <p:txBody>
          <a:bodyPr/>
          <a:lstStyle>
            <a:lvl1pPr marL="0" indent="0" algn="r">
              <a:spcBef>
                <a:spcPts val="0"/>
              </a:spcBef>
              <a:buNone/>
              <a:defRPr sz="3200" b="1"/>
            </a:lvl1pPr>
          </a:lstStyle>
          <a:p>
            <a:pPr lvl="0"/>
            <a:r>
              <a:rPr lang="en-US" smtClean="0"/>
              <a:t>Click to edit Master text styles</a:t>
            </a:r>
          </a:p>
        </p:txBody>
      </p:sp>
    </p:spTree>
    <p:extLst>
      <p:ext uri="{BB962C8B-B14F-4D97-AF65-F5344CB8AC3E}">
        <p14:creationId xmlns:p14="http://schemas.microsoft.com/office/powerpoint/2010/main" val="167327350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reak Q&amp;A Thank You">
    <p:spTree>
      <p:nvGrpSpPr>
        <p:cNvPr id="1" name=""/>
        <p:cNvGrpSpPr/>
        <p:nvPr/>
      </p:nvGrpSpPr>
      <p:grpSpPr>
        <a:xfrm>
          <a:off x="0" y="0"/>
          <a:ext cx="0" cy="0"/>
          <a:chOff x="0" y="0"/>
          <a:chExt cx="0" cy="0"/>
        </a:xfrm>
      </p:grpSpPr>
      <p:cxnSp>
        <p:nvCxnSpPr>
          <p:cNvPr id="5" name="Straight Connector 4"/>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defRPr/>
            </a:pPr>
            <a:r>
              <a:rPr lang="en-US" sz="1200" dirty="0" smtClean="0">
                <a:solidFill>
                  <a:schemeClr val="tx1">
                    <a:lumMod val="65000"/>
                    <a:lumOff val="35000"/>
                  </a:schemeClr>
                </a:solidFill>
                <a:cs typeface="+mn-cs"/>
              </a:rPr>
              <a:t>Program Compliance I   2016 E-rate Program Applicant Trainings</a:t>
            </a:r>
            <a:endParaRPr lang="en-US" sz="1200" dirty="0">
              <a:cs typeface="+mn-cs"/>
            </a:endParaRPr>
          </a:p>
        </p:txBody>
      </p:sp>
      <p:sp>
        <p:nvSpPr>
          <p:cNvPr id="10" name="Text Placeholder 15"/>
          <p:cNvSpPr>
            <a:spLocks noGrp="1"/>
          </p:cNvSpPr>
          <p:nvPr>
            <p:ph type="body" sz="quarter" idx="10"/>
          </p:nvPr>
        </p:nvSpPr>
        <p:spPr>
          <a:xfrm>
            <a:off x="1371600" y="3200400"/>
            <a:ext cx="6400800" cy="533400"/>
          </a:xfrm>
          <a:prstGeom prst="rect">
            <a:avLst/>
          </a:prstGeom>
        </p:spPr>
        <p:txBody>
          <a:bodyPr/>
          <a:lstStyle>
            <a:lvl1pPr marL="0" indent="0" algn="ctr">
              <a:spcBef>
                <a:spcPts val="0"/>
              </a:spcBef>
              <a:spcAft>
                <a:spcPts val="1200"/>
              </a:spcAft>
              <a:buNone/>
              <a:defRPr sz="2600"/>
            </a:lvl1pPr>
            <a:lvl2pPr>
              <a:spcBef>
                <a:spcPts val="0"/>
              </a:spcBef>
              <a:spcAft>
                <a:spcPts val="1200"/>
              </a:spcAft>
              <a:defRPr sz="2600"/>
            </a:lvl2pPr>
          </a:lstStyle>
          <a:p>
            <a:pPr lvl="0"/>
            <a:r>
              <a:rPr lang="en-US" dirty="0" smtClean="0"/>
              <a:t>Click to edit Master text styles</a:t>
            </a:r>
          </a:p>
        </p:txBody>
      </p:sp>
      <p:sp>
        <p:nvSpPr>
          <p:cNvPr id="13"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smtClean="0"/>
              <a:t>Click to edit Master text styles</a:t>
            </a:r>
          </a:p>
        </p:txBody>
      </p:sp>
      <p:sp>
        <p:nvSpPr>
          <p:cNvPr id="2" name="Title 1"/>
          <p:cNvSpPr>
            <a:spLocks noGrp="1"/>
          </p:cNvSpPr>
          <p:nvPr>
            <p:ph type="title"/>
          </p:nvPr>
        </p:nvSpPr>
        <p:spPr>
          <a:xfrm>
            <a:off x="457200" y="2286000"/>
            <a:ext cx="8229600" cy="914400"/>
          </a:xfrm>
          <a:prstGeom prst="rect">
            <a:avLst/>
          </a:prstGeom>
        </p:spPr>
        <p:txBody>
          <a:bodyPr/>
          <a:lstStyle>
            <a:lvl1pPr algn="ctr">
              <a:defRPr sz="6000" b="1" i="0" u="none">
                <a:solidFill>
                  <a:srgbClr val="0070C0"/>
                </a:solidFill>
                <a:latin typeface="+mj-lt"/>
              </a:defRPr>
            </a:lvl1pPr>
          </a:lstStyle>
          <a:p>
            <a:pPr lvl="0"/>
            <a:endParaRPr lang="en-US" dirty="0"/>
          </a:p>
        </p:txBody>
      </p:sp>
    </p:spTree>
    <p:extLst>
      <p:ext uri="{BB962C8B-B14F-4D97-AF65-F5344CB8AC3E}">
        <p14:creationId xmlns:p14="http://schemas.microsoft.com/office/powerpoint/2010/main" val="360224186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Main Tex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Fall 2016 E-rate Program Applicant Trainings | </a:t>
            </a:r>
            <a:r>
              <a:rPr lang="en-US" sz="1200" kern="1200" dirty="0" smtClean="0">
                <a:solidFill>
                  <a:schemeClr val="tx1">
                    <a:lumMod val="65000"/>
                    <a:lumOff val="35000"/>
                  </a:schemeClr>
                </a:solidFill>
                <a:latin typeface="Calibri" pitchFamily="34" charset="0"/>
                <a:ea typeface="+mn-ea"/>
                <a:cs typeface="Arial" pitchFamily="34" charset="0"/>
              </a:rPr>
              <a:t>Program Compliance </a:t>
            </a:r>
            <a:r>
              <a:rPr lang="en-US" sz="1200" dirty="0" smtClean="0">
                <a:solidFill>
                  <a:schemeClr val="tx1">
                    <a:lumMod val="65000"/>
                    <a:lumOff val="35000"/>
                  </a:schemeClr>
                </a:solidFill>
                <a:cs typeface="+mn-cs"/>
              </a:rPr>
              <a:t>	</a:t>
            </a:r>
            <a:fld id="{E705C9FA-69E8-487E-B56E-E771A32A921C}"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154018154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F2C92B64-D7D3-4214-8E3A-0C461AB429FF}"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417956488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Main Conten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200" dirty="0" smtClean="0">
                <a:solidFill>
                  <a:schemeClr val="tx1">
                    <a:lumMod val="65000"/>
                    <a:lumOff val="35000"/>
                  </a:schemeClr>
                </a:solidFill>
                <a:cs typeface="+mn-cs"/>
              </a:rPr>
              <a:t>	</a:t>
            </a:r>
            <a:fld id="{DC00A0CB-145D-4DF5-890F-863DB4BCC62E}" type="slidenum">
              <a:rPr lang="en-US" sz="1200" smtClean="0">
                <a:solidFill>
                  <a:schemeClr val="tx1">
                    <a:lumMod val="65000"/>
                    <a:lumOff val="35000"/>
                  </a:schemeClr>
                </a:solidFill>
                <a:cs typeface="+mn-cs"/>
              </a:rPr>
              <a:pPr>
                <a:tabLst>
                  <a:tab pos="7772400" algn="r"/>
                </a:tabLst>
                <a:defRPr/>
              </a:pPr>
              <a:t>‹#›</a:t>
            </a:fld>
            <a:endParaRPr lang="en-US" sz="1200" dirty="0">
              <a:cs typeface="+mn-cs"/>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200"/>
            </a:lvl1pPr>
            <a:lvl2pPr>
              <a:defRPr sz="22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405446458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3" name="Straight Connector 12"/>
          <p:cNvCxnSpPr/>
          <p:nvPr userDrawn="1"/>
        </p:nvCxnSpPr>
        <p:spPr>
          <a:xfrm>
            <a:off x="228600" y="914400"/>
            <a:ext cx="1828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Footer Placeholder 4"/>
          <p:cNvSpPr txBox="1">
            <a:spLocks/>
          </p:cNvSpPr>
          <p:nvPr userDrawn="1"/>
        </p:nvSpPr>
        <p:spPr>
          <a:xfrm>
            <a:off x="947738" y="6638925"/>
            <a:ext cx="8196262" cy="228600"/>
          </a:xfrm>
          <a:prstGeom prst="rect">
            <a:avLst/>
          </a:prstGeom>
        </p:spPr>
        <p:txBody>
          <a:bodyPr/>
          <a:lstStyle>
            <a:lvl1pPr>
              <a:defRPr>
                <a:solidFill>
                  <a:schemeClr val="bg1">
                    <a:lumMod val="50000"/>
                  </a:schemeClr>
                </a:solidFill>
              </a:defRPr>
            </a:lvl1pPr>
          </a:lstStyle>
          <a:p>
            <a:pPr algn="r">
              <a:defRPr/>
            </a:pPr>
            <a:r>
              <a:rPr lang="en-US" sz="900" dirty="0" smtClean="0">
                <a:latin typeface="+mn-lt"/>
                <a:cs typeface="+mn-cs"/>
              </a:rPr>
              <a:t>© </a:t>
            </a:r>
            <a:r>
              <a:rPr lang="en-US" sz="900" dirty="0" smtClean="0">
                <a:solidFill>
                  <a:schemeClr val="tx1">
                    <a:lumMod val="65000"/>
                    <a:lumOff val="35000"/>
                  </a:schemeClr>
                </a:solidFill>
                <a:cs typeface="+mn-cs"/>
              </a:rPr>
              <a:t>2016 Universal Service Administrative Company. All rights reserved.</a:t>
            </a:r>
            <a:endParaRPr lang="en-US" sz="900" dirty="0">
              <a:cs typeface="+mn-cs"/>
            </a:endParaRPr>
          </a:p>
        </p:txBody>
      </p:sp>
      <p:pic>
        <p:nvPicPr>
          <p:cNvPr id="5" name="Picture 4"/>
          <p:cNvPicPr>
            <a:picLocks noChangeAspect="1"/>
          </p:cNvPicPr>
          <p:nvPr userDrawn="1"/>
        </p:nvPicPr>
        <p:blipFill rotWithShape="1">
          <a:blip r:embed="rId24" cstate="print">
            <a:extLst>
              <a:ext uri="{28A0092B-C50C-407E-A947-70E740481C1C}">
                <a14:useLocalDpi xmlns:a14="http://schemas.microsoft.com/office/drawing/2010/main" val="0"/>
              </a:ext>
            </a:extLst>
          </a:blip>
          <a:srcRect t="28749" b="27501"/>
          <a:stretch/>
        </p:blipFill>
        <p:spPr>
          <a:xfrm>
            <a:off x="30480" y="101679"/>
            <a:ext cx="2616200" cy="858441"/>
          </a:xfrm>
          <a:prstGeom prst="rect">
            <a:avLst/>
          </a:prstGeom>
        </p:spPr>
      </p:pic>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 id="2147483712" r:id="rId18"/>
    <p:sldLayoutId id="2147483713" r:id="rId19"/>
    <p:sldLayoutId id="2147483714" r:id="rId20"/>
    <p:sldLayoutId id="2147483715" r:id="rId21"/>
    <p:sldLayoutId id="2147483716" r:id="rId22"/>
  </p:sldLayoutIdLst>
  <p:timing>
    <p:tnLst>
      <p:par>
        <p:cTn id="1" dur="indefinite" restart="never" nodeType="tmRoot"/>
      </p:par>
    </p:tnLst>
  </p:timing>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www.usac.org/_res/documents/sl/pdf/samples/samples-checklist-vendor-selection-templates.pdf" TargetMode="Externa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http://usac.org/sl/applicants/step02/evaluation.aspx" TargetMode="Externa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hyperlink" Target="http://www.usac.org/sl"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hyperlink" Target="http://transition.fcc.gov/Daily_Releases/Daily_Business/2010/db1108/FCC-10-175A1.pdf" TargetMode="Externa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Placeholder 5"/>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E-rate Program</a:t>
            </a:r>
          </a:p>
        </p:txBody>
      </p:sp>
      <p:sp>
        <p:nvSpPr>
          <p:cNvPr id="24579" name="Text Placeholder 6"/>
          <p:cNvSpPr>
            <a:spLocks noGrp="1"/>
          </p:cNvSpPr>
          <p:nvPr>
            <p:ph type="body" sz="quarter" idx="12"/>
          </p:nvPr>
        </p:nvSpPr>
        <p:spPr bwMode="auto">
          <a:xfrm>
            <a:off x="990600" y="4495800"/>
            <a:ext cx="77724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Bef>
                <a:spcPct val="0"/>
              </a:spcBef>
            </a:pPr>
            <a:r>
              <a:rPr lang="en-US" altLang="en-US" dirty="0" smtClean="0"/>
              <a:t>September – November 2016</a:t>
            </a:r>
            <a:endParaRPr lang="en-US" altLang="en-US" dirty="0" smtClean="0"/>
          </a:p>
        </p:txBody>
      </p:sp>
      <p:sp>
        <p:nvSpPr>
          <p:cNvPr id="5" name="Title 4"/>
          <p:cNvSpPr>
            <a:spLocks noGrp="1"/>
          </p:cNvSpPr>
          <p:nvPr>
            <p:ph type="title"/>
          </p:nvPr>
        </p:nvSpPr>
        <p:spPr>
          <a:xfrm>
            <a:off x="990600" y="3505200"/>
            <a:ext cx="7739063" cy="914400"/>
          </a:xfrm>
        </p:spPr>
        <p:txBody>
          <a:bodyPr/>
          <a:lstStyle/>
          <a:p>
            <a:pPr fontAlgn="auto">
              <a:spcAft>
                <a:spcPts val="0"/>
              </a:spcAft>
              <a:defRPr/>
            </a:pPr>
            <a:r>
              <a:rPr smtClean="0"/>
              <a:t>Program Compliance</a:t>
            </a:r>
            <a:endParaRPr/>
          </a:p>
        </p:txBody>
      </p:sp>
      <p:sp>
        <p:nvSpPr>
          <p:cNvPr id="6" name="Text Placeholder 5"/>
          <p:cNvSpPr txBox="1">
            <a:spLocks/>
          </p:cNvSpPr>
          <p:nvPr/>
        </p:nvSpPr>
        <p:spPr>
          <a:xfrm>
            <a:off x="533400" y="5791200"/>
            <a:ext cx="8153400" cy="3048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Font typeface="Arial" pitchFamily="34" charset="0"/>
              <a:buNone/>
              <a:tabLst/>
              <a:defRPr sz="28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fontAlgn="auto">
              <a:lnSpc>
                <a:spcPct val="90000"/>
              </a:lnSpc>
              <a:spcAft>
                <a:spcPts val="0"/>
              </a:spcAft>
              <a:defRPr/>
            </a:pPr>
            <a:r>
              <a:rPr lang="en-US" sz="2200" dirty="0" smtClean="0"/>
              <a:t>Have pre-bidding discussions.</a:t>
            </a:r>
          </a:p>
          <a:p>
            <a:pPr lvl="1" fontAlgn="auto">
              <a:spcAft>
                <a:spcPts val="0"/>
              </a:spcAft>
              <a:defRPr/>
            </a:pPr>
            <a:r>
              <a:rPr lang="en-US" sz="2200" dirty="0" smtClean="0"/>
              <a:t>Discuss new product offerings.</a:t>
            </a:r>
          </a:p>
          <a:p>
            <a:pPr lvl="1" fontAlgn="auto">
              <a:spcAft>
                <a:spcPts val="0"/>
              </a:spcAft>
              <a:defRPr/>
            </a:pPr>
            <a:r>
              <a:rPr lang="en-US" sz="2200" dirty="0" smtClean="0"/>
              <a:t>Teach applicants about new technologies.</a:t>
            </a:r>
          </a:p>
          <a:p>
            <a:pPr lvl="1" fontAlgn="auto">
              <a:spcAft>
                <a:spcPts val="0"/>
              </a:spcAft>
              <a:defRPr/>
            </a:pPr>
            <a:r>
              <a:rPr lang="en-US" sz="2200" dirty="0" smtClean="0"/>
              <a:t>Present product demonstrations.</a:t>
            </a:r>
          </a:p>
          <a:p>
            <a:pPr fontAlgn="auto">
              <a:spcAft>
                <a:spcPts val="0"/>
              </a:spcAft>
              <a:defRPr/>
            </a:pPr>
            <a:r>
              <a:rPr lang="en-US" sz="2200" dirty="0" smtClean="0"/>
              <a:t>Provide or receive </a:t>
            </a:r>
            <a:r>
              <a:rPr lang="en-US" sz="2200" i="1" dirty="0" smtClean="0">
                <a:solidFill>
                  <a:schemeClr val="accent4"/>
                </a:solidFill>
              </a:rPr>
              <a:t>de </a:t>
            </a:r>
            <a:r>
              <a:rPr lang="en-US" sz="2200" i="1" dirty="0" err="1" smtClean="0">
                <a:solidFill>
                  <a:schemeClr val="accent4"/>
                </a:solidFill>
              </a:rPr>
              <a:t>minimis</a:t>
            </a:r>
            <a:r>
              <a:rPr lang="en-US" sz="2200" i="1" dirty="0" smtClean="0">
                <a:solidFill>
                  <a:schemeClr val="accent4"/>
                </a:solidFill>
              </a:rPr>
              <a:t> </a:t>
            </a:r>
            <a:r>
              <a:rPr lang="en-US" sz="2200" dirty="0" smtClean="0"/>
              <a:t>items.</a:t>
            </a:r>
          </a:p>
          <a:p>
            <a:pPr lvl="1" fontAlgn="auto">
              <a:spcAft>
                <a:spcPts val="0"/>
              </a:spcAft>
              <a:defRPr/>
            </a:pPr>
            <a:r>
              <a:rPr lang="en-US" sz="2200" dirty="0" smtClean="0"/>
              <a:t>Modest refreshments, not offered as a part of a meal.</a:t>
            </a:r>
          </a:p>
          <a:p>
            <a:pPr lvl="1" fontAlgn="auto">
              <a:spcAft>
                <a:spcPts val="0"/>
              </a:spcAft>
              <a:defRPr/>
            </a:pPr>
            <a:r>
              <a:rPr lang="en-US" sz="2200" dirty="0" smtClean="0"/>
              <a:t>Items with little intrinsic value such as certificates and plaques.</a:t>
            </a:r>
          </a:p>
        </p:txBody>
      </p:sp>
      <p:sp>
        <p:nvSpPr>
          <p:cNvPr id="33795"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Applicants and Service Providers Can:</a:t>
            </a:r>
          </a:p>
        </p:txBody>
      </p:sp>
      <p:sp>
        <p:nvSpPr>
          <p:cNvPr id="33796" name="Text Placeholder 3"/>
          <p:cNvSpPr>
            <a:spLocks noGrp="1"/>
          </p:cNvSpPr>
          <p:nvPr>
            <p:ph type="body" sz="quarter" idx="12"/>
          </p:nvPr>
        </p:nvSpPr>
        <p:spPr bwMode="auto">
          <a:xfrm>
            <a:off x="3581400" y="381000"/>
            <a:ext cx="51054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4926" y="1905000"/>
            <a:ext cx="8229600" cy="4419600"/>
          </a:xfrm>
        </p:spPr>
        <p:txBody>
          <a:bodyPr/>
          <a:lstStyle/>
          <a:p>
            <a:pPr fontAlgn="auto">
              <a:lnSpc>
                <a:spcPct val="90000"/>
              </a:lnSpc>
              <a:spcAft>
                <a:spcPts val="0"/>
              </a:spcAft>
              <a:defRPr/>
            </a:pPr>
            <a:r>
              <a:rPr lang="en-US" sz="2200" dirty="0" smtClean="0"/>
              <a:t>FCC rules refer to RFPs generically but they may have a variety of names (Request for Quotes, </a:t>
            </a:r>
            <a:r>
              <a:rPr lang="en-US" sz="2200" dirty="0"/>
              <a:t>Scope of Work, Summary of Projects, Instructions to Bidders, </a:t>
            </a:r>
            <a:r>
              <a:rPr lang="en-US" sz="2200" dirty="0" err="1"/>
              <a:t>etc</a:t>
            </a:r>
            <a:r>
              <a:rPr lang="en-US" sz="2200" dirty="0"/>
              <a:t>).</a:t>
            </a:r>
          </a:p>
          <a:p>
            <a:pPr fontAlgn="auto">
              <a:lnSpc>
                <a:spcPct val="90000"/>
              </a:lnSpc>
              <a:spcAft>
                <a:spcPts val="0"/>
              </a:spcAft>
              <a:defRPr/>
            </a:pPr>
            <a:r>
              <a:rPr lang="en-US" sz="2200" dirty="0" smtClean="0"/>
              <a:t>FCC rules do not require RFPs but State and local procurement rules may require RFPs. Must be available to bidders for at least 28 days.</a:t>
            </a:r>
          </a:p>
          <a:p>
            <a:pPr lvl="1" fontAlgn="auto">
              <a:lnSpc>
                <a:spcPct val="90000"/>
              </a:lnSpc>
              <a:spcAft>
                <a:spcPts val="0"/>
              </a:spcAft>
              <a:defRPr/>
            </a:pPr>
            <a:r>
              <a:rPr lang="en-US" sz="2200" dirty="0" smtClean="0"/>
              <a:t>Applicants must count 28 calendar days from whichever (FCC Form 470 or RFP) was posted or available last.</a:t>
            </a:r>
          </a:p>
          <a:p>
            <a:pPr lvl="2" fontAlgn="auto">
              <a:lnSpc>
                <a:spcPct val="90000"/>
              </a:lnSpc>
              <a:spcAft>
                <a:spcPts val="0"/>
              </a:spcAft>
              <a:defRPr/>
            </a:pPr>
            <a:r>
              <a:rPr lang="en-US" sz="2200" b="1" dirty="0" smtClean="0">
                <a:solidFill>
                  <a:srgbClr val="002060"/>
                </a:solidFill>
              </a:rPr>
              <a:t>Example:</a:t>
            </a:r>
            <a:r>
              <a:rPr lang="en-US" sz="2200" dirty="0" smtClean="0"/>
              <a:t> RFP posted on December 1, FCC Form 470 posted on December 15; </a:t>
            </a:r>
            <a:r>
              <a:rPr lang="en-US" sz="2200" dirty="0" smtClean="0">
                <a:solidFill>
                  <a:schemeClr val="accent4"/>
                </a:solidFill>
              </a:rPr>
              <a:t>December 15 starts the 28-day count </a:t>
            </a:r>
          </a:p>
          <a:p>
            <a:pPr lvl="1" fontAlgn="auto">
              <a:lnSpc>
                <a:spcPct val="90000"/>
              </a:lnSpc>
              <a:spcAft>
                <a:spcPts val="0"/>
              </a:spcAft>
              <a:defRPr/>
            </a:pPr>
            <a:r>
              <a:rPr lang="en-US" sz="2200" dirty="0"/>
              <a:t>If you issue an </a:t>
            </a:r>
            <a:r>
              <a:rPr lang="en-US" sz="2200" dirty="0" smtClean="0"/>
              <a:t>RFP, the RFP and all other supporting documents must </a:t>
            </a:r>
            <a:r>
              <a:rPr lang="en-US" sz="2200" dirty="0"/>
              <a:t>be attached to the FCC Form </a:t>
            </a:r>
            <a:r>
              <a:rPr lang="en-US" sz="2200" dirty="0" smtClean="0"/>
              <a:t>470 </a:t>
            </a:r>
            <a:r>
              <a:rPr lang="en-US" sz="2200" dirty="0"/>
              <a:t>in EPC. EPC will require an RFP to be uploaded </a:t>
            </a:r>
            <a:r>
              <a:rPr lang="en-US" sz="2200" dirty="0" smtClean="0"/>
              <a:t>when </a:t>
            </a:r>
            <a:r>
              <a:rPr lang="en-US" sz="2200" dirty="0"/>
              <a:t>you are </a:t>
            </a:r>
            <a:r>
              <a:rPr lang="en-US" sz="2200" dirty="0" smtClean="0"/>
              <a:t>requesting support for leased </a:t>
            </a:r>
            <a:r>
              <a:rPr lang="en-US" sz="2200" dirty="0"/>
              <a:t>dark fiber or self-provisioned fiber.</a:t>
            </a:r>
          </a:p>
          <a:p>
            <a:pPr lvl="1" fontAlgn="auto">
              <a:lnSpc>
                <a:spcPct val="90000"/>
              </a:lnSpc>
              <a:spcAft>
                <a:spcPts val="0"/>
              </a:spcAft>
              <a:defRPr/>
            </a:pPr>
            <a:r>
              <a:rPr lang="en-US" sz="2200" dirty="0" smtClean="0">
                <a:solidFill>
                  <a:schemeClr val="accent3"/>
                </a:solidFill>
              </a:rPr>
              <a:t>  </a:t>
            </a:r>
            <a:endParaRPr lang="en-US" sz="2200" dirty="0"/>
          </a:p>
          <a:p>
            <a:pPr fontAlgn="auto">
              <a:spcAft>
                <a:spcPts val="0"/>
              </a:spcAft>
              <a:defRPr/>
            </a:pPr>
            <a:endParaRPr lang="en-US" dirty="0"/>
          </a:p>
        </p:txBody>
      </p:sp>
      <p:sp>
        <p:nvSpPr>
          <p:cNvPr id="34819" name="Text Placeholder 2"/>
          <p:cNvSpPr>
            <a:spLocks noGrp="1"/>
          </p:cNvSpPr>
          <p:nvPr>
            <p:ph type="body" sz="quarter" idx="11"/>
          </p:nvPr>
        </p:nvSpPr>
        <p:spPr bwMode="auto">
          <a:xfrm>
            <a:off x="457200" y="1219786"/>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Requests for Proposal</a:t>
            </a:r>
          </a:p>
        </p:txBody>
      </p:sp>
      <p:sp>
        <p:nvSpPr>
          <p:cNvPr id="34820" name="Text Placeholder 3"/>
          <p:cNvSpPr>
            <a:spLocks noGrp="1"/>
          </p:cNvSpPr>
          <p:nvPr>
            <p:ph type="body" sz="quarter" idx="12"/>
          </p:nvPr>
        </p:nvSpPr>
        <p:spPr bwMode="auto">
          <a:xfrm>
            <a:off x="3124200" y="381000"/>
            <a:ext cx="55626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0" indent="0" fontAlgn="auto">
              <a:spcAft>
                <a:spcPts val="0"/>
              </a:spcAft>
              <a:buNone/>
              <a:defRPr/>
            </a:pPr>
            <a:r>
              <a:rPr lang="en-US" sz="2200" dirty="0" smtClean="0"/>
              <a:t>Applicants must:</a:t>
            </a:r>
          </a:p>
          <a:p>
            <a:pPr fontAlgn="auto">
              <a:spcAft>
                <a:spcPts val="0"/>
              </a:spcAft>
              <a:defRPr/>
            </a:pPr>
            <a:r>
              <a:rPr lang="en-US" sz="2200" dirty="0" smtClean="0"/>
              <a:t>Ensure that they post for the correct service type, Category One vs. Category Two </a:t>
            </a:r>
          </a:p>
          <a:p>
            <a:pPr fontAlgn="auto">
              <a:spcAft>
                <a:spcPts val="0"/>
              </a:spcAft>
              <a:defRPr/>
            </a:pPr>
            <a:r>
              <a:rPr lang="en-US" sz="2200" dirty="0" smtClean="0"/>
              <a:t>Provide sufficient </a:t>
            </a:r>
            <a:r>
              <a:rPr lang="en-US" sz="2200" dirty="0"/>
              <a:t>detail in FCC Form 470 to enable service providers to formulate bids.</a:t>
            </a:r>
          </a:p>
          <a:p>
            <a:pPr lvl="1" fontAlgn="auto">
              <a:spcAft>
                <a:spcPts val="0"/>
              </a:spcAft>
              <a:defRPr/>
            </a:pPr>
            <a:r>
              <a:rPr lang="en-US" sz="2200" dirty="0" smtClean="0"/>
              <a:t>Cannot provide </a:t>
            </a:r>
            <a:r>
              <a:rPr lang="en-US" sz="2200" dirty="0" smtClean="0">
                <a:solidFill>
                  <a:schemeClr val="accent4"/>
                </a:solidFill>
              </a:rPr>
              <a:t>generic descriptions </a:t>
            </a:r>
            <a:r>
              <a:rPr lang="en-US" sz="2200" dirty="0" smtClean="0"/>
              <a:t>(e.g., all eligible telecom services, Digital Transmission Services).</a:t>
            </a:r>
          </a:p>
          <a:p>
            <a:pPr lvl="1" fontAlgn="auto">
              <a:spcAft>
                <a:spcPts val="0"/>
              </a:spcAft>
              <a:defRPr/>
            </a:pPr>
            <a:r>
              <a:rPr lang="en-US" sz="2200" dirty="0" smtClean="0"/>
              <a:t>Cannot provide </a:t>
            </a:r>
            <a:r>
              <a:rPr lang="en-US" sz="2200" dirty="0" smtClean="0">
                <a:solidFill>
                  <a:schemeClr val="accent4"/>
                </a:solidFill>
              </a:rPr>
              <a:t>laundry lists </a:t>
            </a:r>
            <a:r>
              <a:rPr lang="en-US" sz="2200" dirty="0" smtClean="0"/>
              <a:t>of products and services.</a:t>
            </a:r>
          </a:p>
          <a:p>
            <a:pPr fontAlgn="auto">
              <a:spcAft>
                <a:spcPts val="0"/>
              </a:spcAft>
              <a:defRPr/>
            </a:pPr>
            <a:endParaRPr lang="en-US" dirty="0"/>
          </a:p>
        </p:txBody>
      </p:sp>
      <p:sp>
        <p:nvSpPr>
          <p:cNvPr id="35843"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FCC Form 470 and RFP Issues</a:t>
            </a:r>
          </a:p>
        </p:txBody>
      </p:sp>
      <p:sp>
        <p:nvSpPr>
          <p:cNvPr id="35844" name="Text Placeholder 3"/>
          <p:cNvSpPr>
            <a:spLocks noGrp="1"/>
          </p:cNvSpPr>
          <p:nvPr>
            <p:ph type="body" sz="quarter" idx="12"/>
          </p:nvPr>
        </p:nvSpPr>
        <p:spPr bwMode="auto">
          <a:xfrm>
            <a:off x="2514600" y="381000"/>
            <a:ext cx="61722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1"/>
          <p:cNvSpPr>
            <a:spLocks noGrp="1"/>
          </p:cNvSpPr>
          <p:nvPr>
            <p:ph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200" dirty="0" smtClean="0"/>
              <a:t>Cannot list specific make and model of services sought without also allowing equivalent products and/or services to be bid. </a:t>
            </a:r>
          </a:p>
          <a:p>
            <a:pPr lvl="1"/>
            <a:r>
              <a:rPr lang="en-US" altLang="en-US" sz="2200" dirty="0" smtClean="0"/>
              <a:t>“XYZ manufacturer's router model 345J or equivalent”</a:t>
            </a:r>
          </a:p>
          <a:p>
            <a:r>
              <a:rPr lang="en-US" altLang="en-US" sz="2200" dirty="0" smtClean="0"/>
              <a:t>Applicants may set some eligible service requirements.</a:t>
            </a:r>
          </a:p>
          <a:p>
            <a:pPr lvl="1"/>
            <a:r>
              <a:rPr lang="en-US" altLang="en-US" sz="2200" dirty="0" smtClean="0"/>
              <a:t>Applicants may require service providers to provide services that are compatible with one kind of system over another (e.g. Brand X compatible).</a:t>
            </a:r>
          </a:p>
          <a:p>
            <a:r>
              <a:rPr lang="en-US" altLang="en-US" sz="2200" dirty="0" smtClean="0"/>
              <a:t>Bidder disqualification criteria must be spelled out in FCC Form 470 and/or RFP and be available to all. </a:t>
            </a:r>
          </a:p>
          <a:p>
            <a:endParaRPr lang="en-US" altLang="en-US" dirty="0" smtClean="0"/>
          </a:p>
        </p:txBody>
      </p:sp>
      <p:sp>
        <p:nvSpPr>
          <p:cNvPr id="36867"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Imposing Restrictions</a:t>
            </a:r>
          </a:p>
        </p:txBody>
      </p:sp>
      <p:sp>
        <p:nvSpPr>
          <p:cNvPr id="36868" name="Text Placeholder 3"/>
          <p:cNvSpPr>
            <a:spLocks noGrp="1"/>
          </p:cNvSpPr>
          <p:nvPr>
            <p:ph type="body" sz="quarter" idx="12"/>
          </p:nvPr>
        </p:nvSpPr>
        <p:spPr bwMode="auto">
          <a:xfrm>
            <a:off x="3505200" y="381000"/>
            <a:ext cx="51816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5"/>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Retain all vendor selection documentation for at least </a:t>
            </a:r>
            <a:r>
              <a:rPr lang="en-US" altLang="en-US" dirty="0" smtClean="0">
                <a:solidFill>
                  <a:srgbClr val="FF0000"/>
                </a:solidFill>
              </a:rPr>
              <a:t>ten</a:t>
            </a:r>
            <a:r>
              <a:rPr lang="en-US" altLang="en-US" dirty="0" smtClean="0"/>
              <a:t> years from the last date to receive service.</a:t>
            </a:r>
          </a:p>
          <a:p>
            <a:pPr lvl="1"/>
            <a:r>
              <a:rPr lang="en-US" altLang="en-US" dirty="0" smtClean="0"/>
              <a:t>Winning and losing bids, correspondences, memos, bid evaluation documents, etc. </a:t>
            </a:r>
          </a:p>
          <a:p>
            <a:r>
              <a:rPr lang="en-US" altLang="en-US" dirty="0" smtClean="0"/>
              <a:t>Price of the eligible goods and services must be the primary factor or the most heavily weighted overall in any tier.</a:t>
            </a:r>
          </a:p>
          <a:p>
            <a:pPr lvl="1"/>
            <a:r>
              <a:rPr lang="en-US" altLang="en-US" dirty="0" smtClean="0">
                <a:hlinkClick r:id="rId2"/>
              </a:rPr>
              <a:t>USAC sample evaluation matrix </a:t>
            </a:r>
            <a:r>
              <a:rPr lang="en-US" altLang="en-US" dirty="0" smtClean="0"/>
              <a:t>available</a:t>
            </a:r>
          </a:p>
          <a:p>
            <a:r>
              <a:rPr lang="en-US" altLang="en-US" dirty="0" smtClean="0"/>
              <a:t>Evaluation begins after 28-day waiting period.</a:t>
            </a:r>
          </a:p>
          <a:p>
            <a:r>
              <a:rPr lang="en-US" altLang="en-US" dirty="0" smtClean="0"/>
              <a:t>Service providers may not pay for applicant’s termination charges incurred in breaking a contract. </a:t>
            </a:r>
          </a:p>
          <a:p>
            <a:pPr>
              <a:buFont typeface="Arial" pitchFamily="34" charset="0"/>
              <a:buNone/>
            </a:pPr>
            <a:endParaRPr lang="en-US" altLang="en-US" dirty="0" smtClean="0"/>
          </a:p>
        </p:txBody>
      </p:sp>
      <p:sp>
        <p:nvSpPr>
          <p:cNvPr id="37891" name="Text Placeholder 1"/>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Bid Evaluation</a:t>
            </a:r>
          </a:p>
        </p:txBody>
      </p:sp>
      <p:sp>
        <p:nvSpPr>
          <p:cNvPr id="37892" name="Text Placeholder 2"/>
          <p:cNvSpPr>
            <a:spLocks noGrp="1"/>
          </p:cNvSpPr>
          <p:nvPr>
            <p:ph type="body" sz="quarter" idx="12"/>
          </p:nvPr>
        </p:nvSpPr>
        <p:spPr bwMode="auto">
          <a:xfrm>
            <a:off x="2590800" y="381000"/>
            <a:ext cx="60960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pPr fontAlgn="auto">
              <a:spcAft>
                <a:spcPts val="0"/>
              </a:spcAft>
              <a:defRPr/>
            </a:pPr>
            <a:r>
              <a:rPr lang="en-US" dirty="0" smtClean="0"/>
              <a:t>Selecting the winning bidder</a:t>
            </a:r>
          </a:p>
          <a:p>
            <a:pPr lvl="1" fontAlgn="auto">
              <a:spcAft>
                <a:spcPts val="0"/>
              </a:spcAft>
              <a:defRPr/>
            </a:pPr>
            <a:r>
              <a:rPr lang="en-US" dirty="0" smtClean="0"/>
              <a:t>Price of the </a:t>
            </a:r>
            <a:r>
              <a:rPr lang="en-US" b="1" dirty="0" smtClean="0">
                <a:solidFill>
                  <a:schemeClr val="accent4"/>
                </a:solidFill>
              </a:rPr>
              <a:t>ELIGIBLE</a:t>
            </a:r>
            <a:r>
              <a:rPr lang="en-US" dirty="0" smtClean="0">
                <a:solidFill>
                  <a:schemeClr val="accent4"/>
                </a:solidFill>
              </a:rPr>
              <a:t> </a:t>
            </a:r>
            <a:r>
              <a:rPr lang="en-US" dirty="0" smtClean="0"/>
              <a:t>goods and services must be the primary factor in the bid evaluation.</a:t>
            </a:r>
          </a:p>
          <a:p>
            <a:pPr lvl="1" fontAlgn="auto">
              <a:spcAft>
                <a:spcPts val="0"/>
              </a:spcAft>
              <a:defRPr/>
            </a:pPr>
            <a:r>
              <a:rPr lang="en-US" dirty="0" smtClean="0"/>
              <a:t>Other factors, including other price factors, can be considered as well; but they cannot be weighted equally or higher than cost of the eligible goods and services.</a:t>
            </a:r>
          </a:p>
          <a:p>
            <a:pPr lvl="1" fontAlgn="auto">
              <a:spcAft>
                <a:spcPts val="0"/>
              </a:spcAft>
              <a:defRPr/>
            </a:pPr>
            <a:r>
              <a:rPr lang="en-US" dirty="0" smtClean="0"/>
              <a:t>See </a:t>
            </a:r>
            <a:r>
              <a:rPr lang="en-US" dirty="0" smtClean="0">
                <a:hlinkClick r:id="rId2"/>
              </a:rPr>
              <a:t>Construct An Evaluation</a:t>
            </a:r>
            <a:r>
              <a:rPr lang="en-US" b="1" dirty="0" smtClean="0"/>
              <a:t> </a:t>
            </a:r>
            <a:r>
              <a:rPr lang="en-US" dirty="0" smtClean="0"/>
              <a:t>for weighting samples.</a:t>
            </a:r>
          </a:p>
        </p:txBody>
      </p:sp>
      <p:sp>
        <p:nvSpPr>
          <p:cNvPr id="38915" name="Text Placeholder 1"/>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Most Cost-Effective</a:t>
            </a:r>
          </a:p>
        </p:txBody>
      </p:sp>
      <p:sp>
        <p:nvSpPr>
          <p:cNvPr id="38916" name="Text Placeholder 2"/>
          <p:cNvSpPr>
            <a:spLocks noGrp="1"/>
          </p:cNvSpPr>
          <p:nvPr>
            <p:ph type="body" sz="quarter" idx="12"/>
          </p:nvPr>
        </p:nvSpPr>
        <p:spPr bwMode="auto">
          <a:xfrm>
            <a:off x="2667000" y="381000"/>
            <a:ext cx="60198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sz="2400" i="1" dirty="0" smtClean="0"/>
              <a:t>Ysleta</a:t>
            </a:r>
            <a:r>
              <a:rPr lang="en-US" altLang="en-US" sz="2400" dirty="0" smtClean="0"/>
              <a:t> </a:t>
            </a:r>
            <a:r>
              <a:rPr lang="en-US" altLang="en-US" sz="2400" i="1" dirty="0" smtClean="0"/>
              <a:t>Order</a:t>
            </a:r>
            <a:r>
              <a:rPr lang="en-US" altLang="en-US" sz="2400" dirty="0" smtClean="0"/>
              <a:t>, para. 54:  Example: Routers priced at two or three times greater than the prices available from commercial vendors would not be cost-effective, absent extenuating circumstances. </a:t>
            </a:r>
          </a:p>
          <a:p>
            <a:pPr>
              <a:spcBef>
                <a:spcPct val="0"/>
              </a:spcBef>
            </a:pPr>
            <a:r>
              <a:rPr lang="en-US" altLang="en-US" sz="2400" dirty="0" smtClean="0"/>
              <a:t>Receiving only one bid does not automatically make it cost-effective.</a:t>
            </a:r>
          </a:p>
        </p:txBody>
      </p:sp>
      <p:sp>
        <p:nvSpPr>
          <p:cNvPr id="39939"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dirty="0" smtClean="0"/>
              <a:t>Cost-Effectiveness</a:t>
            </a:r>
          </a:p>
        </p:txBody>
      </p:sp>
      <p:sp>
        <p:nvSpPr>
          <p:cNvPr id="39940" name="Text Placeholder 3"/>
          <p:cNvSpPr>
            <a:spLocks noGrp="1"/>
          </p:cNvSpPr>
          <p:nvPr>
            <p:ph type="body" sz="quarter" idx="12"/>
          </p:nvPr>
        </p:nvSpPr>
        <p:spPr bwMode="auto">
          <a:xfrm>
            <a:off x="2362200" y="381000"/>
            <a:ext cx="63246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sz="2400" dirty="0" smtClean="0"/>
              <a:t>Applicants must be able to demonstrate why a solution with higher than average pricing is cost-effective.</a:t>
            </a:r>
          </a:p>
          <a:p>
            <a:pPr>
              <a:spcBef>
                <a:spcPct val="0"/>
              </a:spcBef>
            </a:pPr>
            <a:endParaRPr lang="en-US" altLang="en-US" sz="2400" dirty="0">
              <a:solidFill>
                <a:schemeClr val="accent3"/>
              </a:solidFill>
            </a:endParaRPr>
          </a:p>
          <a:p>
            <a:pPr>
              <a:spcBef>
                <a:spcPct val="0"/>
              </a:spcBef>
            </a:pPr>
            <a:r>
              <a:rPr lang="en-US" altLang="en-US" sz="2400" dirty="0" smtClean="0"/>
              <a:t>Applicants will need to CERTIFY on FCC Form </a:t>
            </a:r>
            <a:r>
              <a:rPr lang="en-US" altLang="en-US" sz="2400" dirty="0"/>
              <a:t>471 </a:t>
            </a:r>
            <a:r>
              <a:rPr lang="en-US" altLang="en-US" sz="2400" dirty="0" smtClean="0"/>
              <a:t>that all </a:t>
            </a:r>
            <a:r>
              <a:rPr lang="en-US" altLang="en-US" sz="2400" dirty="0"/>
              <a:t>bids submitted </a:t>
            </a:r>
            <a:r>
              <a:rPr lang="en-US" altLang="en-US" sz="2400" dirty="0" smtClean="0"/>
              <a:t>were </a:t>
            </a:r>
            <a:r>
              <a:rPr lang="en-US" altLang="en-US" sz="2400" dirty="0"/>
              <a:t>carefully </a:t>
            </a:r>
            <a:r>
              <a:rPr lang="en-US" altLang="en-US" sz="2400" dirty="0" smtClean="0"/>
              <a:t>considered, the </a:t>
            </a:r>
            <a:r>
              <a:rPr lang="en-US" altLang="en-US" sz="2400" dirty="0"/>
              <a:t>most cost-effective bid was </a:t>
            </a:r>
            <a:r>
              <a:rPr lang="en-US" altLang="en-US" sz="2400" dirty="0" smtClean="0"/>
              <a:t>selected </a:t>
            </a:r>
            <a:r>
              <a:rPr lang="en-US" altLang="en-US" sz="2400" dirty="0"/>
              <a:t>with price being the primary factor considered, and </a:t>
            </a:r>
            <a:r>
              <a:rPr lang="en-US" altLang="en-US" sz="2400" dirty="0" smtClean="0"/>
              <a:t>is </a:t>
            </a:r>
            <a:r>
              <a:rPr lang="en-US" altLang="en-US" sz="2400" dirty="0"/>
              <a:t>the most cost-effective means of meeting educational needs and technology </a:t>
            </a:r>
            <a:r>
              <a:rPr lang="en-US" altLang="en-US" sz="2400" dirty="0" smtClean="0"/>
              <a:t>goals.</a:t>
            </a:r>
          </a:p>
        </p:txBody>
      </p:sp>
      <p:sp>
        <p:nvSpPr>
          <p:cNvPr id="39939"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dirty="0" smtClean="0"/>
              <a:t>Cost-Effectiveness cont’d</a:t>
            </a:r>
          </a:p>
        </p:txBody>
      </p:sp>
      <p:sp>
        <p:nvSpPr>
          <p:cNvPr id="39940" name="Text Placeholder 3"/>
          <p:cNvSpPr>
            <a:spLocks noGrp="1"/>
          </p:cNvSpPr>
          <p:nvPr>
            <p:ph type="body" sz="quarter" idx="12"/>
          </p:nvPr>
        </p:nvSpPr>
        <p:spPr bwMode="auto">
          <a:xfrm>
            <a:off x="2362200" y="381000"/>
            <a:ext cx="63246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extLst>
      <p:ext uri="{BB962C8B-B14F-4D97-AF65-F5344CB8AC3E}">
        <p14:creationId xmlns:p14="http://schemas.microsoft.com/office/powerpoint/2010/main" val="2460892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Placeholder 1"/>
          <p:cNvSpPr>
            <a:spLocks noGrp="1"/>
          </p:cNvSpPr>
          <p:nvPr>
            <p:ph type="body" sz="quarter" idx="10"/>
          </p:nvPr>
        </p:nvSpPr>
        <p:spPr bwMode="auto">
          <a:xfrm>
            <a:off x="457200" y="1752600"/>
            <a:ext cx="8229600" cy="403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sz="2300" dirty="0" smtClean="0"/>
              <a:t>Service providers may work with applicants to help them understand the technical needs for this expensive solution. </a:t>
            </a:r>
          </a:p>
          <a:p>
            <a:r>
              <a:rPr lang="en-US" altLang="en-US" sz="2300" dirty="0" smtClean="0"/>
              <a:t>When placing bids to offer E-rate supported services, service providers must offer E-rate applicants their lowest corresponding, and must charge E-rate applicants their lowest corresponding price. </a:t>
            </a:r>
          </a:p>
          <a:p>
            <a:r>
              <a:rPr lang="en-US" altLang="en-US" sz="2300" i="1" dirty="0" smtClean="0"/>
              <a:t>E-rate Modernization Order</a:t>
            </a:r>
            <a:r>
              <a:rPr lang="en-US" altLang="en-US" sz="2300" dirty="0" smtClean="0"/>
              <a:t> –Effective FY2015 and later, funding for individual data plans and air cards are generally not cost-effective unless applicants can demonstrate that the purchase of such services is the most cost-effective way to connect students and library patrons to the Internet.</a:t>
            </a:r>
          </a:p>
          <a:p>
            <a:pPr>
              <a:spcBef>
                <a:spcPct val="0"/>
              </a:spcBef>
            </a:pPr>
            <a:endParaRPr lang="en-US" altLang="en-US" dirty="0" smtClean="0"/>
          </a:p>
        </p:txBody>
      </p:sp>
      <p:sp>
        <p:nvSpPr>
          <p:cNvPr id="40963" name="Text Placeholder 2"/>
          <p:cNvSpPr>
            <a:spLocks noGrp="1"/>
          </p:cNvSpPr>
          <p:nvPr>
            <p:ph type="body" sz="quarter" idx="11"/>
          </p:nvPr>
        </p:nvSpPr>
        <p:spPr bwMode="auto">
          <a:xfrm>
            <a:off x="457200" y="11430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dirty="0" smtClean="0"/>
              <a:t>Cost-Effectiveness</a:t>
            </a:r>
          </a:p>
        </p:txBody>
      </p:sp>
      <p:sp>
        <p:nvSpPr>
          <p:cNvPr id="40964" name="Text Placeholder 3"/>
          <p:cNvSpPr>
            <a:spLocks noGrp="1"/>
          </p:cNvSpPr>
          <p:nvPr>
            <p:ph type="body" sz="quarter" idx="12"/>
          </p:nvPr>
        </p:nvSpPr>
        <p:spPr bwMode="auto">
          <a:xfrm>
            <a:off x="2362200" y="381000"/>
            <a:ext cx="63246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828800"/>
            <a:ext cx="8229600" cy="4038600"/>
          </a:xfrm>
        </p:spPr>
        <p:txBody>
          <a:bodyPr/>
          <a:lstStyle/>
          <a:p>
            <a:pPr fontAlgn="auto">
              <a:spcAft>
                <a:spcPts val="0"/>
              </a:spcAft>
              <a:defRPr/>
            </a:pPr>
            <a:r>
              <a:rPr lang="en-US" sz="2000" dirty="0"/>
              <a:t>Applicants must have a signed contract or </a:t>
            </a:r>
            <a:r>
              <a:rPr lang="en-US" sz="2000" b="1" i="1" dirty="0"/>
              <a:t>other legally binding agreement</a:t>
            </a:r>
            <a:r>
              <a:rPr lang="en-US" sz="2000" dirty="0"/>
              <a:t> in place prior to submitting their FCC Forms 471 to USAC. </a:t>
            </a:r>
          </a:p>
          <a:p>
            <a:pPr fontAlgn="auto">
              <a:spcAft>
                <a:spcPts val="0"/>
              </a:spcAft>
              <a:defRPr/>
            </a:pPr>
            <a:r>
              <a:rPr lang="en-US" sz="2000" dirty="0" smtClean="0"/>
              <a:t>Applicant must not sign a contract before the Allowable Contract Award Date (ACD).</a:t>
            </a:r>
          </a:p>
          <a:p>
            <a:pPr fontAlgn="auto">
              <a:spcAft>
                <a:spcPts val="0"/>
              </a:spcAft>
              <a:defRPr/>
            </a:pPr>
            <a:r>
              <a:rPr lang="en-US" sz="2000" dirty="0" smtClean="0"/>
              <a:t>Signed </a:t>
            </a:r>
            <a:r>
              <a:rPr lang="en-US" sz="2000" dirty="0"/>
              <a:t>contracts constitute the best evidence that a legally binding agreement exists.</a:t>
            </a:r>
          </a:p>
          <a:p>
            <a:pPr fontAlgn="auto">
              <a:spcAft>
                <a:spcPts val="0"/>
              </a:spcAft>
              <a:defRPr/>
            </a:pPr>
            <a:r>
              <a:rPr lang="en-US" sz="2000" dirty="0"/>
              <a:t>A verbal offer and/or acceptance will not be considered evidence of the existence of a legally binding agreement</a:t>
            </a:r>
            <a:r>
              <a:rPr lang="en-US" sz="2000" dirty="0" smtClean="0"/>
              <a:t>.</a:t>
            </a:r>
          </a:p>
          <a:p>
            <a:pPr marL="0" indent="0" fontAlgn="auto">
              <a:spcAft>
                <a:spcPts val="0"/>
              </a:spcAft>
              <a:buNone/>
              <a:defRPr/>
            </a:pPr>
            <a:endParaRPr lang="en-US" sz="2000" dirty="0"/>
          </a:p>
          <a:p>
            <a:pPr marL="0" indent="0" fontAlgn="auto">
              <a:spcAft>
                <a:spcPts val="0"/>
              </a:spcAft>
              <a:buFont typeface="Arial" charset="0"/>
              <a:buNone/>
              <a:defRPr/>
            </a:pPr>
            <a:endParaRPr lang="en-US" dirty="0" smtClean="0"/>
          </a:p>
          <a:p>
            <a:pPr fontAlgn="auto">
              <a:spcAft>
                <a:spcPts val="0"/>
              </a:spcAft>
              <a:defRPr/>
            </a:pPr>
            <a:endParaRPr lang="en-US" dirty="0" smtClean="0"/>
          </a:p>
          <a:p>
            <a:pPr fontAlgn="auto">
              <a:spcAft>
                <a:spcPts val="0"/>
              </a:spcAft>
              <a:defRPr/>
            </a:pPr>
            <a:endParaRPr lang="en-US" dirty="0"/>
          </a:p>
        </p:txBody>
      </p:sp>
      <p:sp>
        <p:nvSpPr>
          <p:cNvPr id="41987" name="Text Placeholder 2"/>
          <p:cNvSpPr>
            <a:spLocks noGrp="1"/>
          </p:cNvSpPr>
          <p:nvPr>
            <p:ph type="body" sz="quarter" idx="11"/>
          </p:nvPr>
        </p:nvSpPr>
        <p:spPr bwMode="auto">
          <a:xfrm>
            <a:off x="457200" y="11430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dirty="0" smtClean="0"/>
              <a:t>Contracts</a:t>
            </a:r>
          </a:p>
        </p:txBody>
      </p:sp>
      <p:sp>
        <p:nvSpPr>
          <p:cNvPr id="41988" name="Text Placeholder 3"/>
          <p:cNvSpPr>
            <a:spLocks noGrp="1"/>
          </p:cNvSpPr>
          <p:nvPr>
            <p:ph type="body" sz="quarter" idx="12"/>
          </p:nvPr>
        </p:nvSpPr>
        <p:spPr bwMode="auto">
          <a:xfrm>
            <a:off x="3352800" y="381000"/>
            <a:ext cx="53340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altLang="en-US" sz="2200" smtClean="0"/>
              <a:t>Know Your Role </a:t>
            </a:r>
          </a:p>
          <a:p>
            <a:pPr>
              <a:lnSpc>
                <a:spcPct val="90000"/>
              </a:lnSpc>
            </a:pPr>
            <a:r>
              <a:rPr lang="en-US" altLang="en-US" sz="2200" smtClean="0"/>
              <a:t>Fair and Open Competition</a:t>
            </a:r>
          </a:p>
          <a:p>
            <a:pPr>
              <a:lnSpc>
                <a:spcPct val="90000"/>
              </a:lnSpc>
            </a:pPr>
            <a:r>
              <a:rPr lang="en-US" altLang="en-US" sz="2200" smtClean="0"/>
              <a:t>Document Retention</a:t>
            </a:r>
          </a:p>
          <a:p>
            <a:pPr>
              <a:lnSpc>
                <a:spcPct val="90000"/>
              </a:lnSpc>
            </a:pPr>
            <a:endParaRPr lang="en-US" altLang="en-US" smtClean="0"/>
          </a:p>
        </p:txBody>
      </p:sp>
      <p:sp>
        <p:nvSpPr>
          <p:cNvPr id="25603"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Overview</a:t>
            </a:r>
          </a:p>
        </p:txBody>
      </p:sp>
      <p:sp>
        <p:nvSpPr>
          <p:cNvPr id="25604" name="Text Placeholder 3"/>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Overview</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600200"/>
            <a:ext cx="8229600" cy="4038600"/>
          </a:xfrm>
        </p:spPr>
        <p:txBody>
          <a:bodyPr/>
          <a:lstStyle/>
          <a:p>
            <a:pPr marL="342900" lvl="1" indent="-342900" fontAlgn="auto">
              <a:spcAft>
                <a:spcPts val="0"/>
              </a:spcAft>
              <a:buFont typeface="Arial" pitchFamily="34" charset="0"/>
              <a:buChar char="•"/>
              <a:defRPr/>
            </a:pPr>
            <a:r>
              <a:rPr lang="en-US" sz="2000" dirty="0" smtClean="0"/>
              <a:t>During an FCC Form 471 review, when </a:t>
            </a:r>
            <a:r>
              <a:rPr lang="en-US" sz="2000" dirty="0"/>
              <a:t>state and/or local contract law doesn’t require signature and/or date, the applicant will be given the opportunity to complete a certification statement </a:t>
            </a:r>
            <a:r>
              <a:rPr lang="en-US" sz="2000" dirty="0" smtClean="0"/>
              <a:t>that </a:t>
            </a:r>
            <a:r>
              <a:rPr lang="en-US" sz="2000" dirty="0"/>
              <a:t>affirms that the applicant is compliant with its state and/or local contract law</a:t>
            </a:r>
            <a:r>
              <a:rPr lang="en-US" sz="2000" dirty="0" smtClean="0"/>
              <a:t>. </a:t>
            </a:r>
            <a:endParaRPr lang="en-US" sz="2000" dirty="0"/>
          </a:p>
          <a:p>
            <a:pPr fontAlgn="auto">
              <a:spcAft>
                <a:spcPts val="0"/>
              </a:spcAft>
              <a:defRPr/>
            </a:pPr>
            <a:r>
              <a:rPr lang="en-US" sz="2000" dirty="0" smtClean="0"/>
              <a:t>Tariffed or Month-to-Month service purchased under contract is contracted service.</a:t>
            </a:r>
          </a:p>
          <a:p>
            <a:pPr fontAlgn="auto">
              <a:spcAft>
                <a:spcPts val="0"/>
              </a:spcAft>
              <a:defRPr/>
            </a:pPr>
            <a:r>
              <a:rPr lang="en-US" sz="2000" dirty="0"/>
              <a:t>P</a:t>
            </a:r>
            <a:r>
              <a:rPr lang="en-US" sz="2000" dirty="0" smtClean="0"/>
              <a:t>urchase orders will not be considered valid unless they are considered a contract or legally binding agreement in the state in which you reside.</a:t>
            </a:r>
          </a:p>
          <a:p>
            <a:pPr fontAlgn="auto">
              <a:spcAft>
                <a:spcPts val="0"/>
              </a:spcAft>
              <a:defRPr/>
            </a:pPr>
            <a:r>
              <a:rPr lang="en-US" sz="2000" dirty="0" smtClean="0"/>
              <a:t>Voluntary contract extensions are allowable only when the option is stated in the original provisions of the contract. </a:t>
            </a:r>
          </a:p>
          <a:p>
            <a:pPr fontAlgn="auto">
              <a:spcAft>
                <a:spcPts val="0"/>
              </a:spcAft>
              <a:defRPr/>
            </a:pPr>
            <a:r>
              <a:rPr lang="en-US" altLang="en-US" sz="2000" dirty="0"/>
              <a:t>Applicant must rebid the services (i.e., file a new Form 470) if contract extensions are not stated in the contract or RFP</a:t>
            </a:r>
          </a:p>
          <a:p>
            <a:pPr fontAlgn="auto">
              <a:spcAft>
                <a:spcPts val="0"/>
              </a:spcAft>
              <a:defRPr/>
            </a:pPr>
            <a:r>
              <a:rPr lang="en-US" sz="2000" dirty="0" smtClean="0"/>
              <a:t>Applicants must create a contract record in their EPC profile for each contract and can upload a copy of the contract. </a:t>
            </a:r>
          </a:p>
          <a:p>
            <a:pPr fontAlgn="auto">
              <a:spcAft>
                <a:spcPts val="0"/>
              </a:spcAft>
              <a:defRPr/>
            </a:pPr>
            <a:endParaRPr lang="en-US" sz="2000" dirty="0"/>
          </a:p>
          <a:p>
            <a:pPr marL="0" indent="0" fontAlgn="auto">
              <a:spcAft>
                <a:spcPts val="0"/>
              </a:spcAft>
              <a:buFont typeface="Arial" charset="0"/>
              <a:buNone/>
              <a:defRPr/>
            </a:pPr>
            <a:endParaRPr lang="en-US" dirty="0" smtClean="0"/>
          </a:p>
          <a:p>
            <a:pPr fontAlgn="auto">
              <a:spcAft>
                <a:spcPts val="0"/>
              </a:spcAft>
              <a:defRPr/>
            </a:pPr>
            <a:endParaRPr lang="en-US" dirty="0" smtClean="0"/>
          </a:p>
          <a:p>
            <a:pPr fontAlgn="auto">
              <a:spcAft>
                <a:spcPts val="0"/>
              </a:spcAft>
              <a:defRPr/>
            </a:pPr>
            <a:endParaRPr lang="en-US" dirty="0"/>
          </a:p>
        </p:txBody>
      </p:sp>
      <p:sp>
        <p:nvSpPr>
          <p:cNvPr id="41987" name="Text Placeholder 2"/>
          <p:cNvSpPr>
            <a:spLocks noGrp="1"/>
          </p:cNvSpPr>
          <p:nvPr>
            <p:ph type="body" sz="quarter" idx="11"/>
          </p:nvPr>
        </p:nvSpPr>
        <p:spPr bwMode="auto">
          <a:xfrm>
            <a:off x="457200" y="11430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dirty="0" smtClean="0"/>
              <a:t>Contracts</a:t>
            </a:r>
          </a:p>
        </p:txBody>
      </p:sp>
      <p:sp>
        <p:nvSpPr>
          <p:cNvPr id="41988" name="Text Placeholder 3"/>
          <p:cNvSpPr>
            <a:spLocks noGrp="1"/>
          </p:cNvSpPr>
          <p:nvPr>
            <p:ph type="body" sz="quarter" idx="12"/>
          </p:nvPr>
        </p:nvSpPr>
        <p:spPr bwMode="auto">
          <a:xfrm>
            <a:off x="3352800" y="381000"/>
            <a:ext cx="53340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extLst>
      <p:ext uri="{BB962C8B-B14F-4D97-AF65-F5344CB8AC3E}">
        <p14:creationId xmlns:p14="http://schemas.microsoft.com/office/powerpoint/2010/main" val="37838326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86000"/>
            <a:ext cx="8229600" cy="4038600"/>
          </a:xfrm>
        </p:spPr>
        <p:txBody>
          <a:bodyPr/>
          <a:lstStyle/>
          <a:p>
            <a:pPr fontAlgn="auto">
              <a:lnSpc>
                <a:spcPct val="90000"/>
              </a:lnSpc>
              <a:spcAft>
                <a:spcPts val="0"/>
              </a:spcAft>
              <a:defRPr/>
            </a:pPr>
            <a:r>
              <a:rPr lang="en-US" dirty="0"/>
              <a:t>A state master contract (SMC) is competitively bid and put in place by a state government for use by multiple entities in that state.</a:t>
            </a:r>
          </a:p>
          <a:p>
            <a:pPr fontAlgn="auto">
              <a:spcAft>
                <a:spcPts val="0"/>
              </a:spcAft>
              <a:defRPr/>
            </a:pPr>
            <a:r>
              <a:rPr lang="en-US" b="1" dirty="0"/>
              <a:t>Single winner: </a:t>
            </a:r>
            <a:r>
              <a:rPr lang="en-US" dirty="0"/>
              <a:t>Single vendor wins the bid</a:t>
            </a:r>
            <a:r>
              <a:rPr lang="en-US" dirty="0" smtClean="0"/>
              <a:t>.</a:t>
            </a:r>
          </a:p>
          <a:p>
            <a:pPr fontAlgn="auto">
              <a:spcAft>
                <a:spcPts val="0"/>
              </a:spcAft>
              <a:defRPr/>
            </a:pPr>
            <a:r>
              <a:rPr lang="en-US" b="1" dirty="0" smtClean="0"/>
              <a:t>Multiple </a:t>
            </a:r>
            <a:r>
              <a:rPr lang="en-US" b="1" dirty="0"/>
              <a:t>winners: </a:t>
            </a:r>
            <a:r>
              <a:rPr lang="en-US" dirty="0"/>
              <a:t>State awards contract to several bidders.</a:t>
            </a:r>
          </a:p>
          <a:p>
            <a:pPr fontAlgn="auto">
              <a:spcAft>
                <a:spcPts val="0"/>
              </a:spcAft>
              <a:defRPr/>
            </a:pPr>
            <a:r>
              <a:rPr lang="en-US" b="1" dirty="0"/>
              <a:t>Multiple Award Schedule (MAS): </a:t>
            </a:r>
            <a:r>
              <a:rPr lang="en-US" dirty="0"/>
              <a:t>State awards contract for same goods and services to multiple vendors that can serve the same population</a:t>
            </a:r>
            <a:r>
              <a:rPr lang="en-US" dirty="0" smtClean="0"/>
              <a:t>.</a:t>
            </a:r>
          </a:p>
          <a:p>
            <a:pPr marL="742950" lvl="2" indent="-342900" fontAlgn="auto">
              <a:spcAft>
                <a:spcPts val="0"/>
              </a:spcAft>
              <a:defRPr/>
            </a:pPr>
            <a:r>
              <a:rPr lang="en-US" sz="2200" dirty="0"/>
              <a:t>Multiple winners always require vendor selection justification and applicants must conduct a mini-bid to award contract.</a:t>
            </a:r>
          </a:p>
          <a:p>
            <a:pPr fontAlgn="auto">
              <a:spcAft>
                <a:spcPts val="0"/>
              </a:spcAft>
              <a:defRPr/>
            </a:pPr>
            <a:endParaRPr lang="en-US" sz="2400" dirty="0"/>
          </a:p>
          <a:p>
            <a:pPr fontAlgn="auto">
              <a:spcAft>
                <a:spcPts val="0"/>
              </a:spcAft>
              <a:defRPr/>
            </a:pPr>
            <a:endParaRPr lang="en-US" sz="2400" dirty="0"/>
          </a:p>
          <a:p>
            <a:pPr marL="0" indent="0" fontAlgn="auto">
              <a:spcAft>
                <a:spcPts val="0"/>
              </a:spcAft>
              <a:buFont typeface="Arial" charset="0"/>
              <a:buNone/>
              <a:defRPr/>
            </a:pPr>
            <a:endParaRPr lang="en-US" dirty="0" smtClean="0"/>
          </a:p>
          <a:p>
            <a:pPr fontAlgn="auto">
              <a:spcAft>
                <a:spcPts val="0"/>
              </a:spcAft>
              <a:defRPr/>
            </a:pPr>
            <a:endParaRPr lang="en-US" dirty="0" smtClean="0"/>
          </a:p>
          <a:p>
            <a:pPr fontAlgn="auto">
              <a:spcAft>
                <a:spcPts val="0"/>
              </a:spcAft>
              <a:defRPr/>
            </a:pPr>
            <a:endParaRPr lang="en-US" dirty="0"/>
          </a:p>
        </p:txBody>
      </p:sp>
      <p:sp>
        <p:nvSpPr>
          <p:cNvPr id="43011"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smtClean="0"/>
              <a:t>State Master Contracts</a:t>
            </a:r>
          </a:p>
        </p:txBody>
      </p:sp>
      <p:sp>
        <p:nvSpPr>
          <p:cNvPr id="43012" name="Text Placeholder 3"/>
          <p:cNvSpPr>
            <a:spLocks noGrp="1"/>
          </p:cNvSpPr>
          <p:nvPr>
            <p:ph type="body" sz="quarter" idx="12"/>
          </p:nvPr>
        </p:nvSpPr>
        <p:spPr bwMode="auto">
          <a:xfrm>
            <a:off x="2590800" y="381000"/>
            <a:ext cx="60960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sz="2000" dirty="0" smtClean="0"/>
              <a:t>Service providers are required to offer applicants their services at the lowest corresponding prices charged to other similarly situated customers throughout their geographic service area.</a:t>
            </a:r>
          </a:p>
          <a:p>
            <a:r>
              <a:rPr lang="en-US" altLang="en-US" sz="2000" dirty="0" smtClean="0"/>
              <a:t>Ensures schools and libraries in the E-rate program can receive and evaluate competing bids based on the lowest corresponding price available from vendors and are not charged more than similarly situated non-residential customers for the same services because of their E-rate participation.</a:t>
            </a:r>
          </a:p>
          <a:p>
            <a:pPr>
              <a:spcBef>
                <a:spcPct val="0"/>
              </a:spcBef>
            </a:pPr>
            <a:r>
              <a:rPr lang="en-US" altLang="en-US" sz="2000" dirty="0" smtClean="0"/>
              <a:t>Exceptions can be made if the provider can show that they face significantly higher costs to serve this customer due to volume, mileage from facility, and/or length of contract.</a:t>
            </a:r>
          </a:p>
          <a:p>
            <a:pPr>
              <a:spcBef>
                <a:spcPct val="0"/>
              </a:spcBef>
            </a:pPr>
            <a:r>
              <a:rPr lang="en-US" altLang="en-US" sz="2000" dirty="0" smtClean="0"/>
              <a:t>Applies to all service providers and for all service arrangements (tariff, month-to-month and contracted services).</a:t>
            </a:r>
          </a:p>
          <a:p>
            <a:pPr>
              <a:spcBef>
                <a:spcPct val="0"/>
              </a:spcBef>
            </a:pPr>
            <a:endParaRPr lang="en-US" altLang="en-US" dirty="0" smtClean="0"/>
          </a:p>
        </p:txBody>
      </p:sp>
      <p:sp>
        <p:nvSpPr>
          <p:cNvPr id="44035"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smtClean="0"/>
              <a:t>Lowest Corresponding Price</a:t>
            </a:r>
          </a:p>
        </p:txBody>
      </p:sp>
      <p:sp>
        <p:nvSpPr>
          <p:cNvPr id="44036" name="Text Placeholder 3"/>
          <p:cNvSpPr>
            <a:spLocks noGrp="1"/>
          </p:cNvSpPr>
          <p:nvPr>
            <p:ph type="body" sz="quarter" idx="12"/>
          </p:nvPr>
        </p:nvSpPr>
        <p:spPr bwMode="auto">
          <a:xfrm>
            <a:off x="2667000" y="381000"/>
            <a:ext cx="60198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3"/>
          </p:nvPr>
        </p:nvSpPr>
        <p:spPr>
          <a:xfrm>
            <a:off x="457200" y="1219200"/>
            <a:ext cx="8229600" cy="5257800"/>
          </a:xfrm>
        </p:spPr>
        <p:txBody>
          <a:bodyPr/>
          <a:lstStyle/>
          <a:p>
            <a:pPr eaLnBrk="1" hangingPunct="1">
              <a:buFont typeface="Arial" charset="0"/>
              <a:buNone/>
              <a:defRPr/>
            </a:pPr>
            <a:r>
              <a:rPr lang="en-US" b="1" dirty="0" smtClean="0">
                <a:solidFill>
                  <a:srgbClr val="0070C0"/>
                </a:solidFill>
              </a:rPr>
              <a:t>Free Services</a:t>
            </a:r>
          </a:p>
          <a:p>
            <a:pPr eaLnBrk="1" hangingPunct="1">
              <a:buFont typeface="Arial" charset="0"/>
              <a:buChar char="•"/>
              <a:defRPr/>
            </a:pPr>
            <a:r>
              <a:rPr lang="en-US" dirty="0" smtClean="0"/>
              <a:t>Can’t use E-rate to get free stuff (ineligible or eligible)</a:t>
            </a:r>
          </a:p>
          <a:p>
            <a:pPr eaLnBrk="1" hangingPunct="1">
              <a:buFont typeface="Arial" charset="0"/>
              <a:buChar char="•"/>
              <a:defRPr/>
            </a:pPr>
            <a:r>
              <a:rPr lang="en-US" dirty="0" smtClean="0"/>
              <a:t>Must deduct the value of the “free stuff”, discounts, trade-in etc, from the pre-discount amount in order get equal comparison between offerings</a:t>
            </a:r>
          </a:p>
          <a:p>
            <a:pPr>
              <a:lnSpc>
                <a:spcPct val="90000"/>
              </a:lnSpc>
              <a:spcBef>
                <a:spcPts val="500"/>
              </a:spcBef>
              <a:spcAft>
                <a:spcPts val="500"/>
              </a:spcAft>
              <a:buFont typeface="Arial" charset="0"/>
              <a:buChar char="•"/>
              <a:defRPr/>
            </a:pPr>
            <a:r>
              <a:rPr lang="en-US" sz="2800" dirty="0" smtClean="0"/>
              <a:t>Cost </a:t>
            </a:r>
            <a:r>
              <a:rPr lang="en-US" sz="2800" dirty="0"/>
              <a:t>of eligible goods and services cannot be inflated to cover the “free” ineligible stuff</a:t>
            </a:r>
          </a:p>
          <a:p>
            <a:pPr eaLnBrk="1" hangingPunct="1">
              <a:buFont typeface="Arial" charset="0"/>
              <a:buChar char="•"/>
              <a:defRPr/>
            </a:pPr>
            <a:endParaRPr lang="en-US" sz="2800" dirty="0" smtClean="0"/>
          </a:p>
        </p:txBody>
      </p:sp>
      <p:sp>
        <p:nvSpPr>
          <p:cNvPr id="39939" name="Rectangle 2"/>
          <p:cNvSpPr>
            <a:spLocks noGrp="1" noChangeArrowheads="1"/>
          </p:cNvSpPr>
          <p:nvPr>
            <p:ph type="title" idx="4294967295"/>
          </p:nvPr>
        </p:nvSpPr>
        <p:spPr bwMode="auto">
          <a:xfrm>
            <a:off x="457200" y="381000"/>
            <a:ext cx="8229600" cy="7921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eaLnBrk="1" hangingPunct="1"/>
            <a:r>
              <a:rPr lang="en-US" altLang="en-US" sz="3200" b="1" smtClean="0"/>
              <a:t>Fair and Open Competition</a:t>
            </a:r>
          </a:p>
        </p:txBody>
      </p:sp>
    </p:spTree>
    <p:extLst>
      <p:ext uri="{BB962C8B-B14F-4D97-AF65-F5344CB8AC3E}">
        <p14:creationId xmlns:p14="http://schemas.microsoft.com/office/powerpoint/2010/main" val="28539690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fontAlgn="auto">
              <a:spcAft>
                <a:spcPts val="0"/>
              </a:spcAft>
              <a:defRPr/>
            </a:pPr>
            <a:r>
              <a:rPr lang="en-US" dirty="0"/>
              <a:t>Receipt or solicitation of gifts by applicants from service providers (and vice versa) and potential service providers is a competitive bidding violation.</a:t>
            </a:r>
          </a:p>
          <a:p>
            <a:pPr fontAlgn="auto">
              <a:spcAft>
                <a:spcPts val="0"/>
              </a:spcAft>
              <a:defRPr/>
            </a:pPr>
            <a:r>
              <a:rPr lang="en-US" dirty="0"/>
              <a:t>Service providers may not offer or provide any gifts or thing of value to applicant personnel involved in E-rate.</a:t>
            </a:r>
          </a:p>
          <a:p>
            <a:pPr fontAlgn="auto">
              <a:spcAft>
                <a:spcPts val="0"/>
              </a:spcAft>
              <a:defRPr/>
            </a:pPr>
            <a:r>
              <a:rPr lang="en-US" dirty="0"/>
              <a:t>Gift prohibitions are always applicable, not just during the competitive bidding process.</a:t>
            </a:r>
          </a:p>
          <a:p>
            <a:pPr fontAlgn="auto">
              <a:spcAft>
                <a:spcPts val="0"/>
              </a:spcAft>
              <a:defRPr/>
            </a:pPr>
            <a:r>
              <a:rPr lang="en-US" dirty="0"/>
              <a:t>Must always follow FCC </a:t>
            </a:r>
            <a:r>
              <a:rPr lang="en-US" dirty="0" smtClean="0"/>
              <a:t>rules and any applicable state/local </a:t>
            </a:r>
            <a:r>
              <a:rPr lang="en-US" dirty="0"/>
              <a:t>rules. </a:t>
            </a:r>
          </a:p>
          <a:p>
            <a:pPr marL="0" indent="0" fontAlgn="auto">
              <a:spcAft>
                <a:spcPts val="0"/>
              </a:spcAft>
              <a:buFont typeface="Arial" charset="0"/>
              <a:buNone/>
              <a:defRPr/>
            </a:pPr>
            <a:endParaRPr lang="en-US" dirty="0"/>
          </a:p>
        </p:txBody>
      </p:sp>
      <p:sp>
        <p:nvSpPr>
          <p:cNvPr id="45059"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smtClean="0"/>
              <a:t>Gifts</a:t>
            </a:r>
          </a:p>
        </p:txBody>
      </p:sp>
      <p:sp>
        <p:nvSpPr>
          <p:cNvPr id="45060" name="Text Placeholder 3"/>
          <p:cNvSpPr>
            <a:spLocks noGrp="1"/>
          </p:cNvSpPr>
          <p:nvPr>
            <p:ph type="body" sz="quarter" idx="12"/>
          </p:nvPr>
        </p:nvSpPr>
        <p:spPr bwMode="auto">
          <a:xfrm>
            <a:off x="2209800" y="381000"/>
            <a:ext cx="64770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dirty="0" smtClean="0"/>
              <a:t>Items worth $20 or less, including meals, if the value of these items received by any individual does not exceed $50 from one service provider per funding year.</a:t>
            </a:r>
          </a:p>
          <a:p>
            <a:pPr>
              <a:spcBef>
                <a:spcPct val="0"/>
              </a:spcBef>
            </a:pPr>
            <a:r>
              <a:rPr lang="en-US" altLang="en-US" dirty="0" smtClean="0"/>
              <a:t>Gifts to family and friends when those gifts are made using personal funds of the donor and not related to a business transaction or relationship. </a:t>
            </a:r>
          </a:p>
          <a:p>
            <a:pPr>
              <a:spcBef>
                <a:spcPct val="0"/>
              </a:spcBef>
            </a:pPr>
            <a:r>
              <a:rPr lang="en-US" altLang="en-US" dirty="0" smtClean="0"/>
              <a:t>Charitable donations not directly or indirectly related to an E-rate procurement, and not intended to circumvent any other FCC rule.</a:t>
            </a:r>
          </a:p>
          <a:p>
            <a:pPr>
              <a:spcBef>
                <a:spcPct val="0"/>
              </a:spcBef>
            </a:pPr>
            <a:r>
              <a:rPr lang="en-US" altLang="en-US" dirty="0" smtClean="0"/>
              <a:t>Cure violations by promptly returning any item or paying the donor its market value.</a:t>
            </a:r>
          </a:p>
          <a:p>
            <a:pPr>
              <a:spcBef>
                <a:spcPct val="0"/>
              </a:spcBef>
            </a:pPr>
            <a:r>
              <a:rPr lang="en-US" altLang="en-US" dirty="0" smtClean="0"/>
              <a:t>Prizes at conferences are subject to the $20/$50 rule.</a:t>
            </a:r>
          </a:p>
          <a:p>
            <a:pPr>
              <a:spcBef>
                <a:spcPct val="0"/>
              </a:spcBef>
            </a:pPr>
            <a:r>
              <a:rPr lang="en-US" dirty="0"/>
              <a:t>Counted per funding year.</a:t>
            </a:r>
          </a:p>
          <a:p>
            <a:pPr>
              <a:spcBef>
                <a:spcPct val="0"/>
              </a:spcBef>
            </a:pPr>
            <a:endParaRPr lang="en-US" altLang="en-US" dirty="0" smtClean="0"/>
          </a:p>
        </p:txBody>
      </p:sp>
      <p:sp>
        <p:nvSpPr>
          <p:cNvPr id="46083"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en-US" altLang="en-US" smtClean="0"/>
              <a:t>Gift Rule Exceptions and more</a:t>
            </a:r>
          </a:p>
        </p:txBody>
      </p:sp>
      <p:sp>
        <p:nvSpPr>
          <p:cNvPr id="46084" name="Text Placeholder 3"/>
          <p:cNvSpPr>
            <a:spLocks noGrp="1"/>
          </p:cNvSpPr>
          <p:nvPr>
            <p:ph type="body" sz="quarter" idx="12"/>
          </p:nvPr>
        </p:nvSpPr>
        <p:spPr bwMode="auto">
          <a:xfrm>
            <a:off x="2133600" y="381000"/>
            <a:ext cx="65532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5"/>
          <p:cNvSpPr>
            <a:spLocks noGrp="1"/>
          </p:cNvSpPr>
          <p:nvPr>
            <p:ph type="body" sz="quarter" idx="10"/>
          </p:nvPr>
        </p:nvSpPr>
        <p:spPr bwMode="auto">
          <a:xfrm>
            <a:off x="457200" y="2286000"/>
            <a:ext cx="8229600" cy="403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altLang="en-US" dirty="0" smtClean="0"/>
              <a:t>CERTIFICATION states</a:t>
            </a:r>
            <a:r>
              <a:rPr lang="en-US" altLang="en-US" dirty="0"/>
              <a:t>: The entities listed on the FCC Form 471 application have secured access to all of the resources, including computers, training, software, maintenance, internal connections, and electrical connections, necessary to make effective use of the services purchased. The entities listed on the FCC Form 471 will pay the discounted charges for eligible services from funds to which access has been secured in the current funding year or, for entities that will make installment payments, they will ensure that they are able to make all required installment payments. The billed entity will pay the non-discount portion of the cost of the goods and services to the service provider(s).</a:t>
            </a:r>
            <a:endParaRPr lang="en-US" altLang="en-US" dirty="0" smtClean="0"/>
          </a:p>
        </p:txBody>
      </p:sp>
      <p:sp>
        <p:nvSpPr>
          <p:cNvPr id="47107" name="Text Placeholder 1"/>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Necessary Resources </a:t>
            </a:r>
          </a:p>
        </p:txBody>
      </p:sp>
      <p:sp>
        <p:nvSpPr>
          <p:cNvPr id="47108" name="Text Placeholder 2"/>
          <p:cNvSpPr>
            <a:spLocks noGrp="1"/>
          </p:cNvSpPr>
          <p:nvPr>
            <p:ph type="body" sz="quarter" idx="12"/>
          </p:nvPr>
        </p:nvSpPr>
        <p:spPr bwMode="auto">
          <a:xfrm>
            <a:off x="2819400" y="381000"/>
            <a:ext cx="58674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extLst>
      <p:ext uri="{BB962C8B-B14F-4D97-AF65-F5344CB8AC3E}">
        <p14:creationId xmlns:p14="http://schemas.microsoft.com/office/powerpoint/2010/main" val="39976445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5"/>
          <p:cNvSpPr>
            <a:spLocks noGrp="1"/>
          </p:cNvSpPr>
          <p:nvPr>
            <p:ph type="body" sz="quarter" idx="10"/>
          </p:nvPr>
        </p:nvSpPr>
        <p:spPr bwMode="auto">
          <a:xfrm>
            <a:off x="457200" y="2286000"/>
            <a:ext cx="8229600" cy="403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altLang="en-US" dirty="0" smtClean="0"/>
              <a:t>Does the applicant’s E-rate-supported purchase of internal connections (i.e., number of drops) match the number/capacity of the computers it owns or has budgeted to purchase, e.g., within 2 years?</a:t>
            </a:r>
          </a:p>
          <a:p>
            <a:pPr>
              <a:lnSpc>
                <a:spcPct val="90000"/>
              </a:lnSpc>
            </a:pPr>
            <a:r>
              <a:rPr lang="en-US" altLang="en-US" dirty="0" smtClean="0"/>
              <a:t>Does it have (or has it budgeted to purchase) the software needed to utilize its computers?</a:t>
            </a:r>
          </a:p>
          <a:p>
            <a:pPr>
              <a:lnSpc>
                <a:spcPct val="90000"/>
              </a:lnSpc>
            </a:pPr>
            <a:r>
              <a:rPr lang="en-US" altLang="en-US" dirty="0" smtClean="0"/>
              <a:t>Is the applicant’s staff trained to use its technology or have funds been budgeted to provide such training?</a:t>
            </a:r>
          </a:p>
          <a:p>
            <a:pPr>
              <a:lnSpc>
                <a:spcPct val="90000"/>
              </a:lnSpc>
            </a:pPr>
            <a:r>
              <a:rPr lang="en-US" altLang="en-US" dirty="0" smtClean="0"/>
              <a:t>Is there sufficient electrical capacity or a budget to secure it?</a:t>
            </a:r>
          </a:p>
          <a:p>
            <a:pPr>
              <a:lnSpc>
                <a:spcPct val="90000"/>
              </a:lnSpc>
            </a:pPr>
            <a:r>
              <a:rPr lang="en-US" altLang="en-US" dirty="0" smtClean="0"/>
              <a:t>Has the applicant budgeted enough funds to maintain all of the equipment?</a:t>
            </a:r>
          </a:p>
        </p:txBody>
      </p:sp>
      <p:sp>
        <p:nvSpPr>
          <p:cNvPr id="47107" name="Text Placeholder 1"/>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Necessary Resources </a:t>
            </a:r>
          </a:p>
        </p:txBody>
      </p:sp>
      <p:sp>
        <p:nvSpPr>
          <p:cNvPr id="47108" name="Text Placeholder 2"/>
          <p:cNvSpPr>
            <a:spLocks noGrp="1"/>
          </p:cNvSpPr>
          <p:nvPr>
            <p:ph type="body" sz="quarter" idx="12"/>
          </p:nvPr>
        </p:nvSpPr>
        <p:spPr bwMode="auto">
          <a:xfrm>
            <a:off x="2819400" y="381000"/>
            <a:ext cx="58674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5"/>
          <p:cNvSpPr>
            <a:spLocks noGrp="1"/>
          </p:cNvSpPr>
          <p:nvPr>
            <p:ph type="body" sz="quarter" idx="10"/>
          </p:nvPr>
        </p:nvSpPr>
        <p:spPr bwMode="auto">
          <a:xfrm>
            <a:off x="457200" y="2209800"/>
            <a:ext cx="8229600" cy="426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All E-rate applicants must pay their non-discount share.</a:t>
            </a:r>
            <a:endParaRPr lang="en-US" altLang="en-US" b="1" smtClean="0"/>
          </a:p>
          <a:p>
            <a:r>
              <a:rPr lang="en-US" altLang="en-US" smtClean="0"/>
              <a:t>Service providers cannot give the money (directly or indirectly) to pay for the non-discount</a:t>
            </a:r>
            <a:r>
              <a:rPr lang="en-US" altLang="en-US" smtClean="0">
                <a:solidFill>
                  <a:srgbClr val="FF0000"/>
                </a:solidFill>
              </a:rPr>
              <a:t> </a:t>
            </a:r>
            <a:r>
              <a:rPr lang="en-US" altLang="en-US" smtClean="0"/>
              <a:t>share.</a:t>
            </a:r>
          </a:p>
          <a:p>
            <a:pPr lvl="1"/>
            <a:r>
              <a:rPr lang="en-US" altLang="en-US" smtClean="0"/>
              <a:t>Cannot be a charitable donation from the provider or an entity with which the selected service provider has a relationship.</a:t>
            </a:r>
          </a:p>
          <a:p>
            <a:pPr lvl="1"/>
            <a:r>
              <a:rPr lang="en-US" altLang="en-US" smtClean="0"/>
              <a:t>Funds cannot come from the service provider or an entity controlled by the service provider.</a:t>
            </a:r>
          </a:p>
          <a:p>
            <a:pPr lvl="1"/>
            <a:r>
              <a:rPr lang="en-US" altLang="en-US" smtClean="0"/>
              <a:t>Service provider bills can’t be ignored or waived.</a:t>
            </a:r>
          </a:p>
          <a:p>
            <a:pPr lvl="1"/>
            <a:r>
              <a:rPr lang="en-US" altLang="en-US" smtClean="0"/>
              <a:t>If applicant can’t show proof of payment during invoice review, invoice may be denied. </a:t>
            </a:r>
          </a:p>
          <a:p>
            <a:endParaRPr lang="en-US" altLang="en-US" smtClean="0"/>
          </a:p>
        </p:txBody>
      </p:sp>
      <p:sp>
        <p:nvSpPr>
          <p:cNvPr id="48131" name="Text Placeholder 1"/>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Paying Non-Discount Share</a:t>
            </a:r>
          </a:p>
        </p:txBody>
      </p:sp>
      <p:sp>
        <p:nvSpPr>
          <p:cNvPr id="48132" name="Rectangle 2"/>
          <p:cNvSpPr>
            <a:spLocks noGrp="1" noChangeArrowheads="1"/>
          </p:cNvSpPr>
          <p:nvPr>
            <p:ph type="title" idx="4294967295"/>
          </p:nvPr>
        </p:nvSpPr>
        <p:spPr bwMode="auto">
          <a:xfrm>
            <a:off x="457200" y="381000"/>
            <a:ext cx="8229600" cy="68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altLang="en-US" sz="3200" b="1" smtClean="0"/>
              <a:t>Fair and Open Competition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209800"/>
            <a:ext cx="8229600" cy="4114800"/>
          </a:xfrm>
        </p:spPr>
        <p:txBody>
          <a:bodyPr/>
          <a:lstStyle/>
          <a:p>
            <a:pPr fontAlgn="auto">
              <a:spcAft>
                <a:spcPts val="0"/>
              </a:spcAft>
              <a:defRPr/>
            </a:pPr>
            <a:r>
              <a:rPr lang="en-US" sz="2200" dirty="0"/>
              <a:t>10</a:t>
            </a:r>
            <a:r>
              <a:rPr lang="en-US" sz="2200" dirty="0" smtClean="0"/>
              <a:t> years </a:t>
            </a:r>
            <a:r>
              <a:rPr lang="en-US" sz="2200" dirty="0"/>
              <a:t>from last date to receive service. </a:t>
            </a:r>
          </a:p>
          <a:p>
            <a:pPr lvl="1" fontAlgn="auto">
              <a:spcAft>
                <a:spcPts val="0"/>
              </a:spcAft>
              <a:defRPr/>
            </a:pPr>
            <a:r>
              <a:rPr lang="en-US" sz="2200" dirty="0" smtClean="0"/>
              <a:t>FY 2016: this is at least </a:t>
            </a:r>
            <a:r>
              <a:rPr lang="en-US" sz="2200" dirty="0" smtClean="0">
                <a:solidFill>
                  <a:schemeClr val="accent4"/>
                </a:solidFill>
              </a:rPr>
              <a:t>June 30, 2027</a:t>
            </a:r>
            <a:endParaRPr lang="en-US" sz="2200" dirty="0">
              <a:solidFill>
                <a:schemeClr val="accent4"/>
              </a:solidFill>
            </a:endParaRPr>
          </a:p>
          <a:p>
            <a:pPr fontAlgn="auto">
              <a:spcAft>
                <a:spcPts val="0"/>
              </a:spcAft>
              <a:defRPr/>
            </a:pPr>
            <a:r>
              <a:rPr lang="en-US" sz="2200" dirty="0" smtClean="0"/>
              <a:t>Any document from a prior year that supports current year must be kept until </a:t>
            </a:r>
            <a:r>
              <a:rPr lang="en-US" sz="2200" dirty="0"/>
              <a:t>10</a:t>
            </a:r>
            <a:r>
              <a:rPr lang="en-US" sz="2200" dirty="0" smtClean="0"/>
              <a:t> years from last date to receive service as well.</a:t>
            </a:r>
          </a:p>
          <a:p>
            <a:pPr lvl="1" fontAlgn="auto">
              <a:spcAft>
                <a:spcPts val="0"/>
              </a:spcAft>
              <a:defRPr/>
            </a:pPr>
            <a:r>
              <a:rPr lang="en-US" sz="2200" dirty="0" smtClean="0"/>
              <a:t>E.g., Contract from 2010 for recurring services, used to support FY 2016 FRNs, must be kept until at least </a:t>
            </a:r>
            <a:r>
              <a:rPr lang="en-US" sz="2200" dirty="0" smtClean="0">
                <a:solidFill>
                  <a:schemeClr val="accent4"/>
                </a:solidFill>
              </a:rPr>
              <a:t>June 30, 2027</a:t>
            </a:r>
            <a:endParaRPr lang="en-US" sz="2200" dirty="0">
              <a:solidFill>
                <a:schemeClr val="accent4"/>
              </a:solidFill>
            </a:endParaRPr>
          </a:p>
          <a:p>
            <a:pPr fontAlgn="auto">
              <a:lnSpc>
                <a:spcPct val="90000"/>
              </a:lnSpc>
              <a:spcAft>
                <a:spcPts val="0"/>
              </a:spcAft>
              <a:defRPr/>
            </a:pPr>
            <a:r>
              <a:rPr lang="en-US" sz="2200" dirty="0" smtClean="0"/>
              <a:t>Documents may be retained in electronic format or </a:t>
            </a:r>
            <a:r>
              <a:rPr lang="en-US" sz="2200" dirty="0"/>
              <a:t>paper and must be disclosed upon request.</a:t>
            </a:r>
          </a:p>
          <a:p>
            <a:pPr marL="0" indent="0" fontAlgn="auto">
              <a:spcAft>
                <a:spcPts val="0"/>
              </a:spcAft>
              <a:buNone/>
              <a:defRPr/>
            </a:pPr>
            <a:endParaRPr lang="en-US" sz="2200" dirty="0"/>
          </a:p>
        </p:txBody>
      </p:sp>
      <p:sp>
        <p:nvSpPr>
          <p:cNvPr id="49155"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Document Retention Timeframes</a:t>
            </a:r>
          </a:p>
        </p:txBody>
      </p:sp>
      <p:sp>
        <p:nvSpPr>
          <p:cNvPr id="49156" name="Text Placeholder 3"/>
          <p:cNvSpPr>
            <a:spLocks noGrp="1"/>
          </p:cNvSpPr>
          <p:nvPr>
            <p:ph type="body" sz="quarter" idx="12"/>
          </p:nvPr>
        </p:nvSpPr>
        <p:spPr bwMode="auto">
          <a:xfrm>
            <a:off x="3886200" y="381000"/>
            <a:ext cx="48006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Document Retention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Placeholder 1"/>
          <p:cNvSpPr>
            <a:spLocks noGrp="1"/>
          </p:cNvSpPr>
          <p:nvPr>
            <p:ph type="body" sz="quarter" idx="10"/>
          </p:nvPr>
        </p:nvSpPr>
        <p:spPr bwMode="auto">
          <a:xfrm>
            <a:off x="457200" y="1600200"/>
            <a:ext cx="8229600" cy="403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Register in the E-rate Productivity Center (EPC)</a:t>
            </a:r>
          </a:p>
          <a:p>
            <a:r>
              <a:rPr lang="en-US" altLang="en-US" dirty="0" smtClean="0"/>
              <a:t>File FCC Form 470 and attach RFP documents</a:t>
            </a:r>
          </a:p>
          <a:p>
            <a:r>
              <a:rPr lang="en-US" altLang="en-US" dirty="0" smtClean="0"/>
              <a:t>Evaluate bids and select the winning service provider, using price of the eligible products and services as the primary factor in your selection process. </a:t>
            </a:r>
          </a:p>
          <a:p>
            <a:r>
              <a:rPr lang="en-US" altLang="en-US" dirty="0" smtClean="0"/>
              <a:t>File FCC Form 471 during the application window </a:t>
            </a:r>
          </a:p>
          <a:p>
            <a:r>
              <a:rPr lang="en-US" altLang="en-US" dirty="0" smtClean="0"/>
              <a:t>Respond to inquiries from PIA</a:t>
            </a:r>
          </a:p>
          <a:p>
            <a:r>
              <a:rPr lang="en-US" altLang="en-US" dirty="0" smtClean="0"/>
              <a:t>File FCC Form 486</a:t>
            </a:r>
          </a:p>
          <a:p>
            <a:r>
              <a:rPr lang="en-US" altLang="en-US" dirty="0" smtClean="0"/>
              <a:t>File FCC Form 498 and file FCC Form 472 (BEAR) if applicable</a:t>
            </a:r>
          </a:p>
          <a:p>
            <a:r>
              <a:rPr lang="en-US" altLang="en-US" dirty="0" smtClean="0"/>
              <a:t>Document your compliance with FCC rules on an on-going basis.</a:t>
            </a:r>
          </a:p>
          <a:p>
            <a:r>
              <a:rPr lang="en-US" altLang="en-US" dirty="0" smtClean="0"/>
              <a:t>Retain documentation for at least ten</a:t>
            </a:r>
            <a:r>
              <a:rPr lang="en-US" altLang="en-US" dirty="0" smtClean="0">
                <a:solidFill>
                  <a:srgbClr val="FF0000"/>
                </a:solidFill>
              </a:rPr>
              <a:t> </a:t>
            </a:r>
            <a:r>
              <a:rPr lang="en-US" altLang="en-US" dirty="0" smtClean="0"/>
              <a:t>years from last date of service delivery.  </a:t>
            </a:r>
          </a:p>
        </p:txBody>
      </p:sp>
      <p:sp>
        <p:nvSpPr>
          <p:cNvPr id="26627" name="Text Placeholder 2"/>
          <p:cNvSpPr>
            <a:spLocks noGrp="1"/>
          </p:cNvSpPr>
          <p:nvPr>
            <p:ph type="body" sz="quarter" idx="11"/>
          </p:nvPr>
        </p:nvSpPr>
        <p:spPr bwMode="auto">
          <a:xfrm>
            <a:off x="457200" y="10668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Applicants</a:t>
            </a:r>
          </a:p>
        </p:txBody>
      </p:sp>
      <p:sp>
        <p:nvSpPr>
          <p:cNvPr id="26628" name="Text Placeholder 3"/>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Know Your Role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1"/>
          <p:cNvSpPr>
            <a:spLocks noGrp="1"/>
          </p:cNvSpPr>
          <p:nvPr>
            <p:ph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200" dirty="0" smtClean="0"/>
              <a:t>Copies of bids.</a:t>
            </a:r>
          </a:p>
          <a:p>
            <a:r>
              <a:rPr lang="en-US" altLang="en-US" sz="2200" dirty="0" smtClean="0"/>
              <a:t>Contracts signed with service providers.</a:t>
            </a:r>
          </a:p>
          <a:p>
            <a:r>
              <a:rPr lang="en-US" altLang="en-US" sz="2200" dirty="0" smtClean="0"/>
              <a:t>Correspondence with service providers regarding bidding process.</a:t>
            </a:r>
          </a:p>
          <a:p>
            <a:r>
              <a:rPr lang="en-US" altLang="en-US" sz="2200" dirty="0" smtClean="0"/>
              <a:t>Copies of bid matrix or decision process for selecting winning bid.</a:t>
            </a:r>
          </a:p>
          <a:p>
            <a:r>
              <a:rPr lang="en-US" altLang="en-US" sz="2200" dirty="0" smtClean="0"/>
              <a:t>Proof of delivery of the service.</a:t>
            </a:r>
          </a:p>
          <a:p>
            <a:r>
              <a:rPr lang="en-US" altLang="en-US" sz="2200" dirty="0" smtClean="0"/>
              <a:t>Documentation of any service down time.</a:t>
            </a:r>
          </a:p>
          <a:p>
            <a:r>
              <a:rPr lang="en-US" altLang="en-US" sz="2200" dirty="0" smtClean="0"/>
              <a:t>Logs of maintenance performed.</a:t>
            </a:r>
          </a:p>
          <a:p>
            <a:r>
              <a:rPr lang="en-US" altLang="en-US" sz="2200" dirty="0" smtClean="0"/>
              <a:t>Documents that support cost allocation of funds for eligible services.</a:t>
            </a:r>
          </a:p>
          <a:p>
            <a:endParaRPr lang="en-US" altLang="en-US" sz="2200" dirty="0" smtClean="0"/>
          </a:p>
          <a:p>
            <a:endParaRPr lang="en-US" altLang="en-US" dirty="0" smtClean="0"/>
          </a:p>
        </p:txBody>
      </p:sp>
      <p:sp>
        <p:nvSpPr>
          <p:cNvPr id="50179"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Examples of Documentation </a:t>
            </a:r>
            <a:r>
              <a:rPr lang="en-US" altLang="en-US" dirty="0" smtClean="0"/>
              <a:t>to Retain</a:t>
            </a:r>
          </a:p>
        </p:txBody>
      </p:sp>
      <p:sp>
        <p:nvSpPr>
          <p:cNvPr id="50180" name="Text Placeholder 3"/>
          <p:cNvSpPr>
            <a:spLocks noGrp="1"/>
          </p:cNvSpPr>
          <p:nvPr>
            <p:ph type="body" sz="quarter" idx="12"/>
          </p:nvPr>
        </p:nvSpPr>
        <p:spPr bwMode="auto">
          <a:xfrm>
            <a:off x="3733800" y="381000"/>
            <a:ext cx="49530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Document Retention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Placeholder 6"/>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endParaRPr lang="en-US" altLang="en-US" smtClean="0"/>
          </a:p>
        </p:txBody>
      </p:sp>
      <p:sp>
        <p:nvSpPr>
          <p:cNvPr id="51203" name="Title 4"/>
          <p:cNvSpPr>
            <a:spLocks noGrp="1"/>
          </p:cNvSpPr>
          <p:nvPr>
            <p:ph type="title"/>
          </p:nvPr>
        </p:nvSpPr>
        <p:spPr bwMode="auto">
          <a:xfrm>
            <a:off x="457200" y="2743200"/>
            <a:ext cx="82296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Questions?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spcBef>
                <a:spcPct val="0"/>
              </a:spcBef>
              <a:buFont typeface="Arial" pitchFamily="34" charset="0"/>
              <a:buNone/>
            </a:pPr>
            <a:endParaRPr lang="en-US" altLang="en-US" b="1" smtClean="0"/>
          </a:p>
          <a:p>
            <a:pPr lvl="1">
              <a:spcBef>
                <a:spcPct val="0"/>
              </a:spcBef>
              <a:buFont typeface="Arial" pitchFamily="34" charset="0"/>
              <a:buNone/>
            </a:pPr>
            <a:r>
              <a:rPr lang="en-US" altLang="en-US" b="1" smtClean="0"/>
              <a:t>Phone: </a:t>
            </a:r>
            <a:r>
              <a:rPr lang="en-US" altLang="en-US" smtClean="0"/>
              <a:t>(888) 203-8100</a:t>
            </a:r>
          </a:p>
          <a:p>
            <a:pPr lvl="1">
              <a:spcBef>
                <a:spcPct val="0"/>
              </a:spcBef>
              <a:buFont typeface="Arial" pitchFamily="34" charset="0"/>
              <a:buNone/>
            </a:pPr>
            <a:r>
              <a:rPr lang="en-US" altLang="en-US" b="1" smtClean="0"/>
              <a:t>Fax: </a:t>
            </a:r>
            <a:r>
              <a:rPr lang="en-US" altLang="en-US" smtClean="0"/>
              <a:t>(888) 276-8736</a:t>
            </a:r>
          </a:p>
          <a:p>
            <a:pPr lvl="1">
              <a:spcBef>
                <a:spcPct val="0"/>
              </a:spcBef>
              <a:buFont typeface="Arial" pitchFamily="34" charset="0"/>
              <a:buNone/>
            </a:pPr>
            <a:r>
              <a:rPr lang="en-US" altLang="en-US" b="1" smtClean="0"/>
              <a:t>Website:</a:t>
            </a:r>
            <a:r>
              <a:rPr lang="en-US" altLang="en-US" smtClean="0"/>
              <a:t> </a:t>
            </a:r>
            <a:r>
              <a:rPr lang="en-US" altLang="en-US" smtClean="0">
                <a:hlinkClick r:id="rId2"/>
              </a:rPr>
              <a:t>www.usac.org/sl</a:t>
            </a:r>
            <a:r>
              <a:rPr lang="en-US" altLang="en-US" smtClean="0"/>
              <a:t> </a:t>
            </a:r>
          </a:p>
        </p:txBody>
      </p:sp>
      <p:sp>
        <p:nvSpPr>
          <p:cNvPr id="52227" name="Text Placeholder 2"/>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endParaRPr lang="en-US" altLang="en-US" smtClean="0"/>
          </a:p>
        </p:txBody>
      </p:sp>
      <p:sp>
        <p:nvSpPr>
          <p:cNvPr id="52228" name="Title 3"/>
          <p:cNvSpPr>
            <a:spLocks noGrp="1"/>
          </p:cNvSpPr>
          <p:nvPr>
            <p:ph type="title"/>
          </p:nvPr>
        </p:nvSpPr>
        <p:spPr bwMode="auto">
          <a:xfrm>
            <a:off x="457200" y="16764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With questions, please contact us!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Placeholder 1"/>
          <p:cNvSpPr>
            <a:spLocks noGrp="1"/>
          </p:cNvSpPr>
          <p:nvPr>
            <p:ph type="body" sz="quarter" idx="10"/>
          </p:nvPr>
        </p:nvSpPr>
        <p:spPr bwMode="auto">
          <a:xfrm>
            <a:off x="457200" y="1447800"/>
            <a:ext cx="8229600" cy="403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Register in the E-rate Productivity Center (EPC)</a:t>
            </a:r>
          </a:p>
          <a:p>
            <a:r>
              <a:rPr lang="en-US" altLang="en-US" dirty="0" smtClean="0"/>
              <a:t>Respond to FCC Forms 470 and RFPs. </a:t>
            </a:r>
          </a:p>
          <a:p>
            <a:r>
              <a:rPr lang="en-US" altLang="en-US" dirty="0" smtClean="0"/>
              <a:t>May assist applicants with preparing their funding request information. </a:t>
            </a:r>
          </a:p>
          <a:p>
            <a:r>
              <a:rPr lang="en-US" altLang="en-US" dirty="0" smtClean="0"/>
              <a:t>May provide technical answers to questions regarding specific goods and services requested but NOT on competitive bidding questions. </a:t>
            </a:r>
          </a:p>
          <a:p>
            <a:r>
              <a:rPr lang="en-US" altLang="en-US" dirty="0" smtClean="0"/>
              <a:t>Must file FCC Form 473, Service Provider Annual Certification Form. </a:t>
            </a:r>
          </a:p>
          <a:p>
            <a:r>
              <a:rPr lang="en-US" altLang="en-US" dirty="0" smtClean="0"/>
              <a:t>Must file FCC Form 474, Service Provider Invoice, if applicable. </a:t>
            </a:r>
          </a:p>
          <a:p>
            <a:r>
              <a:rPr lang="en-US" altLang="en-US" dirty="0" smtClean="0"/>
              <a:t>Should document your compliance with FCC rules on an on-going basis. </a:t>
            </a:r>
          </a:p>
          <a:p>
            <a:r>
              <a:rPr lang="en-US" altLang="en-US" dirty="0" smtClean="0"/>
              <a:t>Must retain documentation for at least ten</a:t>
            </a:r>
            <a:r>
              <a:rPr lang="en-US" altLang="en-US" dirty="0" smtClean="0">
                <a:solidFill>
                  <a:srgbClr val="FEB836"/>
                </a:solidFill>
              </a:rPr>
              <a:t> </a:t>
            </a:r>
            <a:r>
              <a:rPr lang="en-US" altLang="en-US" dirty="0" smtClean="0"/>
              <a:t>years from last date of service delivery. </a:t>
            </a:r>
          </a:p>
          <a:p>
            <a:endParaRPr lang="en-US" altLang="en-US" sz="2000" dirty="0" smtClean="0"/>
          </a:p>
        </p:txBody>
      </p:sp>
      <p:sp>
        <p:nvSpPr>
          <p:cNvPr id="27651" name="Text Placeholder 2"/>
          <p:cNvSpPr>
            <a:spLocks noGrp="1"/>
          </p:cNvSpPr>
          <p:nvPr>
            <p:ph type="body" sz="quarter" idx="11"/>
          </p:nvPr>
        </p:nvSpPr>
        <p:spPr bwMode="auto">
          <a:xfrm>
            <a:off x="4572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Service Providers</a:t>
            </a:r>
          </a:p>
        </p:txBody>
      </p:sp>
      <p:sp>
        <p:nvSpPr>
          <p:cNvPr id="27652" name="Text Placeholder 3"/>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Know Your Role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828800"/>
            <a:ext cx="8229600" cy="4038600"/>
          </a:xfrm>
        </p:spPr>
        <p:txBody>
          <a:bodyPr/>
          <a:lstStyle/>
          <a:p>
            <a:pPr marL="342900" lvl="1" indent="-342900" fontAlgn="auto">
              <a:spcAft>
                <a:spcPts val="0"/>
              </a:spcAft>
              <a:buFont typeface="Arial" pitchFamily="34" charset="0"/>
              <a:buChar char="•"/>
              <a:defRPr/>
            </a:pPr>
            <a:r>
              <a:rPr lang="en-US" altLang="en-US" dirty="0"/>
              <a:t>Register in the E-rate Productivity Center (EPC)</a:t>
            </a:r>
          </a:p>
          <a:p>
            <a:pPr marL="342900" lvl="1" indent="-342900" fontAlgn="auto">
              <a:spcAft>
                <a:spcPts val="0"/>
              </a:spcAft>
              <a:buFont typeface="Arial" pitchFamily="34" charset="0"/>
              <a:buChar char="•"/>
              <a:defRPr/>
            </a:pPr>
            <a:r>
              <a:rPr lang="en-US" dirty="0" smtClean="0"/>
              <a:t>Obtain a Consultant Registration Number to be included on all FCC forms where you have provided assistance to schools and libraries with their E-rate applications for a fee. </a:t>
            </a:r>
          </a:p>
          <a:p>
            <a:pPr marL="342900" lvl="1" indent="-342900" fontAlgn="auto">
              <a:spcAft>
                <a:spcPts val="0"/>
              </a:spcAft>
              <a:buFont typeface="Arial" pitchFamily="34" charset="0"/>
              <a:buChar char="•"/>
              <a:defRPr/>
            </a:pPr>
            <a:r>
              <a:rPr lang="en-US" dirty="0" smtClean="0"/>
              <a:t>Follow the role of your client – either applicant or service provider. </a:t>
            </a:r>
          </a:p>
          <a:p>
            <a:pPr marL="342900" lvl="1" indent="-342900" fontAlgn="auto">
              <a:spcAft>
                <a:spcPts val="0"/>
              </a:spcAft>
              <a:buFont typeface="Arial" pitchFamily="34" charset="0"/>
              <a:buChar char="•"/>
              <a:defRPr/>
            </a:pPr>
            <a:r>
              <a:rPr lang="en-US" dirty="0" smtClean="0"/>
              <a:t>Avoid conflicts of interest. </a:t>
            </a:r>
          </a:p>
          <a:p>
            <a:pPr fontAlgn="auto">
              <a:spcAft>
                <a:spcPts val="0"/>
              </a:spcAft>
              <a:defRPr/>
            </a:pPr>
            <a:r>
              <a:rPr lang="en-US" dirty="0" smtClean="0"/>
              <a:t>Document your </a:t>
            </a:r>
            <a:r>
              <a:rPr lang="en-US" dirty="0"/>
              <a:t>compliance with FCC rules on an on-going basis. </a:t>
            </a:r>
          </a:p>
          <a:p>
            <a:pPr fontAlgn="auto">
              <a:spcAft>
                <a:spcPts val="0"/>
              </a:spcAft>
              <a:defRPr/>
            </a:pPr>
            <a:r>
              <a:rPr lang="en-US" dirty="0"/>
              <a:t>Retain documentation for at least </a:t>
            </a:r>
            <a:r>
              <a:rPr lang="en-US" dirty="0" smtClean="0"/>
              <a:t>ten</a:t>
            </a:r>
            <a:r>
              <a:rPr lang="en-US" dirty="0" smtClean="0">
                <a:solidFill>
                  <a:srgbClr val="FF0000"/>
                </a:solidFill>
              </a:rPr>
              <a:t> </a:t>
            </a:r>
            <a:r>
              <a:rPr lang="en-US" dirty="0" smtClean="0"/>
              <a:t>years </a:t>
            </a:r>
            <a:r>
              <a:rPr lang="en-US" dirty="0"/>
              <a:t>from last date of service delivery. </a:t>
            </a:r>
          </a:p>
          <a:p>
            <a:pPr marL="342900" lvl="1" indent="-342900" fontAlgn="auto">
              <a:spcAft>
                <a:spcPts val="0"/>
              </a:spcAft>
              <a:buFont typeface="Arial" pitchFamily="34" charset="0"/>
              <a:buChar char="•"/>
              <a:defRPr/>
            </a:pPr>
            <a:endParaRPr lang="en-US" sz="2000" dirty="0"/>
          </a:p>
          <a:p>
            <a:pPr marL="0" indent="0" fontAlgn="auto">
              <a:spcAft>
                <a:spcPts val="0"/>
              </a:spcAft>
              <a:buFont typeface="Arial" pitchFamily="34" charset="0"/>
              <a:buNone/>
              <a:defRPr/>
            </a:pPr>
            <a:r>
              <a:rPr lang="en-US" sz="2000" dirty="0" smtClean="0"/>
              <a:t> </a:t>
            </a:r>
          </a:p>
          <a:p>
            <a:pPr fontAlgn="auto">
              <a:spcAft>
                <a:spcPts val="0"/>
              </a:spcAft>
              <a:defRPr/>
            </a:pPr>
            <a:endParaRPr lang="en-US" sz="2000" dirty="0"/>
          </a:p>
        </p:txBody>
      </p:sp>
      <p:sp>
        <p:nvSpPr>
          <p:cNvPr id="28675" name="Text Placeholder 2"/>
          <p:cNvSpPr>
            <a:spLocks noGrp="1"/>
          </p:cNvSpPr>
          <p:nvPr>
            <p:ph type="body" sz="quarter" idx="11"/>
          </p:nvPr>
        </p:nvSpPr>
        <p:spPr bwMode="auto">
          <a:xfrm>
            <a:off x="533400" y="12192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Consultants</a:t>
            </a:r>
          </a:p>
        </p:txBody>
      </p:sp>
      <p:sp>
        <p:nvSpPr>
          <p:cNvPr id="28676" name="Text Placeholder 3"/>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Know Your Role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209800"/>
            <a:ext cx="8229600" cy="4191000"/>
          </a:xfrm>
        </p:spPr>
        <p:txBody>
          <a:bodyPr/>
          <a:lstStyle/>
          <a:p>
            <a:pPr fontAlgn="auto">
              <a:spcAft>
                <a:spcPts val="0"/>
              </a:spcAft>
              <a:defRPr/>
            </a:pPr>
            <a:r>
              <a:rPr lang="en-US" sz="2200" dirty="0" smtClean="0"/>
              <a:t>Must be a </a:t>
            </a:r>
            <a:r>
              <a:rPr lang="en-US" sz="2200" dirty="0" smtClean="0">
                <a:solidFill>
                  <a:schemeClr val="accent4"/>
                </a:solidFill>
              </a:rPr>
              <a:t>fair and open </a:t>
            </a:r>
            <a:r>
              <a:rPr lang="en-US" sz="2200" dirty="0" smtClean="0"/>
              <a:t>process.</a:t>
            </a:r>
          </a:p>
          <a:p>
            <a:pPr fontAlgn="auto">
              <a:spcAft>
                <a:spcPts val="0"/>
              </a:spcAft>
              <a:defRPr/>
            </a:pPr>
            <a:r>
              <a:rPr lang="en-US" sz="2200" dirty="0" smtClean="0"/>
              <a:t>Avoid conflicts of interest.</a:t>
            </a:r>
          </a:p>
          <a:p>
            <a:pPr lvl="1" fontAlgn="auto">
              <a:spcAft>
                <a:spcPts val="0"/>
              </a:spcAft>
              <a:defRPr/>
            </a:pPr>
            <a:r>
              <a:rPr lang="en-US" sz="2200" dirty="0" smtClean="0"/>
              <a:t>Applicant consultant </a:t>
            </a:r>
            <a:r>
              <a:rPr lang="en-US" sz="2200" dirty="0" smtClean="0">
                <a:sym typeface="Wingdings" pitchFamily="2" charset="2"/>
              </a:rPr>
              <a:t> </a:t>
            </a:r>
            <a:r>
              <a:rPr lang="en-US" sz="2200" dirty="0" smtClean="0"/>
              <a:t>Service Provider</a:t>
            </a:r>
          </a:p>
          <a:p>
            <a:pPr lvl="1" fontAlgn="auto">
              <a:spcAft>
                <a:spcPts val="0"/>
              </a:spcAft>
              <a:defRPr/>
            </a:pPr>
            <a:r>
              <a:rPr lang="en-US" sz="2200" dirty="0" smtClean="0"/>
              <a:t>Applicant </a:t>
            </a:r>
            <a:r>
              <a:rPr lang="en-US" sz="2200" dirty="0" smtClean="0">
                <a:sym typeface="Wingdings" pitchFamily="2" charset="2"/>
              </a:rPr>
              <a:t></a:t>
            </a:r>
            <a:r>
              <a:rPr lang="en-US" sz="2200" dirty="0" smtClean="0"/>
              <a:t> Service Provider</a:t>
            </a:r>
          </a:p>
          <a:p>
            <a:pPr fontAlgn="auto">
              <a:spcAft>
                <a:spcPts val="0"/>
              </a:spcAft>
              <a:defRPr/>
            </a:pPr>
            <a:r>
              <a:rPr lang="en-US" sz="2200" dirty="0" smtClean="0"/>
              <a:t>Open competition and bid evaluation.</a:t>
            </a:r>
          </a:p>
          <a:p>
            <a:pPr fontAlgn="auto">
              <a:spcAft>
                <a:spcPts val="0"/>
              </a:spcAft>
              <a:defRPr/>
            </a:pPr>
            <a:r>
              <a:rPr lang="en-US" sz="2200" dirty="0" smtClean="0"/>
              <a:t>Follow all rules – FCC and state/local.</a:t>
            </a:r>
          </a:p>
          <a:p>
            <a:pPr fontAlgn="auto">
              <a:spcAft>
                <a:spcPts val="0"/>
              </a:spcAft>
              <a:defRPr/>
            </a:pPr>
            <a:r>
              <a:rPr lang="en-US" sz="2200" dirty="0" smtClean="0"/>
              <a:t>Read the FCC Form 470/RFP responses and contract fine print.</a:t>
            </a:r>
          </a:p>
          <a:p>
            <a:pPr fontAlgn="auto">
              <a:spcAft>
                <a:spcPts val="0"/>
              </a:spcAft>
              <a:defRPr/>
            </a:pPr>
            <a:r>
              <a:rPr lang="en-US" sz="2200" dirty="0">
                <a:hlinkClick r:id="rId2"/>
              </a:rPr>
              <a:t>6</a:t>
            </a:r>
            <a:r>
              <a:rPr lang="en-US" sz="2200" baseline="30000" dirty="0">
                <a:hlinkClick r:id="rId2"/>
              </a:rPr>
              <a:t>th</a:t>
            </a:r>
            <a:r>
              <a:rPr lang="en-US" sz="2200" dirty="0">
                <a:hlinkClick r:id="rId2"/>
              </a:rPr>
              <a:t> Report and </a:t>
            </a:r>
            <a:r>
              <a:rPr lang="en-US" sz="2200" dirty="0" smtClean="0">
                <a:hlinkClick r:id="rId2"/>
              </a:rPr>
              <a:t>Order</a:t>
            </a:r>
            <a:r>
              <a:rPr lang="en-US" sz="2200" dirty="0" smtClean="0"/>
              <a:t> provides </a:t>
            </a:r>
            <a:r>
              <a:rPr lang="en-US" sz="2200" dirty="0"/>
              <a:t>further clarifications and examples of rule </a:t>
            </a:r>
            <a:r>
              <a:rPr lang="en-US" sz="2200" dirty="0" smtClean="0"/>
              <a:t>violations.</a:t>
            </a:r>
            <a:endParaRPr lang="en-US" sz="2200" dirty="0"/>
          </a:p>
          <a:p>
            <a:pPr fontAlgn="auto">
              <a:spcAft>
                <a:spcPts val="0"/>
              </a:spcAft>
              <a:defRPr/>
            </a:pPr>
            <a:endParaRPr lang="en-US" dirty="0" smtClean="0"/>
          </a:p>
          <a:p>
            <a:pPr fontAlgn="auto">
              <a:spcAft>
                <a:spcPts val="0"/>
              </a:spcAft>
              <a:buFont typeface="Arial" pitchFamily="34" charset="0"/>
              <a:buNone/>
              <a:defRPr/>
            </a:pPr>
            <a:endParaRPr lang="en-US" dirty="0"/>
          </a:p>
        </p:txBody>
      </p:sp>
      <p:sp>
        <p:nvSpPr>
          <p:cNvPr id="29699"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The Competitive Bidding Process</a:t>
            </a:r>
          </a:p>
        </p:txBody>
      </p:sp>
      <p:sp>
        <p:nvSpPr>
          <p:cNvPr id="29700" name="Text Placeholder 3"/>
          <p:cNvSpPr>
            <a:spLocks noGrp="1"/>
          </p:cNvSpPr>
          <p:nvPr>
            <p:ph type="body" sz="quarter" idx="12"/>
          </p:nvPr>
        </p:nvSpPr>
        <p:spPr bwMode="auto">
          <a:xfrm>
            <a:off x="3352800" y="381000"/>
            <a:ext cx="53340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Placeholder 1"/>
          <p:cNvSpPr>
            <a:spLocks noGrp="1"/>
          </p:cNvSpPr>
          <p:nvPr>
            <p:ph type="body" sz="quarter" idx="10"/>
          </p:nvPr>
        </p:nvSpPr>
        <p:spPr bwMode="auto">
          <a:xfrm>
            <a:off x="228600" y="1866900"/>
            <a:ext cx="8229600" cy="403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Indicates the services and categories of service which entities are seeking.</a:t>
            </a:r>
          </a:p>
          <a:p>
            <a:r>
              <a:rPr lang="en-US" altLang="en-US" dirty="0" smtClean="0"/>
              <a:t>Must be posted for at least 28 days.</a:t>
            </a:r>
          </a:p>
          <a:p>
            <a:r>
              <a:rPr lang="en-US" altLang="en-US" dirty="0" smtClean="0"/>
              <a:t>Must include RFP and RFP documents if issued (FCC Form 470 requires an RFP if you </a:t>
            </a:r>
            <a:r>
              <a:rPr lang="en-US" altLang="en-US" dirty="0"/>
              <a:t>are requesting dark fiber or self-provisioned </a:t>
            </a:r>
            <a:r>
              <a:rPr lang="en-US" altLang="en-US" dirty="0" smtClean="0"/>
              <a:t>fiber).</a:t>
            </a:r>
          </a:p>
          <a:p>
            <a:r>
              <a:rPr lang="en-US" altLang="en-US" dirty="0" smtClean="0"/>
              <a:t>Must indicate “or equivalent” when specifying a manufacturer</a:t>
            </a:r>
          </a:p>
          <a:p>
            <a:r>
              <a:rPr lang="en-US" altLang="en-US" dirty="0" smtClean="0"/>
              <a:t>Indicates any special requirements and/or disqualification factors (Listed on FCC Form 470 narrative and/or RFP).</a:t>
            </a:r>
          </a:p>
          <a:p>
            <a:r>
              <a:rPr lang="en-US" altLang="en-US" dirty="0" smtClean="0"/>
              <a:t>Indicates who will be receiving the services.</a:t>
            </a:r>
          </a:p>
          <a:p>
            <a:r>
              <a:rPr lang="en-US" altLang="en-US" dirty="0" smtClean="0"/>
              <a:t>Exemption from FCC </a:t>
            </a:r>
            <a:r>
              <a:rPr lang="en-US" altLang="en-US" dirty="0"/>
              <a:t>Form 470 </a:t>
            </a:r>
            <a:r>
              <a:rPr lang="en-US" altLang="en-US" dirty="0" smtClean="0"/>
              <a:t>filing for Low Cost High Speed Internet Access, when applicable</a:t>
            </a:r>
          </a:p>
        </p:txBody>
      </p:sp>
      <p:sp>
        <p:nvSpPr>
          <p:cNvPr id="30723" name="Text Placeholder 2"/>
          <p:cNvSpPr>
            <a:spLocks noGrp="1"/>
          </p:cNvSpPr>
          <p:nvPr>
            <p:ph type="body" sz="quarter" idx="11"/>
          </p:nvPr>
        </p:nvSpPr>
        <p:spPr bwMode="auto">
          <a:xfrm>
            <a:off x="434926" y="12573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FCC</a:t>
            </a:r>
            <a:r>
              <a:rPr lang="en-US" altLang="en-US" dirty="0" smtClean="0">
                <a:solidFill>
                  <a:srgbClr val="FF0000"/>
                </a:solidFill>
              </a:rPr>
              <a:t> </a:t>
            </a:r>
            <a:r>
              <a:rPr lang="en-US" altLang="en-US" dirty="0" smtClean="0"/>
              <a:t>Form 470</a:t>
            </a:r>
          </a:p>
          <a:p>
            <a:endParaRPr lang="en-US" altLang="en-US" dirty="0" smtClean="0"/>
          </a:p>
        </p:txBody>
      </p:sp>
      <p:sp>
        <p:nvSpPr>
          <p:cNvPr id="30724" name="Text Placeholder 3"/>
          <p:cNvSpPr>
            <a:spLocks noGrp="1"/>
          </p:cNvSpPr>
          <p:nvPr>
            <p:ph type="body" sz="quarter" idx="12"/>
          </p:nvPr>
        </p:nvSpPr>
        <p:spPr bwMode="auto">
          <a:xfrm>
            <a:off x="2286000" y="381000"/>
            <a:ext cx="64008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a:p>
            <a:endParaRPr lang="en-US"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p:cNvSpPr>
            <a:spLocks noGrp="1"/>
          </p:cNvSpPr>
          <p:nvPr>
            <p:ph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200" dirty="0" smtClean="0"/>
              <a:t>Determine the types of service you will seek on an FCC Form 470.</a:t>
            </a:r>
          </a:p>
          <a:p>
            <a:r>
              <a:rPr lang="en-US" altLang="en-US" sz="2200" dirty="0" smtClean="0"/>
              <a:t>Prepare and fill out the FCC Form 470.</a:t>
            </a:r>
          </a:p>
          <a:p>
            <a:r>
              <a:rPr lang="en-US" altLang="en-US" sz="2200" dirty="0" smtClean="0"/>
              <a:t>Sign and certify FCC Form 470.</a:t>
            </a:r>
          </a:p>
          <a:p>
            <a:r>
              <a:rPr lang="en-US" altLang="en-US" sz="2200" dirty="0" smtClean="0"/>
              <a:t>Negotiate with prospective bidders.</a:t>
            </a:r>
          </a:p>
          <a:p>
            <a:r>
              <a:rPr lang="en-US" altLang="en-US" sz="2200" dirty="0" smtClean="0"/>
              <a:t>Run the competitive bidding process.</a:t>
            </a:r>
          </a:p>
          <a:p>
            <a:endParaRPr lang="en-US" altLang="en-US" dirty="0" smtClean="0"/>
          </a:p>
        </p:txBody>
      </p:sp>
      <p:sp>
        <p:nvSpPr>
          <p:cNvPr id="3" name="Text Placeholder 2"/>
          <p:cNvSpPr>
            <a:spLocks noGrp="1"/>
          </p:cNvSpPr>
          <p:nvPr>
            <p:ph type="body" sz="quarter" idx="11"/>
          </p:nvPr>
        </p:nvSpPr>
        <p:spPr/>
        <p:txBody>
          <a:bodyPr/>
          <a:lstStyle/>
          <a:p>
            <a:pPr fontAlgn="auto">
              <a:spcAft>
                <a:spcPts val="0"/>
              </a:spcAft>
              <a:defRPr/>
            </a:pPr>
            <a:r>
              <a:rPr lang="en-US" dirty="0" smtClean="0"/>
              <a:t>Only Applicants </a:t>
            </a:r>
            <a:r>
              <a:rPr lang="en-US" dirty="0" smtClean="0">
                <a:solidFill>
                  <a:schemeClr val="accent4"/>
                </a:solidFill>
              </a:rPr>
              <a:t>Can:</a:t>
            </a:r>
            <a:endParaRPr lang="en-US" dirty="0">
              <a:solidFill>
                <a:schemeClr val="accent4"/>
              </a:solidFill>
            </a:endParaRPr>
          </a:p>
        </p:txBody>
      </p:sp>
      <p:sp>
        <p:nvSpPr>
          <p:cNvPr id="31748" name="Text Placeholder 3"/>
          <p:cNvSpPr>
            <a:spLocks noGrp="1"/>
          </p:cNvSpPr>
          <p:nvPr>
            <p:ph type="body" sz="quarter" idx="12"/>
          </p:nvPr>
        </p:nvSpPr>
        <p:spPr bwMode="auto">
          <a:xfrm>
            <a:off x="3429000" y="381000"/>
            <a:ext cx="52578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fontAlgn="auto">
              <a:spcAft>
                <a:spcPts val="0"/>
              </a:spcAft>
              <a:defRPr/>
            </a:pPr>
            <a:r>
              <a:rPr lang="en-US" sz="2200" dirty="0" smtClean="0"/>
              <a:t>Have a relationship with service providers that would </a:t>
            </a:r>
            <a:r>
              <a:rPr lang="en-US" sz="2200" dirty="0" smtClean="0">
                <a:solidFill>
                  <a:schemeClr val="accent4"/>
                </a:solidFill>
              </a:rPr>
              <a:t>unfairly influence </a:t>
            </a:r>
            <a:r>
              <a:rPr lang="en-US" sz="2200" dirty="0" smtClean="0"/>
              <a:t>the outcome of the competition.</a:t>
            </a:r>
          </a:p>
          <a:p>
            <a:pPr fontAlgn="auto">
              <a:spcAft>
                <a:spcPts val="0"/>
              </a:spcAft>
              <a:defRPr/>
            </a:pPr>
            <a:r>
              <a:rPr lang="en-US" sz="2200" dirty="0" smtClean="0"/>
              <a:t>Furnish service providers with inside competitive information.</a:t>
            </a:r>
          </a:p>
          <a:p>
            <a:pPr fontAlgn="auto">
              <a:spcAft>
                <a:spcPts val="0"/>
              </a:spcAft>
              <a:defRPr/>
            </a:pPr>
            <a:r>
              <a:rPr lang="en-US" sz="2200" dirty="0" smtClean="0"/>
              <a:t>Have ownership interest in a service provider’s company competing for services.</a:t>
            </a:r>
          </a:p>
          <a:p>
            <a:pPr fontAlgn="auto">
              <a:spcAft>
                <a:spcPts val="0"/>
              </a:spcAft>
              <a:defRPr/>
            </a:pPr>
            <a:r>
              <a:rPr lang="en-US" sz="2200" dirty="0" smtClean="0"/>
              <a:t>Violate applicant’s own ethical regulations policy.</a:t>
            </a:r>
          </a:p>
          <a:p>
            <a:pPr fontAlgn="auto">
              <a:spcAft>
                <a:spcPts val="0"/>
              </a:spcAft>
              <a:defRPr/>
            </a:pPr>
            <a:r>
              <a:rPr lang="en-US" sz="2200" dirty="0" smtClean="0"/>
              <a:t>Fail to describe the desired products and services with sufficient specificity to enable interested parties to bid. </a:t>
            </a:r>
          </a:p>
          <a:p>
            <a:pPr fontAlgn="auto">
              <a:spcAft>
                <a:spcPts val="0"/>
              </a:spcAft>
              <a:defRPr/>
            </a:pPr>
            <a:r>
              <a:rPr lang="en-US" sz="2200" dirty="0"/>
              <a:t>Receive gifts or donations from service providers that violate FCC rules or seek to circumvent FCC rules</a:t>
            </a:r>
            <a:r>
              <a:rPr lang="en-US" sz="2200" dirty="0" smtClean="0"/>
              <a:t>.</a:t>
            </a:r>
          </a:p>
          <a:p>
            <a:pPr fontAlgn="auto">
              <a:spcAft>
                <a:spcPts val="0"/>
              </a:spcAft>
              <a:defRPr/>
            </a:pPr>
            <a:r>
              <a:rPr lang="en-US" sz="2200" dirty="0" smtClean="0"/>
              <a:t>Violate state and/or local procurement rules</a:t>
            </a:r>
            <a:endParaRPr lang="en-US" sz="2200" dirty="0"/>
          </a:p>
          <a:p>
            <a:pPr fontAlgn="auto">
              <a:spcAft>
                <a:spcPts val="0"/>
              </a:spcAft>
              <a:defRPr/>
            </a:pPr>
            <a:endParaRPr lang="en-US" dirty="0"/>
          </a:p>
        </p:txBody>
      </p:sp>
      <p:sp>
        <p:nvSpPr>
          <p:cNvPr id="3" name="Text Placeholder 2"/>
          <p:cNvSpPr>
            <a:spLocks noGrp="1"/>
          </p:cNvSpPr>
          <p:nvPr>
            <p:ph type="body" sz="quarter" idx="11"/>
          </p:nvPr>
        </p:nvSpPr>
        <p:spPr/>
        <p:txBody>
          <a:bodyPr/>
          <a:lstStyle/>
          <a:p>
            <a:pPr fontAlgn="auto">
              <a:spcAft>
                <a:spcPts val="0"/>
              </a:spcAft>
              <a:defRPr/>
            </a:pPr>
            <a:r>
              <a:rPr lang="en-US" dirty="0" smtClean="0"/>
              <a:t>Applicants </a:t>
            </a:r>
            <a:r>
              <a:rPr lang="en-US" dirty="0" smtClean="0">
                <a:solidFill>
                  <a:schemeClr val="accent4"/>
                </a:solidFill>
              </a:rPr>
              <a:t>Cannot:</a:t>
            </a:r>
            <a:endParaRPr lang="en-US" dirty="0">
              <a:solidFill>
                <a:schemeClr val="accent4"/>
              </a:solidFill>
            </a:endParaRPr>
          </a:p>
        </p:txBody>
      </p:sp>
      <p:sp>
        <p:nvSpPr>
          <p:cNvPr id="32772" name="Text Placeholder 3"/>
          <p:cNvSpPr>
            <a:spLocks noGrp="1"/>
          </p:cNvSpPr>
          <p:nvPr>
            <p:ph type="body" sz="quarter" idx="12"/>
          </p:nvPr>
        </p:nvSpPr>
        <p:spPr bwMode="auto">
          <a:xfrm>
            <a:off x="2209800" y="381000"/>
            <a:ext cx="64770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Fair and Open Competition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USAC_x0020_Owner xmlns="f92b86cd-f024-403d-a7f3-8158e59dc517">
      <UserInfo>
        <DisplayName/>
        <AccountId xsi:nil="true"/>
        <AccountType/>
      </UserInfo>
    </USAC_x0020_Owner>
    <KpiDescription xmlns="http://schemas.microsoft.com/sharepoint/v3" xsi:nil="true"/>
    <o07378bbffa846c09a9b1d9f3abdba1c xmlns="f92b86cd-f024-403d-a7f3-8158e59dc517">
      <Terms xmlns="http://schemas.microsoft.com/office/infopath/2007/PartnerControls"/>
    </o07378bbffa846c09a9b1d9f3abdba1c>
    <TaxCatchAll xmlns="f92b86cd-f024-403d-a7f3-8158e59dc517">
      <Value>43</Value>
    </TaxCatchAll>
    <Category xmlns="341b754e-9596-4891-8438-3e5799c132b5">
      <Value>Template</Value>
    </Category>
    <m6d606354f5a4ddbb8befc4b62d12090 xmlns="f92b86cd-f024-403d-a7f3-8158e59dc517">
      <Terms xmlns="http://schemas.microsoft.com/office/infopath/2007/PartnerControls">
        <TermInfo xmlns="http://schemas.microsoft.com/office/infopath/2007/PartnerControls">
          <TermName xmlns="http://schemas.microsoft.com/office/infopath/2007/PartnerControls">Look/Feel</TermName>
          <TermId xmlns="http://schemas.microsoft.com/office/infopath/2007/PartnerControls">c8bd387e-0343-4246-a82c-3fe36b64562a</TermId>
        </TermInfo>
      </Terms>
    </m6d606354f5a4ddbb8befc4b62d12090>
    <Title_x0020_Link xmlns="341b754e-9596-4891-8438-3e5799c132b5">
      <Url>http://intranet/resources/Documents/PowerPoint%20Template.pptx</Url>
      <Description>PowerPoint_Blank</Description>
    </Title_x0020_Link>
  </documentManagement>
</p:properties>
</file>

<file path=customXml/item3.xml><?xml version="1.0" encoding="utf-8"?>
<ct:contentTypeSchema xmlns:ct="http://schemas.microsoft.com/office/2006/metadata/contentType" xmlns:ma="http://schemas.microsoft.com/office/2006/metadata/properties/metaAttributes" ct:_="" ma:_="" ma:contentTypeName="USAC Enterprise Document" ma:contentTypeID="0x0101004F25059A2FD2E44CA82C12FB36364AB800D41A34AE52609144B24A31AC9454431E" ma:contentTypeVersion="10" ma:contentTypeDescription="" ma:contentTypeScope="" ma:versionID="2c051bcf13ccd77a31a67e34b02ab7d5">
  <xsd:schema xmlns:xsd="http://www.w3.org/2001/XMLSchema" xmlns:xs="http://www.w3.org/2001/XMLSchema" xmlns:p="http://schemas.microsoft.com/office/2006/metadata/properties" xmlns:ns1="http://schemas.microsoft.com/sharepoint/v3" xmlns:ns2="f92b86cd-f024-403d-a7f3-8158e59dc517" xmlns:ns3="341b754e-9596-4891-8438-3e5799c132b5" targetNamespace="http://schemas.microsoft.com/office/2006/metadata/properties" ma:root="true" ma:fieldsID="fcd7a93ea8ce7041adda0ee786f39067" ns1:_="" ns2:_="" ns3:_="">
    <xsd:import namespace="http://schemas.microsoft.com/sharepoint/v3"/>
    <xsd:import namespace="f92b86cd-f024-403d-a7f3-8158e59dc517"/>
    <xsd:import namespace="341b754e-9596-4891-8438-3e5799c132b5"/>
    <xsd:element name="properties">
      <xsd:complexType>
        <xsd:sequence>
          <xsd:element name="documentManagement">
            <xsd:complexType>
              <xsd:all>
                <xsd:element ref="ns1:KpiDescription" minOccurs="0"/>
                <xsd:element ref="ns2:USAC_x0020_Owner" minOccurs="0"/>
                <xsd:element ref="ns2:o07378bbffa846c09a9b1d9f3abdba1c" minOccurs="0"/>
                <xsd:element ref="ns2:TaxCatchAll" minOccurs="0"/>
                <xsd:element ref="ns2:TaxCatchAllLabel" minOccurs="0"/>
                <xsd:element ref="ns2:m6d606354f5a4ddbb8befc4b62d12090" minOccurs="0"/>
                <xsd:element ref="ns3:Category" minOccurs="0"/>
                <xsd:element ref="ns3:Title_x0020_Lin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KpiDescription" ma:index="2" nillable="true" ma:displayName="Description" ma:description="The description provides information about the purpose of the goal." ma:internalName="Kpi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92b86cd-f024-403d-a7f3-8158e59dc517" elementFormDefault="qualified">
    <xsd:import namespace="http://schemas.microsoft.com/office/2006/documentManagement/types"/>
    <xsd:import namespace="http://schemas.microsoft.com/office/infopath/2007/PartnerControls"/>
    <xsd:element name="USAC_x0020_Owner" ma:index="3" nillable="true" ma:displayName="USAC Owner" ma:list="UserInfo" ma:SharePointGroup="0" ma:internalName="USAC_x0020_Owner"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07378bbffa846c09a9b1d9f3abdba1c" ma:index="9" nillable="true" ma:taxonomy="true" ma:internalName="o07378bbffa846c09a9b1d9f3abdba1c" ma:taxonomyFieldName="Related_x0020_To0" ma:displayName="Related To" ma:default="" ma:fieldId="{807378bb-ffa8-46c0-9a9b-1d9f3abdba1c}" ma:taxonomyMulti="true" ma:sspId="301050ec-8736-4c7a-a18b-4ae609820d17" ma:termSetId="672035f9-cbd2-4afc-8764-f99de24825f0"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a42bac6-dba2-4804-b141-df559627969b}" ma:internalName="TaxCatchAll" ma:showField="CatchAllData" ma:web="f92b86cd-f024-403d-a7f3-8158e59dc517">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ca42bac6-dba2-4804-b141-df559627969b}" ma:internalName="TaxCatchAllLabel" ma:readOnly="true" ma:showField="CatchAllDataLabel" ma:web="f92b86cd-f024-403d-a7f3-8158e59dc517">
      <xsd:complexType>
        <xsd:complexContent>
          <xsd:extension base="dms:MultiChoiceLookup">
            <xsd:sequence>
              <xsd:element name="Value" type="dms:Lookup" maxOccurs="unbounded" minOccurs="0" nillable="true"/>
            </xsd:sequence>
          </xsd:extension>
        </xsd:complexContent>
      </xsd:complexType>
    </xsd:element>
    <xsd:element name="m6d606354f5a4ddbb8befc4b62d12090" ma:index="14" nillable="true" ma:taxonomy="true" ma:internalName="m6d606354f5a4ddbb8befc4b62d12090" ma:taxonomyFieldName="USAC_x0020_Taxonomy0" ma:displayName="USAC Enterprise Tag" ma:default="" ma:fieldId="{66d60635-4f5a-4ddb-b8be-fc4b62d12090}" ma:sspId="301050ec-8736-4c7a-a18b-4ae609820d17" ma:termSetId="672035f9-cbd2-4afc-8764-f99de24825f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41b754e-9596-4891-8438-3e5799c132b5" elementFormDefault="qualified">
    <xsd:import namespace="http://schemas.microsoft.com/office/2006/documentManagement/types"/>
    <xsd:import namespace="http://schemas.microsoft.com/office/infopath/2007/PartnerControls"/>
    <xsd:element name="Category" ma:index="16" nillable="true" ma:displayName="Category" ma:internalName="Category">
      <xsd:complexType>
        <xsd:complexContent>
          <xsd:extension base="dms:MultiChoice">
            <xsd:sequence>
              <xsd:element name="Value" maxOccurs="unbounded" minOccurs="0" nillable="true">
                <xsd:simpleType>
                  <xsd:restriction base="dms:Choice">
                    <xsd:enumeration value="401k/Roth 401k/Hi-Limit Business Travel"/>
                    <xsd:enumeration value="Contacts"/>
                    <xsd:enumeration value="Dental and Vision Plans"/>
                    <xsd:enumeration value="Emergencies"/>
                    <xsd:enumeration value="Flexible Spending Accounts"/>
                    <xsd:enumeration value="General"/>
                    <xsd:enumeration value="Helpdesk Policies"/>
                    <xsd:enumeration value="Instructions"/>
                    <xsd:enumeration value="Life Ins/Vol Life Ins/AD&amp;D/Disability"/>
                    <xsd:enumeration value="Medical and Prescription Plans/Other Cigna Programs"/>
                    <xsd:enumeration value="New Hire"/>
                    <xsd:enumeration value="Office Maps"/>
                    <xsd:enumeration value="Product Portfolio"/>
                    <xsd:enumeration value="Remote Access"/>
                    <xsd:enumeration value="Resources"/>
                    <xsd:enumeration value="Voluntary Benefits"/>
                    <xsd:enumeration value="New"/>
                    <xsd:enumeration value="Template"/>
                  </xsd:restriction>
                </xsd:simpleType>
              </xsd:element>
            </xsd:sequence>
          </xsd:extension>
        </xsd:complexContent>
      </xsd:complexType>
    </xsd:element>
    <xsd:element name="Title_x0020_Link" ma:index="17" nillable="true" ma:displayName="Title Link" ma:description="SET BY WORKFLOW. Title linked to document URL" ma:format="Hyperlink" ma:internalName="Title_x0020_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D00F40-56FD-4E75-AA00-B5B9C1B3CFA8}">
  <ds:schemaRefs>
    <ds:schemaRef ds:uri="http://schemas.microsoft.com/sharepoint/v3/contenttype/forms"/>
  </ds:schemaRefs>
</ds:datastoreItem>
</file>

<file path=customXml/itemProps2.xml><?xml version="1.0" encoding="utf-8"?>
<ds:datastoreItem xmlns:ds="http://schemas.openxmlformats.org/officeDocument/2006/customXml" ds:itemID="{E889B41D-10BB-41E5-B85B-0E0D61B2E41A}">
  <ds:schemaRefs>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http://purl.org/dc/dcmitype/"/>
    <ds:schemaRef ds:uri="341b754e-9596-4891-8438-3e5799c132b5"/>
    <ds:schemaRef ds:uri="f92b86cd-f024-403d-a7f3-8158e59dc517"/>
    <ds:schemaRef ds:uri="http://schemas.microsoft.com/sharepoint/v3"/>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44B971A4-414C-4D07-A192-AFB43D6CB6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92b86cd-f024-403d-a7f3-8158e59dc517"/>
    <ds:schemaRef ds:uri="341b754e-9596-4891-8438-3e5799c132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3602</TotalTime>
  <Words>2519</Words>
  <Application>Microsoft Office PowerPoint</Application>
  <PresentationFormat>On-screen Show (4:3)</PresentationFormat>
  <Paragraphs>228</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Program Compliance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Fair and Open Competition</vt:lpstr>
      <vt:lpstr>PowerPoint Presentation</vt:lpstr>
      <vt:lpstr>PowerPoint Presentation</vt:lpstr>
      <vt:lpstr>PowerPoint Presentation</vt:lpstr>
      <vt:lpstr>PowerPoint Presentation</vt:lpstr>
      <vt:lpstr>Fair and Open Competition</vt:lpstr>
      <vt:lpstr>PowerPoint Presentation</vt:lpstr>
      <vt:lpstr>PowerPoint Presentation</vt:lpstr>
      <vt:lpstr>Questions?</vt:lpstr>
      <vt:lpstr>With questions, please contact us!</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PowerPoint_Blank</dc:title>
  <dc:creator>ajohnson</dc:creator>
  <cp:lastModifiedBy>Suzie Casal</cp:lastModifiedBy>
  <cp:revision>297</cp:revision>
  <cp:lastPrinted>2016-09-25T19:17:20Z</cp:lastPrinted>
  <dcterms:created xsi:type="dcterms:W3CDTF">2010-07-28T13:31:07Z</dcterms:created>
  <dcterms:modified xsi:type="dcterms:W3CDTF">2016-10-23T18:35:10Z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0x0101004F25059A2FD2E44CA82C12FB36364AB800D41A34AE52609144B24A31AC9454431E</vt:lpwstr>
  </property>
  <property fmtid="{D5CDD505-2E9C-101B-9397-08002B2CF9AE}" pid="3" name="Dept_Hidden">
    <vt:lpwstr/>
  </property>
  <property fmtid="{D5CDD505-2E9C-101B-9397-08002B2CF9AE}" pid="4" name="TemplateUrl">
    <vt:lpwstr/>
  </property>
  <property fmtid="{D5CDD505-2E9C-101B-9397-08002B2CF9AE}" pid="5" name="Order">
    <vt:r8>8600</vt:r8>
  </property>
  <property fmtid="{D5CDD505-2E9C-101B-9397-08002B2CF9AE}" pid="6" name="xd_ProgID">
    <vt:lpwstr/>
  </property>
  <property fmtid="{D5CDD505-2E9C-101B-9397-08002B2CF9AE}" pid="7" name="_CopySource">
    <vt:lpwstr/>
  </property>
  <property fmtid="{D5CDD505-2E9C-101B-9397-08002B2CF9AE}" pid="8" name="Vendor">
    <vt:lpwstr/>
  </property>
  <property fmtid="{D5CDD505-2E9C-101B-9397-08002B2CF9AE}" pid="9" name="Sticky1">
    <vt:bool>false</vt:bool>
  </property>
  <property fmtid="{D5CDD505-2E9C-101B-9397-08002B2CF9AE}" pid="10" name="_dlc_DocId">
    <vt:lpwstr/>
  </property>
  <property fmtid="{D5CDD505-2E9C-101B-9397-08002B2CF9AE}" pid="11" name="f4fed6b0c9524f39b6fad5b8bf17b2a6">
    <vt:lpwstr/>
  </property>
  <property fmtid="{D5CDD505-2E9C-101B-9397-08002B2CF9AE}" pid="12" name="Related To">
    <vt:lpwstr/>
  </property>
  <property fmtid="{D5CDD505-2E9C-101B-9397-08002B2CF9AE}" pid="13" name="a087eb0c80264ea994b8bb7d196b79bc">
    <vt:lpwstr/>
  </property>
  <property fmtid="{D5CDD505-2E9C-101B-9397-08002B2CF9AE}" pid="14" name="_dlc_DocIdUrl">
    <vt:lpwstr/>
  </property>
  <property fmtid="{D5CDD505-2E9C-101B-9397-08002B2CF9AE}" pid="15" name="Dept_Hidden0">
    <vt:lpwstr>General Counsel</vt:lpwstr>
  </property>
  <property fmtid="{D5CDD505-2E9C-101B-9397-08002B2CF9AE}" pid="16" name="Share1">
    <vt:bool>false</vt:bool>
  </property>
  <property fmtid="{D5CDD505-2E9C-101B-9397-08002B2CF9AE}" pid="17" name="Display Title">
    <vt:lpwstr/>
  </property>
  <property fmtid="{D5CDD505-2E9C-101B-9397-08002B2CF9AE}" pid="18" name="RoutingRuleDescription">
    <vt:lpwstr/>
  </property>
  <property fmtid="{D5CDD505-2E9C-101B-9397-08002B2CF9AE}" pid="19" name="Related To0">
    <vt:lpwstr/>
  </property>
  <property fmtid="{D5CDD505-2E9C-101B-9397-08002B2CF9AE}" pid="20" name="USAC_x0020_Taxonomy0">
    <vt:lpwstr>43;#Look/Feel|c8bd387e-0343-4246-a82c-3fe36b64562a</vt:lpwstr>
  </property>
  <property fmtid="{D5CDD505-2E9C-101B-9397-08002B2CF9AE}" pid="21" name="USAC_x0020_Taxonomy">
    <vt:lpwstr/>
  </property>
  <property fmtid="{D5CDD505-2E9C-101B-9397-08002B2CF9AE}" pid="22" name="USAC Taxonomy0">
    <vt:lpwstr>43</vt:lpwstr>
  </property>
  <property fmtid="{D5CDD505-2E9C-101B-9397-08002B2CF9AE}" pid="23" name="USAC Taxonomy">
    <vt:lpwstr/>
  </property>
  <property fmtid="{D5CDD505-2E9C-101B-9397-08002B2CF9AE}" pid="24" name="Owner">
    <vt:lpwstr>32;#Abby Hills</vt:lpwstr>
  </property>
  <property fmtid="{D5CDD505-2E9C-101B-9397-08002B2CF9AE}" pid="25" name="Share">
    <vt:bool>false</vt:bool>
  </property>
  <property fmtid="{D5CDD505-2E9C-101B-9397-08002B2CF9AE}" pid="26" name="Sticky">
    <vt:bool>false</vt:bool>
  </property>
</Properties>
</file>