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5" r:id="rId4"/>
    <p:sldId id="299" r:id="rId5"/>
    <p:sldId id="300" r:id="rId6"/>
    <p:sldId id="301" r:id="rId7"/>
    <p:sldId id="267" r:id="rId8"/>
    <p:sldId id="316" r:id="rId9"/>
    <p:sldId id="302" r:id="rId10"/>
    <p:sldId id="303" r:id="rId11"/>
    <p:sldId id="304" r:id="rId12"/>
    <p:sldId id="310" r:id="rId13"/>
    <p:sldId id="317" r:id="rId14"/>
    <p:sldId id="305" r:id="rId15"/>
    <p:sldId id="306" r:id="rId16"/>
    <p:sldId id="307" r:id="rId17"/>
    <p:sldId id="308" r:id="rId18"/>
    <p:sldId id="318" r:id="rId19"/>
    <p:sldId id="309" r:id="rId20"/>
    <p:sldId id="315" r:id="rId21"/>
    <p:sldId id="311" r:id="rId22"/>
    <p:sldId id="314" r:id="rId23"/>
    <p:sldId id="312" r:id="rId24"/>
    <p:sldId id="295" r:id="rId25"/>
    <p:sldId id="296" r:id="rId26"/>
    <p:sldId id="294" r:id="rId27"/>
    <p:sldId id="260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 Voth" initials="CV" lastIdx="16" clrIdx="0">
    <p:extLst/>
  </p:cmAuthor>
  <p:cmAuthor id="2" name="Owner1" initials="" lastIdx="2" clrIdx="1"/>
  <p:cmAuthor id="3" name="Leslie Frelow" initials="LF" lastIdx="7" clrIdx="2">
    <p:extLst/>
  </p:cmAuthor>
  <p:cmAuthor id="4" name="John Noran" initials="JN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0" autoAdjust="0"/>
  </p:normalViewPr>
  <p:slideViewPr>
    <p:cSldViewPr>
      <p:cViewPr varScale="1"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58" y="-12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0234E4-656A-4218-82C8-4AEDC4441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48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AF74EDD-844A-4C5B-B5C0-602C6D0F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70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4EDD-844A-4C5B-B5C0-602C6D0F2576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4800" y="3505200"/>
            <a:ext cx="88392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2667000"/>
            <a:ext cx="7772400" cy="838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aseline="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90600" y="4419600"/>
            <a:ext cx="7772400" cy="838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024719" y="3505200"/>
            <a:ext cx="7738281" cy="914400"/>
          </a:xfrm>
          <a:prstGeom prst="rect">
            <a:avLst/>
          </a:prstGeom>
        </p:spPr>
        <p:txBody>
          <a:bodyPr/>
          <a:lstStyle>
            <a:lvl1pPr algn="r">
              <a:defRPr lang="en-US" sz="6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90538" y="63246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7772400" algn="r"/>
              </a:tabLs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	</a:t>
            </a:r>
            <a:fld id="{406E3D8A-254E-415B-9C7A-A0325DF7507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tabLst>
                  <a:tab pos="7772400" algn="r"/>
                </a:tabLst>
                <a:defRPr/>
              </a:pPr>
              <a:t>‹#›</a:t>
            </a:fld>
            <a:endParaRPr lang="en-US" sz="11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600"/>
            </a:lvl1pPr>
            <a:lvl2pPr>
              <a:spcBef>
                <a:spcPts val="0"/>
              </a:spcBef>
              <a:spcAft>
                <a:spcPts val="1200"/>
              </a:spcAft>
              <a:defRPr sz="26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514600" y="381000"/>
            <a:ext cx="6172200" cy="533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sz="2800" b="1" i="0" u="none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7772400" algn="r"/>
              </a:tabLs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	</a:t>
            </a:r>
            <a:fld id="{406E3D8A-254E-415B-9C7A-A0325DF7507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tabLst>
                  <a:tab pos="7772400" algn="r"/>
                </a:tabLst>
                <a:defRPr/>
              </a:pPr>
              <a:t>‹#›</a:t>
            </a:fld>
            <a:endParaRPr lang="en-US" sz="11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743200" y="152400"/>
            <a:ext cx="6172200" cy="533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7772400" algn="r"/>
              </a:tabLs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	</a:t>
            </a:r>
            <a:fld id="{406E3D8A-254E-415B-9C7A-A0325DF7507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tabLst>
                  <a:tab pos="7772400" algn="r"/>
                </a:tabLst>
                <a:defRPr/>
              </a:pPr>
              <a:t>‹#›</a:t>
            </a:fld>
            <a:endParaRPr lang="en-US" sz="11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60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47738" y="6638925"/>
            <a:ext cx="81962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sz="900" dirty="0" smtClean="0">
                <a:latin typeface="+mn-lt"/>
                <a:cs typeface="+mn-cs"/>
              </a:rPr>
              <a:t>©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2016 Universal Service Administrative Company. All rights reserved.</a:t>
            </a:r>
            <a:endParaRPr lang="en-US" sz="9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9" b="27501"/>
          <a:stretch/>
        </p:blipFill>
        <p:spPr>
          <a:xfrm>
            <a:off x="-2540" y="0"/>
            <a:ext cx="2616200" cy="8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universalservice.org/portal" TargetMode="External"/><Relationship Id="rId2" Type="http://schemas.openxmlformats.org/officeDocument/2006/relationships/hyperlink" Target="http://www.usac.org/sl/tools/forms/default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lforms.universalservice.org/EMailResponse/EMail_Intro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ac.org/_res/documents/sl/pdf/handouts/SL-Glossary-of-Term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c.org/sl/about/outreach/online-learning.aspx" TargetMode="External"/><Relationship Id="rId5" Type="http://schemas.openxmlformats.org/officeDocument/2006/relationships/hyperlink" Target="http://www.usac.org/sl/tools/apply-to-erate/default.aspx" TargetMode="External"/><Relationship Id="rId4" Type="http://schemas.openxmlformats.org/officeDocument/2006/relationships/hyperlink" Target="http://www.usac.org/sl/about/faqs/default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ilealongwitherate.org/logging-into-your-epc-accoun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Fundamentals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2667000"/>
            <a:ext cx="8153400" cy="838200"/>
          </a:xfrm>
        </p:spPr>
        <p:txBody>
          <a:bodyPr/>
          <a:lstStyle/>
          <a:p>
            <a:r>
              <a:rPr lang="en-US" dirty="0" smtClean="0"/>
              <a:t>E-rate Program Applicant Training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62000" y="4495800"/>
            <a:ext cx="8001000" cy="533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September – November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1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895600"/>
            <a:ext cx="8229600" cy="2895600"/>
          </a:xfrm>
        </p:spPr>
        <p:txBody>
          <a:bodyPr/>
          <a:lstStyle/>
          <a:p>
            <a:r>
              <a:rPr lang="en-US" dirty="0" smtClean="0"/>
              <a:t>At this point, the Reports tab is limited to landing pages and RAL modification requests, but other reports can be added later.</a:t>
            </a:r>
          </a:p>
          <a:p>
            <a:r>
              <a:rPr lang="en-US" dirty="0" smtClean="0"/>
              <a:t>Actions include things you can do, such as submitting a customer service request or exporting FCC Form 470 or 471 data.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609600"/>
          </a:xfrm>
        </p:spPr>
        <p:txBody>
          <a:bodyPr/>
          <a:lstStyle/>
          <a:p>
            <a:r>
              <a:rPr lang="en-US" dirty="0" smtClean="0"/>
              <a:t>Menu Bar (continued)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6168" r="57643" b="89820"/>
          <a:stretch/>
        </p:blipFill>
        <p:spPr bwMode="auto">
          <a:xfrm>
            <a:off x="381000" y="1295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8229600" cy="2895600"/>
          </a:xfrm>
        </p:spPr>
        <p:txBody>
          <a:bodyPr/>
          <a:lstStyle/>
          <a:p>
            <a:r>
              <a:rPr lang="en-US" dirty="0" smtClean="0"/>
              <a:t>Quick links to actions you can take</a:t>
            </a:r>
          </a:p>
          <a:p>
            <a:pPr lvl="1"/>
            <a:r>
              <a:rPr lang="en-US" dirty="0" smtClean="0"/>
              <a:t>File a program form (FCC Forms 470, 471, 486)</a:t>
            </a:r>
          </a:p>
          <a:p>
            <a:pPr lvl="1"/>
            <a:r>
              <a:rPr lang="en-US" dirty="0" smtClean="0"/>
              <a:t>Manage users (edit, create, change permissions)</a:t>
            </a:r>
          </a:p>
          <a:p>
            <a:pPr lvl="1"/>
            <a:r>
              <a:rPr lang="en-US" dirty="0" smtClean="0"/>
              <a:t>Manage organizations (edit information)</a:t>
            </a:r>
          </a:p>
          <a:p>
            <a:pPr lvl="1"/>
            <a:r>
              <a:rPr lang="en-US" dirty="0" smtClean="0"/>
              <a:t>Contact us (open a customer service case)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609600"/>
          </a:xfrm>
        </p:spPr>
        <p:txBody>
          <a:bodyPr/>
          <a:lstStyle/>
          <a:p>
            <a:r>
              <a:rPr lang="en-US" dirty="0" smtClean="0"/>
              <a:t>Quick Links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0" t="17305" r="15785" b="77785"/>
          <a:stretch/>
        </p:blipFill>
        <p:spPr bwMode="auto">
          <a:xfrm>
            <a:off x="304799" y="1276350"/>
            <a:ext cx="8475391" cy="704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FCC Forms 470, 471, 486 can be filed from:</a:t>
            </a:r>
          </a:p>
          <a:p>
            <a:pPr lvl="1"/>
            <a:r>
              <a:rPr lang="en-US" sz="2200" dirty="0" smtClean="0"/>
              <a:t>The links below the menu bar – OR –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parent organization’s main page (click “Related Actions” and then the appropriate form, or click “FCC Forms” and then the appropriate button at the top of the page)</a:t>
            </a:r>
          </a:p>
          <a:p>
            <a:r>
              <a:rPr lang="en-US" dirty="0" smtClean="0"/>
              <a:t>FCC Form 498 can be filed from the parent organization’s main page by clicking “Related Actions.”</a:t>
            </a:r>
          </a:p>
          <a:p>
            <a:pPr lvl="1"/>
            <a:r>
              <a:rPr lang="en-US" sz="2200" dirty="0" smtClean="0"/>
              <a:t>Only the school or library official or general financial contact will be able to see the FCC Form 498 link.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filing program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FCC Form 472 (BEAR) must be filed in the legacy </a:t>
            </a:r>
            <a:r>
              <a:rPr lang="en-US" dirty="0" smtClean="0"/>
              <a:t>system (from the </a:t>
            </a:r>
            <a:r>
              <a:rPr lang="en-US" dirty="0" smtClean="0">
                <a:hlinkClick r:id="rId2"/>
              </a:rPr>
              <a:t>Forms</a:t>
            </a:r>
            <a:r>
              <a:rPr lang="en-US" dirty="0" smtClean="0"/>
              <a:t> page on the USAC website).</a:t>
            </a:r>
          </a:p>
          <a:p>
            <a:r>
              <a:rPr lang="en-US" dirty="0"/>
              <a:t>FCC Form 500 must be filed on </a:t>
            </a:r>
            <a:r>
              <a:rPr lang="en-US" dirty="0" smtClean="0"/>
              <a:t>paper for now.</a:t>
            </a:r>
          </a:p>
          <a:p>
            <a:pPr marL="0" indent="0">
              <a:buNone/>
            </a:pPr>
            <a:r>
              <a:rPr lang="en-US" dirty="0" smtClean="0"/>
              <a:t>Other program forms:</a:t>
            </a:r>
            <a:endParaRPr lang="en-US" dirty="0"/>
          </a:p>
          <a:p>
            <a:r>
              <a:rPr lang="en-US" dirty="0" smtClean="0"/>
              <a:t>FCC Form 474 (SPI), a service provider form, must be filed in the legacy system.</a:t>
            </a:r>
          </a:p>
          <a:p>
            <a:r>
              <a:rPr lang="en-US" dirty="0" smtClean="0"/>
              <a:t>FCC Form 473 (SPAC), a service provider form, must be filed in the </a:t>
            </a:r>
            <a:r>
              <a:rPr lang="en-US" dirty="0" smtClean="0">
                <a:hlinkClick r:id="rId3"/>
              </a:rPr>
              <a:t>E-File System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filing program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3581400"/>
            <a:ext cx="8229600" cy="1371600"/>
          </a:xfrm>
        </p:spPr>
        <p:txBody>
          <a:bodyPr/>
          <a:lstStyle/>
          <a:p>
            <a:r>
              <a:rPr lang="en-US" dirty="0" smtClean="0"/>
              <a:t>From this section, you can search for, generate, and view notifications such as a Funding Commitment Decision Letter or FCC Form 486 Notification Letter.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33234" r="21286" b="46407"/>
          <a:stretch/>
        </p:blipFill>
        <p:spPr bwMode="auto">
          <a:xfrm>
            <a:off x="152399" y="1066800"/>
            <a:ext cx="8855337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267200"/>
            <a:ext cx="8229600" cy="1371600"/>
          </a:xfrm>
        </p:spPr>
        <p:txBody>
          <a:bodyPr/>
          <a:lstStyle/>
          <a:p>
            <a:r>
              <a:rPr lang="en-US" dirty="0" smtClean="0"/>
              <a:t>From this section, you can access and edit profile information for each of your entities (individual schools, library branches, non-instructional facilities, annexes).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609600"/>
          </a:xfrm>
        </p:spPr>
        <p:txBody>
          <a:bodyPr/>
          <a:lstStyle/>
          <a:p>
            <a:r>
              <a:rPr lang="en-US" dirty="0" smtClean="0"/>
              <a:t>My Entities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31796" r="19000" b="41018"/>
          <a:stretch/>
        </p:blipFill>
        <p:spPr bwMode="auto">
          <a:xfrm>
            <a:off x="228600" y="1089660"/>
            <a:ext cx="8675420" cy="21107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dirty="0" smtClean="0"/>
              <a:t>From this section, you can access tasks that need to be completed, such as certifying a form.</a:t>
            </a:r>
          </a:p>
          <a:p>
            <a:r>
              <a:rPr lang="en-US" dirty="0"/>
              <a:t>I</a:t>
            </a:r>
            <a:r>
              <a:rPr lang="en-US" dirty="0" smtClean="0"/>
              <a:t>f you start but do not certify a form, the system will create a task for you to return to and finish your work from where you left off.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r>
              <a:rPr lang="en-US" dirty="0" smtClean="0"/>
              <a:t>My Tasks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30240" r="17286" b="50838"/>
          <a:stretch/>
        </p:blipFill>
        <p:spPr bwMode="auto">
          <a:xfrm>
            <a:off x="304799" y="1143000"/>
            <a:ext cx="8325091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3048000"/>
            <a:ext cx="8667750" cy="3124200"/>
          </a:xfrm>
        </p:spPr>
        <p:txBody>
          <a:bodyPr/>
          <a:lstStyle/>
          <a:p>
            <a:r>
              <a:rPr lang="en-US" dirty="0" smtClean="0"/>
              <a:t>EPC users can file customer service cases, which are requests sent to the Client Service Bureau (our call center).</a:t>
            </a:r>
          </a:p>
          <a:p>
            <a:pPr lvl="1"/>
            <a:r>
              <a:rPr lang="en-US" dirty="0" smtClean="0"/>
              <a:t>To create a case, go to the Actions tab in the Menu Bar and choose “Contact Us.”</a:t>
            </a:r>
          </a:p>
          <a:p>
            <a:pPr lvl="1"/>
            <a:r>
              <a:rPr lang="en-US" dirty="0" smtClean="0"/>
              <a:t>You can ask a question, provide information, or make certain requests.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609600"/>
          </a:xfrm>
        </p:spPr>
        <p:txBody>
          <a:bodyPr/>
          <a:lstStyle/>
          <a:p>
            <a:r>
              <a:rPr lang="en-US" dirty="0" smtClean="0"/>
              <a:t>Customer Service Cases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0000" r="19785" b="36587"/>
          <a:stretch/>
        </p:blipFill>
        <p:spPr bwMode="auto">
          <a:xfrm>
            <a:off x="152400" y="1143000"/>
            <a:ext cx="882015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3048000"/>
            <a:ext cx="8667750" cy="3124200"/>
          </a:xfrm>
        </p:spPr>
        <p:txBody>
          <a:bodyPr/>
          <a:lstStyle/>
          <a:p>
            <a:r>
              <a:rPr lang="en-US" dirty="0" smtClean="0"/>
              <a:t>From this section, you can view a customer service case that you have already submitted, track USAC actions on the case, attach documentation, and/or ask follow-up questions.</a:t>
            </a:r>
          </a:p>
          <a:p>
            <a:r>
              <a:rPr lang="en-US" dirty="0" smtClean="0"/>
              <a:t>More interactivity is possible than with the </a:t>
            </a:r>
            <a:r>
              <a:rPr lang="en-US" dirty="0" smtClean="0">
                <a:hlinkClick r:id="rId2"/>
              </a:rPr>
              <a:t>Submit a Question</a:t>
            </a:r>
            <a:r>
              <a:rPr lang="en-US" dirty="0" smtClean="0"/>
              <a:t> function.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609600"/>
          </a:xfrm>
        </p:spPr>
        <p:txBody>
          <a:bodyPr/>
          <a:lstStyle/>
          <a:p>
            <a:r>
              <a:rPr lang="en-US" dirty="0" smtClean="0"/>
              <a:t>Customer Service Cases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0000" r="19785" b="36587"/>
          <a:stretch/>
        </p:blipFill>
        <p:spPr bwMode="auto">
          <a:xfrm>
            <a:off x="152400" y="1143000"/>
            <a:ext cx="882015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dirty="0" smtClean="0"/>
              <a:t>From this section, you can search for and view program forms started and/or certified by your organization.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r>
              <a:rPr lang="en-US" dirty="0" smtClean="0"/>
              <a:t>FCC Forms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63054" r="21786" b="18473"/>
          <a:stretch/>
        </p:blipFill>
        <p:spPr bwMode="auto">
          <a:xfrm>
            <a:off x="228599" y="1143000"/>
            <a:ext cx="8409911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</a:p>
          <a:p>
            <a:r>
              <a:rPr lang="en-US" dirty="0" smtClean="0"/>
              <a:t>What do I need to begin using EPC?</a:t>
            </a:r>
          </a:p>
          <a:p>
            <a:r>
              <a:rPr lang="en-US" dirty="0" smtClean="0"/>
              <a:t>How do I log in for the first time?</a:t>
            </a:r>
          </a:p>
          <a:p>
            <a:r>
              <a:rPr lang="en-US" dirty="0" smtClean="0"/>
              <a:t>How do I navigate to and complete the actions I want to take?</a:t>
            </a:r>
          </a:p>
          <a:p>
            <a:r>
              <a:rPr lang="en-US" dirty="0" smtClean="0"/>
              <a:t>Where can I go for help?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USAC issues a Receipt Notification Letter (RNL) in the News feed immediately after an FCC Form 470 is certified.</a:t>
            </a:r>
          </a:p>
          <a:p>
            <a:r>
              <a:rPr lang="en-US" dirty="0" smtClean="0"/>
              <a:t>Applicants can submit modifications to the form, including adding an RFP document.</a:t>
            </a:r>
          </a:p>
          <a:p>
            <a:r>
              <a:rPr lang="en-US" dirty="0" smtClean="0"/>
              <a:t>Navigate to the specific form and select the application.</a:t>
            </a:r>
          </a:p>
          <a:p>
            <a:r>
              <a:rPr lang="en-US" dirty="0" smtClean="0"/>
              <a:t>Under “Related Actions,” choose the specific modification you want to make.</a:t>
            </a:r>
          </a:p>
          <a:p>
            <a:r>
              <a:rPr lang="en-US" dirty="0" smtClean="0"/>
              <a:t>Complete and submit the </a:t>
            </a:r>
            <a:r>
              <a:rPr lang="en-US" smtClean="0"/>
              <a:t>information requested.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dirty="0" smtClean="0"/>
              <a:t>How to submit RNL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USAC issues a Receipt Acknowledgment Letter (RAL) in the News feed immediately after an FCC Form 471 is certified.</a:t>
            </a:r>
          </a:p>
          <a:p>
            <a:r>
              <a:rPr lang="en-US" dirty="0" smtClean="0"/>
              <a:t>Applicants can submit modifications (Submit Modifications).</a:t>
            </a:r>
          </a:p>
          <a:p>
            <a:pPr lvl="1"/>
            <a:r>
              <a:rPr lang="en-US" dirty="0" smtClean="0"/>
              <a:t>Navigate to the specific form and select it.</a:t>
            </a:r>
          </a:p>
          <a:p>
            <a:pPr lvl="1"/>
            <a:r>
              <a:rPr lang="en-US" dirty="0" smtClean="0"/>
              <a:t>Under “Related Actions,” choose “Submit Modification Request (RAL).” </a:t>
            </a:r>
            <a:r>
              <a:rPr lang="en-US" dirty="0"/>
              <a:t>You can submit one or multiple modifications by navigating to the appropriate section(s) of the request.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dirty="0" smtClean="0"/>
              <a:t>How to submit RAL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During USAC’s review of an FCC Form 471, USAC may have questions for the applicant.</a:t>
            </a:r>
          </a:p>
          <a:p>
            <a:r>
              <a:rPr lang="en-US" dirty="0" smtClean="0"/>
              <a:t>USAC notifies the applicant of the questions through email to the contact person and an item in the News feed.</a:t>
            </a:r>
          </a:p>
          <a:p>
            <a:r>
              <a:rPr lang="en-US" dirty="0" smtClean="0"/>
              <a:t>The person who will answer the questions goes to Records and enters the application number </a:t>
            </a:r>
            <a:r>
              <a:rPr lang="en-US" smtClean="0"/>
              <a:t>to access </a:t>
            </a:r>
            <a:r>
              <a:rPr lang="en-US" dirty="0" smtClean="0"/>
              <a:t>the questions.</a:t>
            </a:r>
          </a:p>
          <a:p>
            <a:r>
              <a:rPr lang="en-US" dirty="0" smtClean="0"/>
              <a:t>All questions must be answered before the response can be submitted.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respond to PIA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Applicants can appeal a USAC decision.</a:t>
            </a:r>
          </a:p>
          <a:p>
            <a:pPr lvl="1"/>
            <a:r>
              <a:rPr lang="en-US" dirty="0" smtClean="0"/>
              <a:t>Click “Appeal” in the list of options just under the menu bar on the landing page.  -OR-</a:t>
            </a:r>
          </a:p>
          <a:p>
            <a:pPr lvl="1"/>
            <a:r>
              <a:rPr lang="en-US" dirty="0" smtClean="0"/>
              <a:t>Under the organization’s profile page, click “Related Actions” from the left-hand menu and “Create Appeal” from the list of options.</a:t>
            </a:r>
          </a:p>
          <a:p>
            <a:pPr lvl="1"/>
            <a:r>
              <a:rPr lang="en-US" dirty="0" smtClean="0"/>
              <a:t>Identify the FRN(s) and provide the information requested.</a:t>
            </a:r>
          </a:p>
          <a:p>
            <a:pPr lvl="1"/>
            <a:r>
              <a:rPr lang="en-US" dirty="0" smtClean="0"/>
              <a:t>Receipt confirmation sent (COMING SOON)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05800" cy="609600"/>
          </a:xfrm>
        </p:spPr>
        <p:txBody>
          <a:bodyPr/>
          <a:lstStyle/>
          <a:p>
            <a:r>
              <a:rPr lang="en-US" dirty="0" smtClean="0"/>
              <a:t>How to submit appeals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Call the Client Service Bureau at (888) 203-8100 for help with the following:</a:t>
            </a:r>
          </a:p>
          <a:p>
            <a:pPr lvl="1"/>
            <a:r>
              <a:rPr lang="en-US" dirty="0" smtClean="0"/>
              <a:t>Verifying accounts and account administrators</a:t>
            </a:r>
          </a:p>
          <a:p>
            <a:pPr lvl="1"/>
            <a:r>
              <a:rPr lang="en-US" dirty="0" smtClean="0"/>
              <a:t>Updating profile information</a:t>
            </a:r>
          </a:p>
          <a:p>
            <a:pPr lvl="1"/>
            <a:r>
              <a:rPr lang="en-US" dirty="0" smtClean="0"/>
              <a:t>Creating new users and updating existing users </a:t>
            </a:r>
          </a:p>
          <a:p>
            <a:pPr lvl="1"/>
            <a:r>
              <a:rPr lang="en-US" dirty="0" smtClean="0"/>
              <a:t>Linking organizations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questions about the portal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Assistance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Visit the USAC website for the following:</a:t>
            </a:r>
          </a:p>
          <a:p>
            <a:pPr lvl="1"/>
            <a:r>
              <a:rPr lang="en-US" dirty="0" smtClean="0">
                <a:hlinkClick r:id="rId3"/>
              </a:rPr>
              <a:t>Glossary of terms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Frequently asked questions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Applicant user guides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Video tutorials</a:t>
            </a:r>
            <a:endParaRPr lang="en-US" dirty="0" smtClean="0"/>
          </a:p>
          <a:p>
            <a:pPr lvl="1"/>
            <a:r>
              <a:rPr lang="en-US" dirty="0" smtClean="0"/>
              <a:t>Copy of the portal terms and conditions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Assistance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562396"/>
            <a:ext cx="84582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Apply for E-rate page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2755" r="20714" b="20659"/>
          <a:stretch/>
        </p:blipFill>
        <p:spPr bwMode="auto">
          <a:xfrm>
            <a:off x="723900" y="1143000"/>
            <a:ext cx="7620000" cy="51478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19900" y="3848100"/>
            <a:ext cx="838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EPC Fundamentals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609600"/>
          </a:xfrm>
        </p:spPr>
        <p:txBody>
          <a:bodyPr/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15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EPC is the E-rate Productivity Center – the main point of contact for applicants with the E-rate Program</a:t>
            </a:r>
          </a:p>
          <a:p>
            <a:pPr lvl="1"/>
            <a:r>
              <a:rPr lang="en-US" sz="2200" dirty="0" smtClean="0"/>
              <a:t>Complete and certify program forms </a:t>
            </a:r>
            <a:r>
              <a:rPr lang="en-US" sz="2200" dirty="0"/>
              <a:t>including FCC Forms 498, 470, 471 and 486 </a:t>
            </a:r>
            <a:endParaRPr lang="en-US" sz="2200" dirty="0" smtClean="0"/>
          </a:p>
          <a:p>
            <a:pPr lvl="1"/>
            <a:r>
              <a:rPr lang="en-US" sz="2200" dirty="0" smtClean="0"/>
              <a:t>Obtain the status of applications and requests</a:t>
            </a:r>
          </a:p>
          <a:p>
            <a:pPr lvl="1"/>
            <a:r>
              <a:rPr lang="en-US" sz="2200" dirty="0" smtClean="0"/>
              <a:t>Submit </a:t>
            </a:r>
            <a:r>
              <a:rPr lang="en-US" sz="2200" dirty="0"/>
              <a:t>a</a:t>
            </a:r>
            <a:r>
              <a:rPr lang="en-US" sz="2200" dirty="0" smtClean="0"/>
              <a:t>ppeals and post-commitment change requests (e.g., SPIN changes and service substitutions COMING SOON)</a:t>
            </a:r>
          </a:p>
          <a:p>
            <a:pPr lvl="1"/>
            <a:r>
              <a:rPr lang="en-US" sz="2200" dirty="0" smtClean="0"/>
              <a:t>Receive timely reminders and notifications</a:t>
            </a:r>
          </a:p>
          <a:p>
            <a:pPr lvl="1"/>
            <a:r>
              <a:rPr lang="en-US" sz="2200" dirty="0" smtClean="0"/>
              <a:t>Respond to PIA questions</a:t>
            </a:r>
          </a:p>
          <a:p>
            <a:pPr lvl="1"/>
            <a:r>
              <a:rPr lang="en-US" sz="2200" dirty="0" smtClean="0"/>
              <a:t>Ask USAC 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 account</a:t>
            </a:r>
          </a:p>
          <a:p>
            <a:pPr lvl="1"/>
            <a:r>
              <a:rPr lang="en-US" sz="2200" dirty="0" smtClean="0"/>
              <a:t>Independent school</a:t>
            </a:r>
          </a:p>
          <a:p>
            <a:pPr lvl="1"/>
            <a:r>
              <a:rPr lang="en-US" sz="2200" dirty="0" smtClean="0"/>
              <a:t>Independent library</a:t>
            </a:r>
          </a:p>
          <a:p>
            <a:pPr lvl="1"/>
            <a:r>
              <a:rPr lang="en-US" sz="2200" dirty="0" smtClean="0"/>
              <a:t>School district</a:t>
            </a:r>
          </a:p>
          <a:p>
            <a:pPr lvl="1"/>
            <a:r>
              <a:rPr lang="en-US" sz="2200" dirty="0" smtClean="0"/>
              <a:t>Library system</a:t>
            </a:r>
          </a:p>
          <a:p>
            <a:pPr lvl="1"/>
            <a:r>
              <a:rPr lang="en-US" sz="2200" dirty="0" smtClean="0"/>
              <a:t>Consortium</a:t>
            </a:r>
          </a:p>
          <a:p>
            <a:pPr marL="457200" lvl="1" indent="0">
              <a:buNone/>
            </a:pPr>
            <a:r>
              <a:rPr lang="en-US" sz="2200" dirty="0" smtClean="0"/>
              <a:t>NOTE: There are also accounts for service providers and for consultants.</a:t>
            </a:r>
          </a:p>
          <a:p>
            <a:pPr marL="400050"/>
            <a:r>
              <a:rPr lang="en-US" sz="2400" dirty="0" smtClean="0"/>
              <a:t>Account administrator</a:t>
            </a:r>
            <a:endParaRPr lang="en-US" sz="2400" dirty="0"/>
          </a:p>
          <a:p>
            <a:pPr marL="57150" indent="0">
              <a:buNone/>
            </a:pPr>
            <a:endParaRPr lang="en-US" sz="2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 account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Your organization account contains information about your organization and any related organizations.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information for each organization is located in its profile.</a:t>
            </a:r>
          </a:p>
          <a:p>
            <a:pPr lvl="2"/>
            <a:r>
              <a:rPr lang="en-US" sz="2200" dirty="0" smtClean="0"/>
              <a:t>Profiles for individual schools are managed through the school district profile.</a:t>
            </a:r>
          </a:p>
          <a:p>
            <a:pPr lvl="2"/>
            <a:r>
              <a:rPr lang="en-US" sz="2200" dirty="0" smtClean="0"/>
              <a:t>Profiles for library branches are managed through the library system profile.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Consortium members manage their own profiles, and the members are listed in the consortium profile.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Account administrator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account administrator can:</a:t>
            </a:r>
          </a:p>
          <a:p>
            <a:pPr lvl="2"/>
            <a:r>
              <a:rPr lang="en-US" sz="2000" dirty="0" smtClean="0"/>
              <a:t>Create other users on the organization account.</a:t>
            </a:r>
          </a:p>
          <a:p>
            <a:pPr lvl="2"/>
            <a:r>
              <a:rPr lang="en-US" sz="2000" dirty="0" smtClean="0"/>
              <a:t>Assign user rights (permissions) to those users.</a:t>
            </a:r>
          </a:p>
          <a:p>
            <a:pPr lvl="3"/>
            <a:r>
              <a:rPr lang="en-US" dirty="0" smtClean="0"/>
              <a:t>Full rights – view, complete, and certify program forms, update profile information.</a:t>
            </a:r>
          </a:p>
          <a:p>
            <a:pPr lvl="3"/>
            <a:r>
              <a:rPr lang="en-US" dirty="0" smtClean="0"/>
              <a:t>Partial rights – view and complete program forms, update profile information.</a:t>
            </a:r>
          </a:p>
          <a:p>
            <a:pPr lvl="3"/>
            <a:r>
              <a:rPr lang="en-US" dirty="0" smtClean="0"/>
              <a:t> View-only rights – view program forms and profile information.</a:t>
            </a:r>
          </a:p>
          <a:p>
            <a:pPr lvl="2"/>
            <a:r>
              <a:rPr lang="en-US" sz="2000" dirty="0" smtClean="0"/>
              <a:t>Update his or her own rights.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First, USAC sets up accounts for the following (if they do not already exist):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T</a:t>
            </a:r>
            <a:r>
              <a:rPr lang="en-US" sz="2200" dirty="0" smtClean="0"/>
              <a:t>he organization.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individual schools or library branches that belong to the organization, if any.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The account administrator.</a:t>
            </a:r>
          </a:p>
          <a:p>
            <a:r>
              <a:rPr lang="en-US" sz="2400" dirty="0" smtClean="0"/>
              <a:t>The account administrator must go to </a:t>
            </a:r>
            <a:r>
              <a:rPr lang="en-US" sz="2400" b="1" dirty="0" smtClean="0"/>
              <a:t>portal.usac.org</a:t>
            </a:r>
            <a:r>
              <a:rPr lang="en-US" sz="2400" dirty="0" smtClean="0"/>
              <a:t>, create a password, log in to EPC, and accept the terms and conditions of EPC use before he or she can take any actions.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ccount users created by the account administrator must go through the same process (create, log in, accept).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</a:t>
            </a:r>
            <a:r>
              <a:rPr lang="en-US" dirty="0" smtClean="0">
                <a:hlinkClick r:id="rId2"/>
              </a:rPr>
              <a:t>log in for the first 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5569" r="31857" b="12275"/>
          <a:stretch/>
        </p:blipFill>
        <p:spPr bwMode="auto">
          <a:xfrm>
            <a:off x="1752600" y="185438"/>
            <a:ext cx="5257800" cy="617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35117"/>
            <a:ext cx="152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Menu Bar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367135"/>
            <a:ext cx="19812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Notifications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281535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My Entities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348335"/>
            <a:ext cx="152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My Tasks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024735"/>
            <a:ext cx="339531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Customer Service Cases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634335"/>
            <a:ext cx="152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FCC Forms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945" y="813244"/>
            <a:ext cx="245965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Quick Links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229600" cy="3352800"/>
          </a:xfrm>
        </p:spPr>
        <p:txBody>
          <a:bodyPr/>
          <a:lstStyle/>
          <a:p>
            <a:r>
              <a:rPr lang="en-US" dirty="0" smtClean="0"/>
              <a:t>The News tab contains your “letters,” other notifications from USAC (e.g. FCDL), and information on program activities – for example, if someone certifies a form.</a:t>
            </a:r>
          </a:p>
          <a:p>
            <a:r>
              <a:rPr lang="en-US" dirty="0" smtClean="0"/>
              <a:t>The Tasks tab includes actions for someone in your organization to do, such as respond to PIA requests.</a:t>
            </a:r>
          </a:p>
          <a:p>
            <a:r>
              <a:rPr lang="en-US" dirty="0" smtClean="0"/>
              <a:t>The Records tab features lists of related groups, such as applicants, service providers, and program forms.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My Landing Page - 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609600"/>
          </a:xfrm>
        </p:spPr>
        <p:txBody>
          <a:bodyPr/>
          <a:lstStyle/>
          <a:p>
            <a:r>
              <a:rPr lang="en-US" dirty="0" smtClean="0"/>
              <a:t>Menu Bar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6168" r="57643" b="89820"/>
          <a:stretch/>
        </p:blipFill>
        <p:spPr bwMode="auto">
          <a:xfrm>
            <a:off x="381000" y="1295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1452</Words>
  <Application>Microsoft Office PowerPoint</Application>
  <PresentationFormat>On-screen Show (4:3)</PresentationFormat>
  <Paragraphs>160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EPC Fundamentals</vt:lpstr>
      <vt:lpstr>Overview</vt:lpstr>
      <vt:lpstr>What is EPC?</vt:lpstr>
      <vt:lpstr>What do I need to begin using EPC?</vt:lpstr>
      <vt:lpstr>What do I need to begin using EPC?</vt:lpstr>
      <vt:lpstr>What do I need to begin using EPC?</vt:lpstr>
      <vt:lpstr>How do I log in for the first time?</vt:lpstr>
      <vt:lpstr>PowerPoint Presentation</vt:lpstr>
      <vt:lpstr>Menu Bar</vt:lpstr>
      <vt:lpstr>Menu Bar (continued)</vt:lpstr>
      <vt:lpstr>Quick Links</vt:lpstr>
      <vt:lpstr>Notes on filing program forms</vt:lpstr>
      <vt:lpstr>Notes on filing program forms</vt:lpstr>
      <vt:lpstr>Notifications</vt:lpstr>
      <vt:lpstr>My Entities</vt:lpstr>
      <vt:lpstr>My Tasks</vt:lpstr>
      <vt:lpstr>Customer Service Cases</vt:lpstr>
      <vt:lpstr>Customer Service Cases</vt:lpstr>
      <vt:lpstr>FCC Forms</vt:lpstr>
      <vt:lpstr>How to submit RNL modifications</vt:lpstr>
      <vt:lpstr>How to submit RAL modifications</vt:lpstr>
      <vt:lpstr>How to respond to PIA questions</vt:lpstr>
      <vt:lpstr>How to submit appeals</vt:lpstr>
      <vt:lpstr>Where to go for help</vt:lpstr>
      <vt:lpstr>Where to go for help</vt:lpstr>
      <vt:lpstr>PowerPoint Presentation</vt:lpstr>
      <vt:lpstr>Questions?</vt:lpstr>
    </vt:vector>
  </TitlesOfParts>
  <Company>USAC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Abby Hills</dc:creator>
  <cp:lastModifiedBy>Suzie Casal</cp:lastModifiedBy>
  <cp:revision>84</cp:revision>
  <cp:lastPrinted>2016-09-23T15:50:40Z</cp:lastPrinted>
  <dcterms:created xsi:type="dcterms:W3CDTF">2015-08-13T11:49:36Z</dcterms:created>
  <dcterms:modified xsi:type="dcterms:W3CDTF">2016-10-23T18:37:48Z</dcterms:modified>
</cp:coreProperties>
</file>