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9" r:id="rId3"/>
    <p:sldId id="276" r:id="rId4"/>
    <p:sldId id="274" r:id="rId5"/>
    <p:sldId id="282" r:id="rId6"/>
    <p:sldId id="281" r:id="rId7"/>
    <p:sldId id="273" r:id="rId8"/>
    <p:sldId id="257" r:id="rId9"/>
    <p:sldId id="259" r:id="rId10"/>
    <p:sldId id="260" r:id="rId11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Bachtell" initials="JB" lastIdx="1" clrIdx="0">
    <p:extLst/>
  </p:cmAuthor>
  <p:cmAuthor id="2" name="Owner1" initials="" lastIdx="2" clrIdx="1"/>
  <p:cmAuthor id="3" name="John Noran" initials="JN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1" autoAdjust="0"/>
    <p:restoredTop sz="94660"/>
  </p:normalViewPr>
  <p:slideViewPr>
    <p:cSldViewPr>
      <p:cViewPr>
        <p:scale>
          <a:sx n="84" d="100"/>
          <a:sy n="84" d="100"/>
        </p:scale>
        <p:origin x="-2394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199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BDA5-6F29-4D91-ABC8-D89647B7F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1258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0955" cy="462599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526" y="1"/>
            <a:ext cx="3010955" cy="462599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7" tIns="45843" rIns="91687" bIns="458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7" y="4444762"/>
            <a:ext cx="5559422" cy="3637201"/>
          </a:xfrm>
          <a:prstGeom prst="rect">
            <a:avLst/>
          </a:prstGeom>
        </p:spPr>
        <p:txBody>
          <a:bodyPr vert="horz" lIns="91687" tIns="45843" rIns="91687" bIns="4584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477"/>
            <a:ext cx="3010955" cy="462598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526" y="8773477"/>
            <a:ext cx="3010955" cy="462598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r">
              <a:defRPr sz="1200"/>
            </a:lvl1pPr>
          </a:lstStyle>
          <a:p>
            <a:fld id="{F1BC6C22-2459-43E6-BBFB-73345092C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0159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49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5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01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05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6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1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45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70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4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C6C22-2459-43E6-BBFB-73345092CAE7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3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19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34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7772400" algn="r"/>
              </a:tabLst>
              <a:defRPr/>
            </a:pPr>
            <a:endParaRPr lang="en-US" sz="1100" dirty="0">
              <a:latin typeface="+mn-lt"/>
              <a:cs typeface="+mn-cs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7772400" algn="r"/>
              </a:tabLst>
              <a:defRPr/>
            </a:pPr>
            <a:endParaRPr lang="en-US" sz="1100" dirty="0">
              <a:latin typeface="+mn-lt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89272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7738" y="6638925"/>
            <a:ext cx="8196262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2016 Universal Service Administrative Company. All rights reserved.</a:t>
            </a:r>
            <a:endParaRPr lang="en-US" sz="900" dirty="0">
              <a:latin typeface="+mn-lt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49" b="27501"/>
          <a:stretch/>
        </p:blipFill>
        <p:spPr>
          <a:xfrm>
            <a:off x="30480" y="101679"/>
            <a:ext cx="2616200" cy="8584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3938" y="3505200"/>
            <a:ext cx="7739062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Opening Remarks</a:t>
            </a:r>
            <a:endParaRPr/>
          </a:p>
        </p:txBody>
      </p:sp>
      <p:sp>
        <p:nvSpPr>
          <p:cNvPr id="5123" name="Text Placeholder 4"/>
          <p:cNvSpPr>
            <a:spLocks noGrp="1"/>
          </p:cNvSpPr>
          <p:nvPr>
            <p:ph type="body" sz="quarter" idx="10"/>
          </p:nvPr>
        </p:nvSpPr>
        <p:spPr bwMode="auto">
          <a:xfrm>
            <a:off x="609600" y="2667000"/>
            <a:ext cx="81534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E-rate Program Applicant Training</a:t>
            </a:r>
          </a:p>
        </p:txBody>
      </p:sp>
      <p:sp>
        <p:nvSpPr>
          <p:cNvPr id="5125" name="Text Placeholder 5"/>
          <p:cNvSpPr txBox="1">
            <a:spLocks/>
          </p:cNvSpPr>
          <p:nvPr/>
        </p:nvSpPr>
        <p:spPr bwMode="auto">
          <a:xfrm>
            <a:off x="762000" y="4495800"/>
            <a:ext cx="800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Aft>
                <a:spcPts val="1200"/>
              </a:spcAft>
              <a:buFont typeface="Arial" pitchFamily="34" charset="0"/>
              <a:buNone/>
            </a:pPr>
            <a:r>
              <a:rPr lang="en-US" altLang="en-US" sz="2400">
                <a:latin typeface="Calibri" pitchFamily="34" charset="0"/>
              </a:rPr>
              <a:t>September – November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4339" name="Title 3"/>
          <p:cNvSpPr>
            <a:spLocks noGrp="1"/>
          </p:cNvSpPr>
          <p:nvPr>
            <p:ph type="title"/>
          </p:nvPr>
        </p:nvSpPr>
        <p:spPr bwMode="auto">
          <a:xfrm>
            <a:off x="0" y="2819400"/>
            <a:ext cx="91440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7200" smtClean="0"/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 smtClean="0"/>
              <a:t>Background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dirty="0" smtClean="0"/>
              <a:t>USAC for 12 years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dirty="0" smtClean="0"/>
              <a:t>Director, High Cost Program </a:t>
            </a:r>
            <a:endParaRPr lang="en-US" altLang="en-US" dirty="0"/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dirty="0" smtClean="0"/>
              <a:t>VP, Rural Health Care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dirty="0" smtClean="0"/>
              <a:t>  Personal Philosophy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dirty="0" smtClean="0"/>
              <a:t>Stakeholders come first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How </a:t>
            </a:r>
            <a:r>
              <a:rPr lang="en-US" altLang="en-US" dirty="0"/>
              <a:t>can I help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6148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Who is Craig Davis?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Adjusting to a New System (EPC)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Application Process hurdles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Two Filing periods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Pace of Commitments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Stakeholder information not timely available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7172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FY 2016 Was Very Challenging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Patience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Understanding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Feedback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Solutions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Perseverance  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8196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Thank You For Your</a:t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There was sufficient funding to meet all demand for C1 and C2 requests and the FCC directed USAC to fully fund all eligible requests</a:t>
            </a:r>
            <a:r>
              <a:rPr lang="en-US" altLang="en-US" dirty="0" smtClean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To date (through Wave 13), we have issued decisions on 26,842 applications (59% of total) for over $</a:t>
            </a:r>
            <a:r>
              <a:rPr lang="en-US" altLang="en-US" smtClean="0"/>
              <a:t>579.8 million.</a:t>
            </a: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Direct BEAR payments to applicants.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0244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FY 2016 Results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Stakeholders will be involved sooner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 smtClean="0"/>
              <a:t>We are all more familiar with the systems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 smtClean="0"/>
              <a:t>Profile already established in EPC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FCC Form 471 applicant information pre-populated 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 smtClean="0"/>
              <a:t>One filing window 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Application review will start earlier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Funding </a:t>
            </a:r>
            <a:r>
              <a:rPr lang="en-US" altLang="en-US" dirty="0"/>
              <a:t>d</a:t>
            </a:r>
            <a:r>
              <a:rPr lang="en-US" altLang="en-US" dirty="0" smtClean="0"/>
              <a:t>ecisions will come sooner and faster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  <a:buFont typeface="Arial" charset="0"/>
              <a:buChar char="•"/>
              <a:defRPr/>
            </a:pPr>
            <a:endParaRPr lang="en-US" altLang="en-US" dirty="0" smtClean="0"/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9220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How FY 2017 Will </a:t>
            </a:r>
            <a:r>
              <a:rPr lang="en-US" altLang="en-US" dirty="0"/>
              <a:t>B</a:t>
            </a:r>
            <a:r>
              <a:rPr lang="en-US" altLang="en-US" dirty="0" smtClean="0"/>
              <a:t>e </a:t>
            </a:r>
            <a:r>
              <a:rPr lang="en-US" altLang="en-US" dirty="0"/>
              <a:t>A</a:t>
            </a:r>
            <a:r>
              <a:rPr lang="en-US" altLang="en-US" dirty="0" smtClean="0"/>
              <a:t> Better </a:t>
            </a:r>
            <a:r>
              <a:rPr lang="en-US" altLang="en-US" dirty="0"/>
              <a:t>E</a:t>
            </a:r>
            <a:r>
              <a:rPr lang="en-US" altLang="en-US" dirty="0" smtClean="0"/>
              <a:t>xperience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fontAlgn="auto" hangingPunct="1">
              <a:defRPr/>
            </a:pPr>
            <a:r>
              <a:rPr lang="en-US" dirty="0"/>
              <a:t>Portal and EPC demo and benefits</a:t>
            </a:r>
          </a:p>
          <a:p>
            <a:pPr eaLnBrk="1" fontAlgn="auto" hangingPunct="1">
              <a:defRPr/>
            </a:pPr>
            <a:r>
              <a:rPr lang="en-US" dirty="0"/>
              <a:t>Direct BEAR payment to applicants process</a:t>
            </a:r>
          </a:p>
          <a:p>
            <a:pPr eaLnBrk="1" fontAlgn="auto" hangingPunct="1">
              <a:defRPr/>
            </a:pPr>
            <a:r>
              <a:rPr lang="en-US" dirty="0"/>
              <a:t>How to prepare for audits and what you need</a:t>
            </a:r>
          </a:p>
          <a:p>
            <a:pPr eaLnBrk="1" fontAlgn="auto" hangingPunct="1">
              <a:defRPr/>
            </a:pPr>
            <a:r>
              <a:rPr lang="en-US" dirty="0" smtClean="0"/>
              <a:t>Fiber </a:t>
            </a:r>
            <a:r>
              <a:rPr lang="en-US" dirty="0"/>
              <a:t>basics and rules you must know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en-US" dirty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1268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Training Agenda Highlights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n-US" sz="2400" dirty="0" smtClean="0"/>
              <a:t>Partnering for Success</a:t>
            </a:r>
          </a:p>
          <a:p>
            <a:pPr lvl="1" eaLnBrk="1" fontAlgn="auto" hangingPunct="1">
              <a:defRPr/>
            </a:pPr>
            <a:r>
              <a:rPr lang="en-US" sz="2400" dirty="0" smtClean="0"/>
              <a:t>You are a part of the solution</a:t>
            </a:r>
          </a:p>
          <a:p>
            <a:pPr lvl="1" eaLnBrk="1" fontAlgn="auto" hangingPunct="1">
              <a:defRPr/>
            </a:pPr>
            <a:r>
              <a:rPr lang="en-US" sz="2400" dirty="0" smtClean="0"/>
              <a:t>You define success</a:t>
            </a:r>
          </a:p>
          <a:p>
            <a:pPr eaLnBrk="1" fontAlgn="auto" hangingPunct="1">
              <a:defRPr/>
            </a:pPr>
            <a:r>
              <a:rPr lang="en-US" sz="2400" dirty="0" smtClean="0"/>
              <a:t>We are here to help</a:t>
            </a:r>
          </a:p>
          <a:p>
            <a:pPr lvl="1" eaLnBrk="1" fontAlgn="auto" hangingPunct="1">
              <a:defRPr/>
            </a:pPr>
            <a:r>
              <a:rPr lang="en-US" sz="2400" dirty="0" smtClean="0"/>
              <a:t>Outreach and education</a:t>
            </a:r>
          </a:p>
          <a:p>
            <a:pPr lvl="1" eaLnBrk="1" fontAlgn="auto" hangingPunct="1">
              <a:defRPr/>
            </a:pPr>
            <a:r>
              <a:rPr lang="en-US" sz="2400" dirty="0" smtClean="0"/>
              <a:t>Act on your input</a:t>
            </a:r>
          </a:p>
          <a:p>
            <a:pPr eaLnBrk="1" fontAlgn="auto" hangingPunct="1">
              <a:defRPr/>
            </a:pPr>
            <a:r>
              <a:rPr lang="en-US" sz="2400" dirty="0" smtClean="0"/>
              <a:t>Benefits</a:t>
            </a:r>
          </a:p>
          <a:p>
            <a:pPr lvl="1" eaLnBrk="1" fontAlgn="auto" hangingPunct="1">
              <a:defRPr/>
            </a:pPr>
            <a:r>
              <a:rPr lang="en-US" sz="2400" dirty="0" smtClean="0"/>
              <a:t>Better solutions</a:t>
            </a:r>
          </a:p>
          <a:p>
            <a:pPr lvl="1" eaLnBrk="1" fontAlgn="auto" hangingPunct="1">
              <a:defRPr/>
            </a:pPr>
            <a:r>
              <a:rPr lang="en-US" sz="2400" dirty="0" smtClean="0"/>
              <a:t>Successful process changes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2291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2292" name="Title 3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Training Themes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Opening Remarks</a:t>
            </a: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 bwMode="auto">
          <a:xfrm>
            <a:off x="0" y="2819400"/>
            <a:ext cx="91440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7200" smtClean="0"/>
              <a:t>QUESTIONS?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6029</TotalTime>
  <Words>285</Words>
  <Application>Microsoft Office PowerPoint</Application>
  <PresentationFormat>On-screen Show (4:3)</PresentationFormat>
  <Paragraphs>72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Opening Remarks</vt:lpstr>
      <vt:lpstr>Who is Craig Davis?</vt:lpstr>
      <vt:lpstr>FY 2016 Was Very Challenging  </vt:lpstr>
      <vt:lpstr>Thank You For Your </vt:lpstr>
      <vt:lpstr>FY 2016 Results</vt:lpstr>
      <vt:lpstr>How FY 2017 Will Be A Better Experience</vt:lpstr>
      <vt:lpstr>Training Agenda Highlights</vt:lpstr>
      <vt:lpstr>Training Themes</vt:lpstr>
      <vt:lpstr>QUESTIONS?</vt:lpstr>
      <vt:lpstr>Thank you!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Suzie Casal</cp:lastModifiedBy>
  <cp:revision>54</cp:revision>
  <cp:lastPrinted>2016-09-23T15:33:01Z</cp:lastPrinted>
  <dcterms:created xsi:type="dcterms:W3CDTF">2015-08-13T11:49:36Z</dcterms:created>
  <dcterms:modified xsi:type="dcterms:W3CDTF">2016-10-24T19:19:11Z</dcterms:modified>
</cp:coreProperties>
</file>