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handoutMasterIdLst>
    <p:handoutMasterId r:id="rId43"/>
  </p:handoutMasterIdLst>
  <p:sldIdLst>
    <p:sldId id="256" r:id="rId2"/>
    <p:sldId id="257" r:id="rId3"/>
    <p:sldId id="261" r:id="rId4"/>
    <p:sldId id="262" r:id="rId5"/>
    <p:sldId id="263" r:id="rId6"/>
    <p:sldId id="264" r:id="rId7"/>
    <p:sldId id="265" r:id="rId8"/>
    <p:sldId id="267" r:id="rId9"/>
    <p:sldId id="280" r:id="rId10"/>
    <p:sldId id="268" r:id="rId11"/>
    <p:sldId id="259" r:id="rId12"/>
    <p:sldId id="292" r:id="rId13"/>
    <p:sldId id="279" r:id="rId14"/>
    <p:sldId id="293" r:id="rId15"/>
    <p:sldId id="266" r:id="rId16"/>
    <p:sldId id="270" r:id="rId17"/>
    <p:sldId id="269" r:id="rId18"/>
    <p:sldId id="271" r:id="rId19"/>
    <p:sldId id="272" r:id="rId20"/>
    <p:sldId id="273" r:id="rId21"/>
    <p:sldId id="274" r:id="rId22"/>
    <p:sldId id="275" r:id="rId23"/>
    <p:sldId id="276" r:id="rId24"/>
    <p:sldId id="277" r:id="rId25"/>
    <p:sldId id="278" r:id="rId26"/>
    <p:sldId id="281" r:id="rId27"/>
    <p:sldId id="282" r:id="rId28"/>
    <p:sldId id="297" r:id="rId29"/>
    <p:sldId id="283" r:id="rId30"/>
    <p:sldId id="284" r:id="rId31"/>
    <p:sldId id="295" r:id="rId32"/>
    <p:sldId id="296" r:id="rId33"/>
    <p:sldId id="287" r:id="rId34"/>
    <p:sldId id="288" r:id="rId35"/>
    <p:sldId id="285" r:id="rId36"/>
    <p:sldId id="289" r:id="rId37"/>
    <p:sldId id="290" r:id="rId38"/>
    <p:sldId id="291" r:id="rId39"/>
    <p:sldId id="260" r:id="rId40"/>
    <p:sldId id="298" r:id="rId41"/>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Bachtell" initials="JB" lastIdx="4" clrIdx="0">
    <p:extLst/>
  </p:cmAuthor>
  <p:cmAuthor id="2" name="Elizabeth Drogula" initials="ED" lastIdx="3" clrIdx="1">
    <p:extLst/>
  </p:cmAuthor>
  <p:cmAuthor id="3" name="Owner1" initials="" lastIdx="12" clrIdx="2"/>
  <p:cmAuthor id="4" name="Aaron Garza" initials="AG" lastIdx="3" clrIdx="3">
    <p:extLst/>
  </p:cmAuthor>
  <p:cmAuthor id="5" name="John Noran" initials="JN" lastIdx="4"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190" autoAdjust="0"/>
    <p:restoredTop sz="94660"/>
  </p:normalViewPr>
  <p:slideViewPr>
    <p:cSldViewPr>
      <p:cViewPr>
        <p:scale>
          <a:sx n="84" d="100"/>
          <a:sy n="84" d="100"/>
        </p:scale>
        <p:origin x="-2394" y="-768"/>
      </p:cViewPr>
      <p:guideLst>
        <p:guide orient="horz" pos="2160"/>
        <p:guide pos="2880"/>
      </p:guideLst>
    </p:cSldViewPr>
  </p:slideViewPr>
  <p:notesTextViewPr>
    <p:cViewPr>
      <p:scale>
        <a:sx n="1" d="1"/>
        <a:sy n="1" d="1"/>
      </p:scale>
      <p:origin x="0" y="0"/>
    </p:cViewPr>
  </p:notesTextViewPr>
  <p:notesViewPr>
    <p:cSldViewPr>
      <p:cViewPr varScale="1">
        <p:scale>
          <a:sx n="83" d="100"/>
          <a:sy n="83" d="100"/>
        </p:scale>
        <p:origin x="1998"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10955" cy="462599"/>
          </a:xfrm>
          <a:prstGeom prst="rect">
            <a:avLst/>
          </a:prstGeom>
        </p:spPr>
        <p:txBody>
          <a:bodyPr vert="horz" lIns="91687" tIns="45843" rIns="91687" bIns="45843" rtlCol="0"/>
          <a:lstStyle>
            <a:lvl1pPr algn="l">
              <a:defRPr sz="1200"/>
            </a:lvl1pPr>
          </a:lstStyle>
          <a:p>
            <a:endParaRPr lang="en-US"/>
          </a:p>
        </p:txBody>
      </p:sp>
      <p:sp>
        <p:nvSpPr>
          <p:cNvPr id="3" name="Date Placeholder 2"/>
          <p:cNvSpPr>
            <a:spLocks noGrp="1"/>
          </p:cNvSpPr>
          <p:nvPr>
            <p:ph type="dt" sz="quarter" idx="1"/>
          </p:nvPr>
        </p:nvSpPr>
        <p:spPr>
          <a:xfrm>
            <a:off x="3937526" y="1"/>
            <a:ext cx="3010955" cy="462599"/>
          </a:xfrm>
          <a:prstGeom prst="rect">
            <a:avLst/>
          </a:prstGeom>
        </p:spPr>
        <p:txBody>
          <a:bodyPr vert="horz" lIns="91687" tIns="45843" rIns="91687" bIns="45843" rtlCol="0"/>
          <a:lstStyle>
            <a:lvl1pPr algn="r">
              <a:defRPr sz="1200"/>
            </a:lvl1pPr>
          </a:lstStyle>
          <a:p>
            <a:fld id="{2ABC89B5-D236-44FE-B37B-1F0447007701}" type="datetimeFigureOut">
              <a:rPr lang="en-US" smtClean="0"/>
              <a:t>10/23/2016</a:t>
            </a:fld>
            <a:endParaRPr lang="en-US"/>
          </a:p>
        </p:txBody>
      </p:sp>
      <p:sp>
        <p:nvSpPr>
          <p:cNvPr id="4" name="Footer Placeholder 3"/>
          <p:cNvSpPr>
            <a:spLocks noGrp="1"/>
          </p:cNvSpPr>
          <p:nvPr>
            <p:ph type="ftr" sz="quarter" idx="2"/>
          </p:nvPr>
        </p:nvSpPr>
        <p:spPr>
          <a:xfrm>
            <a:off x="0" y="8771887"/>
            <a:ext cx="3010955" cy="462599"/>
          </a:xfrm>
          <a:prstGeom prst="rect">
            <a:avLst/>
          </a:prstGeom>
        </p:spPr>
        <p:txBody>
          <a:bodyPr vert="horz" lIns="91687" tIns="45843" rIns="91687" bIns="45843" rtlCol="0" anchor="b"/>
          <a:lstStyle>
            <a:lvl1pPr algn="l">
              <a:defRPr sz="1200"/>
            </a:lvl1pPr>
          </a:lstStyle>
          <a:p>
            <a:endParaRPr lang="en-US"/>
          </a:p>
        </p:txBody>
      </p:sp>
      <p:sp>
        <p:nvSpPr>
          <p:cNvPr id="5" name="Slide Number Placeholder 4"/>
          <p:cNvSpPr>
            <a:spLocks noGrp="1"/>
          </p:cNvSpPr>
          <p:nvPr>
            <p:ph type="sldNum" sz="quarter" idx="3"/>
          </p:nvPr>
        </p:nvSpPr>
        <p:spPr>
          <a:xfrm>
            <a:off x="3937526" y="8771887"/>
            <a:ext cx="3010955" cy="462599"/>
          </a:xfrm>
          <a:prstGeom prst="rect">
            <a:avLst/>
          </a:prstGeom>
        </p:spPr>
        <p:txBody>
          <a:bodyPr vert="horz" lIns="91687" tIns="45843" rIns="91687" bIns="45843" rtlCol="0" anchor="b"/>
          <a:lstStyle>
            <a:lvl1pPr algn="r">
              <a:defRPr sz="1200"/>
            </a:lvl1pPr>
          </a:lstStyle>
          <a:p>
            <a:fld id="{1ECA15E5-7AF2-455B-8588-3964AD631262}" type="slidenum">
              <a:rPr lang="en-US" smtClean="0"/>
              <a:t>‹#›</a:t>
            </a:fld>
            <a:endParaRPr lang="en-US"/>
          </a:p>
        </p:txBody>
      </p:sp>
    </p:spTree>
    <p:extLst>
      <p:ext uri="{BB962C8B-B14F-4D97-AF65-F5344CB8AC3E}">
        <p14:creationId xmlns:p14="http://schemas.microsoft.com/office/powerpoint/2010/main" val="37184344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11487" cy="461963"/>
          </a:xfrm>
          <a:prstGeom prst="rect">
            <a:avLst/>
          </a:prstGeom>
        </p:spPr>
        <p:txBody>
          <a:bodyPr vert="horz" lIns="91687" tIns="45843" rIns="91687" bIns="45843" rtlCol="0"/>
          <a:lstStyle>
            <a:lvl1pPr algn="l">
              <a:defRPr sz="1200"/>
            </a:lvl1pPr>
          </a:lstStyle>
          <a:p>
            <a:endParaRPr lang="en-US"/>
          </a:p>
        </p:txBody>
      </p:sp>
      <p:sp>
        <p:nvSpPr>
          <p:cNvPr id="3" name="Date Placeholder 2"/>
          <p:cNvSpPr>
            <a:spLocks noGrp="1"/>
          </p:cNvSpPr>
          <p:nvPr>
            <p:ph type="dt" idx="1"/>
          </p:nvPr>
        </p:nvSpPr>
        <p:spPr>
          <a:xfrm>
            <a:off x="3937001" y="1"/>
            <a:ext cx="3011487" cy="461963"/>
          </a:xfrm>
          <a:prstGeom prst="rect">
            <a:avLst/>
          </a:prstGeom>
        </p:spPr>
        <p:txBody>
          <a:bodyPr vert="horz" lIns="91687" tIns="45843" rIns="91687" bIns="45843" rtlCol="0"/>
          <a:lstStyle>
            <a:lvl1pPr algn="r">
              <a:defRPr sz="1200"/>
            </a:lvl1pPr>
          </a:lstStyle>
          <a:p>
            <a:fld id="{31C8F697-D432-404F-A424-C1C94897C8A3}" type="datetimeFigureOut">
              <a:rPr lang="en-US" smtClean="0"/>
              <a:t>10/23/2016</a:t>
            </a:fld>
            <a:endParaRPr lang="en-US"/>
          </a:p>
        </p:txBody>
      </p:sp>
      <p:sp>
        <p:nvSpPr>
          <p:cNvPr id="4" name="Slide Image Placeholder 3"/>
          <p:cNvSpPr>
            <a:spLocks noGrp="1" noRot="1" noChangeAspect="1"/>
          </p:cNvSpPr>
          <p:nvPr>
            <p:ph type="sldImg" idx="2"/>
          </p:nvPr>
        </p:nvSpPr>
        <p:spPr>
          <a:xfrm>
            <a:off x="1165225" y="693738"/>
            <a:ext cx="4619625" cy="3463925"/>
          </a:xfrm>
          <a:prstGeom prst="rect">
            <a:avLst/>
          </a:prstGeom>
          <a:noFill/>
          <a:ln w="12700">
            <a:solidFill>
              <a:prstClr val="black"/>
            </a:solidFill>
          </a:ln>
        </p:spPr>
        <p:txBody>
          <a:bodyPr vert="horz" lIns="91687" tIns="45843" rIns="91687" bIns="45843" rtlCol="0" anchor="ctr"/>
          <a:lstStyle/>
          <a:p>
            <a:endParaRPr lang="en-US"/>
          </a:p>
        </p:txBody>
      </p:sp>
      <p:sp>
        <p:nvSpPr>
          <p:cNvPr id="5" name="Notes Placeholder 4"/>
          <p:cNvSpPr>
            <a:spLocks noGrp="1"/>
          </p:cNvSpPr>
          <p:nvPr>
            <p:ph type="body" sz="quarter" idx="3"/>
          </p:nvPr>
        </p:nvSpPr>
        <p:spPr>
          <a:xfrm>
            <a:off x="695326" y="4387850"/>
            <a:ext cx="5559425" cy="4156075"/>
          </a:xfrm>
          <a:prstGeom prst="rect">
            <a:avLst/>
          </a:prstGeom>
        </p:spPr>
        <p:txBody>
          <a:bodyPr vert="horz" lIns="91687" tIns="45843" rIns="91687" bIns="4584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526"/>
            <a:ext cx="3011487" cy="461963"/>
          </a:xfrm>
          <a:prstGeom prst="rect">
            <a:avLst/>
          </a:prstGeom>
        </p:spPr>
        <p:txBody>
          <a:bodyPr vert="horz" lIns="91687" tIns="45843" rIns="91687" bIns="45843" rtlCol="0" anchor="b"/>
          <a:lstStyle>
            <a:lvl1pPr algn="l">
              <a:defRPr sz="1200"/>
            </a:lvl1pPr>
          </a:lstStyle>
          <a:p>
            <a:endParaRPr lang="en-US"/>
          </a:p>
        </p:txBody>
      </p:sp>
      <p:sp>
        <p:nvSpPr>
          <p:cNvPr id="7" name="Slide Number Placeholder 6"/>
          <p:cNvSpPr>
            <a:spLocks noGrp="1"/>
          </p:cNvSpPr>
          <p:nvPr>
            <p:ph type="sldNum" sz="quarter" idx="5"/>
          </p:nvPr>
        </p:nvSpPr>
        <p:spPr>
          <a:xfrm>
            <a:off x="3937001" y="8772526"/>
            <a:ext cx="3011487" cy="461963"/>
          </a:xfrm>
          <a:prstGeom prst="rect">
            <a:avLst/>
          </a:prstGeom>
        </p:spPr>
        <p:txBody>
          <a:bodyPr vert="horz" lIns="91687" tIns="45843" rIns="91687" bIns="45843" rtlCol="0" anchor="b"/>
          <a:lstStyle>
            <a:lvl1pPr algn="r">
              <a:defRPr sz="1200"/>
            </a:lvl1pPr>
          </a:lstStyle>
          <a:p>
            <a:fld id="{01E2D237-A4C0-4FAB-ABE3-4A997C852C47}" type="slidenum">
              <a:rPr lang="en-US" smtClean="0"/>
              <a:t>‹#›</a:t>
            </a:fld>
            <a:endParaRPr lang="en-US"/>
          </a:p>
        </p:txBody>
      </p:sp>
    </p:spTree>
    <p:extLst>
      <p:ext uri="{BB962C8B-B14F-4D97-AF65-F5344CB8AC3E}">
        <p14:creationId xmlns:p14="http://schemas.microsoft.com/office/powerpoint/2010/main" val="5456354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1E2D237-A4C0-4FAB-ABE3-4A997C852C47}" type="slidenum">
              <a:rPr lang="en-US" smtClean="0"/>
              <a:t>1</a:t>
            </a:fld>
            <a:endParaRPr lang="en-US"/>
          </a:p>
        </p:txBody>
      </p:sp>
    </p:spTree>
    <p:extLst>
      <p:ext uri="{BB962C8B-B14F-4D97-AF65-F5344CB8AC3E}">
        <p14:creationId xmlns:p14="http://schemas.microsoft.com/office/powerpoint/2010/main" val="20189725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E2D237-A4C0-4FAB-ABE3-4A997C852C47}" type="slidenum">
              <a:rPr lang="en-US" smtClean="0"/>
              <a:t>10</a:t>
            </a:fld>
            <a:endParaRPr lang="en-US"/>
          </a:p>
        </p:txBody>
      </p:sp>
    </p:spTree>
    <p:extLst>
      <p:ext uri="{BB962C8B-B14F-4D97-AF65-F5344CB8AC3E}">
        <p14:creationId xmlns:p14="http://schemas.microsoft.com/office/powerpoint/2010/main" val="2781462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E2D237-A4C0-4FAB-ABE3-4A997C852C47}" type="slidenum">
              <a:rPr lang="en-US" smtClean="0"/>
              <a:t>11</a:t>
            </a:fld>
            <a:endParaRPr lang="en-US"/>
          </a:p>
        </p:txBody>
      </p:sp>
    </p:spTree>
    <p:extLst>
      <p:ext uri="{BB962C8B-B14F-4D97-AF65-F5344CB8AC3E}">
        <p14:creationId xmlns:p14="http://schemas.microsoft.com/office/powerpoint/2010/main" val="5520884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E2D237-A4C0-4FAB-ABE3-4A997C852C47}" type="slidenum">
              <a:rPr lang="en-US" smtClean="0"/>
              <a:t>12</a:t>
            </a:fld>
            <a:endParaRPr lang="en-US"/>
          </a:p>
        </p:txBody>
      </p:sp>
    </p:spTree>
    <p:extLst>
      <p:ext uri="{BB962C8B-B14F-4D97-AF65-F5344CB8AC3E}">
        <p14:creationId xmlns:p14="http://schemas.microsoft.com/office/powerpoint/2010/main" val="5520884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01E2D237-A4C0-4FAB-ABE3-4A997C852C47}" type="slidenum">
              <a:rPr lang="en-US" smtClean="0"/>
              <a:t>13</a:t>
            </a:fld>
            <a:endParaRPr lang="en-US"/>
          </a:p>
        </p:txBody>
      </p:sp>
    </p:spTree>
    <p:extLst>
      <p:ext uri="{BB962C8B-B14F-4D97-AF65-F5344CB8AC3E}">
        <p14:creationId xmlns:p14="http://schemas.microsoft.com/office/powerpoint/2010/main" val="21423581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Explain that this calculation *then* must have the discount applied</a:t>
            </a:r>
          </a:p>
          <a:p>
            <a:r>
              <a:rPr lang="en-US" baseline="0" dirty="0" smtClean="0"/>
              <a:t>e.g. school with 100 students has ($150 x 100 = $15,000) x 80% = $12,000 FIVE YEAR BUDGET</a:t>
            </a:r>
          </a:p>
        </p:txBody>
      </p:sp>
      <p:sp>
        <p:nvSpPr>
          <p:cNvPr id="4" name="Slide Number Placeholder 3"/>
          <p:cNvSpPr>
            <a:spLocks noGrp="1"/>
          </p:cNvSpPr>
          <p:nvPr>
            <p:ph type="sldNum" sz="quarter" idx="10"/>
          </p:nvPr>
        </p:nvSpPr>
        <p:spPr/>
        <p:txBody>
          <a:bodyPr/>
          <a:lstStyle/>
          <a:p>
            <a:fld id="{01E2D237-A4C0-4FAB-ABE3-4A997C852C47}" type="slidenum">
              <a:rPr lang="en-US" smtClean="0"/>
              <a:t>14</a:t>
            </a:fld>
            <a:endParaRPr lang="en-US"/>
          </a:p>
        </p:txBody>
      </p:sp>
    </p:spTree>
    <p:extLst>
      <p:ext uri="{BB962C8B-B14F-4D97-AF65-F5344CB8AC3E}">
        <p14:creationId xmlns:p14="http://schemas.microsoft.com/office/powerpoint/2010/main" val="21423581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1E2D237-A4C0-4FAB-ABE3-4A997C852C47}" type="slidenum">
              <a:rPr lang="en-US" smtClean="0"/>
              <a:t>15</a:t>
            </a:fld>
            <a:endParaRPr lang="en-US"/>
          </a:p>
        </p:txBody>
      </p:sp>
    </p:spTree>
    <p:extLst>
      <p:ext uri="{BB962C8B-B14F-4D97-AF65-F5344CB8AC3E}">
        <p14:creationId xmlns:p14="http://schemas.microsoft.com/office/powerpoint/2010/main" val="15520116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E2D237-A4C0-4FAB-ABE3-4A997C852C47}" type="slidenum">
              <a:rPr lang="en-US" smtClean="0"/>
              <a:t>16</a:t>
            </a:fld>
            <a:endParaRPr lang="en-US"/>
          </a:p>
        </p:txBody>
      </p:sp>
    </p:spTree>
    <p:extLst>
      <p:ext uri="{BB962C8B-B14F-4D97-AF65-F5344CB8AC3E}">
        <p14:creationId xmlns:p14="http://schemas.microsoft.com/office/powerpoint/2010/main" val="5279622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1E2D237-A4C0-4FAB-ABE3-4A997C852C47}" type="slidenum">
              <a:rPr lang="en-US" smtClean="0"/>
              <a:t>17</a:t>
            </a:fld>
            <a:endParaRPr lang="en-US"/>
          </a:p>
        </p:txBody>
      </p:sp>
    </p:spTree>
    <p:extLst>
      <p:ext uri="{BB962C8B-B14F-4D97-AF65-F5344CB8AC3E}">
        <p14:creationId xmlns:p14="http://schemas.microsoft.com/office/powerpoint/2010/main" val="31278808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1E2D237-A4C0-4FAB-ABE3-4A997C852C47}" type="slidenum">
              <a:rPr lang="en-US" smtClean="0"/>
              <a:t>18</a:t>
            </a:fld>
            <a:endParaRPr lang="en-US"/>
          </a:p>
        </p:txBody>
      </p:sp>
    </p:spTree>
    <p:extLst>
      <p:ext uri="{BB962C8B-B14F-4D97-AF65-F5344CB8AC3E}">
        <p14:creationId xmlns:p14="http://schemas.microsoft.com/office/powerpoint/2010/main" val="8545966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E2D237-A4C0-4FAB-ABE3-4A997C852C47}" type="slidenum">
              <a:rPr lang="en-US" smtClean="0"/>
              <a:t>19</a:t>
            </a:fld>
            <a:endParaRPr lang="en-US"/>
          </a:p>
        </p:txBody>
      </p:sp>
    </p:spTree>
    <p:extLst>
      <p:ext uri="{BB962C8B-B14F-4D97-AF65-F5344CB8AC3E}">
        <p14:creationId xmlns:p14="http://schemas.microsoft.com/office/powerpoint/2010/main" val="1499822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E2D237-A4C0-4FAB-ABE3-4A997C852C47}" type="slidenum">
              <a:rPr lang="en-US" smtClean="0"/>
              <a:t>2</a:t>
            </a:fld>
            <a:endParaRPr lang="en-US"/>
          </a:p>
        </p:txBody>
      </p:sp>
    </p:spTree>
    <p:extLst>
      <p:ext uri="{BB962C8B-B14F-4D97-AF65-F5344CB8AC3E}">
        <p14:creationId xmlns:p14="http://schemas.microsoft.com/office/powerpoint/2010/main" val="17203334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1E2D237-A4C0-4FAB-ABE3-4A997C852C47}" type="slidenum">
              <a:rPr lang="en-US" smtClean="0"/>
              <a:t>20</a:t>
            </a:fld>
            <a:endParaRPr lang="en-US"/>
          </a:p>
        </p:txBody>
      </p:sp>
    </p:spTree>
    <p:extLst>
      <p:ext uri="{BB962C8B-B14F-4D97-AF65-F5344CB8AC3E}">
        <p14:creationId xmlns:p14="http://schemas.microsoft.com/office/powerpoint/2010/main" val="5063310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1E2D237-A4C0-4FAB-ABE3-4A997C852C47}" type="slidenum">
              <a:rPr lang="en-US" smtClean="0"/>
              <a:t>21</a:t>
            </a:fld>
            <a:endParaRPr lang="en-US"/>
          </a:p>
        </p:txBody>
      </p:sp>
    </p:spTree>
    <p:extLst>
      <p:ext uri="{BB962C8B-B14F-4D97-AF65-F5344CB8AC3E}">
        <p14:creationId xmlns:p14="http://schemas.microsoft.com/office/powerpoint/2010/main" val="34604041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Emphasize</a:t>
            </a:r>
            <a:r>
              <a:rPr lang="en-US" baseline="0" dirty="0" smtClean="0"/>
              <a:t> that the 470 deadline is – by default – 28 days before this filing window closes each year due to the 28-day waiting period</a:t>
            </a:r>
            <a:endParaRPr lang="en-US" dirty="0"/>
          </a:p>
        </p:txBody>
      </p:sp>
      <p:sp>
        <p:nvSpPr>
          <p:cNvPr id="4" name="Slide Number Placeholder 3"/>
          <p:cNvSpPr>
            <a:spLocks noGrp="1"/>
          </p:cNvSpPr>
          <p:nvPr>
            <p:ph type="sldNum" sz="quarter" idx="10"/>
          </p:nvPr>
        </p:nvSpPr>
        <p:spPr/>
        <p:txBody>
          <a:bodyPr/>
          <a:lstStyle/>
          <a:p>
            <a:fld id="{01E2D237-A4C0-4FAB-ABE3-4A997C852C47}" type="slidenum">
              <a:rPr lang="en-US" smtClean="0"/>
              <a:t>22</a:t>
            </a:fld>
            <a:endParaRPr lang="en-US"/>
          </a:p>
        </p:txBody>
      </p:sp>
    </p:spTree>
    <p:extLst>
      <p:ext uri="{BB962C8B-B14F-4D97-AF65-F5344CB8AC3E}">
        <p14:creationId xmlns:p14="http://schemas.microsoft.com/office/powerpoint/2010/main" val="41545361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E2D237-A4C0-4FAB-ABE3-4A997C852C47}" type="slidenum">
              <a:rPr lang="en-US" smtClean="0"/>
              <a:t>23</a:t>
            </a:fld>
            <a:endParaRPr lang="en-US"/>
          </a:p>
        </p:txBody>
      </p:sp>
    </p:spTree>
    <p:extLst>
      <p:ext uri="{BB962C8B-B14F-4D97-AF65-F5344CB8AC3E}">
        <p14:creationId xmlns:p14="http://schemas.microsoft.com/office/powerpoint/2010/main" val="8852719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1E2D237-A4C0-4FAB-ABE3-4A997C852C47}" type="slidenum">
              <a:rPr lang="en-US" smtClean="0"/>
              <a:t>24</a:t>
            </a:fld>
            <a:endParaRPr lang="en-US"/>
          </a:p>
        </p:txBody>
      </p:sp>
    </p:spTree>
    <p:extLst>
      <p:ext uri="{BB962C8B-B14F-4D97-AF65-F5344CB8AC3E}">
        <p14:creationId xmlns:p14="http://schemas.microsoft.com/office/powerpoint/2010/main" val="227226755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1E2D237-A4C0-4FAB-ABE3-4A997C852C47}" type="slidenum">
              <a:rPr lang="en-US" smtClean="0"/>
              <a:t>25</a:t>
            </a:fld>
            <a:endParaRPr lang="en-US"/>
          </a:p>
        </p:txBody>
      </p:sp>
    </p:spTree>
    <p:extLst>
      <p:ext uri="{BB962C8B-B14F-4D97-AF65-F5344CB8AC3E}">
        <p14:creationId xmlns:p14="http://schemas.microsoft.com/office/powerpoint/2010/main" val="309576761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If you’re filing FCC Form 486 for funding years *prior* to FY2015 then the tech plan certification will apply to you</a:t>
            </a:r>
            <a:endParaRPr lang="en-US" dirty="0"/>
          </a:p>
        </p:txBody>
      </p:sp>
      <p:sp>
        <p:nvSpPr>
          <p:cNvPr id="4" name="Slide Number Placeholder 3"/>
          <p:cNvSpPr>
            <a:spLocks noGrp="1"/>
          </p:cNvSpPr>
          <p:nvPr>
            <p:ph type="sldNum" sz="quarter" idx="10"/>
          </p:nvPr>
        </p:nvSpPr>
        <p:spPr/>
        <p:txBody>
          <a:bodyPr/>
          <a:lstStyle/>
          <a:p>
            <a:fld id="{01E2D237-A4C0-4FAB-ABE3-4A997C852C47}" type="slidenum">
              <a:rPr lang="en-US" smtClean="0"/>
              <a:t>26</a:t>
            </a:fld>
            <a:endParaRPr lang="en-US"/>
          </a:p>
        </p:txBody>
      </p:sp>
    </p:spTree>
    <p:extLst>
      <p:ext uri="{BB962C8B-B14F-4D97-AF65-F5344CB8AC3E}">
        <p14:creationId xmlns:p14="http://schemas.microsoft.com/office/powerpoint/2010/main" val="284185740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You’ll get a</a:t>
            </a:r>
            <a:r>
              <a:rPr lang="en-US" baseline="0" dirty="0" smtClean="0"/>
              <a:t> notification or “letter” in EPC for FY2016.  You will in fact get 2 separate notifications—one serves as a certification receipt and one serves as the actual approval letter. For prior years you’ll get a paper letter</a:t>
            </a:r>
            <a:endParaRPr lang="en-US" dirty="0"/>
          </a:p>
        </p:txBody>
      </p:sp>
      <p:sp>
        <p:nvSpPr>
          <p:cNvPr id="4" name="Slide Number Placeholder 3"/>
          <p:cNvSpPr>
            <a:spLocks noGrp="1"/>
          </p:cNvSpPr>
          <p:nvPr>
            <p:ph type="sldNum" sz="quarter" idx="10"/>
          </p:nvPr>
        </p:nvSpPr>
        <p:spPr/>
        <p:txBody>
          <a:bodyPr/>
          <a:lstStyle/>
          <a:p>
            <a:fld id="{01E2D237-A4C0-4FAB-ABE3-4A997C852C47}" type="slidenum">
              <a:rPr lang="en-US" smtClean="0"/>
              <a:t>27</a:t>
            </a:fld>
            <a:endParaRPr lang="en-US"/>
          </a:p>
        </p:txBody>
      </p:sp>
    </p:spTree>
    <p:extLst>
      <p:ext uri="{BB962C8B-B14F-4D97-AF65-F5344CB8AC3E}">
        <p14:creationId xmlns:p14="http://schemas.microsoft.com/office/powerpoint/2010/main" val="189691420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Use the deadlines tool to figure this out (make sure to put in *your*</a:t>
            </a:r>
            <a:r>
              <a:rPr lang="en-US" baseline="0" dirty="0" smtClean="0"/>
              <a:t> letter date and SSD then click calculate to get accurate results)</a:t>
            </a:r>
            <a:endParaRPr lang="en-US" dirty="0"/>
          </a:p>
        </p:txBody>
      </p:sp>
      <p:sp>
        <p:nvSpPr>
          <p:cNvPr id="4" name="Slide Number Placeholder 3"/>
          <p:cNvSpPr>
            <a:spLocks noGrp="1"/>
          </p:cNvSpPr>
          <p:nvPr>
            <p:ph type="sldNum" sz="quarter" idx="10"/>
          </p:nvPr>
        </p:nvSpPr>
        <p:spPr/>
        <p:txBody>
          <a:bodyPr/>
          <a:lstStyle/>
          <a:p>
            <a:fld id="{01E2D237-A4C0-4FAB-ABE3-4A997C852C47}" type="slidenum">
              <a:rPr lang="en-US" smtClean="0"/>
              <a:t>28</a:t>
            </a:fld>
            <a:endParaRPr lang="en-US"/>
          </a:p>
        </p:txBody>
      </p:sp>
    </p:spTree>
    <p:extLst>
      <p:ext uri="{BB962C8B-B14F-4D97-AF65-F5344CB8AC3E}">
        <p14:creationId xmlns:p14="http://schemas.microsoft.com/office/powerpoint/2010/main" val="300362660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Wait for both 486 notifications before continuing onto</a:t>
            </a:r>
            <a:r>
              <a:rPr lang="en-US" baseline="0" dirty="0" smtClean="0"/>
              <a:t> invoicing; there’s one that just serves as a receipt confirmation and a second that serves as the approval letter.</a:t>
            </a:r>
            <a:endParaRPr lang="en-US" dirty="0"/>
          </a:p>
        </p:txBody>
      </p:sp>
      <p:sp>
        <p:nvSpPr>
          <p:cNvPr id="4" name="Slide Number Placeholder 3"/>
          <p:cNvSpPr>
            <a:spLocks noGrp="1"/>
          </p:cNvSpPr>
          <p:nvPr>
            <p:ph type="sldNum" sz="quarter" idx="10"/>
          </p:nvPr>
        </p:nvSpPr>
        <p:spPr/>
        <p:txBody>
          <a:bodyPr/>
          <a:lstStyle/>
          <a:p>
            <a:fld id="{01E2D237-A4C0-4FAB-ABE3-4A997C852C47}" type="slidenum">
              <a:rPr lang="en-US" smtClean="0"/>
              <a:t>29</a:t>
            </a:fld>
            <a:endParaRPr lang="en-US"/>
          </a:p>
        </p:txBody>
      </p:sp>
    </p:spTree>
    <p:extLst>
      <p:ext uri="{BB962C8B-B14F-4D97-AF65-F5344CB8AC3E}">
        <p14:creationId xmlns:p14="http://schemas.microsoft.com/office/powerpoint/2010/main" val="32743804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E2D237-A4C0-4FAB-ABE3-4A997C852C47}" type="slidenum">
              <a:rPr lang="en-US" smtClean="0"/>
              <a:t>3</a:t>
            </a:fld>
            <a:endParaRPr lang="en-US"/>
          </a:p>
        </p:txBody>
      </p:sp>
    </p:spTree>
    <p:extLst>
      <p:ext uri="{BB962C8B-B14F-4D97-AF65-F5344CB8AC3E}">
        <p14:creationId xmlns:p14="http://schemas.microsoft.com/office/powerpoint/2010/main" val="285873342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913" indent="-171913">
              <a:buFontTx/>
              <a:buChar char="-"/>
            </a:pPr>
            <a:r>
              <a:rPr lang="en-US" baseline="0" dirty="0" smtClean="0"/>
              <a:t>Known as BEAR method and SPI method</a:t>
            </a:r>
          </a:p>
        </p:txBody>
      </p:sp>
      <p:sp>
        <p:nvSpPr>
          <p:cNvPr id="4" name="Slide Number Placeholder 3"/>
          <p:cNvSpPr>
            <a:spLocks noGrp="1"/>
          </p:cNvSpPr>
          <p:nvPr>
            <p:ph type="sldNum" sz="quarter" idx="10"/>
          </p:nvPr>
        </p:nvSpPr>
        <p:spPr/>
        <p:txBody>
          <a:bodyPr/>
          <a:lstStyle/>
          <a:p>
            <a:fld id="{01E2D237-A4C0-4FAB-ABE3-4A997C852C47}" type="slidenum">
              <a:rPr lang="en-US" smtClean="0"/>
              <a:t>30</a:t>
            </a:fld>
            <a:endParaRPr lang="en-US"/>
          </a:p>
        </p:txBody>
      </p:sp>
    </p:spTree>
    <p:extLst>
      <p:ext uri="{BB962C8B-B14F-4D97-AF65-F5344CB8AC3E}">
        <p14:creationId xmlns:p14="http://schemas.microsoft.com/office/powerpoint/2010/main" val="255601376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913" indent="-171913">
              <a:buFontTx/>
              <a:buChar char="-"/>
            </a:pPr>
            <a:endParaRPr lang="en-US" baseline="0" dirty="0" smtClean="0"/>
          </a:p>
        </p:txBody>
      </p:sp>
      <p:sp>
        <p:nvSpPr>
          <p:cNvPr id="4" name="Slide Number Placeholder 3"/>
          <p:cNvSpPr>
            <a:spLocks noGrp="1"/>
          </p:cNvSpPr>
          <p:nvPr>
            <p:ph type="sldNum" sz="quarter" idx="10"/>
          </p:nvPr>
        </p:nvSpPr>
        <p:spPr/>
        <p:txBody>
          <a:bodyPr/>
          <a:lstStyle/>
          <a:p>
            <a:fld id="{01E2D237-A4C0-4FAB-ABE3-4A997C852C47}" type="slidenum">
              <a:rPr lang="en-US" smtClean="0"/>
              <a:t>31</a:t>
            </a:fld>
            <a:endParaRPr lang="en-US"/>
          </a:p>
        </p:txBody>
      </p:sp>
    </p:spTree>
    <p:extLst>
      <p:ext uri="{BB962C8B-B14F-4D97-AF65-F5344CB8AC3E}">
        <p14:creationId xmlns:p14="http://schemas.microsoft.com/office/powerpoint/2010/main" val="255601376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913" indent="-171913">
              <a:buFontTx/>
              <a:buChar char="-"/>
            </a:pPr>
            <a:r>
              <a:rPr lang="en-US" baseline="0" dirty="0" smtClean="0"/>
              <a:t>If you don’t file the extension request by your invoicing deadline, you can attempt to appeal with the FCC but you risk losing your funding permanently.</a:t>
            </a:r>
          </a:p>
        </p:txBody>
      </p:sp>
      <p:sp>
        <p:nvSpPr>
          <p:cNvPr id="4" name="Slide Number Placeholder 3"/>
          <p:cNvSpPr>
            <a:spLocks noGrp="1"/>
          </p:cNvSpPr>
          <p:nvPr>
            <p:ph type="sldNum" sz="quarter" idx="10"/>
          </p:nvPr>
        </p:nvSpPr>
        <p:spPr/>
        <p:txBody>
          <a:bodyPr/>
          <a:lstStyle/>
          <a:p>
            <a:fld id="{01E2D237-A4C0-4FAB-ABE3-4A997C852C47}" type="slidenum">
              <a:rPr lang="en-US" smtClean="0"/>
              <a:t>32</a:t>
            </a:fld>
            <a:endParaRPr lang="en-US"/>
          </a:p>
        </p:txBody>
      </p:sp>
    </p:spTree>
    <p:extLst>
      <p:ext uri="{BB962C8B-B14F-4D97-AF65-F5344CB8AC3E}">
        <p14:creationId xmlns:p14="http://schemas.microsoft.com/office/powerpoint/2010/main" val="255601376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The purpose of this form is to get direct deposit</a:t>
            </a:r>
            <a:r>
              <a:rPr lang="en-US" baseline="0" dirty="0" smtClean="0"/>
              <a:t> </a:t>
            </a:r>
            <a:r>
              <a:rPr lang="en-US" dirty="0" smtClean="0"/>
              <a:t>reimbursements from USAC when you’re doing the BEAR method.  </a:t>
            </a:r>
          </a:p>
          <a:p>
            <a:pPr marL="171450" indent="-171450">
              <a:buFont typeface="Arial" panose="020B0604020202020204" pitchFamily="34" charset="0"/>
              <a:buChar char="•"/>
            </a:pPr>
            <a:r>
              <a:rPr lang="en-US" dirty="0" smtClean="0"/>
              <a:t>It’s not optional – it must be filed prior to filing</a:t>
            </a:r>
            <a:r>
              <a:rPr lang="en-US" baseline="0" dirty="0" smtClean="0"/>
              <a:t> 472 BEAR forms in the BEAR method.  </a:t>
            </a:r>
          </a:p>
          <a:p>
            <a:pPr marL="171450" indent="-171450">
              <a:buFont typeface="Arial" panose="020B0604020202020204" pitchFamily="34" charset="0"/>
              <a:buChar char="•"/>
            </a:pPr>
            <a:r>
              <a:rPr lang="en-US" baseline="0" dirty="0" smtClean="0"/>
              <a:t>Allow time prior to the deadline to get this form processed</a:t>
            </a:r>
            <a:r>
              <a:rPr lang="en-US" dirty="0" smtClean="0"/>
              <a:t>.  </a:t>
            </a:r>
          </a:p>
          <a:p>
            <a:pPr marL="171450" indent="-171450">
              <a:buFont typeface="Arial" panose="020B0604020202020204" pitchFamily="34" charset="0"/>
              <a:buChar char="•"/>
            </a:pPr>
            <a:r>
              <a:rPr lang="en-US" dirty="0" smtClean="0"/>
              <a:t>If you are only doing the SPI (discounted billing method)</a:t>
            </a:r>
            <a:r>
              <a:rPr lang="en-US" baseline="0" dirty="0" smtClean="0"/>
              <a:t> then you do not need to file this form</a:t>
            </a:r>
            <a:endParaRPr lang="en-US" dirty="0"/>
          </a:p>
        </p:txBody>
      </p:sp>
      <p:sp>
        <p:nvSpPr>
          <p:cNvPr id="4" name="Slide Number Placeholder 3"/>
          <p:cNvSpPr>
            <a:spLocks noGrp="1"/>
          </p:cNvSpPr>
          <p:nvPr>
            <p:ph type="sldNum" sz="quarter" idx="10"/>
          </p:nvPr>
        </p:nvSpPr>
        <p:spPr/>
        <p:txBody>
          <a:bodyPr/>
          <a:lstStyle/>
          <a:p>
            <a:fld id="{01E2D237-A4C0-4FAB-ABE3-4A997C852C47}" type="slidenum">
              <a:rPr lang="en-US" smtClean="0"/>
              <a:t>33</a:t>
            </a:fld>
            <a:endParaRPr lang="en-US"/>
          </a:p>
        </p:txBody>
      </p:sp>
    </p:spTree>
    <p:extLst>
      <p:ext uri="{BB962C8B-B14F-4D97-AF65-F5344CB8AC3E}">
        <p14:creationId xmlns:p14="http://schemas.microsoft.com/office/powerpoint/2010/main" val="217889990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SPs will also not be acting as the middle</a:t>
            </a:r>
            <a:r>
              <a:rPr lang="en-US" baseline="0" dirty="0" smtClean="0"/>
              <a:t> man on disbursements anymore, so invoicing is a much more streamlined process</a:t>
            </a:r>
            <a:endParaRPr lang="en-US" dirty="0"/>
          </a:p>
        </p:txBody>
      </p:sp>
      <p:sp>
        <p:nvSpPr>
          <p:cNvPr id="4" name="Slide Number Placeholder 3"/>
          <p:cNvSpPr>
            <a:spLocks noGrp="1"/>
          </p:cNvSpPr>
          <p:nvPr>
            <p:ph type="sldNum" sz="quarter" idx="10"/>
          </p:nvPr>
        </p:nvSpPr>
        <p:spPr/>
        <p:txBody>
          <a:bodyPr/>
          <a:lstStyle/>
          <a:p>
            <a:fld id="{01E2D237-A4C0-4FAB-ABE3-4A997C852C47}" type="slidenum">
              <a:rPr lang="en-US" smtClean="0"/>
              <a:t>34</a:t>
            </a:fld>
            <a:endParaRPr lang="en-US"/>
          </a:p>
        </p:txBody>
      </p:sp>
    </p:spTree>
    <p:extLst>
      <p:ext uri="{BB962C8B-B14F-4D97-AF65-F5344CB8AC3E}">
        <p14:creationId xmlns:p14="http://schemas.microsoft.com/office/powerpoint/2010/main" val="101647298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1E2D237-A4C0-4FAB-ABE3-4A997C852C47}" type="slidenum">
              <a:rPr lang="en-US" smtClean="0"/>
              <a:t>35</a:t>
            </a:fld>
            <a:endParaRPr lang="en-US"/>
          </a:p>
        </p:txBody>
      </p:sp>
    </p:spTree>
    <p:extLst>
      <p:ext uri="{BB962C8B-B14F-4D97-AF65-F5344CB8AC3E}">
        <p14:creationId xmlns:p14="http://schemas.microsoft.com/office/powerpoint/2010/main" val="171166058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Basically the last day</a:t>
            </a:r>
            <a:r>
              <a:rPr lang="en-US" baseline="0" dirty="0" smtClean="0"/>
              <a:t> to receive service. </a:t>
            </a:r>
            <a:r>
              <a:rPr lang="en-US" dirty="0" smtClean="0"/>
              <a:t>Caveat for Multi-year</a:t>
            </a:r>
            <a:r>
              <a:rPr lang="en-US" baseline="0" dirty="0" smtClean="0"/>
              <a:t> contracts!!</a:t>
            </a:r>
            <a:endParaRPr lang="en-US" dirty="0"/>
          </a:p>
        </p:txBody>
      </p:sp>
      <p:sp>
        <p:nvSpPr>
          <p:cNvPr id="4" name="Slide Number Placeholder 3"/>
          <p:cNvSpPr>
            <a:spLocks noGrp="1"/>
          </p:cNvSpPr>
          <p:nvPr>
            <p:ph type="sldNum" sz="quarter" idx="10"/>
          </p:nvPr>
        </p:nvSpPr>
        <p:spPr/>
        <p:txBody>
          <a:bodyPr/>
          <a:lstStyle/>
          <a:p>
            <a:fld id="{01E2D237-A4C0-4FAB-ABE3-4A997C852C47}" type="slidenum">
              <a:rPr lang="en-US" smtClean="0"/>
              <a:t>36</a:t>
            </a:fld>
            <a:endParaRPr lang="en-US"/>
          </a:p>
        </p:txBody>
      </p:sp>
    </p:spTree>
    <p:extLst>
      <p:ext uri="{BB962C8B-B14F-4D97-AF65-F5344CB8AC3E}">
        <p14:creationId xmlns:p14="http://schemas.microsoft.com/office/powerpoint/2010/main" val="244093194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1E2D237-A4C0-4FAB-ABE3-4A997C852C47}" type="slidenum">
              <a:rPr lang="en-US" smtClean="0"/>
              <a:t>37</a:t>
            </a:fld>
            <a:endParaRPr lang="en-US"/>
          </a:p>
        </p:txBody>
      </p:sp>
    </p:spTree>
    <p:extLst>
      <p:ext uri="{BB962C8B-B14F-4D97-AF65-F5344CB8AC3E}">
        <p14:creationId xmlns:p14="http://schemas.microsoft.com/office/powerpoint/2010/main" val="306216466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1E2D237-A4C0-4FAB-ABE3-4A997C852C47}" type="slidenum">
              <a:rPr lang="en-US" smtClean="0"/>
              <a:t>38</a:t>
            </a:fld>
            <a:endParaRPr lang="en-US"/>
          </a:p>
        </p:txBody>
      </p:sp>
    </p:spTree>
    <p:extLst>
      <p:ext uri="{BB962C8B-B14F-4D97-AF65-F5344CB8AC3E}">
        <p14:creationId xmlns:p14="http://schemas.microsoft.com/office/powerpoint/2010/main" val="382286258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1E2D237-A4C0-4FAB-ABE3-4A997C852C47}" type="slidenum">
              <a:rPr lang="en-US" smtClean="0"/>
              <a:t>39</a:t>
            </a:fld>
            <a:endParaRPr lang="en-US"/>
          </a:p>
        </p:txBody>
      </p:sp>
    </p:spTree>
    <p:extLst>
      <p:ext uri="{BB962C8B-B14F-4D97-AF65-F5344CB8AC3E}">
        <p14:creationId xmlns:p14="http://schemas.microsoft.com/office/powerpoint/2010/main" val="40786288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1E2D237-A4C0-4FAB-ABE3-4A997C852C47}" type="slidenum">
              <a:rPr lang="en-US" smtClean="0"/>
              <a:t>4</a:t>
            </a:fld>
            <a:endParaRPr lang="en-US"/>
          </a:p>
        </p:txBody>
      </p:sp>
    </p:spTree>
    <p:extLst>
      <p:ext uri="{BB962C8B-B14F-4D97-AF65-F5344CB8AC3E}">
        <p14:creationId xmlns:p14="http://schemas.microsoft.com/office/powerpoint/2010/main" val="230637845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1E2D237-A4C0-4FAB-ABE3-4A997C852C47}" type="slidenum">
              <a:rPr lang="en-US" smtClean="0"/>
              <a:t>40</a:t>
            </a:fld>
            <a:endParaRPr lang="en-US"/>
          </a:p>
        </p:txBody>
      </p:sp>
    </p:spTree>
    <p:extLst>
      <p:ext uri="{BB962C8B-B14F-4D97-AF65-F5344CB8AC3E}">
        <p14:creationId xmlns:p14="http://schemas.microsoft.com/office/powerpoint/2010/main" val="40786288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1E2D237-A4C0-4FAB-ABE3-4A997C852C47}" type="slidenum">
              <a:rPr lang="en-US" smtClean="0"/>
              <a:t>5</a:t>
            </a:fld>
            <a:endParaRPr lang="en-US"/>
          </a:p>
        </p:txBody>
      </p:sp>
    </p:spTree>
    <p:extLst>
      <p:ext uri="{BB962C8B-B14F-4D97-AF65-F5344CB8AC3E}">
        <p14:creationId xmlns:p14="http://schemas.microsoft.com/office/powerpoint/2010/main" val="9921736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E2D237-A4C0-4FAB-ABE3-4A997C852C47}" type="slidenum">
              <a:rPr lang="en-US" smtClean="0"/>
              <a:t>6</a:t>
            </a:fld>
            <a:endParaRPr lang="en-US"/>
          </a:p>
        </p:txBody>
      </p:sp>
    </p:spTree>
    <p:extLst>
      <p:ext uri="{BB962C8B-B14F-4D97-AF65-F5344CB8AC3E}">
        <p14:creationId xmlns:p14="http://schemas.microsoft.com/office/powerpoint/2010/main" val="25695435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913" indent="-171913">
              <a:buFontTx/>
              <a:buChar char="-"/>
            </a:pPr>
            <a:endParaRPr lang="en-US" i="0" baseline="0" dirty="0" smtClean="0"/>
          </a:p>
        </p:txBody>
      </p:sp>
      <p:sp>
        <p:nvSpPr>
          <p:cNvPr id="4" name="Slide Number Placeholder 3"/>
          <p:cNvSpPr>
            <a:spLocks noGrp="1"/>
          </p:cNvSpPr>
          <p:nvPr>
            <p:ph type="sldNum" sz="quarter" idx="10"/>
          </p:nvPr>
        </p:nvSpPr>
        <p:spPr/>
        <p:txBody>
          <a:bodyPr/>
          <a:lstStyle/>
          <a:p>
            <a:fld id="{01E2D237-A4C0-4FAB-ABE3-4A997C852C47}" type="slidenum">
              <a:rPr lang="en-US" smtClean="0"/>
              <a:t>7</a:t>
            </a:fld>
            <a:endParaRPr lang="en-US"/>
          </a:p>
        </p:txBody>
      </p:sp>
    </p:spTree>
    <p:extLst>
      <p:ext uri="{BB962C8B-B14F-4D97-AF65-F5344CB8AC3E}">
        <p14:creationId xmlns:p14="http://schemas.microsoft.com/office/powerpoint/2010/main" val="11222633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E2D237-A4C0-4FAB-ABE3-4A997C852C47}" type="slidenum">
              <a:rPr lang="en-US" smtClean="0"/>
              <a:t>8</a:t>
            </a:fld>
            <a:endParaRPr lang="en-US"/>
          </a:p>
        </p:txBody>
      </p:sp>
    </p:spTree>
    <p:extLst>
      <p:ext uri="{BB962C8B-B14F-4D97-AF65-F5344CB8AC3E}">
        <p14:creationId xmlns:p14="http://schemas.microsoft.com/office/powerpoint/2010/main" val="15703907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1E2D237-A4C0-4FAB-ABE3-4A997C852C47}" type="slidenum">
              <a:rPr lang="en-US" smtClean="0"/>
              <a:t>9</a:t>
            </a:fld>
            <a:endParaRPr lang="en-US"/>
          </a:p>
        </p:txBody>
      </p:sp>
    </p:spTree>
    <p:extLst>
      <p:ext uri="{BB962C8B-B14F-4D97-AF65-F5344CB8AC3E}">
        <p14:creationId xmlns:p14="http://schemas.microsoft.com/office/powerpoint/2010/main" val="20996377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cxnSp>
        <p:nvCxnSpPr>
          <p:cNvPr id="7" name="Straight Connector 6"/>
          <p:cNvCxnSpPr/>
          <p:nvPr userDrawn="1"/>
        </p:nvCxnSpPr>
        <p:spPr>
          <a:xfrm>
            <a:off x="304800" y="3505200"/>
            <a:ext cx="8839200" cy="0"/>
          </a:xfrm>
          <a:prstGeom prst="line">
            <a:avLst/>
          </a:prstGeom>
          <a:ln w="158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8" name="Text Placeholder 3"/>
          <p:cNvSpPr>
            <a:spLocks noGrp="1"/>
          </p:cNvSpPr>
          <p:nvPr>
            <p:ph type="body" sz="quarter" idx="10"/>
          </p:nvPr>
        </p:nvSpPr>
        <p:spPr>
          <a:xfrm>
            <a:off x="990600" y="2667000"/>
            <a:ext cx="7772400" cy="838200"/>
          </a:xfrm>
          <a:prstGeom prst="rect">
            <a:avLst/>
          </a:prstGeom>
        </p:spPr>
        <p:txBody>
          <a:bodyPr/>
          <a:lstStyle>
            <a:lvl1pPr marL="0" indent="0" algn="r">
              <a:buNone/>
              <a:defRPr sz="4400" baseline="0"/>
            </a:lvl1pPr>
          </a:lstStyle>
          <a:p>
            <a:pPr lvl="0"/>
            <a:r>
              <a:rPr lang="en-US" dirty="0" smtClean="0"/>
              <a:t>Click to edit</a:t>
            </a:r>
          </a:p>
        </p:txBody>
      </p:sp>
      <p:sp>
        <p:nvSpPr>
          <p:cNvPr id="9" name="Text Placeholder 3"/>
          <p:cNvSpPr>
            <a:spLocks noGrp="1"/>
          </p:cNvSpPr>
          <p:nvPr>
            <p:ph type="body" sz="quarter" idx="12"/>
          </p:nvPr>
        </p:nvSpPr>
        <p:spPr>
          <a:xfrm>
            <a:off x="990600" y="4419600"/>
            <a:ext cx="7772400" cy="838200"/>
          </a:xfrm>
          <a:prstGeom prst="rect">
            <a:avLst/>
          </a:prstGeom>
        </p:spPr>
        <p:txBody>
          <a:bodyPr/>
          <a:lstStyle>
            <a:lvl1pPr marL="0" marR="0" indent="0" algn="r" defTabSz="914400" rtl="0" eaLnBrk="1" fontAlgn="auto" latinLnBrk="0" hangingPunct="1">
              <a:lnSpc>
                <a:spcPct val="100000"/>
              </a:lnSpc>
              <a:spcBef>
                <a:spcPts val="0"/>
              </a:spcBef>
              <a:spcAft>
                <a:spcPts val="1200"/>
              </a:spcAft>
              <a:buClrTx/>
              <a:buSzTx/>
              <a:buNone/>
              <a:tabLst/>
              <a:defRPr sz="2800"/>
            </a:lvl1pPr>
          </a:lstStyle>
          <a:p>
            <a:pPr lvl="0"/>
            <a:r>
              <a:rPr lang="en-US" dirty="0" smtClean="0"/>
              <a:t>Click to edit</a:t>
            </a:r>
          </a:p>
        </p:txBody>
      </p:sp>
      <p:sp>
        <p:nvSpPr>
          <p:cNvPr id="10" name="Title 3"/>
          <p:cNvSpPr>
            <a:spLocks noGrp="1"/>
          </p:cNvSpPr>
          <p:nvPr>
            <p:ph type="title"/>
          </p:nvPr>
        </p:nvSpPr>
        <p:spPr>
          <a:xfrm>
            <a:off x="1024719" y="3505200"/>
            <a:ext cx="7738281" cy="914400"/>
          </a:xfrm>
          <a:prstGeom prst="rect">
            <a:avLst/>
          </a:prstGeom>
        </p:spPr>
        <p:txBody>
          <a:bodyPr/>
          <a:lstStyle>
            <a:lvl1pPr algn="r">
              <a:defRPr lang="en-US" sz="6000" b="1" kern="1200" baseline="0" dirty="0">
                <a:solidFill>
                  <a:schemeClr val="tx1"/>
                </a:solidFill>
                <a:latin typeface="+mn-lt"/>
                <a:ea typeface="+mn-ea"/>
                <a:cs typeface="+mn-cs"/>
              </a:defRPr>
            </a:lvl1pPr>
          </a:lstStyle>
          <a:p>
            <a:r>
              <a:rPr lang="en-US" dirty="0" smtClean="0"/>
              <a:t>Click to edit</a:t>
            </a:r>
            <a:endParaRPr lang="en-US" dirty="0"/>
          </a:p>
        </p:txBody>
      </p:sp>
    </p:spTree>
    <p:extLst>
      <p:ext uri="{BB962C8B-B14F-4D97-AF65-F5344CB8AC3E}">
        <p14:creationId xmlns:p14="http://schemas.microsoft.com/office/powerpoint/2010/main" val="3848992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cxnSp>
        <p:nvCxnSpPr>
          <p:cNvPr id="6" name="Straight Connector 5"/>
          <p:cNvCxnSpPr/>
          <p:nvPr userDrawn="1"/>
        </p:nvCxnSpPr>
        <p:spPr>
          <a:xfrm>
            <a:off x="228600" y="914400"/>
            <a:ext cx="8458200" cy="0"/>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sp>
        <p:nvSpPr>
          <p:cNvPr id="11" name="Text Placeholder 15"/>
          <p:cNvSpPr>
            <a:spLocks noGrp="1"/>
          </p:cNvSpPr>
          <p:nvPr>
            <p:ph type="body" sz="quarter" idx="10"/>
          </p:nvPr>
        </p:nvSpPr>
        <p:spPr>
          <a:xfrm>
            <a:off x="457200" y="1828800"/>
            <a:ext cx="8229600" cy="4343400"/>
          </a:xfrm>
          <a:prstGeom prst="rect">
            <a:avLst/>
          </a:prstGeom>
        </p:spPr>
        <p:txBody>
          <a:bodyPr/>
          <a:lstStyle>
            <a:lvl1pPr>
              <a:spcBef>
                <a:spcPts val="0"/>
              </a:spcBef>
              <a:spcAft>
                <a:spcPts val="1200"/>
              </a:spcAft>
              <a:defRPr sz="2600"/>
            </a:lvl1pPr>
            <a:lvl2pPr>
              <a:spcBef>
                <a:spcPts val="0"/>
              </a:spcBef>
              <a:spcAft>
                <a:spcPts val="1200"/>
              </a:spcAft>
              <a:defRPr sz="2600"/>
            </a:lvl2pPr>
          </a:lstStyle>
          <a:p>
            <a:pPr lvl="0"/>
            <a:r>
              <a:rPr lang="en-US" dirty="0" smtClean="0"/>
              <a:t>Click to edit </a:t>
            </a:r>
          </a:p>
          <a:p>
            <a:pPr lvl="1"/>
            <a:r>
              <a:rPr lang="en-US" dirty="0" smtClean="0"/>
              <a:t>Second level</a:t>
            </a:r>
          </a:p>
        </p:txBody>
      </p:sp>
      <p:sp>
        <p:nvSpPr>
          <p:cNvPr id="12" name="Text Placeholder 20"/>
          <p:cNvSpPr>
            <a:spLocks noGrp="1"/>
          </p:cNvSpPr>
          <p:nvPr>
            <p:ph type="body" sz="quarter" idx="12"/>
          </p:nvPr>
        </p:nvSpPr>
        <p:spPr>
          <a:xfrm>
            <a:off x="2514600" y="381000"/>
            <a:ext cx="6172200" cy="533400"/>
          </a:xfrm>
          <a:prstGeom prst="rect">
            <a:avLst/>
          </a:prstGeom>
        </p:spPr>
        <p:txBody>
          <a:bodyPr/>
          <a:lstStyle>
            <a:lvl1pPr marL="0" indent="0" algn="r">
              <a:spcBef>
                <a:spcPts val="0"/>
              </a:spcBef>
              <a:buNone/>
              <a:defRPr sz="3200" b="1"/>
            </a:lvl1pPr>
          </a:lstStyle>
          <a:p>
            <a:pPr lvl="0"/>
            <a:r>
              <a:rPr lang="en-US" dirty="0" smtClean="0"/>
              <a:t>Click to edit</a:t>
            </a:r>
          </a:p>
        </p:txBody>
      </p:sp>
      <p:sp>
        <p:nvSpPr>
          <p:cNvPr id="13" name="Title 1"/>
          <p:cNvSpPr>
            <a:spLocks noGrp="1"/>
          </p:cNvSpPr>
          <p:nvPr>
            <p:ph type="title"/>
          </p:nvPr>
        </p:nvSpPr>
        <p:spPr>
          <a:xfrm>
            <a:off x="457200" y="1219200"/>
            <a:ext cx="8229600" cy="609600"/>
          </a:xfrm>
          <a:prstGeom prst="rect">
            <a:avLst/>
          </a:prstGeom>
        </p:spPr>
        <p:txBody>
          <a:bodyPr/>
          <a:lstStyle>
            <a:lvl1pPr algn="l">
              <a:defRPr sz="2800" b="1" i="0" u="none">
                <a:solidFill>
                  <a:srgbClr val="0070C0"/>
                </a:solidFill>
                <a:latin typeface="+mj-lt"/>
              </a:defRPr>
            </a:lvl1pPr>
          </a:lstStyle>
          <a:p>
            <a:pPr lvl="0"/>
            <a:endParaRPr lang="en-US" dirty="0"/>
          </a:p>
        </p:txBody>
      </p:sp>
      <p:cxnSp>
        <p:nvCxnSpPr>
          <p:cNvPr id="14" name="Straight Connector 13"/>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5" name="Footer Placeholder 4"/>
          <p:cNvSpPr txBox="1">
            <a:spLocks/>
          </p:cNvSpPr>
          <p:nvPr userDrawn="1"/>
        </p:nvSpPr>
        <p:spPr>
          <a:xfrm>
            <a:off x="490538" y="6400800"/>
            <a:ext cx="8196262" cy="306388"/>
          </a:xfrm>
          <a:prstGeom prst="rect">
            <a:avLst/>
          </a:prstGeom>
        </p:spPr>
        <p:txBody>
          <a:bodyPr/>
          <a:lstStyle>
            <a:lvl1pPr>
              <a:defRPr>
                <a:solidFill>
                  <a:schemeClr val="bg1">
                    <a:lumMod val="50000"/>
                  </a:schemeClr>
                </a:solidFill>
              </a:defRPr>
            </a:lvl1pPr>
          </a:lstStyle>
          <a:p>
            <a:pPr>
              <a:tabLst>
                <a:tab pos="7772400" algn="r"/>
              </a:tabLst>
              <a:defRPr/>
            </a:pPr>
            <a:endParaRPr lang="en-US" sz="1100" dirty="0">
              <a:cs typeface="+mn-cs"/>
            </a:endParaRPr>
          </a:p>
        </p:txBody>
      </p:sp>
    </p:spTree>
    <p:extLst>
      <p:ext uri="{BB962C8B-B14F-4D97-AF65-F5344CB8AC3E}">
        <p14:creationId xmlns:p14="http://schemas.microsoft.com/office/powerpoint/2010/main" val="3715825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12" name="Text Placeholder 20"/>
          <p:cNvSpPr>
            <a:spLocks noGrp="1"/>
          </p:cNvSpPr>
          <p:nvPr>
            <p:ph type="body" sz="quarter" idx="12"/>
          </p:nvPr>
        </p:nvSpPr>
        <p:spPr>
          <a:xfrm>
            <a:off x="2743200" y="152400"/>
            <a:ext cx="6172200" cy="533400"/>
          </a:xfrm>
          <a:prstGeom prst="rect">
            <a:avLst/>
          </a:prstGeom>
        </p:spPr>
        <p:txBody>
          <a:bodyPr/>
          <a:lstStyle>
            <a:lvl1pPr marL="0" indent="0" algn="r">
              <a:spcBef>
                <a:spcPts val="0"/>
              </a:spcBef>
              <a:buNone/>
              <a:defRPr sz="3200" b="1"/>
            </a:lvl1pPr>
          </a:lstStyle>
          <a:p>
            <a:pPr lvl="0"/>
            <a:r>
              <a:rPr lang="en-US" dirty="0" smtClean="0"/>
              <a:t>Click to edit</a:t>
            </a:r>
          </a:p>
        </p:txBody>
      </p:sp>
      <p:cxnSp>
        <p:nvCxnSpPr>
          <p:cNvPr id="14" name="Straight Connector 13"/>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5" name="Footer Placeholder 4"/>
          <p:cNvSpPr txBox="1">
            <a:spLocks/>
          </p:cNvSpPr>
          <p:nvPr userDrawn="1"/>
        </p:nvSpPr>
        <p:spPr>
          <a:xfrm>
            <a:off x="490538" y="6400800"/>
            <a:ext cx="8196262" cy="306388"/>
          </a:xfrm>
          <a:prstGeom prst="rect">
            <a:avLst/>
          </a:prstGeom>
        </p:spPr>
        <p:txBody>
          <a:bodyPr/>
          <a:lstStyle>
            <a:lvl1pPr>
              <a:defRPr>
                <a:solidFill>
                  <a:schemeClr val="bg1">
                    <a:lumMod val="50000"/>
                  </a:schemeClr>
                </a:solidFill>
              </a:defRPr>
            </a:lvl1pPr>
          </a:lstStyle>
          <a:p>
            <a:pPr>
              <a:tabLst>
                <a:tab pos="7772400" algn="r"/>
              </a:tabLst>
              <a:defRPr/>
            </a:pPr>
            <a:endParaRPr lang="en-US" sz="1100" dirty="0" smtClean="0">
              <a:solidFill>
                <a:schemeClr val="tx1">
                  <a:lumMod val="65000"/>
                  <a:lumOff val="35000"/>
                </a:schemeClr>
              </a:solidFill>
              <a:cs typeface="+mn-cs"/>
            </a:endParaRPr>
          </a:p>
          <a:p>
            <a:pPr>
              <a:tabLst>
                <a:tab pos="7772400" algn="r"/>
              </a:tabLst>
              <a:defRPr/>
            </a:pPr>
            <a:r>
              <a:rPr lang="en-US" sz="1100" dirty="0" smtClean="0">
                <a:solidFill>
                  <a:schemeClr val="tx1">
                    <a:lumMod val="65000"/>
                    <a:lumOff val="35000"/>
                  </a:schemeClr>
                </a:solidFill>
                <a:cs typeface="+mn-cs"/>
              </a:rPr>
              <a:t>	</a:t>
            </a:r>
            <a:fld id="{406E3D8A-254E-415B-9C7A-A0325DF7507E}" type="slidenum">
              <a:rPr lang="en-US" sz="1100" smtClean="0">
                <a:solidFill>
                  <a:schemeClr val="tx1">
                    <a:lumMod val="65000"/>
                    <a:lumOff val="35000"/>
                  </a:schemeClr>
                </a:solidFill>
                <a:cs typeface="+mn-cs"/>
              </a:rPr>
              <a:pPr>
                <a:tabLst>
                  <a:tab pos="7772400" algn="r"/>
                </a:tabLst>
                <a:defRPr/>
              </a:pPr>
              <a:t>‹#›</a:t>
            </a:fld>
            <a:endParaRPr lang="en-US" sz="1100" dirty="0">
              <a:cs typeface="+mn-cs"/>
            </a:endParaRPr>
          </a:p>
        </p:txBody>
      </p:sp>
      <p:sp>
        <p:nvSpPr>
          <p:cNvPr id="2" name="Rectangle 1"/>
          <p:cNvSpPr/>
          <p:nvPr userDrawn="1"/>
        </p:nvSpPr>
        <p:spPr>
          <a:xfrm>
            <a:off x="76200" y="76200"/>
            <a:ext cx="2057400" cy="1143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606054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Footer Placeholder 4"/>
          <p:cNvSpPr txBox="1">
            <a:spLocks/>
          </p:cNvSpPr>
          <p:nvPr userDrawn="1"/>
        </p:nvSpPr>
        <p:spPr>
          <a:xfrm>
            <a:off x="947738" y="6638925"/>
            <a:ext cx="8196262" cy="228600"/>
          </a:xfrm>
          <a:prstGeom prst="rect">
            <a:avLst/>
          </a:prstGeom>
        </p:spPr>
        <p:txBody>
          <a:bodyPr/>
          <a:lstStyle>
            <a:lvl1pPr>
              <a:defRPr>
                <a:solidFill>
                  <a:schemeClr val="bg1">
                    <a:lumMod val="50000"/>
                  </a:schemeClr>
                </a:solidFill>
              </a:defRPr>
            </a:lvl1pPr>
          </a:lstStyle>
          <a:p>
            <a:pPr algn="r">
              <a:defRPr/>
            </a:pPr>
            <a:r>
              <a:rPr lang="en-US" sz="900" dirty="0" smtClean="0">
                <a:latin typeface="+mn-lt"/>
                <a:cs typeface="+mn-cs"/>
              </a:rPr>
              <a:t>© </a:t>
            </a:r>
            <a:r>
              <a:rPr lang="en-US" sz="900" dirty="0" smtClean="0">
                <a:solidFill>
                  <a:schemeClr val="tx1">
                    <a:lumMod val="65000"/>
                    <a:lumOff val="35000"/>
                  </a:schemeClr>
                </a:solidFill>
                <a:cs typeface="+mn-cs"/>
              </a:rPr>
              <a:t>2016 Universal Service Administrative Company. All rights reserved.</a:t>
            </a:r>
            <a:endParaRPr lang="en-US" sz="900" dirty="0">
              <a:cs typeface="+mn-cs"/>
            </a:endParaRPr>
          </a:p>
        </p:txBody>
      </p:sp>
      <p:pic>
        <p:nvPicPr>
          <p:cNvPr id="4" name="Picture 3"/>
          <p:cNvPicPr>
            <a:picLocks noChangeAspect="1"/>
          </p:cNvPicPr>
          <p:nvPr userDrawn="1"/>
        </p:nvPicPr>
        <p:blipFill rotWithShape="1">
          <a:blip r:embed="rId5" cstate="print">
            <a:extLst>
              <a:ext uri="{28A0092B-C50C-407E-A947-70E740481C1C}">
                <a14:useLocalDpi xmlns:a14="http://schemas.microsoft.com/office/drawing/2010/main" val="0"/>
              </a:ext>
            </a:extLst>
          </a:blip>
          <a:srcRect t="28749" b="27501"/>
          <a:stretch/>
        </p:blipFill>
        <p:spPr>
          <a:xfrm>
            <a:off x="30480" y="101679"/>
            <a:ext cx="2616200" cy="858441"/>
          </a:xfrm>
          <a:prstGeom prst="rect">
            <a:avLst/>
          </a:prstGeom>
        </p:spPr>
      </p:pic>
    </p:spTree>
    <p:extLst>
      <p:ext uri="{BB962C8B-B14F-4D97-AF65-F5344CB8AC3E}">
        <p14:creationId xmlns:p14="http://schemas.microsoft.com/office/powerpoint/2010/main" val="791783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ww.slforms.universalservice.org/EMailResponse/EMail_Intro.aspx"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usac.org/sl/tools/news-briefs/preview.aspx?id=696"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www2.sl.universalservice.org/bear/login.aspx"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usac.org/_res/documents/sl/pdf/samples/samples-checklist-E-Rate-table-contents.pdf"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www.usac.org/sl"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 Id="rId6" Type="http://schemas.openxmlformats.org/officeDocument/2006/relationships/hyperlink" Target="http://www.usac.org/sl/tools/default.aspx" TargetMode="External"/><Relationship Id="rId5" Type="http://schemas.openxmlformats.org/officeDocument/2006/relationships/hyperlink" Target="http://www.usac.org/sl/applicants/default.aspx" TargetMode="External"/><Relationship Id="rId4" Type="http://schemas.openxmlformats.org/officeDocument/2006/relationships/hyperlink" Target="http://www.usac.org/sl/tools/apply-to-erate/default.aspx" TargetMode="Externa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E-rate Fundamentals</a:t>
            </a:r>
            <a:endParaRPr lang="en-US" dirty="0"/>
          </a:p>
        </p:txBody>
      </p:sp>
      <p:sp>
        <p:nvSpPr>
          <p:cNvPr id="5" name="Text Placeholder 4"/>
          <p:cNvSpPr>
            <a:spLocks noGrp="1"/>
          </p:cNvSpPr>
          <p:nvPr>
            <p:ph type="body" sz="quarter" idx="10"/>
          </p:nvPr>
        </p:nvSpPr>
        <p:spPr>
          <a:xfrm>
            <a:off x="609600" y="2667000"/>
            <a:ext cx="8153400" cy="838200"/>
          </a:xfrm>
        </p:spPr>
        <p:txBody>
          <a:bodyPr/>
          <a:lstStyle/>
          <a:p>
            <a:r>
              <a:rPr lang="en-US" dirty="0" smtClean="0"/>
              <a:t>E-rate Program Applicant Training</a:t>
            </a:r>
            <a:endParaRPr lang="en-US" dirty="0"/>
          </a:p>
        </p:txBody>
      </p:sp>
      <p:sp>
        <p:nvSpPr>
          <p:cNvPr id="7" name="Text Placeholder 5"/>
          <p:cNvSpPr txBox="1">
            <a:spLocks/>
          </p:cNvSpPr>
          <p:nvPr/>
        </p:nvSpPr>
        <p:spPr>
          <a:xfrm>
            <a:off x="762000" y="4495800"/>
            <a:ext cx="8001000" cy="533400"/>
          </a:xfrm>
          <a:prstGeom prst="rect">
            <a:avLst/>
          </a:prstGeom>
        </p:spPr>
        <p:txBody>
          <a:bodyPr/>
          <a:lstStyle>
            <a:lvl1pPr marL="0" marR="0" indent="0" algn="r" defTabSz="914400" rtl="0" eaLnBrk="1" fontAlgn="auto" latinLnBrk="0" hangingPunct="1">
              <a:lnSpc>
                <a:spcPct val="100000"/>
              </a:lnSpc>
              <a:spcBef>
                <a:spcPts val="0"/>
              </a:spcBef>
              <a:spcAft>
                <a:spcPts val="1200"/>
              </a:spcAft>
              <a:buClrTx/>
              <a:buSzTx/>
              <a:buFont typeface="Arial" panose="020B0604020202020204" pitchFamily="34" charset="0"/>
              <a:buNone/>
              <a:tabLst/>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400" dirty="0" smtClean="0"/>
              <a:t>September – November 2016</a:t>
            </a:r>
            <a:endParaRPr lang="en-US" sz="2400" dirty="0"/>
          </a:p>
        </p:txBody>
      </p:sp>
    </p:spTree>
    <p:extLst>
      <p:ext uri="{BB962C8B-B14F-4D97-AF65-F5344CB8AC3E}">
        <p14:creationId xmlns:p14="http://schemas.microsoft.com/office/powerpoint/2010/main" val="25214603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457200" y="1676400"/>
            <a:ext cx="8229600" cy="4572000"/>
          </a:xfrm>
        </p:spPr>
        <p:txBody>
          <a:bodyPr/>
          <a:lstStyle/>
          <a:p>
            <a:pPr marL="347472" indent="-347472">
              <a:spcAft>
                <a:spcPts val="600"/>
              </a:spcAft>
              <a:defRPr/>
            </a:pPr>
            <a:r>
              <a:rPr lang="en-US" sz="2200" dirty="0" smtClean="0"/>
              <a:t>Discounts range from </a:t>
            </a:r>
            <a:r>
              <a:rPr lang="en-US" sz="2200" dirty="0"/>
              <a:t>20-90 percent of eligible </a:t>
            </a:r>
            <a:r>
              <a:rPr lang="en-US" sz="2200" dirty="0" smtClean="0"/>
              <a:t>costs (20-85 percent for Category Two services, up to 30 percent for voice in FY2017).</a:t>
            </a:r>
          </a:p>
          <a:p>
            <a:pPr marL="347472" indent="-347472">
              <a:spcAft>
                <a:spcPts val="600"/>
              </a:spcAft>
              <a:defRPr/>
            </a:pPr>
            <a:r>
              <a:rPr lang="en-US" sz="2200" dirty="0" smtClean="0"/>
              <a:t>Discounts are calculated for the school district or the library system (not for individual schools or library branches).</a:t>
            </a:r>
            <a:endParaRPr lang="en-US" sz="2200" dirty="0"/>
          </a:p>
          <a:p>
            <a:pPr marL="347472" indent="-347472">
              <a:spcAft>
                <a:spcPts val="600"/>
              </a:spcAft>
              <a:defRPr/>
            </a:pPr>
            <a:r>
              <a:rPr lang="en-US" sz="2200" dirty="0"/>
              <a:t>Discount level </a:t>
            </a:r>
            <a:r>
              <a:rPr lang="en-US" sz="2200" dirty="0" smtClean="0"/>
              <a:t>depends </a:t>
            </a:r>
            <a:r>
              <a:rPr lang="en-US" sz="2200" dirty="0"/>
              <a:t>on:</a:t>
            </a:r>
          </a:p>
          <a:p>
            <a:pPr marL="747522" lvl="1" indent="-347472">
              <a:spcAft>
                <a:spcPts val="600"/>
              </a:spcAft>
              <a:defRPr/>
            </a:pPr>
            <a:r>
              <a:rPr lang="en-US" sz="2200" dirty="0"/>
              <a:t>Percentage of students who are eligible for National School Lunch Program (NSLP) in </a:t>
            </a:r>
            <a:r>
              <a:rPr lang="en-US" sz="2200" dirty="0" smtClean="0"/>
              <a:t>the appropriate school district.</a:t>
            </a:r>
            <a:endParaRPr lang="en-US" sz="2200" dirty="0"/>
          </a:p>
          <a:p>
            <a:pPr marL="1147572" lvl="2" indent="-347472">
              <a:spcBef>
                <a:spcPts val="0"/>
              </a:spcBef>
              <a:spcAft>
                <a:spcPts val="600"/>
              </a:spcAft>
              <a:defRPr/>
            </a:pPr>
            <a:r>
              <a:rPr lang="en-US" sz="2200" dirty="0"/>
              <a:t>F</a:t>
            </a:r>
            <a:r>
              <a:rPr lang="en-US" sz="2200" dirty="0" smtClean="0"/>
              <a:t>or </a:t>
            </a:r>
            <a:r>
              <a:rPr lang="en-US" sz="2200" dirty="0"/>
              <a:t>a </a:t>
            </a:r>
            <a:r>
              <a:rPr lang="en-US" sz="2200" dirty="0" smtClean="0"/>
              <a:t>library, this is the public school </a:t>
            </a:r>
            <a:r>
              <a:rPr lang="en-US" sz="2200" dirty="0"/>
              <a:t>district in which the </a:t>
            </a:r>
            <a:r>
              <a:rPr lang="en-US" sz="2200" dirty="0" smtClean="0"/>
              <a:t>main branch of the library </a:t>
            </a:r>
            <a:r>
              <a:rPr lang="en-US" sz="2200" dirty="0"/>
              <a:t>is </a:t>
            </a:r>
            <a:r>
              <a:rPr lang="en-US" sz="2200" dirty="0" smtClean="0"/>
              <a:t>located</a:t>
            </a:r>
            <a:r>
              <a:rPr lang="en-US" sz="2200" dirty="0"/>
              <a:t>.</a:t>
            </a:r>
          </a:p>
          <a:p>
            <a:pPr marL="747522" lvl="1" indent="-347472">
              <a:spcAft>
                <a:spcPts val="600"/>
              </a:spcAft>
              <a:defRPr/>
            </a:pPr>
            <a:r>
              <a:rPr lang="en-US" sz="2200" dirty="0"/>
              <a:t>Urban or rural </a:t>
            </a:r>
            <a:r>
              <a:rPr lang="en-US" sz="2200" dirty="0" smtClean="0"/>
              <a:t>status.</a:t>
            </a:r>
          </a:p>
          <a:p>
            <a:pPr marL="347472" indent="-347472">
              <a:spcAft>
                <a:spcPts val="600"/>
              </a:spcAft>
              <a:defRPr/>
            </a:pPr>
            <a:r>
              <a:rPr lang="en-US" sz="2200" dirty="0" smtClean="0"/>
              <a:t>Discount level for a consortium is the simple average of the discounts of the consortium members.</a:t>
            </a:r>
            <a:endParaRPr lang="en-US" sz="2200" dirty="0"/>
          </a:p>
        </p:txBody>
      </p:sp>
      <p:sp>
        <p:nvSpPr>
          <p:cNvPr id="6" name="Text Placeholder 5"/>
          <p:cNvSpPr>
            <a:spLocks noGrp="1"/>
          </p:cNvSpPr>
          <p:nvPr>
            <p:ph type="body" sz="quarter" idx="12"/>
          </p:nvPr>
        </p:nvSpPr>
        <p:spPr/>
        <p:txBody>
          <a:bodyPr/>
          <a:lstStyle/>
          <a:p>
            <a:r>
              <a:rPr lang="en-US" dirty="0"/>
              <a:t>General E-rate Information</a:t>
            </a:r>
          </a:p>
        </p:txBody>
      </p:sp>
      <p:sp>
        <p:nvSpPr>
          <p:cNvPr id="4" name="Title 3"/>
          <p:cNvSpPr>
            <a:spLocks noGrp="1"/>
          </p:cNvSpPr>
          <p:nvPr>
            <p:ph type="title"/>
          </p:nvPr>
        </p:nvSpPr>
        <p:spPr>
          <a:xfrm>
            <a:off x="457200" y="1066800"/>
            <a:ext cx="8229600" cy="609600"/>
          </a:xfrm>
        </p:spPr>
        <p:txBody>
          <a:bodyPr/>
          <a:lstStyle/>
          <a:p>
            <a:r>
              <a:rPr lang="en-US" dirty="0" smtClean="0"/>
              <a:t>E-rate Discounts</a:t>
            </a:r>
            <a:endParaRPr lang="en-US" dirty="0"/>
          </a:p>
        </p:txBody>
      </p:sp>
    </p:spTree>
    <p:extLst>
      <p:ext uri="{BB962C8B-B14F-4D97-AF65-F5344CB8AC3E}">
        <p14:creationId xmlns:p14="http://schemas.microsoft.com/office/powerpoint/2010/main" val="27274385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2"/>
          </p:nvPr>
        </p:nvSpPr>
        <p:spPr/>
        <p:txBody>
          <a:bodyPr/>
          <a:lstStyle/>
          <a:p>
            <a:r>
              <a:rPr lang="en-US" dirty="0"/>
              <a:t>General E-rate Information</a:t>
            </a:r>
          </a:p>
        </p:txBody>
      </p:sp>
      <p:graphicFrame>
        <p:nvGraphicFramePr>
          <p:cNvPr id="5" name="Content Placeholder 10"/>
          <p:cNvGraphicFramePr>
            <a:graphicFrameLocks/>
          </p:cNvGraphicFramePr>
          <p:nvPr>
            <p:extLst>
              <p:ext uri="{D42A27DB-BD31-4B8C-83A1-F6EECF244321}">
                <p14:modId xmlns:p14="http://schemas.microsoft.com/office/powerpoint/2010/main" val="3813130405"/>
              </p:ext>
            </p:extLst>
          </p:nvPr>
        </p:nvGraphicFramePr>
        <p:xfrm>
          <a:off x="152400" y="2286000"/>
          <a:ext cx="8686800" cy="2971797"/>
        </p:xfrm>
        <a:graphic>
          <a:graphicData uri="http://schemas.openxmlformats.org/drawingml/2006/table">
            <a:tbl>
              <a:tblPr firstRow="1" bandRow="1">
                <a:tableStyleId>{5C22544A-7EE6-4342-B048-85BDC9FD1C3A}</a:tableStyleId>
              </a:tblPr>
              <a:tblGrid>
                <a:gridCol w="1737360">
                  <a:extLst>
                    <a:ext uri="{9D8B030D-6E8A-4147-A177-3AD203B41FA5}">
                      <a16:colId xmlns="" xmlns:a16="http://schemas.microsoft.com/office/drawing/2014/main" val="20000"/>
                    </a:ext>
                  </a:extLst>
                </a:gridCol>
                <a:gridCol w="1737360">
                  <a:extLst>
                    <a:ext uri="{9D8B030D-6E8A-4147-A177-3AD203B41FA5}">
                      <a16:colId xmlns="" xmlns:a16="http://schemas.microsoft.com/office/drawing/2014/main" val="20001"/>
                    </a:ext>
                  </a:extLst>
                </a:gridCol>
                <a:gridCol w="1737360">
                  <a:extLst>
                    <a:ext uri="{9D8B030D-6E8A-4147-A177-3AD203B41FA5}">
                      <a16:colId xmlns="" xmlns:a16="http://schemas.microsoft.com/office/drawing/2014/main" val="20002"/>
                    </a:ext>
                  </a:extLst>
                </a:gridCol>
                <a:gridCol w="1737360">
                  <a:extLst>
                    <a:ext uri="{9D8B030D-6E8A-4147-A177-3AD203B41FA5}">
                      <a16:colId xmlns="" xmlns:a16="http://schemas.microsoft.com/office/drawing/2014/main" val="20003"/>
                    </a:ext>
                  </a:extLst>
                </a:gridCol>
                <a:gridCol w="1737360">
                  <a:extLst>
                    <a:ext uri="{9D8B030D-6E8A-4147-A177-3AD203B41FA5}">
                      <a16:colId xmlns="" xmlns:a16="http://schemas.microsoft.com/office/drawing/2014/main" val="20004"/>
                    </a:ext>
                  </a:extLst>
                </a:gridCol>
              </a:tblGrid>
              <a:tr h="375868">
                <a:tc>
                  <a:txBody>
                    <a:bodyPr/>
                    <a:lstStyle/>
                    <a:p>
                      <a:pPr algn="ctr"/>
                      <a:endParaRPr lang="en-US" sz="1600" b="0" i="1" dirty="0">
                        <a:solidFill>
                          <a:schemeClr val="bg1"/>
                        </a:solidFill>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gridSpan="2">
                  <a:txBody>
                    <a:bodyPr/>
                    <a:lstStyle/>
                    <a:p>
                      <a:pPr algn="ctr"/>
                      <a:r>
                        <a:rPr lang="en-US" sz="1800" b="1" i="0" dirty="0">
                          <a:solidFill>
                            <a:schemeClr val="bg1"/>
                          </a:solidFill>
                        </a:rPr>
                        <a:t>Category One</a:t>
                      </a:r>
                      <a:r>
                        <a:rPr lang="en-US" sz="1800" b="1" i="0" baseline="0" dirty="0">
                          <a:solidFill>
                            <a:schemeClr val="bg1"/>
                          </a:solidFill>
                        </a:rPr>
                        <a:t> Discount Levels</a:t>
                      </a:r>
                      <a:endParaRPr lang="en-US" sz="1800" b="1" i="0" dirty="0">
                        <a:solidFill>
                          <a:schemeClr val="bg1"/>
                        </a:solidFill>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hMerge="1">
                  <a:txBody>
                    <a:bodyPr/>
                    <a:lstStyle/>
                    <a:p>
                      <a:pPr algn="ctr"/>
                      <a:endParaRPr lang="en-US" sz="1800" b="0" i="1" dirty="0">
                        <a:solidFill>
                          <a:schemeClr val="bg1"/>
                        </a:solidFill>
                      </a:endParaRPr>
                    </a:p>
                  </a:txBody>
                  <a:tcPr marL="0" marR="0" marT="0" marB="0">
                    <a:solidFill>
                      <a:srgbClr val="0070C0"/>
                    </a:solidFill>
                  </a:tcPr>
                </a:tc>
                <a:tc gridSpan="2">
                  <a:txBody>
                    <a:bodyPr/>
                    <a:lstStyle/>
                    <a:p>
                      <a:pPr algn="ctr"/>
                      <a:r>
                        <a:rPr lang="en-US" sz="1800" b="1" i="0" dirty="0">
                          <a:solidFill>
                            <a:schemeClr val="bg1"/>
                          </a:solidFill>
                        </a:rPr>
                        <a:t>Category Two</a:t>
                      </a:r>
                      <a:r>
                        <a:rPr lang="en-US" sz="1800" b="1" i="0" baseline="0" dirty="0">
                          <a:solidFill>
                            <a:schemeClr val="bg1"/>
                          </a:solidFill>
                        </a:rPr>
                        <a:t> Discount Levels</a:t>
                      </a:r>
                      <a:endParaRPr lang="en-US" sz="1800" b="1" i="0" dirty="0">
                        <a:solidFill>
                          <a:schemeClr val="bg1"/>
                        </a:solidFill>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1E9D8B"/>
                    </a:solidFill>
                  </a:tcPr>
                </a:tc>
                <a:tc hMerge="1">
                  <a:txBody>
                    <a:bodyPr/>
                    <a:lstStyle/>
                    <a:p>
                      <a:pPr algn="ctr"/>
                      <a:endParaRPr lang="en-US" sz="1800" b="0" i="1" dirty="0">
                        <a:solidFill>
                          <a:schemeClr val="bg1"/>
                        </a:solidFill>
                      </a:endParaRPr>
                    </a:p>
                  </a:txBody>
                  <a:tcPr marL="0" marR="0" marT="0" marB="0">
                    <a:solidFill>
                      <a:srgbClr val="0070C0"/>
                    </a:solidFill>
                  </a:tcPr>
                </a:tc>
                <a:extLst>
                  <a:ext uri="{0D108BD9-81ED-4DB2-BD59-A6C34878D82A}">
                    <a16:rowId xmlns="" xmlns:a16="http://schemas.microsoft.com/office/drawing/2014/main" val="10000"/>
                  </a:ext>
                </a:extLst>
              </a:tr>
              <a:tr h="597359">
                <a:tc>
                  <a:txBody>
                    <a:bodyPr/>
                    <a:lstStyle/>
                    <a:p>
                      <a:pPr algn="ctr">
                        <a:lnSpc>
                          <a:spcPts val="1200"/>
                        </a:lnSpc>
                      </a:pPr>
                      <a:r>
                        <a:rPr lang="en-US" sz="1400" b="1" dirty="0">
                          <a:solidFill>
                            <a:schemeClr val="bg1"/>
                          </a:solidFill>
                        </a:rPr>
                        <a:t>INCOME</a:t>
                      </a:r>
                      <a:r>
                        <a:rPr lang="en-US" sz="1400" dirty="0">
                          <a:solidFill>
                            <a:schemeClr val="bg1"/>
                          </a:solidFill>
                        </a:rPr>
                        <a:t> </a:t>
                      </a:r>
                      <a:br>
                        <a:rPr lang="en-US" sz="1400" dirty="0">
                          <a:solidFill>
                            <a:schemeClr val="bg1"/>
                          </a:solidFill>
                        </a:rPr>
                      </a:br>
                      <a:r>
                        <a:rPr lang="en-US" sz="1100" b="0" i="1" dirty="0">
                          <a:solidFill>
                            <a:schemeClr val="bg1"/>
                          </a:solidFill>
                        </a:rPr>
                        <a:t>% of students eligible</a:t>
                      </a:r>
                      <a:br>
                        <a:rPr lang="en-US" sz="1100" b="0" i="1" dirty="0">
                          <a:solidFill>
                            <a:schemeClr val="bg1"/>
                          </a:solidFill>
                        </a:rPr>
                      </a:br>
                      <a:r>
                        <a:rPr lang="en-US" sz="1100" b="0" i="1" dirty="0">
                          <a:solidFill>
                            <a:schemeClr val="bg1"/>
                          </a:solidFill>
                        </a:rPr>
                        <a:t>for NSLP</a:t>
                      </a: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1">
                        <a:lumMod val="50000"/>
                        <a:lumOff val="50000"/>
                      </a:schemeClr>
                    </a:solidFill>
                  </a:tcPr>
                </a:tc>
                <a:tc>
                  <a:txBody>
                    <a:bodyPr/>
                    <a:lstStyle/>
                    <a:p>
                      <a:pPr algn="ctr">
                        <a:lnSpc>
                          <a:spcPts val="1200"/>
                        </a:lnSpc>
                      </a:pPr>
                      <a:r>
                        <a:rPr lang="en-US" sz="1400" b="1" dirty="0">
                          <a:solidFill>
                            <a:schemeClr val="bg1"/>
                          </a:solidFill>
                        </a:rPr>
                        <a:t>URBAN</a:t>
                      </a:r>
                      <a:r>
                        <a:rPr lang="en-US" sz="1400" dirty="0">
                          <a:solidFill>
                            <a:schemeClr val="bg1"/>
                          </a:solidFill>
                        </a:rPr>
                        <a:t/>
                      </a:r>
                      <a:br>
                        <a:rPr lang="en-US" sz="1400" dirty="0">
                          <a:solidFill>
                            <a:schemeClr val="bg1"/>
                          </a:solidFill>
                        </a:rPr>
                      </a:br>
                      <a:r>
                        <a:rPr lang="en-US" sz="1200" b="0" i="0" dirty="0">
                          <a:solidFill>
                            <a:schemeClr val="bg1"/>
                          </a:solidFill>
                        </a:rPr>
                        <a:t>DISCOUNT</a:t>
                      </a: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a:txBody>
                    <a:bodyPr/>
                    <a:lstStyle/>
                    <a:p>
                      <a:pPr algn="ctr">
                        <a:lnSpc>
                          <a:spcPts val="1200"/>
                        </a:lnSpc>
                      </a:pPr>
                      <a:r>
                        <a:rPr lang="en-US" sz="1400" b="1" dirty="0">
                          <a:solidFill>
                            <a:schemeClr val="bg1"/>
                          </a:solidFill>
                        </a:rPr>
                        <a:t>RURAL</a:t>
                      </a:r>
                      <a:r>
                        <a:rPr lang="en-US" sz="1400" dirty="0">
                          <a:solidFill>
                            <a:schemeClr val="bg1"/>
                          </a:solidFill>
                        </a:rPr>
                        <a:t/>
                      </a:r>
                      <a:br>
                        <a:rPr lang="en-US" sz="1400" dirty="0">
                          <a:solidFill>
                            <a:schemeClr val="bg1"/>
                          </a:solidFill>
                        </a:rPr>
                      </a:br>
                      <a:r>
                        <a:rPr lang="en-US" sz="1400" b="0" i="0" dirty="0">
                          <a:solidFill>
                            <a:schemeClr val="bg1"/>
                          </a:solidFill>
                        </a:rPr>
                        <a:t>DISCOUNT</a:t>
                      </a:r>
                      <a:endParaRPr lang="en-US" sz="1400" b="0" i="1" dirty="0">
                        <a:solidFill>
                          <a:schemeClr val="bg1"/>
                        </a:solidFill>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a:txBody>
                    <a:bodyPr/>
                    <a:lstStyle/>
                    <a:p>
                      <a:pPr algn="ctr">
                        <a:lnSpc>
                          <a:spcPts val="1200"/>
                        </a:lnSpc>
                      </a:pPr>
                      <a:r>
                        <a:rPr lang="en-US" sz="1400" b="1" dirty="0">
                          <a:solidFill>
                            <a:schemeClr val="bg1"/>
                          </a:solidFill>
                        </a:rPr>
                        <a:t>URBAN</a:t>
                      </a:r>
                      <a:r>
                        <a:rPr lang="en-US" sz="1400" dirty="0">
                          <a:solidFill>
                            <a:schemeClr val="bg1"/>
                          </a:solidFill>
                        </a:rPr>
                        <a:t/>
                      </a:r>
                      <a:br>
                        <a:rPr lang="en-US" sz="1400" dirty="0">
                          <a:solidFill>
                            <a:schemeClr val="bg1"/>
                          </a:solidFill>
                        </a:rPr>
                      </a:br>
                      <a:r>
                        <a:rPr lang="en-US" sz="1400" b="0" i="0" dirty="0">
                          <a:solidFill>
                            <a:schemeClr val="bg1"/>
                          </a:solidFill>
                        </a:rPr>
                        <a:t>DISCOUNT</a:t>
                      </a:r>
                      <a:endParaRPr lang="en-US" sz="1400" b="0" i="1" dirty="0">
                        <a:solidFill>
                          <a:schemeClr val="bg1"/>
                        </a:solidFill>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1E9D8B"/>
                    </a:solidFill>
                  </a:tcPr>
                </a:tc>
                <a:tc>
                  <a:txBody>
                    <a:bodyPr/>
                    <a:lstStyle/>
                    <a:p>
                      <a:pPr algn="ctr">
                        <a:lnSpc>
                          <a:spcPts val="1200"/>
                        </a:lnSpc>
                      </a:pPr>
                      <a:r>
                        <a:rPr lang="en-US" sz="1400" b="1" dirty="0">
                          <a:solidFill>
                            <a:schemeClr val="bg1"/>
                          </a:solidFill>
                        </a:rPr>
                        <a:t>RURAL</a:t>
                      </a:r>
                      <a:r>
                        <a:rPr lang="en-US" sz="1400" dirty="0">
                          <a:solidFill>
                            <a:schemeClr val="bg1"/>
                          </a:solidFill>
                        </a:rPr>
                        <a:t/>
                      </a:r>
                      <a:br>
                        <a:rPr lang="en-US" sz="1400" dirty="0">
                          <a:solidFill>
                            <a:schemeClr val="bg1"/>
                          </a:solidFill>
                        </a:rPr>
                      </a:br>
                      <a:r>
                        <a:rPr lang="en-US" sz="1400" b="0" i="0" dirty="0">
                          <a:solidFill>
                            <a:schemeClr val="bg1"/>
                          </a:solidFill>
                        </a:rPr>
                        <a:t>DISCOUNT</a:t>
                      </a:r>
                      <a:endParaRPr lang="en-US" sz="1400" b="0" i="1" dirty="0">
                        <a:solidFill>
                          <a:schemeClr val="bg1"/>
                        </a:solidFill>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1E9D8B"/>
                    </a:solidFill>
                  </a:tcPr>
                </a:tc>
                <a:extLst>
                  <a:ext uri="{0D108BD9-81ED-4DB2-BD59-A6C34878D82A}">
                    <a16:rowId xmlns="" xmlns:a16="http://schemas.microsoft.com/office/drawing/2014/main" val="10001"/>
                  </a:ext>
                </a:extLst>
              </a:tr>
              <a:tr h="333095">
                <a:tc>
                  <a:txBody>
                    <a:bodyPr/>
                    <a:lstStyle/>
                    <a:p>
                      <a:pPr algn="ctr"/>
                      <a:r>
                        <a:rPr lang="en-US" sz="1400" dirty="0"/>
                        <a:t>Less than 1% </a:t>
                      </a: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r>
                        <a:rPr lang="en-US" sz="1400" dirty="0"/>
                        <a:t>20% </a:t>
                      </a: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r>
                        <a:rPr lang="en-US" sz="1400" dirty="0"/>
                        <a:t>25% </a:t>
                      </a: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r>
                        <a:rPr lang="en-US" sz="1400" dirty="0"/>
                        <a:t>20% </a:t>
                      </a: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r>
                        <a:rPr lang="en-US" sz="1400" dirty="0"/>
                        <a:t>25% </a:t>
                      </a: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 xmlns:a16="http://schemas.microsoft.com/office/drawing/2014/main" val="10002"/>
                  </a:ext>
                </a:extLst>
              </a:tr>
              <a:tr h="333095">
                <a:tc>
                  <a:txBody>
                    <a:bodyPr/>
                    <a:lstStyle/>
                    <a:p>
                      <a:pPr algn="ctr"/>
                      <a:r>
                        <a:rPr lang="en-US" sz="1400" dirty="0"/>
                        <a:t>1% to 19% </a:t>
                      </a: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a:r>
                        <a:rPr lang="en-US" sz="1400" dirty="0"/>
                        <a:t>40% </a:t>
                      </a: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a:r>
                        <a:rPr lang="en-US" sz="1400" dirty="0"/>
                        <a:t>50% </a:t>
                      </a: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a:r>
                        <a:rPr lang="en-US" sz="1400" dirty="0"/>
                        <a:t>40% </a:t>
                      </a: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a:r>
                        <a:rPr lang="en-US" sz="1400" dirty="0"/>
                        <a:t>50% </a:t>
                      </a: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3"/>
                  </a:ext>
                </a:extLst>
              </a:tr>
              <a:tr h="333095">
                <a:tc>
                  <a:txBody>
                    <a:bodyPr/>
                    <a:lstStyle/>
                    <a:p>
                      <a:pPr algn="ctr"/>
                      <a:r>
                        <a:rPr lang="en-US" sz="1400" dirty="0"/>
                        <a:t>20% to 34% </a:t>
                      </a: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r>
                        <a:rPr lang="en-US" sz="1400" dirty="0"/>
                        <a:t>50% </a:t>
                      </a: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r>
                        <a:rPr lang="en-US" sz="1400" dirty="0"/>
                        <a:t>60% </a:t>
                      </a: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r>
                        <a:rPr lang="en-US" sz="1400" dirty="0"/>
                        <a:t>50% </a:t>
                      </a: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r>
                        <a:rPr lang="en-US" sz="1400" dirty="0"/>
                        <a:t>60% </a:t>
                      </a: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 xmlns:a16="http://schemas.microsoft.com/office/drawing/2014/main" val="10004"/>
                  </a:ext>
                </a:extLst>
              </a:tr>
              <a:tr h="333095">
                <a:tc>
                  <a:txBody>
                    <a:bodyPr/>
                    <a:lstStyle/>
                    <a:p>
                      <a:pPr algn="ctr"/>
                      <a:r>
                        <a:rPr lang="en-US" sz="1400" dirty="0"/>
                        <a:t>35% to 49% </a:t>
                      </a: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a:r>
                        <a:rPr lang="en-US" sz="1400" dirty="0"/>
                        <a:t>60% </a:t>
                      </a: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a:r>
                        <a:rPr lang="en-US" sz="1400" dirty="0"/>
                        <a:t>70% </a:t>
                      </a: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a:r>
                        <a:rPr lang="en-US" sz="1400" dirty="0"/>
                        <a:t>60% </a:t>
                      </a: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a:r>
                        <a:rPr lang="en-US" sz="1400" dirty="0"/>
                        <a:t>70% </a:t>
                      </a: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5"/>
                  </a:ext>
                </a:extLst>
              </a:tr>
              <a:tr h="333095">
                <a:tc>
                  <a:txBody>
                    <a:bodyPr/>
                    <a:lstStyle/>
                    <a:p>
                      <a:pPr algn="ctr"/>
                      <a:r>
                        <a:rPr lang="en-US" sz="1400" dirty="0"/>
                        <a:t>50% to 74% </a:t>
                      </a: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r>
                        <a:rPr lang="en-US" sz="1400" dirty="0"/>
                        <a:t>80% </a:t>
                      </a: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r>
                        <a:rPr lang="en-US" sz="1400" dirty="0"/>
                        <a:t>80% </a:t>
                      </a: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r>
                        <a:rPr lang="en-US" sz="1400" dirty="0"/>
                        <a:t>80% </a:t>
                      </a: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r>
                        <a:rPr lang="en-US" sz="1400" dirty="0"/>
                        <a:t>80% </a:t>
                      </a: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 xmlns:a16="http://schemas.microsoft.com/office/drawing/2014/main" val="10006"/>
                  </a:ext>
                </a:extLst>
              </a:tr>
              <a:tr h="333095">
                <a:tc>
                  <a:txBody>
                    <a:bodyPr/>
                    <a:lstStyle/>
                    <a:p>
                      <a:pPr algn="ctr"/>
                      <a:r>
                        <a:rPr lang="en-US" sz="1400" dirty="0"/>
                        <a:t>75% to 100% </a:t>
                      </a: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a:r>
                        <a:rPr lang="en-US" sz="1400" dirty="0"/>
                        <a:t>90% </a:t>
                      </a: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a:r>
                        <a:rPr lang="en-US" sz="1400" b="1" dirty="0"/>
                        <a:t>90% </a:t>
                      </a: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a:r>
                        <a:rPr lang="en-US" sz="1400" dirty="0"/>
                        <a:t>85%</a:t>
                      </a: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a:r>
                        <a:rPr lang="en-US" sz="1400" b="1" dirty="0"/>
                        <a:t>85%</a:t>
                      </a: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7"/>
                  </a:ext>
                </a:extLst>
              </a:tr>
            </a:tbl>
          </a:graphicData>
        </a:graphic>
      </p:graphicFrame>
      <p:sp>
        <p:nvSpPr>
          <p:cNvPr id="7" name="Title 3"/>
          <p:cNvSpPr txBox="1">
            <a:spLocks/>
          </p:cNvSpPr>
          <p:nvPr/>
        </p:nvSpPr>
        <p:spPr>
          <a:xfrm>
            <a:off x="457200" y="1447800"/>
            <a:ext cx="8229600" cy="609600"/>
          </a:xfrm>
          <a:prstGeom prst="rect">
            <a:avLst/>
          </a:prstGeom>
        </p:spPr>
        <p:txBody>
          <a:bodyPr/>
          <a:lstStyle>
            <a:lvl1pPr algn="l" defTabSz="914400" rtl="0" eaLnBrk="1" latinLnBrk="0" hangingPunct="1">
              <a:spcBef>
                <a:spcPct val="0"/>
              </a:spcBef>
              <a:buNone/>
              <a:defRPr sz="2800" b="1" i="0" u="none" kern="1200">
                <a:solidFill>
                  <a:srgbClr val="0070C0"/>
                </a:solidFill>
                <a:latin typeface="+mj-lt"/>
                <a:ea typeface="+mj-ea"/>
                <a:cs typeface="+mj-cs"/>
              </a:defRPr>
            </a:lvl1pPr>
          </a:lstStyle>
          <a:p>
            <a:r>
              <a:rPr lang="en-US" dirty="0" smtClean="0"/>
              <a:t>Discount Matrix</a:t>
            </a:r>
            <a:endParaRPr lang="en-US" dirty="0"/>
          </a:p>
        </p:txBody>
      </p:sp>
    </p:spTree>
    <p:extLst>
      <p:ext uri="{BB962C8B-B14F-4D97-AF65-F5344CB8AC3E}">
        <p14:creationId xmlns:p14="http://schemas.microsoft.com/office/powerpoint/2010/main" val="38902709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2"/>
          </p:nvPr>
        </p:nvSpPr>
        <p:spPr/>
        <p:txBody>
          <a:bodyPr/>
          <a:lstStyle/>
          <a:p>
            <a:r>
              <a:rPr lang="en-US" dirty="0"/>
              <a:t>General E-rate Information</a:t>
            </a:r>
          </a:p>
        </p:txBody>
      </p:sp>
      <p:graphicFrame>
        <p:nvGraphicFramePr>
          <p:cNvPr id="5" name="Content Placeholder 10"/>
          <p:cNvGraphicFramePr>
            <a:graphicFrameLocks/>
          </p:cNvGraphicFramePr>
          <p:nvPr>
            <p:extLst>
              <p:ext uri="{D42A27DB-BD31-4B8C-83A1-F6EECF244321}">
                <p14:modId xmlns:p14="http://schemas.microsoft.com/office/powerpoint/2010/main" val="3294875365"/>
              </p:ext>
            </p:extLst>
          </p:nvPr>
        </p:nvGraphicFramePr>
        <p:xfrm>
          <a:off x="914400" y="2133603"/>
          <a:ext cx="6705600" cy="2971797"/>
        </p:xfrm>
        <a:graphic>
          <a:graphicData uri="http://schemas.openxmlformats.org/drawingml/2006/table">
            <a:tbl>
              <a:tblPr firstRow="1" bandRow="1">
                <a:tableStyleId>{5C22544A-7EE6-4342-B048-85BDC9FD1C3A}</a:tableStyleId>
              </a:tblPr>
              <a:tblGrid>
                <a:gridCol w="1905000">
                  <a:extLst>
                    <a:ext uri="{9D8B030D-6E8A-4147-A177-3AD203B41FA5}">
                      <a16:colId xmlns="" xmlns:a16="http://schemas.microsoft.com/office/drawing/2014/main" val="20000"/>
                    </a:ext>
                  </a:extLst>
                </a:gridCol>
                <a:gridCol w="2362200">
                  <a:extLst>
                    <a:ext uri="{9D8B030D-6E8A-4147-A177-3AD203B41FA5}">
                      <a16:colId xmlns="" xmlns:a16="http://schemas.microsoft.com/office/drawing/2014/main" val="20001"/>
                    </a:ext>
                  </a:extLst>
                </a:gridCol>
                <a:gridCol w="2438400">
                  <a:extLst>
                    <a:ext uri="{9D8B030D-6E8A-4147-A177-3AD203B41FA5}">
                      <a16:colId xmlns="" xmlns:a16="http://schemas.microsoft.com/office/drawing/2014/main" val="20002"/>
                    </a:ext>
                  </a:extLst>
                </a:gridCol>
              </a:tblGrid>
              <a:tr h="375868">
                <a:tc>
                  <a:txBody>
                    <a:bodyPr/>
                    <a:lstStyle/>
                    <a:p>
                      <a:pPr algn="ctr"/>
                      <a:endParaRPr lang="en-US" sz="1600" b="0" i="1" dirty="0">
                        <a:solidFill>
                          <a:schemeClr val="bg1"/>
                        </a:solidFill>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gridSpan="2">
                  <a:txBody>
                    <a:bodyPr/>
                    <a:lstStyle/>
                    <a:p>
                      <a:pPr algn="ctr"/>
                      <a:r>
                        <a:rPr lang="en-US" sz="1800" b="1" i="0" dirty="0">
                          <a:solidFill>
                            <a:schemeClr val="bg1"/>
                          </a:solidFill>
                        </a:rPr>
                        <a:t>Category One</a:t>
                      </a:r>
                      <a:r>
                        <a:rPr lang="en-US" sz="1800" b="1" i="0" baseline="0" dirty="0">
                          <a:solidFill>
                            <a:schemeClr val="bg1"/>
                          </a:solidFill>
                        </a:rPr>
                        <a:t> Discount Levels</a:t>
                      </a:r>
                      <a:endParaRPr lang="en-US" sz="1800" b="1" i="0" dirty="0">
                        <a:solidFill>
                          <a:schemeClr val="bg1"/>
                        </a:solidFill>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hMerge="1">
                  <a:txBody>
                    <a:bodyPr/>
                    <a:lstStyle/>
                    <a:p>
                      <a:pPr algn="ctr"/>
                      <a:endParaRPr lang="en-US" sz="1800" b="0" i="1" dirty="0">
                        <a:solidFill>
                          <a:schemeClr val="bg1"/>
                        </a:solidFill>
                      </a:endParaRPr>
                    </a:p>
                  </a:txBody>
                  <a:tcPr marL="0" marR="0" marT="0" marB="0">
                    <a:solidFill>
                      <a:srgbClr val="0070C0"/>
                    </a:solidFill>
                  </a:tcPr>
                </a:tc>
                <a:extLst>
                  <a:ext uri="{0D108BD9-81ED-4DB2-BD59-A6C34878D82A}">
                    <a16:rowId xmlns="" xmlns:a16="http://schemas.microsoft.com/office/drawing/2014/main" val="10000"/>
                  </a:ext>
                </a:extLst>
              </a:tr>
              <a:tr h="597359">
                <a:tc>
                  <a:txBody>
                    <a:bodyPr/>
                    <a:lstStyle/>
                    <a:p>
                      <a:pPr algn="ctr">
                        <a:lnSpc>
                          <a:spcPts val="1200"/>
                        </a:lnSpc>
                      </a:pPr>
                      <a:r>
                        <a:rPr lang="en-US" sz="1400" b="1" dirty="0">
                          <a:solidFill>
                            <a:schemeClr val="bg1"/>
                          </a:solidFill>
                        </a:rPr>
                        <a:t>INCOME</a:t>
                      </a:r>
                      <a:r>
                        <a:rPr lang="en-US" sz="1400" dirty="0">
                          <a:solidFill>
                            <a:schemeClr val="bg1"/>
                          </a:solidFill>
                        </a:rPr>
                        <a:t> </a:t>
                      </a:r>
                      <a:br>
                        <a:rPr lang="en-US" sz="1400" dirty="0">
                          <a:solidFill>
                            <a:schemeClr val="bg1"/>
                          </a:solidFill>
                        </a:rPr>
                      </a:br>
                      <a:r>
                        <a:rPr lang="en-US" sz="1100" b="0" i="1" dirty="0">
                          <a:solidFill>
                            <a:schemeClr val="bg1"/>
                          </a:solidFill>
                        </a:rPr>
                        <a:t>% of students eligible</a:t>
                      </a:r>
                      <a:br>
                        <a:rPr lang="en-US" sz="1100" b="0" i="1" dirty="0">
                          <a:solidFill>
                            <a:schemeClr val="bg1"/>
                          </a:solidFill>
                        </a:rPr>
                      </a:br>
                      <a:r>
                        <a:rPr lang="en-US" sz="1100" b="0" i="1" dirty="0">
                          <a:solidFill>
                            <a:schemeClr val="bg1"/>
                          </a:solidFill>
                        </a:rPr>
                        <a:t>for NSLP</a:t>
                      </a: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1">
                        <a:lumMod val="50000"/>
                        <a:lumOff val="50000"/>
                      </a:schemeClr>
                    </a:solidFill>
                  </a:tcPr>
                </a:tc>
                <a:tc>
                  <a:txBody>
                    <a:bodyPr/>
                    <a:lstStyle/>
                    <a:p>
                      <a:pPr algn="ctr">
                        <a:lnSpc>
                          <a:spcPts val="1200"/>
                        </a:lnSpc>
                      </a:pPr>
                      <a:r>
                        <a:rPr lang="en-US" sz="1400" b="1" dirty="0">
                          <a:solidFill>
                            <a:schemeClr val="bg1"/>
                          </a:solidFill>
                        </a:rPr>
                        <a:t>URBAN</a:t>
                      </a:r>
                      <a:r>
                        <a:rPr lang="en-US" sz="1400" dirty="0">
                          <a:solidFill>
                            <a:schemeClr val="bg1"/>
                          </a:solidFill>
                        </a:rPr>
                        <a:t/>
                      </a:r>
                      <a:br>
                        <a:rPr lang="en-US" sz="1400" dirty="0">
                          <a:solidFill>
                            <a:schemeClr val="bg1"/>
                          </a:solidFill>
                        </a:rPr>
                      </a:br>
                      <a:r>
                        <a:rPr lang="en-US" sz="1200" b="0" i="0" dirty="0">
                          <a:solidFill>
                            <a:schemeClr val="bg1"/>
                          </a:solidFill>
                        </a:rPr>
                        <a:t>DISCOUNT</a:t>
                      </a: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a:txBody>
                    <a:bodyPr/>
                    <a:lstStyle/>
                    <a:p>
                      <a:pPr algn="ctr">
                        <a:lnSpc>
                          <a:spcPts val="1200"/>
                        </a:lnSpc>
                      </a:pPr>
                      <a:r>
                        <a:rPr lang="en-US" sz="1400" b="1" dirty="0">
                          <a:solidFill>
                            <a:schemeClr val="bg1"/>
                          </a:solidFill>
                        </a:rPr>
                        <a:t>RURAL</a:t>
                      </a:r>
                      <a:r>
                        <a:rPr lang="en-US" sz="1400" dirty="0">
                          <a:solidFill>
                            <a:schemeClr val="bg1"/>
                          </a:solidFill>
                        </a:rPr>
                        <a:t/>
                      </a:r>
                      <a:br>
                        <a:rPr lang="en-US" sz="1400" dirty="0">
                          <a:solidFill>
                            <a:schemeClr val="bg1"/>
                          </a:solidFill>
                        </a:rPr>
                      </a:br>
                      <a:r>
                        <a:rPr lang="en-US" sz="1400" b="0" i="0" dirty="0">
                          <a:solidFill>
                            <a:schemeClr val="bg1"/>
                          </a:solidFill>
                        </a:rPr>
                        <a:t>DISCOUNT</a:t>
                      </a:r>
                      <a:endParaRPr lang="en-US" sz="1400" b="0" i="1" dirty="0">
                        <a:solidFill>
                          <a:schemeClr val="bg1"/>
                        </a:solidFill>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extLst>
                  <a:ext uri="{0D108BD9-81ED-4DB2-BD59-A6C34878D82A}">
                    <a16:rowId xmlns="" xmlns:a16="http://schemas.microsoft.com/office/drawing/2014/main" val="10001"/>
                  </a:ext>
                </a:extLst>
              </a:tr>
              <a:tr h="333095">
                <a:tc>
                  <a:txBody>
                    <a:bodyPr/>
                    <a:lstStyle/>
                    <a:p>
                      <a:pPr algn="ctr"/>
                      <a:r>
                        <a:rPr lang="en-US" sz="1400" dirty="0"/>
                        <a:t>Less than 1% </a:t>
                      </a: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r>
                        <a:rPr lang="en-US" sz="1400" dirty="0" smtClean="0"/>
                        <a:t>0</a:t>
                      </a:r>
                      <a:r>
                        <a:rPr lang="en-US" sz="1400" dirty="0"/>
                        <a:t>% </a:t>
                      </a: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r>
                        <a:rPr lang="en-US" sz="1400" dirty="0" smtClean="0"/>
                        <a:t>0% </a:t>
                      </a:r>
                      <a:endParaRPr lang="en-US" sz="1400" dirty="0"/>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 xmlns:a16="http://schemas.microsoft.com/office/drawing/2014/main" val="10002"/>
                  </a:ext>
                </a:extLst>
              </a:tr>
              <a:tr h="333095">
                <a:tc>
                  <a:txBody>
                    <a:bodyPr/>
                    <a:lstStyle/>
                    <a:p>
                      <a:pPr algn="ctr"/>
                      <a:r>
                        <a:rPr lang="en-US" sz="1400" dirty="0"/>
                        <a:t>1% to 19% </a:t>
                      </a: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a:r>
                        <a:rPr lang="en-US" sz="1400" dirty="0" smtClean="0"/>
                        <a:t>0</a:t>
                      </a:r>
                      <a:r>
                        <a:rPr lang="en-US" sz="1400" dirty="0"/>
                        <a:t>% </a:t>
                      </a: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a:r>
                        <a:rPr lang="en-US" sz="1400" dirty="0" smtClean="0"/>
                        <a:t>0</a:t>
                      </a:r>
                      <a:r>
                        <a:rPr lang="en-US" sz="1400" dirty="0"/>
                        <a:t>% </a:t>
                      </a: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3"/>
                  </a:ext>
                </a:extLst>
              </a:tr>
              <a:tr h="333095">
                <a:tc>
                  <a:txBody>
                    <a:bodyPr/>
                    <a:lstStyle/>
                    <a:p>
                      <a:pPr algn="ctr"/>
                      <a:r>
                        <a:rPr lang="en-US" sz="1400"/>
                        <a:t>20% to 34% </a:t>
                      </a: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r>
                        <a:rPr lang="en-US" sz="1400" dirty="0" smtClean="0"/>
                        <a:t>0</a:t>
                      </a:r>
                      <a:r>
                        <a:rPr lang="en-US" sz="1400" dirty="0"/>
                        <a:t>% </a:t>
                      </a: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r>
                        <a:rPr lang="en-US" sz="1400" dirty="0" smtClean="0"/>
                        <a:t>0</a:t>
                      </a:r>
                      <a:r>
                        <a:rPr lang="en-US" sz="1400" dirty="0"/>
                        <a:t>% </a:t>
                      </a: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 xmlns:a16="http://schemas.microsoft.com/office/drawing/2014/main" val="10004"/>
                  </a:ext>
                </a:extLst>
              </a:tr>
              <a:tr h="333095">
                <a:tc>
                  <a:txBody>
                    <a:bodyPr/>
                    <a:lstStyle/>
                    <a:p>
                      <a:pPr algn="ctr"/>
                      <a:r>
                        <a:rPr lang="en-US" sz="1400"/>
                        <a:t>35% to 49% </a:t>
                      </a: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a:r>
                        <a:rPr lang="en-US" sz="1400" dirty="0" smtClean="0"/>
                        <a:t>0</a:t>
                      </a:r>
                      <a:r>
                        <a:rPr lang="en-US" sz="1400" dirty="0"/>
                        <a:t>% </a:t>
                      </a: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a:r>
                        <a:rPr lang="en-US" sz="1400" dirty="0"/>
                        <a:t>1</a:t>
                      </a:r>
                      <a:r>
                        <a:rPr lang="en-US" sz="1400" dirty="0" smtClean="0"/>
                        <a:t>0</a:t>
                      </a:r>
                      <a:r>
                        <a:rPr lang="en-US" sz="1400" dirty="0"/>
                        <a:t>% </a:t>
                      </a: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5"/>
                  </a:ext>
                </a:extLst>
              </a:tr>
              <a:tr h="333095">
                <a:tc>
                  <a:txBody>
                    <a:bodyPr/>
                    <a:lstStyle/>
                    <a:p>
                      <a:pPr algn="ctr"/>
                      <a:r>
                        <a:rPr lang="en-US" sz="1400"/>
                        <a:t>50% to 74% </a:t>
                      </a: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r>
                        <a:rPr lang="en-US" sz="1400" dirty="0"/>
                        <a:t>2</a:t>
                      </a:r>
                      <a:r>
                        <a:rPr lang="en-US" sz="1400" dirty="0" smtClean="0"/>
                        <a:t>0</a:t>
                      </a:r>
                      <a:r>
                        <a:rPr lang="en-US" sz="1400" dirty="0"/>
                        <a:t>% </a:t>
                      </a: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r>
                        <a:rPr lang="en-US" sz="1400" dirty="0"/>
                        <a:t>2</a:t>
                      </a:r>
                      <a:r>
                        <a:rPr lang="en-US" sz="1400" dirty="0" smtClean="0"/>
                        <a:t>0</a:t>
                      </a:r>
                      <a:r>
                        <a:rPr lang="en-US" sz="1400" dirty="0"/>
                        <a:t>% </a:t>
                      </a: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 xmlns:a16="http://schemas.microsoft.com/office/drawing/2014/main" val="10006"/>
                  </a:ext>
                </a:extLst>
              </a:tr>
              <a:tr h="333095">
                <a:tc>
                  <a:txBody>
                    <a:bodyPr/>
                    <a:lstStyle/>
                    <a:p>
                      <a:pPr algn="ctr"/>
                      <a:r>
                        <a:rPr lang="en-US" sz="1400" dirty="0"/>
                        <a:t>75% to 100% </a:t>
                      </a: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a:r>
                        <a:rPr lang="en-US" sz="1400" dirty="0"/>
                        <a:t>3</a:t>
                      </a:r>
                      <a:r>
                        <a:rPr lang="en-US" sz="1400" dirty="0" smtClean="0"/>
                        <a:t>0</a:t>
                      </a:r>
                      <a:r>
                        <a:rPr lang="en-US" sz="1400" dirty="0"/>
                        <a:t>% </a:t>
                      </a: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a:r>
                        <a:rPr lang="en-US" sz="1400" b="0" dirty="0"/>
                        <a:t>3</a:t>
                      </a:r>
                      <a:r>
                        <a:rPr lang="en-US" sz="1400" b="0" dirty="0" smtClean="0"/>
                        <a:t>0</a:t>
                      </a:r>
                      <a:r>
                        <a:rPr lang="en-US" sz="1400" b="0" dirty="0"/>
                        <a:t>% </a:t>
                      </a: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7"/>
                  </a:ext>
                </a:extLst>
              </a:tr>
            </a:tbl>
          </a:graphicData>
        </a:graphic>
      </p:graphicFrame>
      <p:sp>
        <p:nvSpPr>
          <p:cNvPr id="7" name="Title 3"/>
          <p:cNvSpPr txBox="1">
            <a:spLocks/>
          </p:cNvSpPr>
          <p:nvPr/>
        </p:nvSpPr>
        <p:spPr>
          <a:xfrm>
            <a:off x="457200" y="1295400"/>
            <a:ext cx="8229600" cy="609600"/>
          </a:xfrm>
          <a:prstGeom prst="rect">
            <a:avLst/>
          </a:prstGeom>
        </p:spPr>
        <p:txBody>
          <a:bodyPr/>
          <a:lstStyle>
            <a:lvl1pPr algn="l" defTabSz="914400" rtl="0" eaLnBrk="1" latinLnBrk="0" hangingPunct="1">
              <a:spcBef>
                <a:spcPct val="0"/>
              </a:spcBef>
              <a:buNone/>
              <a:defRPr sz="2800" b="1" i="0" u="none" kern="1200">
                <a:solidFill>
                  <a:srgbClr val="0070C0"/>
                </a:solidFill>
                <a:latin typeface="+mj-lt"/>
                <a:ea typeface="+mj-ea"/>
                <a:cs typeface="+mj-cs"/>
              </a:defRPr>
            </a:lvl1pPr>
          </a:lstStyle>
          <a:p>
            <a:r>
              <a:rPr lang="en-US" dirty="0" smtClean="0"/>
              <a:t>Voice Services – Phasedown for FY2017</a:t>
            </a:r>
            <a:endParaRPr lang="en-US" dirty="0"/>
          </a:p>
        </p:txBody>
      </p:sp>
    </p:spTree>
    <p:extLst>
      <p:ext uri="{BB962C8B-B14F-4D97-AF65-F5344CB8AC3E}">
        <p14:creationId xmlns:p14="http://schemas.microsoft.com/office/powerpoint/2010/main" val="15020180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pPr marL="347472" indent="-347472">
              <a:spcAft>
                <a:spcPts val="600"/>
              </a:spcAft>
              <a:defRPr/>
            </a:pPr>
            <a:r>
              <a:rPr lang="en-US" sz="2400" dirty="0" smtClean="0"/>
              <a:t>Starting with FY2015, USAC calculates a Category Two (C2) budget for each school or library.</a:t>
            </a:r>
          </a:p>
          <a:p>
            <a:pPr marL="747522" lvl="1" indent="-347472">
              <a:spcAft>
                <a:spcPts val="600"/>
              </a:spcAft>
              <a:defRPr/>
            </a:pPr>
            <a:r>
              <a:rPr lang="en-US" sz="2400" dirty="0" smtClean="0"/>
              <a:t>The school or library can receive discounts on the cost of C2 services up to its C2 budget amount.</a:t>
            </a:r>
          </a:p>
          <a:p>
            <a:pPr marL="747522" lvl="1" indent="-347472">
              <a:spcAft>
                <a:spcPts val="600"/>
              </a:spcAft>
              <a:defRPr/>
            </a:pPr>
            <a:r>
              <a:rPr lang="en-US" sz="2400" dirty="0" smtClean="0"/>
              <a:t>The C2 budget covers a five-year period starting with the first funding year USAC makes a C2 commitment.</a:t>
            </a:r>
          </a:p>
        </p:txBody>
      </p:sp>
      <p:sp>
        <p:nvSpPr>
          <p:cNvPr id="6" name="Text Placeholder 5"/>
          <p:cNvSpPr>
            <a:spLocks noGrp="1"/>
          </p:cNvSpPr>
          <p:nvPr>
            <p:ph type="body" sz="quarter" idx="12"/>
          </p:nvPr>
        </p:nvSpPr>
        <p:spPr/>
        <p:txBody>
          <a:bodyPr/>
          <a:lstStyle/>
          <a:p>
            <a:r>
              <a:rPr lang="en-US" dirty="0"/>
              <a:t>General E-rate Information</a:t>
            </a:r>
          </a:p>
        </p:txBody>
      </p:sp>
      <p:sp>
        <p:nvSpPr>
          <p:cNvPr id="4" name="Title 3"/>
          <p:cNvSpPr>
            <a:spLocks noGrp="1"/>
          </p:cNvSpPr>
          <p:nvPr>
            <p:ph type="title"/>
          </p:nvPr>
        </p:nvSpPr>
        <p:spPr/>
        <p:txBody>
          <a:bodyPr/>
          <a:lstStyle/>
          <a:p>
            <a:r>
              <a:rPr lang="en-US" dirty="0" smtClean="0"/>
              <a:t>Category Two Budgets</a:t>
            </a:r>
            <a:endParaRPr lang="en-US" dirty="0"/>
          </a:p>
        </p:txBody>
      </p:sp>
    </p:spTree>
    <p:extLst>
      <p:ext uri="{BB962C8B-B14F-4D97-AF65-F5344CB8AC3E}">
        <p14:creationId xmlns:p14="http://schemas.microsoft.com/office/powerpoint/2010/main" val="10003846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457200" y="1676400"/>
            <a:ext cx="8229600" cy="4648200"/>
          </a:xfrm>
        </p:spPr>
        <p:txBody>
          <a:bodyPr/>
          <a:lstStyle/>
          <a:p>
            <a:pPr marL="347472" indent="-347472">
              <a:spcAft>
                <a:spcPts val="600"/>
              </a:spcAft>
              <a:defRPr/>
            </a:pPr>
            <a:r>
              <a:rPr lang="en-US" dirty="0" smtClean="0"/>
              <a:t>Budget calculation</a:t>
            </a:r>
          </a:p>
          <a:p>
            <a:pPr marL="747522" lvl="1" indent="-347472">
              <a:spcAft>
                <a:spcPts val="600"/>
              </a:spcAft>
              <a:defRPr/>
            </a:pPr>
            <a:r>
              <a:rPr lang="en-US" dirty="0" smtClean="0"/>
              <a:t>School calculation - $150 x the maximum number of full- and part-time students using the services.</a:t>
            </a:r>
          </a:p>
          <a:p>
            <a:pPr marL="747522" lvl="1" indent="-347472">
              <a:spcAft>
                <a:spcPts val="600"/>
              </a:spcAft>
              <a:defRPr/>
            </a:pPr>
            <a:r>
              <a:rPr lang="en-US" dirty="0" smtClean="0"/>
              <a:t>Library calculation:</a:t>
            </a:r>
          </a:p>
          <a:p>
            <a:pPr marL="1147572" lvl="2" indent="-347472">
              <a:spcAft>
                <a:spcPts val="600"/>
              </a:spcAft>
              <a:defRPr/>
            </a:pPr>
            <a:r>
              <a:rPr lang="en-US" sz="2200" dirty="0" smtClean="0"/>
              <a:t>$2.30 x the total internal square footage of the library</a:t>
            </a:r>
          </a:p>
          <a:p>
            <a:pPr marL="1147572" lvl="2" indent="-347472">
              <a:spcAft>
                <a:spcPts val="600"/>
              </a:spcAft>
              <a:defRPr/>
            </a:pPr>
            <a:r>
              <a:rPr lang="en-US" sz="2200" dirty="0" smtClean="0"/>
              <a:t>For urban libraries, $5.00 x the total internal square footage of the library - urban libraries have an Institute of Museum and Library Services (IMLS) locale code of 11, 12, or 21.</a:t>
            </a:r>
          </a:p>
          <a:p>
            <a:pPr marL="747522" lvl="1" indent="-347472">
              <a:spcAft>
                <a:spcPts val="600"/>
              </a:spcAft>
              <a:defRPr/>
            </a:pPr>
            <a:r>
              <a:rPr lang="en-US" dirty="0" smtClean="0"/>
              <a:t>Floor: If the budget calculation for a school or library results in a value less than $9,200, the school or library’s pre-discount budget is set at $9,200.</a:t>
            </a:r>
            <a:endParaRPr lang="en-US" dirty="0"/>
          </a:p>
        </p:txBody>
      </p:sp>
      <p:sp>
        <p:nvSpPr>
          <p:cNvPr id="6" name="Text Placeholder 5"/>
          <p:cNvSpPr>
            <a:spLocks noGrp="1"/>
          </p:cNvSpPr>
          <p:nvPr>
            <p:ph type="body" sz="quarter" idx="12"/>
          </p:nvPr>
        </p:nvSpPr>
        <p:spPr/>
        <p:txBody>
          <a:bodyPr/>
          <a:lstStyle/>
          <a:p>
            <a:r>
              <a:rPr lang="en-US" dirty="0"/>
              <a:t>General E-rate Information</a:t>
            </a:r>
          </a:p>
        </p:txBody>
      </p:sp>
      <p:sp>
        <p:nvSpPr>
          <p:cNvPr id="4" name="Title 3"/>
          <p:cNvSpPr>
            <a:spLocks noGrp="1"/>
          </p:cNvSpPr>
          <p:nvPr>
            <p:ph type="title"/>
          </p:nvPr>
        </p:nvSpPr>
        <p:spPr>
          <a:xfrm>
            <a:off x="457200" y="1143000"/>
            <a:ext cx="8229600" cy="609600"/>
          </a:xfrm>
        </p:spPr>
        <p:txBody>
          <a:bodyPr/>
          <a:lstStyle/>
          <a:p>
            <a:r>
              <a:rPr lang="en-US" dirty="0" smtClean="0"/>
              <a:t>Category Two Budgets</a:t>
            </a:r>
            <a:endParaRPr lang="en-US" dirty="0"/>
          </a:p>
        </p:txBody>
      </p:sp>
    </p:spTree>
    <p:extLst>
      <p:ext uri="{BB962C8B-B14F-4D97-AF65-F5344CB8AC3E}">
        <p14:creationId xmlns:p14="http://schemas.microsoft.com/office/powerpoint/2010/main" val="13897614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pPr marL="347472" indent="-347472">
              <a:spcAft>
                <a:spcPts val="600"/>
              </a:spcAft>
              <a:defRPr/>
            </a:pPr>
            <a:r>
              <a:rPr lang="en-US" sz="2400" dirty="0" smtClean="0"/>
              <a:t>EPC is the E-rate customer portal for applicants, service providers, and consultants. In EPC, you can:</a:t>
            </a:r>
          </a:p>
          <a:p>
            <a:pPr marL="747522" lvl="1" indent="-347472">
              <a:spcAft>
                <a:spcPts val="600"/>
              </a:spcAft>
              <a:defRPr/>
            </a:pPr>
            <a:r>
              <a:rPr lang="en-US" sz="2400" dirty="0" smtClean="0"/>
              <a:t>File most program forms.</a:t>
            </a:r>
          </a:p>
          <a:p>
            <a:pPr marL="747522" lvl="1" indent="-347472">
              <a:spcAft>
                <a:spcPts val="600"/>
              </a:spcAft>
              <a:defRPr/>
            </a:pPr>
            <a:r>
              <a:rPr lang="en-US" sz="2400" dirty="0" smtClean="0"/>
              <a:t>Maintain a list of your related entities (individual schools for school districts, library branches for library systems, consortium members for consortia).</a:t>
            </a:r>
          </a:p>
          <a:p>
            <a:pPr marL="747522" lvl="1" indent="-347472">
              <a:spcAft>
                <a:spcPts val="600"/>
              </a:spcAft>
              <a:defRPr/>
            </a:pPr>
            <a:r>
              <a:rPr lang="en-US" sz="2400" dirty="0"/>
              <a:t>U</a:t>
            </a:r>
            <a:r>
              <a:rPr lang="en-US" sz="2400" dirty="0" smtClean="0"/>
              <a:t>pdate your entity information (e.g., addresses and phone numbers, entity information such as student counts and library square footage).</a:t>
            </a:r>
          </a:p>
          <a:p>
            <a:pPr marL="747522" lvl="1" indent="-347472">
              <a:spcAft>
                <a:spcPts val="600"/>
              </a:spcAft>
              <a:defRPr/>
            </a:pPr>
            <a:r>
              <a:rPr lang="en-US" sz="2400" dirty="0" smtClean="0"/>
              <a:t>Create additional users on your organization’s account and assign them rights (permissions).</a:t>
            </a:r>
          </a:p>
          <a:p>
            <a:pPr marL="747522" lvl="1" indent="-347472">
              <a:spcAft>
                <a:spcPts val="600"/>
              </a:spcAft>
              <a:defRPr/>
            </a:pPr>
            <a:endParaRPr lang="en-US" dirty="0"/>
          </a:p>
        </p:txBody>
      </p:sp>
      <p:sp>
        <p:nvSpPr>
          <p:cNvPr id="6" name="Text Placeholder 5"/>
          <p:cNvSpPr>
            <a:spLocks noGrp="1"/>
          </p:cNvSpPr>
          <p:nvPr>
            <p:ph type="body" sz="quarter" idx="12"/>
          </p:nvPr>
        </p:nvSpPr>
        <p:spPr/>
        <p:txBody>
          <a:bodyPr/>
          <a:lstStyle/>
          <a:p>
            <a:r>
              <a:rPr lang="en-US" dirty="0" smtClean="0"/>
              <a:t>E-rate Productivity Center</a:t>
            </a:r>
            <a:endParaRPr lang="en-US" dirty="0"/>
          </a:p>
        </p:txBody>
      </p:sp>
      <p:sp>
        <p:nvSpPr>
          <p:cNvPr id="4" name="Title 3"/>
          <p:cNvSpPr>
            <a:spLocks noGrp="1"/>
          </p:cNvSpPr>
          <p:nvPr>
            <p:ph type="title"/>
          </p:nvPr>
        </p:nvSpPr>
        <p:spPr/>
        <p:txBody>
          <a:bodyPr/>
          <a:lstStyle/>
          <a:p>
            <a:r>
              <a:rPr lang="en-US" dirty="0" smtClean="0"/>
              <a:t>E-rate Productivity Center (EPC)</a:t>
            </a:r>
            <a:endParaRPr lang="en-US" dirty="0"/>
          </a:p>
        </p:txBody>
      </p:sp>
    </p:spTree>
    <p:extLst>
      <p:ext uri="{BB962C8B-B14F-4D97-AF65-F5344CB8AC3E}">
        <p14:creationId xmlns:p14="http://schemas.microsoft.com/office/powerpoint/2010/main" val="31393689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pPr marL="342900" lvl="1" indent="-342900">
              <a:spcAft>
                <a:spcPts val="600"/>
              </a:spcAft>
              <a:buFont typeface="Arial" pitchFamily="34" charset="0"/>
              <a:buChar char="•"/>
              <a:defRPr/>
            </a:pPr>
            <a:r>
              <a:rPr lang="en-US" dirty="0"/>
              <a:t>Opens your competitive bidding process.</a:t>
            </a:r>
          </a:p>
          <a:p>
            <a:pPr marL="342900" lvl="1" indent="-342900">
              <a:spcAft>
                <a:spcPts val="600"/>
              </a:spcAft>
              <a:buFont typeface="Arial" pitchFamily="34" charset="0"/>
              <a:buChar char="•"/>
              <a:defRPr/>
            </a:pPr>
            <a:r>
              <a:rPr lang="en-US" dirty="0"/>
              <a:t>Notifies potential bidders of the types and quantities of services that you need.</a:t>
            </a:r>
          </a:p>
          <a:p>
            <a:pPr marL="342900" lvl="1" indent="-342900">
              <a:spcAft>
                <a:spcPts val="600"/>
              </a:spcAft>
              <a:buFont typeface="Arial" pitchFamily="34" charset="0"/>
              <a:buChar char="•"/>
              <a:defRPr/>
            </a:pPr>
            <a:r>
              <a:rPr lang="en-US" dirty="0"/>
              <a:t>Must be posted on the USAC website at least 28 days before filing the FCC Form 471.</a:t>
            </a:r>
          </a:p>
          <a:p>
            <a:pPr marL="342900" lvl="1" indent="-342900">
              <a:spcAft>
                <a:spcPts val="600"/>
              </a:spcAft>
              <a:buFont typeface="Arial" pitchFamily="34" charset="0"/>
              <a:buChar char="•"/>
              <a:defRPr/>
            </a:pPr>
            <a:endParaRPr lang="en-US" sz="800" dirty="0"/>
          </a:p>
          <a:p>
            <a:pPr marL="0" lvl="1" indent="0">
              <a:spcAft>
                <a:spcPts val="600"/>
              </a:spcAft>
              <a:buNone/>
              <a:defRPr/>
            </a:pPr>
            <a:r>
              <a:rPr lang="en-US" sz="2400" b="1" dirty="0"/>
              <a:t>Note:</a:t>
            </a:r>
            <a:r>
              <a:rPr lang="en-US" sz="2400" dirty="0"/>
              <a:t> Request for Proposals (RFPs) </a:t>
            </a:r>
            <a:r>
              <a:rPr lang="en-US" sz="2400" dirty="0">
                <a:ea typeface="Calibri"/>
                <a:cs typeface="Times New Roman"/>
              </a:rPr>
              <a:t>or other supplemental documents </a:t>
            </a:r>
            <a:r>
              <a:rPr lang="en-US" sz="2400" dirty="0"/>
              <a:t>may be issued in addition to describe specific needs and circumstances</a:t>
            </a:r>
            <a:r>
              <a:rPr lang="en-US" sz="2400" dirty="0" smtClean="0"/>
              <a:t>.</a:t>
            </a:r>
            <a:endParaRPr lang="en-US" sz="2400" b="1" dirty="0"/>
          </a:p>
        </p:txBody>
      </p:sp>
      <p:sp>
        <p:nvSpPr>
          <p:cNvPr id="6" name="Text Placeholder 5"/>
          <p:cNvSpPr>
            <a:spLocks noGrp="1"/>
          </p:cNvSpPr>
          <p:nvPr>
            <p:ph type="body" sz="quarter" idx="12"/>
          </p:nvPr>
        </p:nvSpPr>
        <p:spPr/>
        <p:txBody>
          <a:bodyPr/>
          <a:lstStyle/>
          <a:p>
            <a:r>
              <a:rPr lang="en-US" dirty="0" smtClean="0"/>
              <a:t>Requesting Services</a:t>
            </a:r>
            <a:endParaRPr lang="en-US" dirty="0"/>
          </a:p>
        </p:txBody>
      </p:sp>
      <p:sp>
        <p:nvSpPr>
          <p:cNvPr id="4" name="Title 3"/>
          <p:cNvSpPr>
            <a:spLocks noGrp="1"/>
          </p:cNvSpPr>
          <p:nvPr>
            <p:ph type="title"/>
          </p:nvPr>
        </p:nvSpPr>
        <p:spPr/>
        <p:txBody>
          <a:bodyPr/>
          <a:lstStyle/>
          <a:p>
            <a:r>
              <a:rPr lang="en-US" dirty="0" smtClean="0"/>
              <a:t>FCC Form 470</a:t>
            </a:r>
            <a:endParaRPr lang="en-US" dirty="0"/>
          </a:p>
        </p:txBody>
      </p:sp>
    </p:spTree>
    <p:extLst>
      <p:ext uri="{BB962C8B-B14F-4D97-AF65-F5344CB8AC3E}">
        <p14:creationId xmlns:p14="http://schemas.microsoft.com/office/powerpoint/2010/main" val="2868251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pPr marL="342900" lvl="1" indent="-342900">
              <a:spcAft>
                <a:spcPts val="600"/>
              </a:spcAft>
              <a:buFont typeface="Arial" pitchFamily="34" charset="0"/>
              <a:buChar char="•"/>
              <a:defRPr/>
            </a:pPr>
            <a:r>
              <a:rPr lang="en-US" sz="2400" dirty="0" smtClean="0"/>
              <a:t>If </a:t>
            </a:r>
            <a:r>
              <a:rPr lang="en-US" sz="2400" dirty="0"/>
              <a:t>you issue an RFP </a:t>
            </a:r>
            <a:r>
              <a:rPr lang="en-US" sz="2400" dirty="0" smtClean="0"/>
              <a:t>or RFP document, </a:t>
            </a:r>
            <a:r>
              <a:rPr lang="en-US" sz="2400" dirty="0"/>
              <a:t>both the </a:t>
            </a:r>
            <a:r>
              <a:rPr lang="en-US" sz="2400" dirty="0" smtClean="0"/>
              <a:t>FCC </a:t>
            </a:r>
            <a:r>
              <a:rPr lang="en-US" sz="2400" dirty="0"/>
              <a:t>Form 470 </a:t>
            </a:r>
            <a:r>
              <a:rPr lang="en-US" sz="2400" dirty="0" smtClean="0"/>
              <a:t>and the RFP document(s) must </a:t>
            </a:r>
            <a:r>
              <a:rPr lang="en-US" sz="2400" dirty="0"/>
              <a:t>be available for at least 28 </a:t>
            </a:r>
            <a:r>
              <a:rPr lang="en-US" sz="2400" dirty="0" smtClean="0"/>
              <a:t>days.</a:t>
            </a:r>
          </a:p>
          <a:p>
            <a:pPr marL="742950" lvl="2" indent="-342900">
              <a:spcAft>
                <a:spcPts val="600"/>
              </a:spcAft>
              <a:defRPr/>
            </a:pPr>
            <a:r>
              <a:rPr lang="en-US" sz="2200" dirty="0" smtClean="0"/>
              <a:t>We use “RFP” and “RFP document” generically to refer to any bidding document that describes the project and requested services in more detail than that provided in the entry fields on the FCC Form 470.</a:t>
            </a:r>
          </a:p>
          <a:p>
            <a:pPr marL="742950" lvl="2" indent="-342900">
              <a:spcAft>
                <a:spcPts val="600"/>
              </a:spcAft>
              <a:defRPr/>
            </a:pPr>
            <a:r>
              <a:rPr lang="en-US" sz="2200" dirty="0" smtClean="0"/>
              <a:t>RFPs and RFP documents must be attached to the FCC Form 470 in EPC, whether they are issued before or after the form is posted to the USAC website.</a:t>
            </a:r>
          </a:p>
          <a:p>
            <a:pPr marL="400050" lvl="2" indent="0">
              <a:spcAft>
                <a:spcPts val="600"/>
              </a:spcAft>
              <a:buNone/>
              <a:defRPr/>
            </a:pPr>
            <a:endParaRPr lang="en-US" sz="2200" dirty="0"/>
          </a:p>
        </p:txBody>
      </p:sp>
      <p:sp>
        <p:nvSpPr>
          <p:cNvPr id="6" name="Text Placeholder 5"/>
          <p:cNvSpPr>
            <a:spLocks noGrp="1"/>
          </p:cNvSpPr>
          <p:nvPr>
            <p:ph type="body" sz="quarter" idx="12"/>
          </p:nvPr>
        </p:nvSpPr>
        <p:spPr/>
        <p:txBody>
          <a:bodyPr/>
          <a:lstStyle/>
          <a:p>
            <a:r>
              <a:rPr lang="en-US" dirty="0" smtClean="0"/>
              <a:t>Requesting Services</a:t>
            </a:r>
            <a:endParaRPr lang="en-US" dirty="0"/>
          </a:p>
        </p:txBody>
      </p:sp>
      <p:sp>
        <p:nvSpPr>
          <p:cNvPr id="4" name="Title 3"/>
          <p:cNvSpPr>
            <a:spLocks noGrp="1"/>
          </p:cNvSpPr>
          <p:nvPr>
            <p:ph type="title"/>
          </p:nvPr>
        </p:nvSpPr>
        <p:spPr/>
        <p:txBody>
          <a:bodyPr/>
          <a:lstStyle/>
          <a:p>
            <a:r>
              <a:rPr lang="en-US" dirty="0" smtClean="0"/>
              <a:t>RFPs</a:t>
            </a:r>
            <a:endParaRPr lang="en-US" dirty="0"/>
          </a:p>
        </p:txBody>
      </p:sp>
    </p:spTree>
    <p:extLst>
      <p:ext uri="{BB962C8B-B14F-4D97-AF65-F5344CB8AC3E}">
        <p14:creationId xmlns:p14="http://schemas.microsoft.com/office/powerpoint/2010/main" val="24157596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pPr marL="342900" lvl="2" indent="-342900">
              <a:spcBef>
                <a:spcPts val="0"/>
              </a:spcBef>
              <a:spcAft>
                <a:spcPts val="600"/>
              </a:spcAft>
            </a:pPr>
            <a:r>
              <a:rPr lang="en-US" dirty="0"/>
              <a:t>FCC Form 470 Receipt Notification Letter (RNL): a letter issued by USAC to the applicant that summarizes the information provided in the FCC Form 470</a:t>
            </a:r>
            <a:r>
              <a:rPr lang="en-US" dirty="0" smtClean="0"/>
              <a:t>.</a:t>
            </a:r>
          </a:p>
          <a:p>
            <a:pPr marL="342900" lvl="2" indent="-342900">
              <a:spcBef>
                <a:spcPts val="0"/>
              </a:spcBef>
              <a:spcAft>
                <a:spcPts val="600"/>
              </a:spcAft>
            </a:pPr>
            <a:r>
              <a:rPr lang="en-US" dirty="0" smtClean="0"/>
              <a:t>USAC posts this letter in your EPC account (News feed).</a:t>
            </a:r>
            <a:endParaRPr lang="en-US" dirty="0"/>
          </a:p>
          <a:p>
            <a:pPr marL="342900" lvl="2" indent="-342900">
              <a:spcBef>
                <a:spcPts val="0"/>
              </a:spcBef>
              <a:spcAft>
                <a:spcPts val="600"/>
              </a:spcAft>
            </a:pPr>
            <a:r>
              <a:rPr lang="en-US" dirty="0"/>
              <a:t>If you notice mistakes, use the RNL </a:t>
            </a:r>
            <a:r>
              <a:rPr lang="en-US" dirty="0" smtClean="0"/>
              <a:t>modification process in EPC to submit allowable corrections or to attach an RFP document issued after the form was certified.</a:t>
            </a:r>
          </a:p>
          <a:p>
            <a:pPr marL="800100" lvl="3" indent="-342900">
              <a:spcBef>
                <a:spcPts val="0"/>
              </a:spcBef>
              <a:spcAft>
                <a:spcPts val="600"/>
              </a:spcAft>
            </a:pPr>
            <a:r>
              <a:rPr lang="en-US" sz="2400" dirty="0" smtClean="0"/>
              <a:t>Navigate to the specific form in EPC, then choose “Related Actions” to make a modification.</a:t>
            </a:r>
            <a:endParaRPr lang="en-US" sz="2400" dirty="0"/>
          </a:p>
        </p:txBody>
      </p:sp>
      <p:sp>
        <p:nvSpPr>
          <p:cNvPr id="6" name="Text Placeholder 5"/>
          <p:cNvSpPr>
            <a:spLocks noGrp="1"/>
          </p:cNvSpPr>
          <p:nvPr>
            <p:ph type="body" sz="quarter" idx="12"/>
          </p:nvPr>
        </p:nvSpPr>
        <p:spPr/>
        <p:txBody>
          <a:bodyPr/>
          <a:lstStyle/>
          <a:p>
            <a:r>
              <a:rPr lang="en-US" dirty="0" smtClean="0"/>
              <a:t>Requesting Services</a:t>
            </a:r>
            <a:endParaRPr lang="en-US" dirty="0"/>
          </a:p>
        </p:txBody>
      </p:sp>
      <p:sp>
        <p:nvSpPr>
          <p:cNvPr id="4" name="Title 3"/>
          <p:cNvSpPr>
            <a:spLocks noGrp="1"/>
          </p:cNvSpPr>
          <p:nvPr>
            <p:ph type="title"/>
          </p:nvPr>
        </p:nvSpPr>
        <p:spPr/>
        <p:txBody>
          <a:bodyPr/>
          <a:lstStyle/>
          <a:p>
            <a:r>
              <a:rPr lang="en-US" dirty="0" smtClean="0"/>
              <a:t>Response Letter</a:t>
            </a:r>
            <a:endParaRPr lang="en-US" dirty="0"/>
          </a:p>
        </p:txBody>
      </p:sp>
    </p:spTree>
    <p:extLst>
      <p:ext uri="{BB962C8B-B14F-4D97-AF65-F5344CB8AC3E}">
        <p14:creationId xmlns:p14="http://schemas.microsoft.com/office/powerpoint/2010/main" val="5510153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304800" y="1828800"/>
            <a:ext cx="8686800" cy="4343400"/>
          </a:xfrm>
        </p:spPr>
        <p:txBody>
          <a:bodyPr/>
          <a:lstStyle/>
          <a:p>
            <a:pPr>
              <a:spcAft>
                <a:spcPts val="600"/>
              </a:spcAft>
            </a:pPr>
            <a:r>
              <a:rPr lang="en-US" sz="2400" dirty="0"/>
              <a:t>No one other than the applicant or an authorized representative of the applicant should prepare, sign or submit the FCC Form 470 or certification.</a:t>
            </a:r>
          </a:p>
          <a:p>
            <a:pPr>
              <a:spcAft>
                <a:spcPts val="600"/>
              </a:spcAft>
            </a:pPr>
            <a:r>
              <a:rPr lang="en-US" sz="2400" dirty="0"/>
              <a:t>The FCC Form </a:t>
            </a:r>
            <a:r>
              <a:rPr lang="en-US" sz="2400" dirty="0" smtClean="0"/>
              <a:t>470 and/or the RFP </a:t>
            </a:r>
            <a:r>
              <a:rPr lang="en-US" sz="2400" dirty="0"/>
              <a:t>must describe the desired products and services with sufficient specificity to enable interested parties to submit bid responses.</a:t>
            </a:r>
          </a:p>
          <a:p>
            <a:pPr marL="347472" indent="-347472">
              <a:spcAft>
                <a:spcPts val="600"/>
              </a:spcAft>
            </a:pPr>
            <a:r>
              <a:rPr lang="en-US" sz="2400" dirty="0">
                <a:solidFill>
                  <a:prstClr val="black"/>
                </a:solidFill>
              </a:rPr>
              <a:t>All potential bidders must have access to your FCC Form 470, RFP (</a:t>
            </a:r>
            <a:r>
              <a:rPr lang="en-US" sz="2400" dirty="0"/>
              <a:t>or other supplemental documents describing the procurement, if you have them</a:t>
            </a:r>
            <a:r>
              <a:rPr lang="en-US" sz="2400" dirty="0" smtClean="0"/>
              <a:t>).</a:t>
            </a:r>
            <a:endParaRPr lang="en-US" sz="2400" dirty="0">
              <a:solidFill>
                <a:prstClr val="black"/>
              </a:solidFill>
            </a:endParaRPr>
          </a:p>
          <a:p>
            <a:pPr marL="347472" indent="-347472">
              <a:spcAft>
                <a:spcPts val="600"/>
              </a:spcAft>
            </a:pPr>
            <a:r>
              <a:rPr lang="en-US" sz="2400" dirty="0"/>
              <a:t>You must evaluate the incoming bids fairly and equally, and </a:t>
            </a:r>
            <a:r>
              <a:rPr lang="en-US" sz="2400" dirty="0" smtClean="0"/>
              <a:t>select </a:t>
            </a:r>
            <a:r>
              <a:rPr lang="en-US" sz="2400" dirty="0"/>
              <a:t>the most cost-effective bid using price as the primary factor.</a:t>
            </a:r>
          </a:p>
        </p:txBody>
      </p:sp>
      <p:sp>
        <p:nvSpPr>
          <p:cNvPr id="6" name="Text Placeholder 5"/>
          <p:cNvSpPr>
            <a:spLocks noGrp="1"/>
          </p:cNvSpPr>
          <p:nvPr>
            <p:ph type="body" sz="quarter" idx="12"/>
          </p:nvPr>
        </p:nvSpPr>
        <p:spPr/>
        <p:txBody>
          <a:bodyPr/>
          <a:lstStyle/>
          <a:p>
            <a:r>
              <a:rPr lang="en-US" dirty="0" smtClean="0"/>
              <a:t>Competitive Bidding</a:t>
            </a:r>
            <a:endParaRPr lang="en-US" dirty="0"/>
          </a:p>
        </p:txBody>
      </p:sp>
      <p:sp>
        <p:nvSpPr>
          <p:cNvPr id="4" name="Title 3"/>
          <p:cNvSpPr>
            <a:spLocks noGrp="1"/>
          </p:cNvSpPr>
          <p:nvPr>
            <p:ph type="title"/>
          </p:nvPr>
        </p:nvSpPr>
        <p:spPr/>
        <p:txBody>
          <a:bodyPr/>
          <a:lstStyle/>
          <a:p>
            <a:r>
              <a:rPr lang="en-US" dirty="0" smtClean="0"/>
              <a:t>Competitive Bidding Requirements</a:t>
            </a:r>
            <a:endParaRPr lang="en-US" dirty="0"/>
          </a:p>
        </p:txBody>
      </p:sp>
    </p:spTree>
    <p:extLst>
      <p:ext uri="{BB962C8B-B14F-4D97-AF65-F5344CB8AC3E}">
        <p14:creationId xmlns:p14="http://schemas.microsoft.com/office/powerpoint/2010/main" val="34001030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pPr>
              <a:spcAft>
                <a:spcPts val="600"/>
              </a:spcAft>
            </a:pPr>
            <a:r>
              <a:rPr lang="en-US" dirty="0" smtClean="0"/>
              <a:t>General information</a:t>
            </a:r>
          </a:p>
          <a:p>
            <a:pPr>
              <a:spcAft>
                <a:spcPts val="600"/>
              </a:spcAft>
            </a:pPr>
            <a:r>
              <a:rPr lang="en-US" dirty="0" smtClean="0"/>
              <a:t>E-rate Productivity Center</a:t>
            </a:r>
          </a:p>
          <a:p>
            <a:pPr>
              <a:spcAft>
                <a:spcPts val="600"/>
              </a:spcAft>
            </a:pPr>
            <a:r>
              <a:rPr lang="en-US" dirty="0"/>
              <a:t>Requesting services (FCC Form 470)</a:t>
            </a:r>
          </a:p>
          <a:p>
            <a:pPr>
              <a:spcAft>
                <a:spcPts val="600"/>
              </a:spcAft>
            </a:pPr>
            <a:r>
              <a:rPr lang="en-US" dirty="0"/>
              <a:t>Competitive bidding process</a:t>
            </a:r>
          </a:p>
          <a:p>
            <a:pPr>
              <a:spcAft>
                <a:spcPts val="600"/>
              </a:spcAft>
            </a:pPr>
            <a:r>
              <a:rPr lang="en-US" dirty="0"/>
              <a:t>Ordering services (FCC Form 471)</a:t>
            </a:r>
          </a:p>
          <a:p>
            <a:pPr>
              <a:spcAft>
                <a:spcPts val="600"/>
              </a:spcAft>
            </a:pPr>
            <a:r>
              <a:rPr lang="en-US" dirty="0"/>
              <a:t>Application review and funding commitments</a:t>
            </a:r>
          </a:p>
          <a:p>
            <a:pPr>
              <a:spcAft>
                <a:spcPts val="600"/>
              </a:spcAft>
            </a:pPr>
            <a:r>
              <a:rPr lang="en-US" dirty="0"/>
              <a:t>Begin receiving services (FCC Form 486)</a:t>
            </a:r>
          </a:p>
          <a:p>
            <a:pPr>
              <a:spcAft>
                <a:spcPts val="600"/>
              </a:spcAft>
            </a:pPr>
            <a:r>
              <a:rPr lang="en-US" dirty="0"/>
              <a:t>Invoicing USAC (FCC Form 472 and FCC Form 474</a:t>
            </a:r>
            <a:r>
              <a:rPr lang="en-US" dirty="0" smtClean="0"/>
              <a:t>)</a:t>
            </a:r>
          </a:p>
          <a:p>
            <a:pPr>
              <a:spcAft>
                <a:spcPts val="600"/>
              </a:spcAft>
            </a:pPr>
            <a:r>
              <a:rPr lang="en-US" dirty="0" smtClean="0"/>
              <a:t>Document retention</a:t>
            </a:r>
            <a:endParaRPr lang="en-US" dirty="0"/>
          </a:p>
        </p:txBody>
      </p:sp>
      <p:sp>
        <p:nvSpPr>
          <p:cNvPr id="6" name="Text Placeholder 5"/>
          <p:cNvSpPr>
            <a:spLocks noGrp="1"/>
          </p:cNvSpPr>
          <p:nvPr>
            <p:ph type="body" sz="quarter" idx="12"/>
          </p:nvPr>
        </p:nvSpPr>
        <p:spPr/>
        <p:txBody>
          <a:bodyPr/>
          <a:lstStyle/>
          <a:p>
            <a:r>
              <a:rPr lang="en-US" dirty="0" smtClean="0"/>
              <a:t>E-rate Fundamentals</a:t>
            </a:r>
            <a:endParaRPr lang="en-US" dirty="0"/>
          </a:p>
        </p:txBody>
      </p:sp>
      <p:sp>
        <p:nvSpPr>
          <p:cNvPr id="4" name="Title 3"/>
          <p:cNvSpPr>
            <a:spLocks noGrp="1"/>
          </p:cNvSpPr>
          <p:nvPr>
            <p:ph type="title"/>
          </p:nvPr>
        </p:nvSpPr>
        <p:spPr/>
        <p:txBody>
          <a:bodyPr/>
          <a:lstStyle/>
          <a:p>
            <a:r>
              <a:rPr lang="en-US" dirty="0" smtClean="0"/>
              <a:t>Overview</a:t>
            </a:r>
            <a:endParaRPr lang="en-US" dirty="0"/>
          </a:p>
        </p:txBody>
      </p:sp>
    </p:spTree>
    <p:extLst>
      <p:ext uri="{BB962C8B-B14F-4D97-AF65-F5344CB8AC3E}">
        <p14:creationId xmlns:p14="http://schemas.microsoft.com/office/powerpoint/2010/main" val="23044776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457200" y="1676400"/>
            <a:ext cx="8229600" cy="4343400"/>
          </a:xfrm>
        </p:spPr>
        <p:txBody>
          <a:bodyPr/>
          <a:lstStyle/>
          <a:p>
            <a:pPr lvl="0">
              <a:spcAft>
                <a:spcPts val="600"/>
              </a:spcAft>
            </a:pPr>
            <a:r>
              <a:rPr lang="en-US" sz="2400" dirty="0" smtClean="0">
                <a:solidFill>
                  <a:prstClr val="black"/>
                </a:solidFill>
              </a:rPr>
              <a:t>The price of the eligible products and services must be the most heavily weighted factor in your evaluation of bids</a:t>
            </a:r>
            <a:r>
              <a:rPr lang="en-US" sz="2400" dirty="0" smtClean="0"/>
              <a:t>.</a:t>
            </a:r>
            <a:endParaRPr lang="en-US" sz="2400" dirty="0">
              <a:solidFill>
                <a:prstClr val="black"/>
              </a:solidFill>
            </a:endParaRPr>
          </a:p>
        </p:txBody>
      </p:sp>
      <p:sp>
        <p:nvSpPr>
          <p:cNvPr id="6" name="Text Placeholder 5"/>
          <p:cNvSpPr>
            <a:spLocks noGrp="1"/>
          </p:cNvSpPr>
          <p:nvPr>
            <p:ph type="body" sz="quarter" idx="12"/>
          </p:nvPr>
        </p:nvSpPr>
        <p:spPr/>
        <p:txBody>
          <a:bodyPr/>
          <a:lstStyle/>
          <a:p>
            <a:r>
              <a:rPr lang="en-US" dirty="0" smtClean="0"/>
              <a:t>Competitive Bidding</a:t>
            </a:r>
            <a:endParaRPr lang="en-US" dirty="0"/>
          </a:p>
        </p:txBody>
      </p:sp>
      <p:sp>
        <p:nvSpPr>
          <p:cNvPr id="4" name="Title 3"/>
          <p:cNvSpPr>
            <a:spLocks noGrp="1"/>
          </p:cNvSpPr>
          <p:nvPr>
            <p:ph type="title"/>
          </p:nvPr>
        </p:nvSpPr>
        <p:spPr>
          <a:xfrm>
            <a:off x="457200" y="1066800"/>
            <a:ext cx="8229600" cy="609600"/>
          </a:xfrm>
        </p:spPr>
        <p:txBody>
          <a:bodyPr/>
          <a:lstStyle/>
          <a:p>
            <a:r>
              <a:rPr lang="en-US" dirty="0" smtClean="0"/>
              <a:t>Sample Evaluation Matrix</a:t>
            </a:r>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7825" y="2514600"/>
            <a:ext cx="8388350" cy="3676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631314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pPr marL="342900" lvl="1" indent="-342900">
              <a:spcAft>
                <a:spcPts val="600"/>
              </a:spcAft>
              <a:buFont typeface="Arial" charset="0"/>
              <a:buChar char="•"/>
            </a:pPr>
            <a:r>
              <a:rPr lang="en-US" dirty="0">
                <a:solidFill>
                  <a:prstClr val="black"/>
                </a:solidFill>
              </a:rPr>
              <a:t>After </a:t>
            </a:r>
            <a:r>
              <a:rPr lang="en-US" dirty="0" smtClean="0">
                <a:solidFill>
                  <a:prstClr val="black"/>
                </a:solidFill>
              </a:rPr>
              <a:t>waiting at least 28 days, you can:</a:t>
            </a:r>
            <a:endParaRPr lang="en-US" dirty="0">
              <a:solidFill>
                <a:prstClr val="black"/>
              </a:solidFill>
            </a:endParaRPr>
          </a:p>
          <a:p>
            <a:pPr marL="914400" lvl="1" indent="-514350">
              <a:spcAft>
                <a:spcPts val="600"/>
              </a:spcAft>
              <a:buFont typeface="+mj-lt"/>
              <a:buAutoNum type="arabicPeriod"/>
            </a:pPr>
            <a:r>
              <a:rPr lang="en-US" dirty="0" smtClean="0">
                <a:solidFill>
                  <a:prstClr val="black"/>
                </a:solidFill>
              </a:rPr>
              <a:t>Choose </a:t>
            </a:r>
            <a:r>
              <a:rPr lang="en-US" dirty="0">
                <a:solidFill>
                  <a:prstClr val="black"/>
                </a:solidFill>
              </a:rPr>
              <a:t>your service provider(s</a:t>
            </a:r>
            <a:r>
              <a:rPr lang="en-US" dirty="0" smtClean="0">
                <a:solidFill>
                  <a:prstClr val="black"/>
                </a:solidFill>
              </a:rPr>
              <a:t>).</a:t>
            </a:r>
            <a:endParaRPr lang="en-US" dirty="0">
              <a:solidFill>
                <a:prstClr val="black"/>
              </a:solidFill>
            </a:endParaRPr>
          </a:p>
          <a:p>
            <a:pPr marL="914400" lvl="1" indent="-514350">
              <a:spcAft>
                <a:spcPts val="600"/>
              </a:spcAft>
              <a:buFont typeface="+mj-lt"/>
              <a:buAutoNum type="arabicPeriod"/>
            </a:pPr>
            <a:r>
              <a:rPr lang="en-US" dirty="0">
                <a:solidFill>
                  <a:prstClr val="black"/>
                </a:solidFill>
              </a:rPr>
              <a:t>Sign a contract (if applicable</a:t>
            </a:r>
            <a:r>
              <a:rPr lang="en-US" dirty="0" smtClean="0">
                <a:solidFill>
                  <a:prstClr val="black"/>
                </a:solidFill>
              </a:rPr>
              <a:t>).</a:t>
            </a:r>
            <a:endParaRPr lang="en-US" dirty="0">
              <a:solidFill>
                <a:prstClr val="black"/>
              </a:solidFill>
            </a:endParaRPr>
          </a:p>
          <a:p>
            <a:pPr marL="914400" lvl="1" indent="-514350">
              <a:spcAft>
                <a:spcPts val="600"/>
              </a:spcAft>
              <a:buFont typeface="+mj-lt"/>
              <a:buAutoNum type="arabicPeriod"/>
            </a:pPr>
            <a:r>
              <a:rPr lang="en-US" dirty="0">
                <a:solidFill>
                  <a:prstClr val="black"/>
                </a:solidFill>
              </a:rPr>
              <a:t>Submit an FCC Form 471</a:t>
            </a:r>
            <a:r>
              <a:rPr lang="en-US" dirty="0" smtClean="0">
                <a:solidFill>
                  <a:prstClr val="black"/>
                </a:solidFill>
              </a:rPr>
              <a:t>.</a:t>
            </a:r>
            <a:endParaRPr lang="en-US" dirty="0">
              <a:solidFill>
                <a:prstClr val="black"/>
              </a:solidFill>
            </a:endParaRPr>
          </a:p>
        </p:txBody>
      </p:sp>
      <p:sp>
        <p:nvSpPr>
          <p:cNvPr id="6" name="Text Placeholder 5"/>
          <p:cNvSpPr>
            <a:spLocks noGrp="1"/>
          </p:cNvSpPr>
          <p:nvPr>
            <p:ph type="body" sz="quarter" idx="12"/>
          </p:nvPr>
        </p:nvSpPr>
        <p:spPr/>
        <p:txBody>
          <a:bodyPr/>
          <a:lstStyle/>
          <a:p>
            <a:r>
              <a:rPr lang="en-US" dirty="0" smtClean="0"/>
              <a:t>Competitive Bidding</a:t>
            </a:r>
            <a:endParaRPr lang="en-US" dirty="0"/>
          </a:p>
        </p:txBody>
      </p:sp>
      <p:sp>
        <p:nvSpPr>
          <p:cNvPr id="4" name="Title 3"/>
          <p:cNvSpPr>
            <a:spLocks noGrp="1"/>
          </p:cNvSpPr>
          <p:nvPr>
            <p:ph type="title"/>
          </p:nvPr>
        </p:nvSpPr>
        <p:spPr/>
        <p:txBody>
          <a:bodyPr/>
          <a:lstStyle/>
          <a:p>
            <a:r>
              <a:rPr lang="en-US" dirty="0" smtClean="0"/>
              <a:t>Competitive Bidding Process</a:t>
            </a:r>
            <a:endParaRPr lang="en-US" dirty="0"/>
          </a:p>
        </p:txBody>
      </p:sp>
    </p:spTree>
    <p:extLst>
      <p:ext uri="{BB962C8B-B14F-4D97-AF65-F5344CB8AC3E}">
        <p14:creationId xmlns:p14="http://schemas.microsoft.com/office/powerpoint/2010/main" val="40735936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304800" y="1828800"/>
            <a:ext cx="8382000" cy="4419600"/>
          </a:xfrm>
        </p:spPr>
        <p:txBody>
          <a:bodyPr/>
          <a:lstStyle/>
          <a:p>
            <a:pPr lvl="0">
              <a:spcAft>
                <a:spcPts val="600"/>
              </a:spcAft>
            </a:pPr>
            <a:r>
              <a:rPr lang="en-US" sz="2400" dirty="0">
                <a:solidFill>
                  <a:prstClr val="black"/>
                </a:solidFill>
              </a:rPr>
              <a:t>Identifies the service providers and eligible services you have chosen on funding requests.</a:t>
            </a:r>
          </a:p>
          <a:p>
            <a:pPr lvl="0">
              <a:spcAft>
                <a:spcPts val="600"/>
              </a:spcAft>
            </a:pPr>
            <a:r>
              <a:rPr lang="en-US" sz="2400" dirty="0">
                <a:solidFill>
                  <a:prstClr val="black"/>
                </a:solidFill>
              </a:rPr>
              <a:t>Identifies the eligible schools and libraries that will receive services.</a:t>
            </a:r>
          </a:p>
          <a:p>
            <a:pPr lvl="0">
              <a:spcAft>
                <a:spcPts val="600"/>
              </a:spcAft>
            </a:pPr>
            <a:r>
              <a:rPr lang="en-US" sz="2400" dirty="0">
                <a:solidFill>
                  <a:prstClr val="black"/>
                </a:solidFill>
              </a:rPr>
              <a:t>Calculates how much support you seek for the funding year using your discount calculation information</a:t>
            </a:r>
            <a:r>
              <a:rPr lang="en-US" sz="2400" dirty="0" smtClean="0">
                <a:solidFill>
                  <a:prstClr val="black"/>
                </a:solidFill>
              </a:rPr>
              <a:t>.</a:t>
            </a:r>
          </a:p>
          <a:p>
            <a:pPr lvl="0">
              <a:spcAft>
                <a:spcPts val="600"/>
              </a:spcAft>
            </a:pPr>
            <a:r>
              <a:rPr lang="en-US" sz="2400" dirty="0" smtClean="0">
                <a:solidFill>
                  <a:prstClr val="black"/>
                </a:solidFill>
              </a:rPr>
              <a:t>Must be completed and certified during the application filing window (which generally opens in January and extends for about 75 days) for that funding year.</a:t>
            </a:r>
          </a:p>
          <a:p>
            <a:pPr lvl="1">
              <a:spcAft>
                <a:spcPts val="600"/>
              </a:spcAft>
            </a:pPr>
            <a:r>
              <a:rPr lang="en-US" sz="2200" dirty="0" smtClean="0">
                <a:solidFill>
                  <a:prstClr val="black"/>
                </a:solidFill>
              </a:rPr>
              <a:t>The window dates for FY2017 will be announced on the USAC website and through the SL News Brief when they have been set.</a:t>
            </a:r>
          </a:p>
        </p:txBody>
      </p:sp>
      <p:sp>
        <p:nvSpPr>
          <p:cNvPr id="6" name="Text Placeholder 5"/>
          <p:cNvSpPr>
            <a:spLocks noGrp="1"/>
          </p:cNvSpPr>
          <p:nvPr>
            <p:ph type="body" sz="quarter" idx="12"/>
          </p:nvPr>
        </p:nvSpPr>
        <p:spPr/>
        <p:txBody>
          <a:bodyPr/>
          <a:lstStyle/>
          <a:p>
            <a:r>
              <a:rPr lang="en-US" dirty="0" smtClean="0"/>
              <a:t>Ordering Services</a:t>
            </a:r>
            <a:endParaRPr lang="en-US" dirty="0"/>
          </a:p>
        </p:txBody>
      </p:sp>
      <p:sp>
        <p:nvSpPr>
          <p:cNvPr id="4" name="Title 3"/>
          <p:cNvSpPr>
            <a:spLocks noGrp="1"/>
          </p:cNvSpPr>
          <p:nvPr>
            <p:ph type="title"/>
          </p:nvPr>
        </p:nvSpPr>
        <p:spPr/>
        <p:txBody>
          <a:bodyPr/>
          <a:lstStyle/>
          <a:p>
            <a:r>
              <a:rPr lang="en-US" dirty="0" smtClean="0"/>
              <a:t>FCC Form 471</a:t>
            </a:r>
            <a:endParaRPr lang="en-US" dirty="0"/>
          </a:p>
        </p:txBody>
      </p:sp>
    </p:spTree>
    <p:extLst>
      <p:ext uri="{BB962C8B-B14F-4D97-AF65-F5344CB8AC3E}">
        <p14:creationId xmlns:p14="http://schemas.microsoft.com/office/powerpoint/2010/main" val="7755691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pPr lvl="0"/>
            <a:r>
              <a:rPr lang="en-US" sz="2400" dirty="0" smtClean="0">
                <a:solidFill>
                  <a:prstClr val="black"/>
                </a:solidFill>
              </a:rPr>
              <a:t>FCC Form 471 Receipt </a:t>
            </a:r>
            <a:r>
              <a:rPr lang="en-US" sz="2400" dirty="0">
                <a:solidFill>
                  <a:prstClr val="black"/>
                </a:solidFill>
              </a:rPr>
              <a:t>Acknowledgment Letter (RAL): a letter issued by USAC to the applicant and the service provider that summarizes the information provided in the FCC Form 471, which you should carefully review.</a:t>
            </a:r>
          </a:p>
          <a:p>
            <a:pPr marL="342900" lvl="2" indent="-342900">
              <a:spcBef>
                <a:spcPts val="0"/>
              </a:spcBef>
              <a:spcAft>
                <a:spcPts val="600"/>
              </a:spcAft>
            </a:pPr>
            <a:r>
              <a:rPr lang="en-US" dirty="0"/>
              <a:t>USAC posts this letter in your EPC account (News feed).</a:t>
            </a:r>
          </a:p>
          <a:p>
            <a:pPr marL="342900" lvl="2" indent="-342900">
              <a:spcBef>
                <a:spcPts val="0"/>
              </a:spcBef>
              <a:spcAft>
                <a:spcPts val="600"/>
              </a:spcAft>
            </a:pPr>
            <a:r>
              <a:rPr lang="en-US" dirty="0"/>
              <a:t>If you notice mistakes, use the </a:t>
            </a:r>
            <a:r>
              <a:rPr lang="en-US" dirty="0" smtClean="0"/>
              <a:t>RAL </a:t>
            </a:r>
            <a:r>
              <a:rPr lang="en-US" dirty="0"/>
              <a:t>modification process in EPC to submit allowable </a:t>
            </a:r>
            <a:r>
              <a:rPr lang="en-US" dirty="0" smtClean="0"/>
              <a:t>corrections.</a:t>
            </a:r>
          </a:p>
          <a:p>
            <a:pPr marL="800100" lvl="3" indent="-342900">
              <a:spcBef>
                <a:spcPts val="0"/>
              </a:spcBef>
              <a:spcAft>
                <a:spcPts val="600"/>
              </a:spcAft>
            </a:pPr>
            <a:r>
              <a:rPr lang="en-US" sz="2200" dirty="0" smtClean="0"/>
              <a:t>Navigate to the form, choose “Related Actions” and then “Submit Modification Request (RAL).”</a:t>
            </a:r>
          </a:p>
          <a:p>
            <a:pPr marL="342900" lvl="2" indent="-342900">
              <a:spcBef>
                <a:spcPts val="0"/>
              </a:spcBef>
              <a:spcAft>
                <a:spcPts val="600"/>
              </a:spcAft>
            </a:pPr>
            <a:r>
              <a:rPr lang="en-US" dirty="0" smtClean="0"/>
              <a:t>USAC processes allowable corrections during the review of your application.</a:t>
            </a:r>
            <a:endParaRPr lang="en-US" dirty="0"/>
          </a:p>
        </p:txBody>
      </p:sp>
      <p:sp>
        <p:nvSpPr>
          <p:cNvPr id="6" name="Text Placeholder 5"/>
          <p:cNvSpPr>
            <a:spLocks noGrp="1"/>
          </p:cNvSpPr>
          <p:nvPr>
            <p:ph type="body" sz="quarter" idx="12"/>
          </p:nvPr>
        </p:nvSpPr>
        <p:spPr/>
        <p:txBody>
          <a:bodyPr/>
          <a:lstStyle/>
          <a:p>
            <a:r>
              <a:rPr lang="en-US" dirty="0" smtClean="0"/>
              <a:t>Ordering Services</a:t>
            </a:r>
            <a:endParaRPr lang="en-US" dirty="0"/>
          </a:p>
        </p:txBody>
      </p:sp>
      <p:sp>
        <p:nvSpPr>
          <p:cNvPr id="4" name="Title 3"/>
          <p:cNvSpPr>
            <a:spLocks noGrp="1"/>
          </p:cNvSpPr>
          <p:nvPr>
            <p:ph type="title"/>
          </p:nvPr>
        </p:nvSpPr>
        <p:spPr/>
        <p:txBody>
          <a:bodyPr/>
          <a:lstStyle/>
          <a:p>
            <a:r>
              <a:rPr lang="en-US" dirty="0" smtClean="0"/>
              <a:t>Response Letter</a:t>
            </a:r>
            <a:endParaRPr lang="en-US" dirty="0"/>
          </a:p>
        </p:txBody>
      </p:sp>
    </p:spTree>
    <p:extLst>
      <p:ext uri="{BB962C8B-B14F-4D97-AF65-F5344CB8AC3E}">
        <p14:creationId xmlns:p14="http://schemas.microsoft.com/office/powerpoint/2010/main" val="11533739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381000" y="1828800"/>
            <a:ext cx="8305800" cy="4343400"/>
          </a:xfrm>
        </p:spPr>
        <p:txBody>
          <a:bodyPr/>
          <a:lstStyle/>
          <a:p>
            <a:pPr marL="347472" lvl="0" indent="-347472">
              <a:spcAft>
                <a:spcPts val="600"/>
              </a:spcAft>
            </a:pPr>
            <a:r>
              <a:rPr lang="en-US" sz="2400" dirty="0">
                <a:solidFill>
                  <a:prstClr val="black"/>
                </a:solidFill>
              </a:rPr>
              <a:t>Program Integrity Assurance (PIA) is the USAC group that reviews and makes funding decisions on program applications: </a:t>
            </a:r>
          </a:p>
          <a:p>
            <a:pPr marL="747522" lvl="1" indent="-347472">
              <a:spcAft>
                <a:spcPts val="600"/>
              </a:spcAft>
            </a:pPr>
            <a:r>
              <a:rPr lang="en-US" sz="2400" dirty="0">
                <a:solidFill>
                  <a:prstClr val="black"/>
                </a:solidFill>
              </a:rPr>
              <a:t>Verifies eligibility of the schools and libraries entities, entity discount levels, and the services requested.</a:t>
            </a:r>
          </a:p>
          <a:p>
            <a:pPr marL="747522" lvl="1" indent="-347472">
              <a:spcAft>
                <a:spcPts val="600"/>
              </a:spcAft>
            </a:pPr>
            <a:r>
              <a:rPr lang="en-US" sz="2400" dirty="0">
                <a:solidFill>
                  <a:prstClr val="black"/>
                </a:solidFill>
              </a:rPr>
              <a:t>Gives you an opportunity to make allowable corrections to your form.</a:t>
            </a:r>
          </a:p>
          <a:p>
            <a:pPr marL="747522" lvl="1" indent="-347472">
              <a:spcAft>
                <a:spcPts val="600"/>
              </a:spcAft>
            </a:pPr>
            <a:r>
              <a:rPr lang="en-US" sz="2400" dirty="0">
                <a:solidFill>
                  <a:prstClr val="black"/>
                </a:solidFill>
              </a:rPr>
              <a:t>In some cases, asks for additional verification of your compliance with program </a:t>
            </a:r>
            <a:r>
              <a:rPr lang="en-US" sz="2400" dirty="0" smtClean="0">
                <a:solidFill>
                  <a:prstClr val="black"/>
                </a:solidFill>
              </a:rPr>
              <a:t>rules.</a:t>
            </a:r>
          </a:p>
          <a:p>
            <a:pPr marL="1147572" lvl="2" indent="-347472">
              <a:spcBef>
                <a:spcPts val="0"/>
              </a:spcBef>
              <a:spcAft>
                <a:spcPts val="600"/>
              </a:spcAft>
            </a:pPr>
            <a:r>
              <a:rPr lang="en-US" sz="2200" dirty="0" smtClean="0"/>
              <a:t>Navigate </a:t>
            </a:r>
            <a:r>
              <a:rPr lang="en-US" sz="2200" dirty="0"/>
              <a:t>to the specific form in EPC, then choose “Related Actions” </a:t>
            </a:r>
            <a:r>
              <a:rPr lang="en-US" sz="2200" dirty="0" smtClean="0"/>
              <a:t>and “Respond to Inquiries” to locate any PIA questions.</a:t>
            </a:r>
            <a:endParaRPr lang="en-US" sz="2200" dirty="0"/>
          </a:p>
        </p:txBody>
      </p:sp>
      <p:sp>
        <p:nvSpPr>
          <p:cNvPr id="6" name="Text Placeholder 5"/>
          <p:cNvSpPr>
            <a:spLocks noGrp="1"/>
          </p:cNvSpPr>
          <p:nvPr>
            <p:ph type="body" sz="quarter" idx="12"/>
          </p:nvPr>
        </p:nvSpPr>
        <p:spPr/>
        <p:txBody>
          <a:bodyPr/>
          <a:lstStyle/>
          <a:p>
            <a:r>
              <a:rPr lang="en-US" dirty="0" smtClean="0"/>
              <a:t>Application Review</a:t>
            </a:r>
            <a:endParaRPr lang="en-US" dirty="0"/>
          </a:p>
        </p:txBody>
      </p:sp>
      <p:sp>
        <p:nvSpPr>
          <p:cNvPr id="4" name="Title 3"/>
          <p:cNvSpPr>
            <a:spLocks noGrp="1"/>
          </p:cNvSpPr>
          <p:nvPr>
            <p:ph type="title"/>
          </p:nvPr>
        </p:nvSpPr>
        <p:spPr/>
        <p:txBody>
          <a:bodyPr/>
          <a:lstStyle/>
          <a:p>
            <a:r>
              <a:rPr lang="en-US" dirty="0" smtClean="0"/>
              <a:t>Program Integrity Assurance (PIA) Review</a:t>
            </a:r>
            <a:endParaRPr lang="en-US" dirty="0"/>
          </a:p>
        </p:txBody>
      </p:sp>
    </p:spTree>
    <p:extLst>
      <p:ext uri="{BB962C8B-B14F-4D97-AF65-F5344CB8AC3E}">
        <p14:creationId xmlns:p14="http://schemas.microsoft.com/office/powerpoint/2010/main" val="10116467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pPr marL="347472" indent="-347472">
              <a:spcAft>
                <a:spcPts val="600"/>
              </a:spcAft>
            </a:pPr>
            <a:r>
              <a:rPr lang="en-US" sz="2400" dirty="0"/>
              <a:t>Funding Commitment Decision Letter (FCDL): Following application review, USAC issues this letter to both the applicant and the service provider.  It contains decisions on approved or denied funding requests and next steps</a:t>
            </a:r>
            <a:r>
              <a:rPr lang="en-US" sz="2400" dirty="0" smtClean="0"/>
              <a:t>.</a:t>
            </a:r>
          </a:p>
          <a:p>
            <a:pPr marL="347472" lvl="2" indent="-347472">
              <a:spcBef>
                <a:spcPts val="0"/>
              </a:spcBef>
              <a:spcAft>
                <a:spcPts val="600"/>
              </a:spcAft>
            </a:pPr>
            <a:r>
              <a:rPr lang="en-US" dirty="0" smtClean="0"/>
              <a:t>You can generate this notification from the Notifications section of your EPC account.  It will then show up in your News feed.</a:t>
            </a:r>
            <a:endParaRPr lang="en-US" dirty="0"/>
          </a:p>
          <a:p>
            <a:pPr>
              <a:spcAft>
                <a:spcPts val="600"/>
              </a:spcAft>
            </a:pPr>
            <a:endParaRPr lang="en-US" dirty="0"/>
          </a:p>
        </p:txBody>
      </p:sp>
      <p:sp>
        <p:nvSpPr>
          <p:cNvPr id="6" name="Text Placeholder 5"/>
          <p:cNvSpPr>
            <a:spLocks noGrp="1"/>
          </p:cNvSpPr>
          <p:nvPr>
            <p:ph type="body" sz="quarter" idx="12"/>
          </p:nvPr>
        </p:nvSpPr>
        <p:spPr/>
        <p:txBody>
          <a:bodyPr/>
          <a:lstStyle/>
          <a:p>
            <a:r>
              <a:rPr lang="en-US" dirty="0" smtClean="0"/>
              <a:t>Application Review</a:t>
            </a:r>
            <a:endParaRPr lang="en-US" dirty="0"/>
          </a:p>
        </p:txBody>
      </p:sp>
      <p:sp>
        <p:nvSpPr>
          <p:cNvPr id="4" name="Title 3"/>
          <p:cNvSpPr>
            <a:spLocks noGrp="1"/>
          </p:cNvSpPr>
          <p:nvPr>
            <p:ph type="title"/>
          </p:nvPr>
        </p:nvSpPr>
        <p:spPr/>
        <p:txBody>
          <a:bodyPr/>
          <a:lstStyle/>
          <a:p>
            <a:r>
              <a:rPr lang="en-US" dirty="0" smtClean="0"/>
              <a:t>Decision Letter</a:t>
            </a:r>
            <a:endParaRPr lang="en-US" dirty="0"/>
          </a:p>
        </p:txBody>
      </p:sp>
    </p:spTree>
    <p:extLst>
      <p:ext uri="{BB962C8B-B14F-4D97-AF65-F5344CB8AC3E}">
        <p14:creationId xmlns:p14="http://schemas.microsoft.com/office/powerpoint/2010/main" val="403212144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381000" y="1600200"/>
            <a:ext cx="8458200" cy="4648200"/>
          </a:xfrm>
        </p:spPr>
        <p:txBody>
          <a:bodyPr/>
          <a:lstStyle/>
          <a:p>
            <a:pPr lvl="0">
              <a:spcAft>
                <a:spcPts val="600"/>
              </a:spcAft>
            </a:pPr>
            <a:r>
              <a:rPr lang="en-US" dirty="0">
                <a:solidFill>
                  <a:prstClr val="black"/>
                </a:solidFill>
              </a:rPr>
              <a:t>Notifies USAC that your eligible services have started or been delivered and invoices for those services can be processed and paid.</a:t>
            </a:r>
          </a:p>
          <a:p>
            <a:pPr lvl="0">
              <a:spcAft>
                <a:spcPts val="600"/>
              </a:spcAft>
            </a:pPr>
            <a:r>
              <a:rPr lang="en-US" dirty="0">
                <a:solidFill>
                  <a:prstClr val="black"/>
                </a:solidFill>
              </a:rPr>
              <a:t>Provides the name of </a:t>
            </a:r>
            <a:r>
              <a:rPr lang="en-US" dirty="0" smtClean="0">
                <a:solidFill>
                  <a:prstClr val="black"/>
                </a:solidFill>
              </a:rPr>
              <a:t>the technology plan approver </a:t>
            </a:r>
            <a:r>
              <a:rPr lang="en-US" dirty="0">
                <a:solidFill>
                  <a:prstClr val="black"/>
                </a:solidFill>
              </a:rPr>
              <a:t>TPA that approved your technology plan (if applicable</a:t>
            </a:r>
            <a:r>
              <a:rPr lang="en-US" dirty="0" smtClean="0">
                <a:solidFill>
                  <a:prstClr val="black"/>
                </a:solidFill>
              </a:rPr>
              <a:t>).</a:t>
            </a:r>
          </a:p>
          <a:p>
            <a:pPr lvl="1">
              <a:spcAft>
                <a:spcPts val="600"/>
              </a:spcAft>
            </a:pPr>
            <a:r>
              <a:rPr lang="en-US" sz="2400" dirty="0" smtClean="0">
                <a:solidFill>
                  <a:prstClr val="black"/>
                </a:solidFill>
              </a:rPr>
              <a:t>Technology plans are no longer required, but this form may be filed for any funding year.</a:t>
            </a:r>
            <a:endParaRPr lang="en-US" sz="2400" dirty="0">
              <a:solidFill>
                <a:prstClr val="black"/>
              </a:solidFill>
            </a:endParaRPr>
          </a:p>
          <a:p>
            <a:pPr lvl="0">
              <a:spcAft>
                <a:spcPts val="600"/>
              </a:spcAft>
            </a:pPr>
            <a:r>
              <a:rPr lang="en-US" dirty="0">
                <a:solidFill>
                  <a:prstClr val="black"/>
                </a:solidFill>
              </a:rPr>
              <a:t>Reports your status of compliance with Children’s Internet Protection Act (CIPA)—</a:t>
            </a:r>
            <a:r>
              <a:rPr lang="en-US" dirty="0"/>
              <a:t>a  law with specific requirements on Internet safety policies</a:t>
            </a:r>
            <a:r>
              <a:rPr lang="en-US" dirty="0" smtClean="0"/>
              <a:t>.</a:t>
            </a:r>
          </a:p>
          <a:p>
            <a:pPr lvl="0">
              <a:spcAft>
                <a:spcPts val="600"/>
              </a:spcAft>
            </a:pPr>
            <a:r>
              <a:rPr lang="en-US" dirty="0" smtClean="0"/>
              <a:t>FCC Form 486 must be filed before USAC can pay invoices. </a:t>
            </a:r>
            <a:endParaRPr lang="en-US" dirty="0">
              <a:solidFill>
                <a:prstClr val="black"/>
              </a:solidFill>
            </a:endParaRPr>
          </a:p>
        </p:txBody>
      </p:sp>
      <p:sp>
        <p:nvSpPr>
          <p:cNvPr id="6" name="Text Placeholder 5"/>
          <p:cNvSpPr>
            <a:spLocks noGrp="1"/>
          </p:cNvSpPr>
          <p:nvPr>
            <p:ph type="body" sz="quarter" idx="12"/>
          </p:nvPr>
        </p:nvSpPr>
        <p:spPr/>
        <p:txBody>
          <a:bodyPr/>
          <a:lstStyle/>
          <a:p>
            <a:r>
              <a:rPr lang="en-US" dirty="0" smtClean="0"/>
              <a:t>Receiving Services</a:t>
            </a:r>
            <a:endParaRPr lang="en-US" dirty="0"/>
          </a:p>
        </p:txBody>
      </p:sp>
      <p:sp>
        <p:nvSpPr>
          <p:cNvPr id="4" name="Title 3"/>
          <p:cNvSpPr>
            <a:spLocks noGrp="1"/>
          </p:cNvSpPr>
          <p:nvPr>
            <p:ph type="title"/>
          </p:nvPr>
        </p:nvSpPr>
        <p:spPr>
          <a:xfrm>
            <a:off x="457200" y="1066800"/>
            <a:ext cx="8229600" cy="609600"/>
          </a:xfrm>
        </p:spPr>
        <p:txBody>
          <a:bodyPr/>
          <a:lstStyle/>
          <a:p>
            <a:r>
              <a:rPr lang="en-US" dirty="0" smtClean="0"/>
              <a:t>FCC Form 486</a:t>
            </a:r>
            <a:endParaRPr lang="en-US" dirty="0"/>
          </a:p>
        </p:txBody>
      </p:sp>
    </p:spTree>
    <p:extLst>
      <p:ext uri="{BB962C8B-B14F-4D97-AF65-F5344CB8AC3E}">
        <p14:creationId xmlns:p14="http://schemas.microsoft.com/office/powerpoint/2010/main" val="40229675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pPr>
              <a:spcAft>
                <a:spcPts val="600"/>
              </a:spcAft>
              <a:buClr>
                <a:schemeClr val="tx1"/>
              </a:buClr>
            </a:pPr>
            <a:r>
              <a:rPr lang="en-US" dirty="0">
                <a:solidFill>
                  <a:prstClr val="black"/>
                </a:solidFill>
              </a:rPr>
              <a:t>FCC </a:t>
            </a:r>
            <a:r>
              <a:rPr lang="en-US" dirty="0"/>
              <a:t>Form 486 Notification Letter: a letter issued by USAC to the applicant and service provider after an FCC Form 486 has been processed.</a:t>
            </a:r>
          </a:p>
        </p:txBody>
      </p:sp>
      <p:sp>
        <p:nvSpPr>
          <p:cNvPr id="6" name="Text Placeholder 5"/>
          <p:cNvSpPr>
            <a:spLocks noGrp="1"/>
          </p:cNvSpPr>
          <p:nvPr>
            <p:ph type="body" sz="quarter" idx="12"/>
          </p:nvPr>
        </p:nvSpPr>
        <p:spPr/>
        <p:txBody>
          <a:bodyPr/>
          <a:lstStyle/>
          <a:p>
            <a:r>
              <a:rPr lang="en-US" dirty="0" smtClean="0"/>
              <a:t>Receiving Services</a:t>
            </a:r>
            <a:endParaRPr lang="en-US" dirty="0"/>
          </a:p>
        </p:txBody>
      </p:sp>
      <p:sp>
        <p:nvSpPr>
          <p:cNvPr id="4" name="Title 3"/>
          <p:cNvSpPr>
            <a:spLocks noGrp="1"/>
          </p:cNvSpPr>
          <p:nvPr>
            <p:ph type="title"/>
          </p:nvPr>
        </p:nvSpPr>
        <p:spPr/>
        <p:txBody>
          <a:bodyPr/>
          <a:lstStyle/>
          <a:p>
            <a:r>
              <a:rPr lang="en-US" dirty="0" smtClean="0"/>
              <a:t>Response Letter</a:t>
            </a:r>
            <a:endParaRPr lang="en-US" dirty="0"/>
          </a:p>
        </p:txBody>
      </p:sp>
    </p:spTree>
    <p:extLst>
      <p:ext uri="{BB962C8B-B14F-4D97-AF65-F5344CB8AC3E}">
        <p14:creationId xmlns:p14="http://schemas.microsoft.com/office/powerpoint/2010/main" val="328486205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The deadline for submitting </a:t>
            </a:r>
            <a:r>
              <a:rPr lang="en-US" dirty="0" smtClean="0"/>
              <a:t>FCC Form 486 is </a:t>
            </a:r>
            <a:r>
              <a:rPr lang="en-US" dirty="0"/>
              <a:t>120 days after the </a:t>
            </a:r>
            <a:r>
              <a:rPr lang="en-US" dirty="0" smtClean="0"/>
              <a:t>first </a:t>
            </a:r>
            <a:r>
              <a:rPr lang="en-US" dirty="0"/>
              <a:t>day to receive service or 120 days after the date of the </a:t>
            </a:r>
            <a:r>
              <a:rPr lang="en-US" dirty="0" smtClean="0"/>
              <a:t>Funding Commitment Decision Letter (FCDL), </a:t>
            </a:r>
            <a:r>
              <a:rPr lang="en-US" dirty="0"/>
              <a:t>whichever is later.</a:t>
            </a:r>
          </a:p>
          <a:p>
            <a:endParaRPr lang="en-US" dirty="0"/>
          </a:p>
        </p:txBody>
      </p:sp>
      <p:sp>
        <p:nvSpPr>
          <p:cNvPr id="3" name="Text Placeholder 2"/>
          <p:cNvSpPr>
            <a:spLocks noGrp="1"/>
          </p:cNvSpPr>
          <p:nvPr>
            <p:ph type="body" sz="quarter" idx="12"/>
          </p:nvPr>
        </p:nvSpPr>
        <p:spPr/>
        <p:txBody>
          <a:bodyPr/>
          <a:lstStyle/>
          <a:p>
            <a:r>
              <a:rPr lang="en-US" dirty="0" smtClean="0"/>
              <a:t>Receiving Services</a:t>
            </a:r>
            <a:endParaRPr lang="en-US" dirty="0"/>
          </a:p>
        </p:txBody>
      </p:sp>
      <p:sp>
        <p:nvSpPr>
          <p:cNvPr id="4" name="Title 3"/>
          <p:cNvSpPr>
            <a:spLocks noGrp="1"/>
          </p:cNvSpPr>
          <p:nvPr>
            <p:ph type="title"/>
          </p:nvPr>
        </p:nvSpPr>
        <p:spPr/>
        <p:txBody>
          <a:bodyPr/>
          <a:lstStyle/>
          <a:p>
            <a:r>
              <a:rPr lang="en-US" dirty="0" smtClean="0"/>
              <a:t>FCC Form 486 Deadline</a:t>
            </a:r>
            <a:endParaRPr lang="en-US" dirty="0"/>
          </a:p>
        </p:txBody>
      </p:sp>
    </p:spTree>
    <p:extLst>
      <p:ext uri="{BB962C8B-B14F-4D97-AF65-F5344CB8AC3E}">
        <p14:creationId xmlns:p14="http://schemas.microsoft.com/office/powerpoint/2010/main" val="2946822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pPr marL="347472" indent="-347472">
              <a:spcAft>
                <a:spcPts val="600"/>
              </a:spcAft>
            </a:pPr>
            <a:r>
              <a:rPr lang="en-US" dirty="0"/>
              <a:t>Applicants and service providers </a:t>
            </a:r>
            <a:r>
              <a:rPr lang="en-US" dirty="0" smtClean="0"/>
              <a:t>must have received </a:t>
            </a:r>
            <a:r>
              <a:rPr lang="en-US" dirty="0"/>
              <a:t>an FCDL from </a:t>
            </a:r>
            <a:r>
              <a:rPr lang="en-US" dirty="0" smtClean="0"/>
              <a:t>USAC with a positive commitment </a:t>
            </a:r>
            <a:r>
              <a:rPr lang="en-US" dirty="0"/>
              <a:t>for the services being invoiced.</a:t>
            </a:r>
          </a:p>
          <a:p>
            <a:pPr marL="347472" indent="-347472">
              <a:spcAft>
                <a:spcPts val="600"/>
              </a:spcAft>
            </a:pPr>
            <a:r>
              <a:rPr lang="en-US" dirty="0"/>
              <a:t>Applicants must </a:t>
            </a:r>
            <a:r>
              <a:rPr lang="en-US" dirty="0" smtClean="0"/>
              <a:t>certify </a:t>
            </a:r>
            <a:r>
              <a:rPr lang="en-US" dirty="0"/>
              <a:t>an FCC Form 486 and receive an FCC 486 Notification Letter.</a:t>
            </a:r>
          </a:p>
          <a:p>
            <a:pPr marL="347472" indent="-347472">
              <a:spcAft>
                <a:spcPts val="600"/>
              </a:spcAft>
            </a:pPr>
            <a:r>
              <a:rPr lang="en-US" dirty="0"/>
              <a:t>Service providers must file </a:t>
            </a:r>
            <a:r>
              <a:rPr lang="en-US" dirty="0" smtClean="0"/>
              <a:t>a </a:t>
            </a:r>
            <a:r>
              <a:rPr lang="en-US" dirty="0"/>
              <a:t>Service Provider Annual Certification (SPAC) FCC Form 473 </a:t>
            </a:r>
            <a:r>
              <a:rPr lang="en-US" dirty="0" smtClean="0"/>
              <a:t>for that </a:t>
            </a:r>
            <a:r>
              <a:rPr lang="en-US" dirty="0"/>
              <a:t>funding year</a:t>
            </a:r>
            <a:r>
              <a:rPr lang="en-US" dirty="0" smtClean="0"/>
              <a:t>.</a:t>
            </a:r>
          </a:p>
          <a:p>
            <a:pPr marL="347472" indent="-347472">
              <a:spcAft>
                <a:spcPts val="600"/>
              </a:spcAft>
            </a:pPr>
            <a:r>
              <a:rPr lang="en-US" dirty="0" smtClean="0"/>
              <a:t>If applicants want to be reimbursed for services for which they have paid in full, they must file an FCC Form 498 to provide their banking information.</a:t>
            </a:r>
            <a:endParaRPr lang="en-US" dirty="0"/>
          </a:p>
          <a:p>
            <a:pPr marL="0" indent="0">
              <a:spcAft>
                <a:spcPts val="600"/>
              </a:spcAft>
              <a:buClr>
                <a:schemeClr val="tx1"/>
              </a:buClr>
              <a:buNone/>
            </a:pPr>
            <a:endParaRPr lang="en-US" dirty="0"/>
          </a:p>
        </p:txBody>
      </p:sp>
      <p:sp>
        <p:nvSpPr>
          <p:cNvPr id="6" name="Text Placeholder 5"/>
          <p:cNvSpPr>
            <a:spLocks noGrp="1"/>
          </p:cNvSpPr>
          <p:nvPr>
            <p:ph type="body" sz="quarter" idx="12"/>
          </p:nvPr>
        </p:nvSpPr>
        <p:spPr/>
        <p:txBody>
          <a:bodyPr/>
          <a:lstStyle/>
          <a:p>
            <a:r>
              <a:rPr lang="en-US" dirty="0" smtClean="0"/>
              <a:t>Invoicing USAC</a:t>
            </a:r>
            <a:endParaRPr lang="en-US" dirty="0"/>
          </a:p>
        </p:txBody>
      </p:sp>
      <p:sp>
        <p:nvSpPr>
          <p:cNvPr id="4" name="Title 3"/>
          <p:cNvSpPr>
            <a:spLocks noGrp="1"/>
          </p:cNvSpPr>
          <p:nvPr>
            <p:ph type="title"/>
          </p:nvPr>
        </p:nvSpPr>
        <p:spPr/>
        <p:txBody>
          <a:bodyPr/>
          <a:lstStyle/>
          <a:p>
            <a:r>
              <a:rPr lang="en-US" dirty="0" smtClean="0"/>
              <a:t>Before Invoicing USAC</a:t>
            </a:r>
            <a:endParaRPr lang="en-US" dirty="0"/>
          </a:p>
        </p:txBody>
      </p:sp>
    </p:spTree>
    <p:extLst>
      <p:ext uri="{BB962C8B-B14F-4D97-AF65-F5344CB8AC3E}">
        <p14:creationId xmlns:p14="http://schemas.microsoft.com/office/powerpoint/2010/main" val="33451047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pPr>
              <a:spcAft>
                <a:spcPts val="600"/>
              </a:spcAft>
            </a:pPr>
            <a:r>
              <a:rPr lang="en-US" dirty="0"/>
              <a:t>Federal Communications Commission (FCC), an independent U.S. government agency, established and oversees the E-rate program.</a:t>
            </a:r>
          </a:p>
          <a:p>
            <a:pPr>
              <a:spcAft>
                <a:spcPts val="600"/>
              </a:spcAft>
            </a:pPr>
            <a:r>
              <a:rPr lang="en-US" dirty="0"/>
              <a:t>Universal Service Administrative Company (USAC), a not-for-profit, administers the E-rate program along with three other programs.</a:t>
            </a:r>
          </a:p>
          <a:p>
            <a:pPr>
              <a:spcAft>
                <a:spcPts val="600"/>
              </a:spcAft>
            </a:pPr>
            <a:r>
              <a:rPr lang="en-US" dirty="0"/>
              <a:t>Schools and Libraries Division (</a:t>
            </a:r>
            <a:r>
              <a:rPr lang="en-US" dirty="0" smtClean="0"/>
              <a:t>SLD) </a:t>
            </a:r>
            <a:r>
              <a:rPr lang="en-US" dirty="0"/>
              <a:t>is the part of USAC with responsibility for E-rate.</a:t>
            </a:r>
          </a:p>
        </p:txBody>
      </p:sp>
      <p:sp>
        <p:nvSpPr>
          <p:cNvPr id="6" name="Text Placeholder 5"/>
          <p:cNvSpPr>
            <a:spLocks noGrp="1"/>
          </p:cNvSpPr>
          <p:nvPr>
            <p:ph type="body" sz="quarter" idx="12"/>
          </p:nvPr>
        </p:nvSpPr>
        <p:spPr/>
        <p:txBody>
          <a:bodyPr/>
          <a:lstStyle/>
          <a:p>
            <a:r>
              <a:rPr lang="en-US" dirty="0" smtClean="0"/>
              <a:t>General E-rate Information</a:t>
            </a:r>
            <a:endParaRPr lang="en-US" dirty="0"/>
          </a:p>
        </p:txBody>
      </p:sp>
      <p:sp>
        <p:nvSpPr>
          <p:cNvPr id="4" name="Title 3"/>
          <p:cNvSpPr>
            <a:spLocks noGrp="1"/>
          </p:cNvSpPr>
          <p:nvPr>
            <p:ph type="title"/>
          </p:nvPr>
        </p:nvSpPr>
        <p:spPr/>
        <p:txBody>
          <a:bodyPr/>
          <a:lstStyle/>
          <a:p>
            <a:r>
              <a:rPr lang="en-US" dirty="0" smtClean="0"/>
              <a:t>E-rate Background</a:t>
            </a:r>
            <a:endParaRPr lang="en-US" dirty="0"/>
          </a:p>
        </p:txBody>
      </p:sp>
    </p:spTree>
    <p:extLst>
      <p:ext uri="{BB962C8B-B14F-4D97-AF65-F5344CB8AC3E}">
        <p14:creationId xmlns:p14="http://schemas.microsoft.com/office/powerpoint/2010/main" val="348328826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pPr marL="514350" lvl="1" indent="-514350">
              <a:spcAft>
                <a:spcPts val="600"/>
              </a:spcAft>
              <a:buFont typeface="+mj-lt"/>
              <a:buAutoNum type="arabicParenR"/>
            </a:pPr>
            <a:r>
              <a:rPr lang="en-US" dirty="0"/>
              <a:t>Billed Entity Applicant Reimbursement (BEAR) FCC Form 472: </a:t>
            </a:r>
            <a:r>
              <a:rPr lang="en-US" i="1" dirty="0"/>
              <a:t>filed by applicant </a:t>
            </a:r>
            <a:r>
              <a:rPr lang="en-US" dirty="0"/>
              <a:t>after services have been paid in full                                  </a:t>
            </a:r>
            <a:r>
              <a:rPr lang="en-US" sz="2800" b="1" dirty="0"/>
              <a:t>OR</a:t>
            </a:r>
          </a:p>
          <a:p>
            <a:pPr marL="514350" lvl="1" indent="-514350">
              <a:spcAft>
                <a:spcPts val="600"/>
              </a:spcAft>
              <a:buFont typeface="+mj-lt"/>
              <a:buAutoNum type="arabicParenR"/>
            </a:pPr>
            <a:r>
              <a:rPr lang="en-US" dirty="0"/>
              <a:t>Service Provider Invoice (SPI) FCC Form 474: </a:t>
            </a:r>
            <a:r>
              <a:rPr lang="en-US" i="1" dirty="0"/>
              <a:t>filed by service provider</a:t>
            </a:r>
            <a:r>
              <a:rPr lang="en-US" dirty="0"/>
              <a:t> after the applicant has been billed for the non-discount portion of eligible services.</a:t>
            </a:r>
          </a:p>
          <a:p>
            <a:pPr marL="514350" lvl="1" indent="-514350">
              <a:spcAft>
                <a:spcPts val="600"/>
              </a:spcAft>
              <a:buFont typeface="+mj-lt"/>
              <a:buAutoNum type="arabicParenR"/>
            </a:pPr>
            <a:endParaRPr lang="en-US" sz="1100" dirty="0"/>
          </a:p>
          <a:p>
            <a:pPr marL="0" lvl="1" indent="0">
              <a:spcAft>
                <a:spcPts val="600"/>
              </a:spcAft>
              <a:buNone/>
            </a:pPr>
            <a:r>
              <a:rPr lang="en-US" b="1" dirty="0"/>
              <a:t>Note: </a:t>
            </a:r>
            <a:r>
              <a:rPr lang="en-US" dirty="0"/>
              <a:t>Applicants can choose their method of invoicing; service providers cannot force applicants to use a particular method</a:t>
            </a:r>
            <a:r>
              <a:rPr lang="en-US" dirty="0" smtClean="0"/>
              <a:t>.</a:t>
            </a:r>
            <a:endParaRPr lang="en-US" dirty="0"/>
          </a:p>
        </p:txBody>
      </p:sp>
      <p:sp>
        <p:nvSpPr>
          <p:cNvPr id="6" name="Text Placeholder 5"/>
          <p:cNvSpPr>
            <a:spLocks noGrp="1"/>
          </p:cNvSpPr>
          <p:nvPr>
            <p:ph type="body" sz="quarter" idx="12"/>
          </p:nvPr>
        </p:nvSpPr>
        <p:spPr/>
        <p:txBody>
          <a:bodyPr/>
          <a:lstStyle/>
          <a:p>
            <a:r>
              <a:rPr lang="en-US" dirty="0" smtClean="0"/>
              <a:t>Invoicing USAC</a:t>
            </a:r>
            <a:endParaRPr lang="en-US" dirty="0"/>
          </a:p>
        </p:txBody>
      </p:sp>
      <p:sp>
        <p:nvSpPr>
          <p:cNvPr id="4" name="Title 3"/>
          <p:cNvSpPr>
            <a:spLocks noGrp="1"/>
          </p:cNvSpPr>
          <p:nvPr>
            <p:ph type="title"/>
          </p:nvPr>
        </p:nvSpPr>
        <p:spPr/>
        <p:txBody>
          <a:bodyPr/>
          <a:lstStyle/>
          <a:p>
            <a:r>
              <a:rPr lang="en-US" dirty="0" smtClean="0"/>
              <a:t>Two Methods of Invoicing</a:t>
            </a:r>
            <a:endParaRPr lang="en-US" dirty="0"/>
          </a:p>
        </p:txBody>
      </p:sp>
    </p:spTree>
    <p:extLst>
      <p:ext uri="{BB962C8B-B14F-4D97-AF65-F5344CB8AC3E}">
        <p14:creationId xmlns:p14="http://schemas.microsoft.com/office/powerpoint/2010/main" val="1032192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2"/>
          </p:nvPr>
        </p:nvSpPr>
        <p:spPr/>
        <p:txBody>
          <a:bodyPr/>
          <a:lstStyle/>
          <a:p>
            <a:r>
              <a:rPr lang="en-US" dirty="0" smtClean="0"/>
              <a:t>Invoicing USAC</a:t>
            </a:r>
            <a:endParaRPr lang="en-US" dirty="0"/>
          </a:p>
        </p:txBody>
      </p:sp>
      <p:sp>
        <p:nvSpPr>
          <p:cNvPr id="4" name="Title 3"/>
          <p:cNvSpPr>
            <a:spLocks noGrp="1"/>
          </p:cNvSpPr>
          <p:nvPr>
            <p:ph type="title"/>
          </p:nvPr>
        </p:nvSpPr>
        <p:spPr/>
        <p:txBody>
          <a:bodyPr/>
          <a:lstStyle/>
          <a:p>
            <a:r>
              <a:rPr lang="en-US" dirty="0" smtClean="0"/>
              <a:t>Invoice Deadlines</a:t>
            </a:r>
            <a:endParaRPr lang="en-US" dirty="0"/>
          </a:p>
        </p:txBody>
      </p:sp>
      <p:sp>
        <p:nvSpPr>
          <p:cNvPr id="2" name="Text Placeholder 1"/>
          <p:cNvSpPr>
            <a:spLocks noGrp="1"/>
          </p:cNvSpPr>
          <p:nvPr>
            <p:ph type="body" sz="quarter" idx="10"/>
          </p:nvPr>
        </p:nvSpPr>
        <p:spPr>
          <a:xfrm>
            <a:off x="228600" y="1828800"/>
            <a:ext cx="8686800" cy="4343400"/>
          </a:xfrm>
        </p:spPr>
        <p:txBody>
          <a:bodyPr/>
          <a:lstStyle/>
          <a:p>
            <a:r>
              <a:rPr lang="en-US" dirty="0" smtClean="0"/>
              <a:t>The deadline for submitting invoices – BEAR Forms and SPI Forms – is 120 days after the last day to receive service or 120 days after the date of the FCC Form 486 Notification Letter, whichever is later.</a:t>
            </a:r>
          </a:p>
          <a:p>
            <a:r>
              <a:rPr lang="en-US" dirty="0" smtClean="0"/>
              <a:t>For most applicants and service providers, the deadlines are:</a:t>
            </a:r>
          </a:p>
          <a:p>
            <a:pPr lvl="1"/>
            <a:r>
              <a:rPr lang="en-US" dirty="0" smtClean="0"/>
              <a:t>October 28 following the close of the funding year </a:t>
            </a:r>
            <a:r>
              <a:rPr lang="en-US" dirty="0"/>
              <a:t>(</a:t>
            </a:r>
            <a:r>
              <a:rPr lang="en-US" dirty="0" smtClean="0"/>
              <a:t>recurring services).</a:t>
            </a:r>
          </a:p>
          <a:p>
            <a:pPr lvl="1"/>
            <a:r>
              <a:rPr lang="en-US" dirty="0" smtClean="0"/>
              <a:t>January 28 following the close of the funding year </a:t>
            </a:r>
            <a:br>
              <a:rPr lang="en-US" dirty="0" smtClean="0"/>
            </a:br>
            <a:r>
              <a:rPr lang="en-US" dirty="0" smtClean="0"/>
              <a:t>(non-recurring services).</a:t>
            </a:r>
            <a:endParaRPr lang="en-US" dirty="0"/>
          </a:p>
        </p:txBody>
      </p:sp>
    </p:spTree>
    <p:extLst>
      <p:ext uri="{BB962C8B-B14F-4D97-AF65-F5344CB8AC3E}">
        <p14:creationId xmlns:p14="http://schemas.microsoft.com/office/powerpoint/2010/main" val="326616278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2"/>
          </p:nvPr>
        </p:nvSpPr>
        <p:spPr/>
        <p:txBody>
          <a:bodyPr/>
          <a:lstStyle/>
          <a:p>
            <a:r>
              <a:rPr lang="en-US" dirty="0" smtClean="0"/>
              <a:t>Invoicing USAC</a:t>
            </a:r>
            <a:endParaRPr lang="en-US" dirty="0"/>
          </a:p>
        </p:txBody>
      </p:sp>
      <p:sp>
        <p:nvSpPr>
          <p:cNvPr id="4" name="Title 3"/>
          <p:cNvSpPr>
            <a:spLocks noGrp="1"/>
          </p:cNvSpPr>
          <p:nvPr>
            <p:ph type="title"/>
          </p:nvPr>
        </p:nvSpPr>
        <p:spPr>
          <a:xfrm>
            <a:off x="457200" y="990600"/>
            <a:ext cx="8229600" cy="609600"/>
          </a:xfrm>
        </p:spPr>
        <p:txBody>
          <a:bodyPr/>
          <a:lstStyle/>
          <a:p>
            <a:r>
              <a:rPr lang="en-US" dirty="0" smtClean="0"/>
              <a:t>Invoice Deadline Extensions</a:t>
            </a:r>
            <a:endParaRPr lang="en-US" dirty="0"/>
          </a:p>
        </p:txBody>
      </p:sp>
      <p:sp>
        <p:nvSpPr>
          <p:cNvPr id="2" name="Text Placeholder 1"/>
          <p:cNvSpPr>
            <a:spLocks noGrp="1"/>
          </p:cNvSpPr>
          <p:nvPr>
            <p:ph type="body" sz="quarter" idx="10"/>
          </p:nvPr>
        </p:nvSpPr>
        <p:spPr>
          <a:xfrm>
            <a:off x="228600" y="1524000"/>
            <a:ext cx="8686800" cy="4724400"/>
          </a:xfrm>
        </p:spPr>
        <p:txBody>
          <a:bodyPr/>
          <a:lstStyle/>
          <a:p>
            <a:r>
              <a:rPr lang="en-US" dirty="0" smtClean="0"/>
              <a:t>Applicants and service providers can request and receive one 120-day extension of the invoice deadline.</a:t>
            </a:r>
          </a:p>
          <a:p>
            <a:pPr lvl="1"/>
            <a:r>
              <a:rPr lang="en-US" dirty="0" smtClean="0"/>
              <a:t>The request must be received or postmarked by the invoice deadline (generally October 28 or January 28).</a:t>
            </a:r>
          </a:p>
          <a:p>
            <a:pPr lvl="1"/>
            <a:r>
              <a:rPr lang="en-US" dirty="0" smtClean="0"/>
              <a:t>You do not need to provide a reason for the request.</a:t>
            </a:r>
          </a:p>
          <a:p>
            <a:pPr lvl="1">
              <a:spcAft>
                <a:spcPts val="0"/>
              </a:spcAft>
            </a:pPr>
            <a:r>
              <a:rPr lang="en-US" dirty="0" smtClean="0"/>
              <a:t>We suggest using </a:t>
            </a:r>
            <a:r>
              <a:rPr lang="en-US" dirty="0" smtClean="0">
                <a:hlinkClick r:id="rId3"/>
              </a:rPr>
              <a:t>Submit a Question</a:t>
            </a:r>
            <a:r>
              <a:rPr lang="en-US" dirty="0" smtClean="0"/>
              <a:t> to submit your request</a:t>
            </a:r>
          </a:p>
          <a:p>
            <a:pPr lvl="2"/>
            <a:r>
              <a:rPr lang="en-US" sz="2200" dirty="0"/>
              <a:t>C</a:t>
            </a:r>
            <a:r>
              <a:rPr lang="en-US" sz="2200" dirty="0" smtClean="0"/>
              <a:t>hoose “Invoice Deadline Extension Request” from the Topic Inquiry menu and provide the appropriate Funding Request Number(s).</a:t>
            </a:r>
          </a:p>
          <a:p>
            <a:pPr lvl="1"/>
            <a:r>
              <a:rPr lang="en-US" dirty="0" smtClean="0"/>
              <a:t>USAC cannot process requests that are not timely filed.</a:t>
            </a:r>
            <a:endParaRPr lang="en-US" dirty="0"/>
          </a:p>
        </p:txBody>
      </p:sp>
    </p:spTree>
    <p:extLst>
      <p:ext uri="{BB962C8B-B14F-4D97-AF65-F5344CB8AC3E}">
        <p14:creationId xmlns:p14="http://schemas.microsoft.com/office/powerpoint/2010/main" val="59705766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pPr marL="347472" indent="-347472">
              <a:spcAft>
                <a:spcPts val="600"/>
              </a:spcAft>
            </a:pPr>
            <a:r>
              <a:rPr lang="en-US" dirty="0" smtClean="0"/>
              <a:t>Before you </a:t>
            </a:r>
            <a:r>
              <a:rPr lang="en-US" dirty="0" smtClean="0">
                <a:hlinkClick r:id="rId3"/>
              </a:rPr>
              <a:t>file FCC Form 498 in EPC</a:t>
            </a:r>
            <a:r>
              <a:rPr lang="en-US" dirty="0"/>
              <a:t>:</a:t>
            </a:r>
            <a:endParaRPr lang="en-US" dirty="0" smtClean="0"/>
          </a:p>
          <a:p>
            <a:pPr marL="747522" lvl="1" indent="-347472">
              <a:spcAft>
                <a:spcPts val="600"/>
              </a:spcAft>
            </a:pPr>
            <a:r>
              <a:rPr lang="en-US" dirty="0" smtClean="0"/>
              <a:t>Set up permissions for (1) school or library official and (2) general financial contact.</a:t>
            </a:r>
          </a:p>
          <a:p>
            <a:pPr marL="747522" lvl="1" indent="-347472">
              <a:spcAft>
                <a:spcPts val="600"/>
              </a:spcAft>
            </a:pPr>
            <a:r>
              <a:rPr lang="en-US" dirty="0" smtClean="0"/>
              <a:t>Find or obtain the following numbers:</a:t>
            </a:r>
          </a:p>
          <a:p>
            <a:pPr marL="1147572" lvl="2" indent="-347472">
              <a:spcBef>
                <a:spcPts val="0"/>
              </a:spcBef>
              <a:spcAft>
                <a:spcPts val="600"/>
              </a:spcAft>
            </a:pPr>
            <a:r>
              <a:rPr lang="en-US" dirty="0" smtClean="0"/>
              <a:t>Federal Employer Identification Number (EIN) or Tax Identification Number (Tax ID)</a:t>
            </a:r>
          </a:p>
          <a:p>
            <a:pPr marL="1147572" lvl="2" indent="-347472">
              <a:spcBef>
                <a:spcPts val="0"/>
              </a:spcBef>
              <a:spcAft>
                <a:spcPts val="600"/>
              </a:spcAft>
            </a:pPr>
            <a:r>
              <a:rPr lang="en-US" dirty="0" smtClean="0"/>
              <a:t>DUNS Number</a:t>
            </a:r>
          </a:p>
          <a:p>
            <a:pPr marL="1147572" lvl="2" indent="-347472">
              <a:spcBef>
                <a:spcPts val="0"/>
              </a:spcBef>
              <a:spcAft>
                <a:spcPts val="600"/>
              </a:spcAft>
            </a:pPr>
            <a:r>
              <a:rPr lang="en-US" dirty="0" smtClean="0"/>
              <a:t>FCC Registration Number (FCC RN)</a:t>
            </a:r>
          </a:p>
          <a:p>
            <a:pPr marL="1147572" lvl="2" indent="-347472">
              <a:spcBef>
                <a:spcPts val="0"/>
              </a:spcBef>
              <a:spcAft>
                <a:spcPts val="600"/>
              </a:spcAft>
            </a:pPr>
            <a:r>
              <a:rPr lang="en-US" dirty="0" smtClean="0"/>
              <a:t>Bank routing number</a:t>
            </a:r>
          </a:p>
          <a:p>
            <a:pPr marL="1147572" lvl="2" indent="-347472">
              <a:spcBef>
                <a:spcPts val="0"/>
              </a:spcBef>
              <a:spcAft>
                <a:spcPts val="600"/>
              </a:spcAft>
            </a:pPr>
            <a:r>
              <a:rPr lang="en-US" dirty="0" smtClean="0"/>
              <a:t>Bank account number</a:t>
            </a:r>
            <a:endParaRPr lang="en-US" dirty="0"/>
          </a:p>
        </p:txBody>
      </p:sp>
      <p:sp>
        <p:nvSpPr>
          <p:cNvPr id="6" name="Text Placeholder 5"/>
          <p:cNvSpPr>
            <a:spLocks noGrp="1"/>
          </p:cNvSpPr>
          <p:nvPr>
            <p:ph type="body" sz="quarter" idx="12"/>
          </p:nvPr>
        </p:nvSpPr>
        <p:spPr/>
        <p:txBody>
          <a:bodyPr/>
          <a:lstStyle/>
          <a:p>
            <a:r>
              <a:rPr lang="en-US" dirty="0" smtClean="0"/>
              <a:t>Invoicing USAC</a:t>
            </a:r>
            <a:endParaRPr lang="en-US" dirty="0"/>
          </a:p>
        </p:txBody>
      </p:sp>
      <p:sp>
        <p:nvSpPr>
          <p:cNvPr id="4" name="Title 3"/>
          <p:cNvSpPr>
            <a:spLocks noGrp="1"/>
          </p:cNvSpPr>
          <p:nvPr>
            <p:ph type="title"/>
          </p:nvPr>
        </p:nvSpPr>
        <p:spPr/>
        <p:txBody>
          <a:bodyPr/>
          <a:lstStyle/>
          <a:p>
            <a:r>
              <a:rPr lang="en-US" dirty="0" smtClean="0"/>
              <a:t>Filing FCC Form 498</a:t>
            </a:r>
            <a:endParaRPr lang="en-US" dirty="0"/>
          </a:p>
        </p:txBody>
      </p:sp>
    </p:spTree>
    <p:extLst>
      <p:ext uri="{BB962C8B-B14F-4D97-AF65-F5344CB8AC3E}">
        <p14:creationId xmlns:p14="http://schemas.microsoft.com/office/powerpoint/2010/main" val="363895679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pPr marL="347472" indent="-347472">
              <a:spcAft>
                <a:spcPts val="600"/>
              </a:spcAft>
            </a:pPr>
            <a:r>
              <a:rPr lang="en-US" dirty="0" smtClean="0"/>
              <a:t>Applicants </a:t>
            </a:r>
            <a:r>
              <a:rPr lang="en-US" dirty="0" smtClean="0">
                <a:hlinkClick r:id="rId3"/>
              </a:rPr>
              <a:t>file FCC Form 472 in the legacy system</a:t>
            </a:r>
            <a:r>
              <a:rPr lang="en-US" dirty="0" smtClean="0"/>
              <a:t>.</a:t>
            </a:r>
          </a:p>
          <a:p>
            <a:pPr marL="747522" lvl="1" indent="-347472">
              <a:spcAft>
                <a:spcPts val="600"/>
              </a:spcAft>
            </a:pPr>
            <a:r>
              <a:rPr lang="en-US" dirty="0" smtClean="0"/>
              <a:t>If you have a Personal Identification Number (PIN), continue to use that PIN to log in to the legacy BEAR Form.</a:t>
            </a:r>
          </a:p>
          <a:p>
            <a:pPr marL="747522" lvl="1" indent="-347472">
              <a:spcAft>
                <a:spcPts val="600"/>
              </a:spcAft>
            </a:pPr>
            <a:r>
              <a:rPr lang="en-US" dirty="0" smtClean="0"/>
              <a:t>If you do not have a PIN, call our Client Service Bureau at (888) 203-8100 and request a PIN.</a:t>
            </a:r>
          </a:p>
          <a:p>
            <a:pPr marL="747522" lvl="1" indent="-347472">
              <a:spcAft>
                <a:spcPts val="600"/>
              </a:spcAft>
            </a:pPr>
            <a:r>
              <a:rPr lang="en-US" dirty="0" smtClean="0"/>
              <a:t>BEAR Forms no longer require service provider review or approval.</a:t>
            </a:r>
          </a:p>
        </p:txBody>
      </p:sp>
      <p:sp>
        <p:nvSpPr>
          <p:cNvPr id="6" name="Text Placeholder 5"/>
          <p:cNvSpPr>
            <a:spLocks noGrp="1"/>
          </p:cNvSpPr>
          <p:nvPr>
            <p:ph type="body" sz="quarter" idx="12"/>
          </p:nvPr>
        </p:nvSpPr>
        <p:spPr/>
        <p:txBody>
          <a:bodyPr/>
          <a:lstStyle/>
          <a:p>
            <a:r>
              <a:rPr lang="en-US" dirty="0" smtClean="0"/>
              <a:t>Invoicing USAC</a:t>
            </a:r>
            <a:endParaRPr lang="en-US" dirty="0"/>
          </a:p>
        </p:txBody>
      </p:sp>
      <p:sp>
        <p:nvSpPr>
          <p:cNvPr id="4" name="Title 3"/>
          <p:cNvSpPr>
            <a:spLocks noGrp="1"/>
          </p:cNvSpPr>
          <p:nvPr>
            <p:ph type="title"/>
          </p:nvPr>
        </p:nvSpPr>
        <p:spPr/>
        <p:txBody>
          <a:bodyPr/>
          <a:lstStyle/>
          <a:p>
            <a:r>
              <a:rPr lang="en-US" dirty="0" smtClean="0"/>
              <a:t>Filing FCC Form 472 (BEAR Form)</a:t>
            </a:r>
            <a:endParaRPr lang="en-US" dirty="0"/>
          </a:p>
        </p:txBody>
      </p:sp>
    </p:spTree>
    <p:extLst>
      <p:ext uri="{BB962C8B-B14F-4D97-AF65-F5344CB8AC3E}">
        <p14:creationId xmlns:p14="http://schemas.microsoft.com/office/powerpoint/2010/main" val="23420653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pPr>
              <a:spcAft>
                <a:spcPts val="600"/>
              </a:spcAft>
              <a:buClr>
                <a:schemeClr val="tx1"/>
              </a:buClr>
            </a:pPr>
            <a:r>
              <a:rPr lang="en-US" dirty="0"/>
              <a:t>BEAR Notification Letter: </a:t>
            </a:r>
            <a:r>
              <a:rPr lang="en-US" dirty="0">
                <a:solidFill>
                  <a:prstClr val="black"/>
                </a:solidFill>
              </a:rPr>
              <a:t>a letter issued by USAC to the applicant with a copy to the service provider after a BEAR is processed</a:t>
            </a:r>
            <a:r>
              <a:rPr lang="en-US" dirty="0" smtClean="0">
                <a:solidFill>
                  <a:prstClr val="black"/>
                </a:solidFill>
              </a:rPr>
              <a:t>.</a:t>
            </a:r>
            <a:endParaRPr lang="en-US" dirty="0"/>
          </a:p>
          <a:p>
            <a:pPr>
              <a:spcAft>
                <a:spcPts val="600"/>
              </a:spcAft>
              <a:buClr>
                <a:schemeClr val="tx1"/>
              </a:buClr>
            </a:pPr>
            <a:r>
              <a:rPr lang="en-US" dirty="0"/>
              <a:t>Quarterly Disbursement Report: </a:t>
            </a:r>
            <a:r>
              <a:rPr lang="en-US" dirty="0">
                <a:solidFill>
                  <a:prstClr val="black"/>
                </a:solidFill>
              </a:rPr>
              <a:t>a letter issued to the applicant detailing all invoicing activity (BEARs and SPIs) during the previous quarter</a:t>
            </a:r>
            <a:r>
              <a:rPr lang="en-US" dirty="0" smtClean="0">
                <a:solidFill>
                  <a:prstClr val="black"/>
                </a:solidFill>
              </a:rPr>
              <a:t>.</a:t>
            </a:r>
            <a:endParaRPr lang="en-US" dirty="0">
              <a:solidFill>
                <a:prstClr val="black"/>
              </a:solidFill>
            </a:endParaRPr>
          </a:p>
        </p:txBody>
      </p:sp>
      <p:sp>
        <p:nvSpPr>
          <p:cNvPr id="6" name="Text Placeholder 5"/>
          <p:cNvSpPr>
            <a:spLocks noGrp="1"/>
          </p:cNvSpPr>
          <p:nvPr>
            <p:ph type="body" sz="quarter" idx="12"/>
          </p:nvPr>
        </p:nvSpPr>
        <p:spPr/>
        <p:txBody>
          <a:bodyPr/>
          <a:lstStyle/>
          <a:p>
            <a:r>
              <a:rPr lang="en-US" dirty="0" smtClean="0"/>
              <a:t>Invoicing USAC</a:t>
            </a:r>
            <a:endParaRPr lang="en-US" dirty="0"/>
          </a:p>
        </p:txBody>
      </p:sp>
      <p:sp>
        <p:nvSpPr>
          <p:cNvPr id="4" name="Title 3"/>
          <p:cNvSpPr>
            <a:spLocks noGrp="1"/>
          </p:cNvSpPr>
          <p:nvPr>
            <p:ph type="title"/>
          </p:nvPr>
        </p:nvSpPr>
        <p:spPr/>
        <p:txBody>
          <a:bodyPr/>
          <a:lstStyle/>
          <a:p>
            <a:r>
              <a:rPr lang="en-US" dirty="0" smtClean="0"/>
              <a:t>Response Letters</a:t>
            </a:r>
            <a:endParaRPr lang="en-US" dirty="0"/>
          </a:p>
        </p:txBody>
      </p:sp>
    </p:spTree>
    <p:extLst>
      <p:ext uri="{BB962C8B-B14F-4D97-AF65-F5344CB8AC3E}">
        <p14:creationId xmlns:p14="http://schemas.microsoft.com/office/powerpoint/2010/main" val="406178699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pPr>
              <a:spcAft>
                <a:spcPts val="600"/>
              </a:spcAft>
              <a:buClr>
                <a:schemeClr val="tx1"/>
              </a:buClr>
            </a:pPr>
            <a:r>
              <a:rPr lang="en-US" dirty="0"/>
              <a:t>All applicants and service providers are required to retain receipt and delivery records relating to pre-bidding, bidding, contracts, application process, invoices, provision of services, and other matters relating to the administration of universal service for a period of at least ten years after the latter of the last day of the applicable funding year or the service delivery deadline for the funding </a:t>
            </a:r>
            <a:r>
              <a:rPr lang="en-US" dirty="0" smtClean="0"/>
              <a:t>request.</a:t>
            </a:r>
            <a:endParaRPr lang="en-US" dirty="0">
              <a:solidFill>
                <a:prstClr val="black"/>
              </a:solidFill>
            </a:endParaRPr>
          </a:p>
        </p:txBody>
      </p:sp>
      <p:sp>
        <p:nvSpPr>
          <p:cNvPr id="6" name="Text Placeholder 5"/>
          <p:cNvSpPr>
            <a:spLocks noGrp="1"/>
          </p:cNvSpPr>
          <p:nvPr>
            <p:ph type="body" sz="quarter" idx="12"/>
          </p:nvPr>
        </p:nvSpPr>
        <p:spPr/>
        <p:txBody>
          <a:bodyPr/>
          <a:lstStyle/>
          <a:p>
            <a:r>
              <a:rPr lang="en-US" dirty="0" smtClean="0"/>
              <a:t>Document Retention</a:t>
            </a:r>
            <a:endParaRPr lang="en-US" dirty="0"/>
          </a:p>
        </p:txBody>
      </p:sp>
      <p:sp>
        <p:nvSpPr>
          <p:cNvPr id="4" name="Title 3"/>
          <p:cNvSpPr>
            <a:spLocks noGrp="1"/>
          </p:cNvSpPr>
          <p:nvPr>
            <p:ph type="title"/>
          </p:nvPr>
        </p:nvSpPr>
        <p:spPr/>
        <p:txBody>
          <a:bodyPr/>
          <a:lstStyle/>
          <a:p>
            <a:r>
              <a:rPr lang="en-US" dirty="0" smtClean="0"/>
              <a:t>Ten-year Document Retention Requirement</a:t>
            </a:r>
            <a:endParaRPr lang="en-US" dirty="0"/>
          </a:p>
        </p:txBody>
      </p:sp>
    </p:spTree>
    <p:extLst>
      <p:ext uri="{BB962C8B-B14F-4D97-AF65-F5344CB8AC3E}">
        <p14:creationId xmlns:p14="http://schemas.microsoft.com/office/powerpoint/2010/main" val="237498006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pPr>
              <a:spcAft>
                <a:spcPts val="600"/>
              </a:spcAft>
              <a:buClr>
                <a:schemeClr val="tx1"/>
              </a:buClr>
            </a:pPr>
            <a:r>
              <a:rPr lang="en-US" dirty="0" smtClean="0"/>
              <a:t>Refer to the </a:t>
            </a:r>
            <a:r>
              <a:rPr lang="en-US" dirty="0" smtClean="0">
                <a:hlinkClick r:id="rId3"/>
              </a:rPr>
              <a:t>E-rate Program Binder</a:t>
            </a:r>
            <a:r>
              <a:rPr lang="en-US" dirty="0" smtClean="0"/>
              <a:t> for a complete list of documents to retain.</a:t>
            </a:r>
          </a:p>
          <a:p>
            <a:pPr>
              <a:spcAft>
                <a:spcPts val="600"/>
              </a:spcAft>
              <a:buClr>
                <a:schemeClr val="tx1"/>
              </a:buClr>
            </a:pPr>
            <a:r>
              <a:rPr lang="en-US" dirty="0" smtClean="0">
                <a:solidFill>
                  <a:prstClr val="black"/>
                </a:solidFill>
              </a:rPr>
              <a:t>Documents can be retained in hard or soft copy.</a:t>
            </a:r>
          </a:p>
          <a:p>
            <a:pPr>
              <a:spcAft>
                <a:spcPts val="600"/>
              </a:spcAft>
              <a:buClr>
                <a:schemeClr val="tx1"/>
              </a:buClr>
            </a:pPr>
            <a:r>
              <a:rPr lang="en-US" dirty="0" smtClean="0">
                <a:solidFill>
                  <a:prstClr val="black"/>
                </a:solidFill>
              </a:rPr>
              <a:t>Label and store documents so that you or your successor can easily find and produce them upon request.</a:t>
            </a:r>
            <a:endParaRPr lang="en-US" dirty="0">
              <a:solidFill>
                <a:prstClr val="black"/>
              </a:solidFill>
            </a:endParaRPr>
          </a:p>
        </p:txBody>
      </p:sp>
      <p:sp>
        <p:nvSpPr>
          <p:cNvPr id="6" name="Text Placeholder 5"/>
          <p:cNvSpPr>
            <a:spLocks noGrp="1"/>
          </p:cNvSpPr>
          <p:nvPr>
            <p:ph type="body" sz="quarter" idx="12"/>
          </p:nvPr>
        </p:nvSpPr>
        <p:spPr/>
        <p:txBody>
          <a:bodyPr/>
          <a:lstStyle/>
          <a:p>
            <a:r>
              <a:rPr lang="en-US" dirty="0" smtClean="0"/>
              <a:t>Document Retention</a:t>
            </a:r>
            <a:endParaRPr lang="en-US" dirty="0"/>
          </a:p>
        </p:txBody>
      </p:sp>
      <p:sp>
        <p:nvSpPr>
          <p:cNvPr id="4" name="Title 3"/>
          <p:cNvSpPr>
            <a:spLocks noGrp="1"/>
          </p:cNvSpPr>
          <p:nvPr>
            <p:ph type="title"/>
          </p:nvPr>
        </p:nvSpPr>
        <p:spPr/>
        <p:txBody>
          <a:bodyPr/>
          <a:lstStyle/>
          <a:p>
            <a:r>
              <a:rPr lang="en-US" dirty="0" smtClean="0"/>
              <a:t>Documents to Retain</a:t>
            </a:r>
            <a:endParaRPr lang="en-US" dirty="0"/>
          </a:p>
        </p:txBody>
      </p:sp>
    </p:spTree>
    <p:extLst>
      <p:ext uri="{BB962C8B-B14F-4D97-AF65-F5344CB8AC3E}">
        <p14:creationId xmlns:p14="http://schemas.microsoft.com/office/powerpoint/2010/main" val="316407959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pPr>
              <a:spcAft>
                <a:spcPts val="600"/>
              </a:spcAft>
              <a:buClr>
                <a:schemeClr val="tx1"/>
              </a:buClr>
            </a:pPr>
            <a:r>
              <a:rPr lang="en-US" dirty="0" smtClean="0"/>
              <a:t>Client Service Bureau</a:t>
            </a:r>
          </a:p>
          <a:p>
            <a:pPr lvl="1">
              <a:spcAft>
                <a:spcPts val="600"/>
              </a:spcAft>
              <a:buClr>
                <a:schemeClr val="tx1"/>
              </a:buClr>
            </a:pPr>
            <a:r>
              <a:rPr lang="en-US" dirty="0" smtClean="0">
                <a:solidFill>
                  <a:prstClr val="black"/>
                </a:solidFill>
              </a:rPr>
              <a:t>Call (888) 203-8100 between 8:00 am and 8:00 pm ET weekdays.</a:t>
            </a:r>
          </a:p>
          <a:p>
            <a:pPr lvl="1">
              <a:spcAft>
                <a:spcPts val="600"/>
              </a:spcAft>
              <a:buClr>
                <a:schemeClr val="tx1"/>
              </a:buClr>
            </a:pPr>
            <a:r>
              <a:rPr lang="en-US" dirty="0" smtClean="0">
                <a:solidFill>
                  <a:prstClr val="black"/>
                </a:solidFill>
              </a:rPr>
              <a:t>If you have an EPC account, create a customer service case (Actions tab &gt; Contact Us)</a:t>
            </a:r>
          </a:p>
          <a:p>
            <a:pPr>
              <a:spcAft>
                <a:spcPts val="600"/>
              </a:spcAft>
              <a:buClr>
                <a:schemeClr val="tx1"/>
              </a:buClr>
            </a:pPr>
            <a:r>
              <a:rPr lang="en-US" dirty="0" smtClean="0">
                <a:solidFill>
                  <a:prstClr val="black"/>
                </a:solidFill>
                <a:hlinkClick r:id="rId3"/>
              </a:rPr>
              <a:t>USAC website</a:t>
            </a:r>
            <a:endParaRPr lang="en-US" dirty="0" smtClean="0">
              <a:solidFill>
                <a:prstClr val="black"/>
              </a:solidFill>
            </a:endParaRPr>
          </a:p>
          <a:p>
            <a:pPr lvl="1">
              <a:spcAft>
                <a:spcPts val="600"/>
              </a:spcAft>
              <a:buClr>
                <a:schemeClr val="tx1"/>
              </a:buClr>
            </a:pPr>
            <a:r>
              <a:rPr lang="en-US" dirty="0" smtClean="0">
                <a:solidFill>
                  <a:prstClr val="black"/>
                </a:solidFill>
                <a:hlinkClick r:id="rId4"/>
              </a:rPr>
              <a:t>Apply for E-rate</a:t>
            </a:r>
            <a:r>
              <a:rPr lang="en-US" dirty="0" smtClean="0">
                <a:solidFill>
                  <a:prstClr val="black"/>
                </a:solidFill>
              </a:rPr>
              <a:t> – links to file forms</a:t>
            </a:r>
          </a:p>
          <a:p>
            <a:pPr lvl="1">
              <a:spcAft>
                <a:spcPts val="600"/>
              </a:spcAft>
              <a:buClr>
                <a:schemeClr val="tx1"/>
              </a:buClr>
            </a:pPr>
            <a:r>
              <a:rPr lang="en-US" dirty="0" smtClean="0">
                <a:solidFill>
                  <a:prstClr val="black"/>
                </a:solidFill>
                <a:hlinkClick r:id="rId5"/>
              </a:rPr>
              <a:t>Applicant Process</a:t>
            </a:r>
            <a:r>
              <a:rPr lang="en-US" dirty="0" smtClean="0">
                <a:solidFill>
                  <a:prstClr val="black"/>
                </a:solidFill>
              </a:rPr>
              <a:t> – step-by-step program information</a:t>
            </a:r>
          </a:p>
          <a:p>
            <a:pPr lvl="1">
              <a:spcAft>
                <a:spcPts val="600"/>
              </a:spcAft>
              <a:buClr>
                <a:schemeClr val="tx1"/>
              </a:buClr>
            </a:pPr>
            <a:r>
              <a:rPr lang="en-US" dirty="0" smtClean="0">
                <a:solidFill>
                  <a:prstClr val="black"/>
                </a:solidFill>
                <a:hlinkClick r:id="rId6"/>
              </a:rPr>
              <a:t>Search Tools</a:t>
            </a:r>
            <a:r>
              <a:rPr lang="en-US" dirty="0" smtClean="0">
                <a:solidFill>
                  <a:prstClr val="black"/>
                </a:solidFill>
              </a:rPr>
              <a:t> – tools to search for program data</a:t>
            </a:r>
          </a:p>
          <a:p>
            <a:pPr lvl="1">
              <a:spcAft>
                <a:spcPts val="600"/>
              </a:spcAft>
              <a:buClr>
                <a:schemeClr val="tx1"/>
              </a:buClr>
            </a:pPr>
            <a:endParaRPr lang="en-US" dirty="0" smtClean="0">
              <a:solidFill>
                <a:prstClr val="black"/>
              </a:solidFill>
            </a:endParaRPr>
          </a:p>
          <a:p>
            <a:pPr>
              <a:spcAft>
                <a:spcPts val="600"/>
              </a:spcAft>
              <a:buClr>
                <a:schemeClr val="tx1"/>
              </a:buClr>
            </a:pPr>
            <a:endParaRPr lang="en-US" dirty="0">
              <a:solidFill>
                <a:prstClr val="black"/>
              </a:solidFill>
            </a:endParaRPr>
          </a:p>
        </p:txBody>
      </p:sp>
      <p:sp>
        <p:nvSpPr>
          <p:cNvPr id="6" name="Text Placeholder 5"/>
          <p:cNvSpPr>
            <a:spLocks noGrp="1"/>
          </p:cNvSpPr>
          <p:nvPr>
            <p:ph type="body" sz="quarter" idx="12"/>
          </p:nvPr>
        </p:nvSpPr>
        <p:spPr/>
        <p:txBody>
          <a:bodyPr/>
          <a:lstStyle/>
          <a:p>
            <a:r>
              <a:rPr lang="en-US" dirty="0" smtClean="0"/>
              <a:t>Assistance</a:t>
            </a:r>
            <a:endParaRPr lang="en-US" dirty="0"/>
          </a:p>
        </p:txBody>
      </p:sp>
      <p:sp>
        <p:nvSpPr>
          <p:cNvPr id="4" name="Title 3"/>
          <p:cNvSpPr>
            <a:spLocks noGrp="1"/>
          </p:cNvSpPr>
          <p:nvPr>
            <p:ph type="title"/>
          </p:nvPr>
        </p:nvSpPr>
        <p:spPr/>
        <p:txBody>
          <a:bodyPr/>
          <a:lstStyle/>
          <a:p>
            <a:r>
              <a:rPr lang="en-US" dirty="0" smtClean="0"/>
              <a:t>Where to Go for Help</a:t>
            </a:r>
            <a:endParaRPr lang="en-US" dirty="0"/>
          </a:p>
        </p:txBody>
      </p:sp>
    </p:spTree>
    <p:extLst>
      <p:ext uri="{BB962C8B-B14F-4D97-AF65-F5344CB8AC3E}">
        <p14:creationId xmlns:p14="http://schemas.microsoft.com/office/powerpoint/2010/main" val="94627184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2"/>
          </p:nvPr>
        </p:nvSpPr>
        <p:spPr/>
        <p:txBody>
          <a:bodyPr/>
          <a:lstStyle/>
          <a:p>
            <a:r>
              <a:rPr lang="en-US" dirty="0" smtClean="0"/>
              <a:t>E-rate Fundamentals</a:t>
            </a:r>
            <a:endParaRPr lang="en-US" dirty="0"/>
          </a:p>
        </p:txBody>
      </p:sp>
      <p:sp>
        <p:nvSpPr>
          <p:cNvPr id="4" name="Title 3"/>
          <p:cNvSpPr>
            <a:spLocks noGrp="1"/>
          </p:cNvSpPr>
          <p:nvPr>
            <p:ph type="title"/>
          </p:nvPr>
        </p:nvSpPr>
        <p:spPr>
          <a:xfrm>
            <a:off x="0" y="2819400"/>
            <a:ext cx="9144000" cy="1219200"/>
          </a:xfrm>
        </p:spPr>
        <p:txBody>
          <a:bodyPr/>
          <a:lstStyle/>
          <a:p>
            <a:pPr algn="ctr"/>
            <a:r>
              <a:rPr lang="en-US" sz="7200" smtClean="0"/>
              <a:t>Questions?</a:t>
            </a:r>
            <a:endParaRPr lang="en-US" sz="7200" dirty="0"/>
          </a:p>
        </p:txBody>
      </p:sp>
    </p:spTree>
    <p:extLst>
      <p:ext uri="{BB962C8B-B14F-4D97-AF65-F5344CB8AC3E}">
        <p14:creationId xmlns:p14="http://schemas.microsoft.com/office/powerpoint/2010/main" val="32515122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pPr marL="347472" indent="-347472">
              <a:spcAft>
                <a:spcPts val="600"/>
              </a:spcAft>
            </a:pPr>
            <a:r>
              <a:rPr lang="en-US" dirty="0"/>
              <a:t>Congress directed the FCC to establish the E-rate program in 1996.</a:t>
            </a:r>
          </a:p>
          <a:p>
            <a:pPr marL="347472" indent="-347472">
              <a:spcAft>
                <a:spcPts val="600"/>
              </a:spcAft>
            </a:pPr>
            <a:r>
              <a:rPr lang="en-US" dirty="0"/>
              <a:t>The</a:t>
            </a:r>
            <a:r>
              <a:rPr lang="en-US" dirty="0">
                <a:solidFill>
                  <a:srgbClr val="FF0000"/>
                </a:solidFill>
              </a:rPr>
              <a:t> </a:t>
            </a:r>
            <a:r>
              <a:rPr lang="en-US" dirty="0"/>
              <a:t>FCC sets rules and policies through orders.</a:t>
            </a:r>
          </a:p>
          <a:p>
            <a:pPr marL="347472" indent="-347472">
              <a:spcAft>
                <a:spcPts val="600"/>
              </a:spcAft>
              <a:buClr>
                <a:schemeClr val="tx1"/>
              </a:buClr>
            </a:pPr>
            <a:r>
              <a:rPr lang="en-US" dirty="0"/>
              <a:t>USAC develops procedures for specific actions, such as how to process applications</a:t>
            </a:r>
            <a:r>
              <a:rPr lang="en-US" dirty="0" smtClean="0"/>
              <a:t>.</a:t>
            </a:r>
          </a:p>
          <a:p>
            <a:pPr marL="747522" lvl="1" indent="-347472">
              <a:spcAft>
                <a:spcPts val="600"/>
              </a:spcAft>
              <a:buClr>
                <a:schemeClr val="tx1"/>
              </a:buClr>
            </a:pPr>
            <a:r>
              <a:rPr lang="en-US" dirty="0" smtClean="0"/>
              <a:t>USAC’s procedures are reviewed and approved each year by the FCC.</a:t>
            </a:r>
            <a:endParaRPr lang="en-US" dirty="0"/>
          </a:p>
        </p:txBody>
      </p:sp>
      <p:sp>
        <p:nvSpPr>
          <p:cNvPr id="6" name="Text Placeholder 5"/>
          <p:cNvSpPr>
            <a:spLocks noGrp="1"/>
          </p:cNvSpPr>
          <p:nvPr>
            <p:ph type="body" sz="quarter" idx="12"/>
          </p:nvPr>
        </p:nvSpPr>
        <p:spPr/>
        <p:txBody>
          <a:bodyPr/>
          <a:lstStyle/>
          <a:p>
            <a:r>
              <a:rPr lang="en-US" dirty="0"/>
              <a:t>General E-rate Information</a:t>
            </a:r>
          </a:p>
        </p:txBody>
      </p:sp>
      <p:sp>
        <p:nvSpPr>
          <p:cNvPr id="4" name="Title 3"/>
          <p:cNvSpPr>
            <a:spLocks noGrp="1"/>
          </p:cNvSpPr>
          <p:nvPr>
            <p:ph type="title"/>
          </p:nvPr>
        </p:nvSpPr>
        <p:spPr/>
        <p:txBody>
          <a:bodyPr/>
          <a:lstStyle/>
          <a:p>
            <a:r>
              <a:rPr lang="en-US" dirty="0" smtClean="0"/>
              <a:t>E-rate Rules, Policies, and Procedures</a:t>
            </a:r>
            <a:endParaRPr lang="en-US" dirty="0"/>
          </a:p>
        </p:txBody>
      </p:sp>
    </p:spTree>
    <p:extLst>
      <p:ext uri="{BB962C8B-B14F-4D97-AF65-F5344CB8AC3E}">
        <p14:creationId xmlns:p14="http://schemas.microsoft.com/office/powerpoint/2010/main" val="313936892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2"/>
          </p:nvPr>
        </p:nvSpPr>
        <p:spPr/>
        <p:txBody>
          <a:bodyPr/>
          <a:lstStyle/>
          <a:p>
            <a:r>
              <a:rPr lang="en-US" dirty="0" smtClean="0"/>
              <a:t>E-rate Fundamentals</a:t>
            </a:r>
            <a:endParaRPr lang="en-US" dirty="0"/>
          </a:p>
        </p:txBody>
      </p:sp>
      <p:sp>
        <p:nvSpPr>
          <p:cNvPr id="4" name="Title 3"/>
          <p:cNvSpPr>
            <a:spLocks noGrp="1"/>
          </p:cNvSpPr>
          <p:nvPr>
            <p:ph type="title"/>
          </p:nvPr>
        </p:nvSpPr>
        <p:spPr>
          <a:xfrm>
            <a:off x="0" y="2819400"/>
            <a:ext cx="9144000" cy="1219200"/>
          </a:xfrm>
        </p:spPr>
        <p:txBody>
          <a:bodyPr/>
          <a:lstStyle/>
          <a:p>
            <a:pPr algn="ctr"/>
            <a:r>
              <a:rPr lang="en-US" sz="7200" dirty="0" smtClean="0"/>
              <a:t>Thank You!</a:t>
            </a:r>
            <a:endParaRPr lang="en-US" sz="7200" dirty="0"/>
          </a:p>
        </p:txBody>
      </p:sp>
    </p:spTree>
    <p:extLst>
      <p:ext uri="{BB962C8B-B14F-4D97-AF65-F5344CB8AC3E}">
        <p14:creationId xmlns:p14="http://schemas.microsoft.com/office/powerpoint/2010/main" val="8993283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pPr>
              <a:spcAft>
                <a:spcPts val="600"/>
              </a:spcAft>
            </a:pPr>
            <a:r>
              <a:rPr lang="en-US" dirty="0"/>
              <a:t>Commitments for E-rate are made by funding year (FY), which runs from July 1 through the following June 30.</a:t>
            </a:r>
          </a:p>
          <a:p>
            <a:pPr>
              <a:spcAft>
                <a:spcPts val="600"/>
              </a:spcAft>
            </a:pPr>
            <a:r>
              <a:rPr lang="en-US" dirty="0"/>
              <a:t>USAC refers to the funding year as the year in which most services will begin, e.g., </a:t>
            </a:r>
            <a:r>
              <a:rPr lang="en-US" dirty="0" smtClean="0"/>
              <a:t>Funding Year (FY) 2017 </a:t>
            </a:r>
            <a:r>
              <a:rPr lang="en-US" dirty="0"/>
              <a:t>is July 1, </a:t>
            </a:r>
            <a:r>
              <a:rPr lang="en-US" dirty="0" smtClean="0"/>
              <a:t>2017 </a:t>
            </a:r>
            <a:r>
              <a:rPr lang="en-US" dirty="0"/>
              <a:t>to June 30, </a:t>
            </a:r>
            <a:r>
              <a:rPr lang="en-US" dirty="0" smtClean="0"/>
              <a:t>2018.</a:t>
            </a:r>
            <a:endParaRPr lang="en-US" dirty="0"/>
          </a:p>
        </p:txBody>
      </p:sp>
      <p:sp>
        <p:nvSpPr>
          <p:cNvPr id="6" name="Text Placeholder 5"/>
          <p:cNvSpPr>
            <a:spLocks noGrp="1"/>
          </p:cNvSpPr>
          <p:nvPr>
            <p:ph type="body" sz="quarter" idx="12"/>
          </p:nvPr>
        </p:nvSpPr>
        <p:spPr/>
        <p:txBody>
          <a:bodyPr/>
          <a:lstStyle/>
          <a:p>
            <a:r>
              <a:rPr lang="en-US" dirty="0"/>
              <a:t>General E-rate Information</a:t>
            </a:r>
          </a:p>
        </p:txBody>
      </p:sp>
      <p:sp>
        <p:nvSpPr>
          <p:cNvPr id="4" name="Title 3"/>
          <p:cNvSpPr>
            <a:spLocks noGrp="1"/>
          </p:cNvSpPr>
          <p:nvPr>
            <p:ph type="title"/>
          </p:nvPr>
        </p:nvSpPr>
        <p:spPr/>
        <p:txBody>
          <a:bodyPr/>
          <a:lstStyle/>
          <a:p>
            <a:r>
              <a:rPr lang="en-US" dirty="0" smtClean="0"/>
              <a:t>E-rate Timeline</a:t>
            </a:r>
            <a:endParaRPr lang="en-US" dirty="0"/>
          </a:p>
        </p:txBody>
      </p:sp>
    </p:spTree>
    <p:extLst>
      <p:ext uri="{BB962C8B-B14F-4D97-AF65-F5344CB8AC3E}">
        <p14:creationId xmlns:p14="http://schemas.microsoft.com/office/powerpoint/2010/main" val="31393689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pPr>
              <a:spcAft>
                <a:spcPts val="600"/>
              </a:spcAft>
            </a:pPr>
            <a:r>
              <a:rPr lang="en-US" dirty="0" smtClean="0"/>
              <a:t>E-rate </a:t>
            </a:r>
            <a:r>
              <a:rPr lang="en-US" dirty="0"/>
              <a:t>funding </a:t>
            </a:r>
            <a:r>
              <a:rPr lang="en-US" dirty="0" smtClean="0"/>
              <a:t>is capped </a:t>
            </a:r>
            <a:r>
              <a:rPr lang="en-US" sz="2800" dirty="0" smtClean="0">
                <a:ea typeface="Calibri"/>
                <a:cs typeface="Times New Roman"/>
              </a:rPr>
              <a:t>at $3.9 billion </a:t>
            </a:r>
            <a:r>
              <a:rPr lang="en-US" sz="2800" dirty="0">
                <a:ea typeface="Calibri"/>
                <a:cs typeface="Times New Roman"/>
              </a:rPr>
              <a:t>per year, </a:t>
            </a:r>
            <a:r>
              <a:rPr lang="en-US" sz="2800" dirty="0" smtClean="0">
                <a:ea typeface="Calibri"/>
                <a:cs typeface="Times New Roman"/>
              </a:rPr>
              <a:t>adjusted </a:t>
            </a:r>
            <a:r>
              <a:rPr lang="en-US" sz="2800" dirty="0">
                <a:ea typeface="Calibri"/>
                <a:cs typeface="Times New Roman"/>
              </a:rPr>
              <a:t>annually for </a:t>
            </a:r>
            <a:r>
              <a:rPr lang="en-US" sz="2800" dirty="0" smtClean="0">
                <a:ea typeface="Calibri"/>
                <a:cs typeface="Times New Roman"/>
              </a:rPr>
              <a:t>inflation.</a:t>
            </a:r>
            <a:endParaRPr lang="en-US" dirty="0"/>
          </a:p>
          <a:p>
            <a:pPr>
              <a:spcAft>
                <a:spcPts val="600"/>
              </a:spcAft>
            </a:pPr>
            <a:r>
              <a:rPr lang="en-US" dirty="0"/>
              <a:t>Once a year, the FCC </a:t>
            </a:r>
            <a:r>
              <a:rPr lang="en-US" dirty="0" smtClean="0"/>
              <a:t>may direct USAC to </a:t>
            </a:r>
            <a:r>
              <a:rPr lang="en-US" dirty="0"/>
              <a:t>roll </a:t>
            </a:r>
            <a:r>
              <a:rPr lang="en-US" dirty="0" smtClean="0"/>
              <a:t>over </a:t>
            </a:r>
            <a:r>
              <a:rPr lang="en-US" dirty="0"/>
              <a:t>funds that are collected </a:t>
            </a:r>
            <a:r>
              <a:rPr lang="en-US" dirty="0" smtClean="0"/>
              <a:t>but </a:t>
            </a:r>
            <a:r>
              <a:rPr lang="en-US" dirty="0"/>
              <a:t>unused from </a:t>
            </a:r>
            <a:r>
              <a:rPr lang="en-US" dirty="0" smtClean="0"/>
              <a:t>one or more prior </a:t>
            </a:r>
            <a:r>
              <a:rPr lang="en-US" dirty="0"/>
              <a:t>funding years to the next full funding </a:t>
            </a:r>
            <a:r>
              <a:rPr lang="en-US" dirty="0" smtClean="0"/>
              <a:t>year.</a:t>
            </a:r>
            <a:endParaRPr lang="en-US" dirty="0"/>
          </a:p>
        </p:txBody>
      </p:sp>
      <p:sp>
        <p:nvSpPr>
          <p:cNvPr id="6" name="Text Placeholder 5"/>
          <p:cNvSpPr>
            <a:spLocks noGrp="1"/>
          </p:cNvSpPr>
          <p:nvPr>
            <p:ph type="body" sz="quarter" idx="12"/>
          </p:nvPr>
        </p:nvSpPr>
        <p:spPr/>
        <p:txBody>
          <a:bodyPr/>
          <a:lstStyle/>
          <a:p>
            <a:r>
              <a:rPr lang="en-US" dirty="0"/>
              <a:t>General E-rate Information</a:t>
            </a:r>
          </a:p>
        </p:txBody>
      </p:sp>
      <p:sp>
        <p:nvSpPr>
          <p:cNvPr id="4" name="Title 3"/>
          <p:cNvSpPr>
            <a:spLocks noGrp="1"/>
          </p:cNvSpPr>
          <p:nvPr>
            <p:ph type="title"/>
          </p:nvPr>
        </p:nvSpPr>
        <p:spPr/>
        <p:txBody>
          <a:bodyPr/>
          <a:lstStyle/>
          <a:p>
            <a:r>
              <a:rPr lang="en-US" dirty="0" smtClean="0"/>
              <a:t>E-rate Budget</a:t>
            </a:r>
            <a:endParaRPr lang="en-US" dirty="0"/>
          </a:p>
        </p:txBody>
      </p:sp>
    </p:spTree>
    <p:extLst>
      <p:ext uri="{BB962C8B-B14F-4D97-AF65-F5344CB8AC3E}">
        <p14:creationId xmlns:p14="http://schemas.microsoft.com/office/powerpoint/2010/main" val="31393689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pPr marL="347472" indent="-347472">
              <a:spcAft>
                <a:spcPts val="600"/>
              </a:spcAft>
            </a:pPr>
            <a:r>
              <a:rPr lang="en-US" dirty="0" smtClean="0"/>
              <a:t>Elementary </a:t>
            </a:r>
            <a:r>
              <a:rPr lang="en-US" dirty="0"/>
              <a:t>and </a:t>
            </a:r>
            <a:r>
              <a:rPr lang="en-US" dirty="0" smtClean="0"/>
              <a:t>secondary </a:t>
            </a:r>
            <a:r>
              <a:rPr lang="en-US" dirty="0"/>
              <a:t>schools and school districts</a:t>
            </a:r>
          </a:p>
          <a:p>
            <a:pPr marL="747522" lvl="1" indent="-347472">
              <a:spcAft>
                <a:spcPts val="600"/>
              </a:spcAft>
            </a:pPr>
            <a:r>
              <a:rPr lang="en-US" dirty="0"/>
              <a:t>Non-traditional facilities (conditionally by state)</a:t>
            </a:r>
          </a:p>
          <a:p>
            <a:pPr marL="347472" indent="-347472">
              <a:spcAft>
                <a:spcPts val="600"/>
              </a:spcAft>
            </a:pPr>
            <a:r>
              <a:rPr lang="en-US" dirty="0"/>
              <a:t>Libraries and library systems</a:t>
            </a:r>
          </a:p>
          <a:p>
            <a:pPr marL="347472" indent="-347472">
              <a:spcAft>
                <a:spcPts val="600"/>
              </a:spcAft>
            </a:pPr>
            <a:r>
              <a:rPr lang="en-US" dirty="0"/>
              <a:t>Consortia – groups of eligible entities that band together to aggregate demand and negotiate lower </a:t>
            </a:r>
            <a:r>
              <a:rPr lang="en-US" dirty="0" smtClean="0"/>
              <a:t>prices</a:t>
            </a:r>
          </a:p>
          <a:p>
            <a:pPr marL="747522" lvl="1" indent="-347472">
              <a:spcAft>
                <a:spcPts val="600"/>
              </a:spcAft>
            </a:pPr>
            <a:r>
              <a:rPr lang="en-US" dirty="0"/>
              <a:t>Consortia can also include ineligible entities under limited circumstances and subject to cost allocation </a:t>
            </a:r>
            <a:r>
              <a:rPr lang="en-US" dirty="0" smtClean="0"/>
              <a:t>requirements.</a:t>
            </a:r>
            <a:endParaRPr lang="en-US" dirty="0"/>
          </a:p>
        </p:txBody>
      </p:sp>
      <p:sp>
        <p:nvSpPr>
          <p:cNvPr id="6" name="Text Placeholder 5"/>
          <p:cNvSpPr>
            <a:spLocks noGrp="1"/>
          </p:cNvSpPr>
          <p:nvPr>
            <p:ph type="body" sz="quarter" idx="12"/>
          </p:nvPr>
        </p:nvSpPr>
        <p:spPr/>
        <p:txBody>
          <a:bodyPr/>
          <a:lstStyle/>
          <a:p>
            <a:r>
              <a:rPr lang="en-US" dirty="0"/>
              <a:t>General E-rate Information</a:t>
            </a:r>
          </a:p>
        </p:txBody>
      </p:sp>
      <p:sp>
        <p:nvSpPr>
          <p:cNvPr id="4" name="Title 3"/>
          <p:cNvSpPr>
            <a:spLocks noGrp="1"/>
          </p:cNvSpPr>
          <p:nvPr>
            <p:ph type="title"/>
          </p:nvPr>
        </p:nvSpPr>
        <p:spPr/>
        <p:txBody>
          <a:bodyPr/>
          <a:lstStyle/>
          <a:p>
            <a:r>
              <a:rPr lang="en-US" dirty="0" smtClean="0"/>
              <a:t>E-rate Eligibility</a:t>
            </a:r>
            <a:endParaRPr lang="en-US" dirty="0"/>
          </a:p>
        </p:txBody>
      </p:sp>
    </p:spTree>
    <p:extLst>
      <p:ext uri="{BB962C8B-B14F-4D97-AF65-F5344CB8AC3E}">
        <p14:creationId xmlns:p14="http://schemas.microsoft.com/office/powerpoint/2010/main" val="31393689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pPr marL="347472" indent="-347472">
              <a:spcAft>
                <a:spcPts val="600"/>
              </a:spcAft>
              <a:defRPr/>
            </a:pPr>
            <a:r>
              <a:rPr lang="en-US" sz="2400" dirty="0" smtClean="0"/>
              <a:t>Category One</a:t>
            </a:r>
          </a:p>
          <a:p>
            <a:pPr marL="747522" lvl="1" indent="-347472">
              <a:spcAft>
                <a:spcPts val="600"/>
              </a:spcAft>
              <a:defRPr/>
            </a:pPr>
            <a:r>
              <a:rPr lang="en-US" dirty="0" smtClean="0"/>
              <a:t>Voice Services – subject to a phasedown of 20 percentage points per year that started in FY2015</a:t>
            </a:r>
          </a:p>
          <a:p>
            <a:pPr marL="747522" lvl="1" indent="-347472">
              <a:spcAft>
                <a:spcPts val="600"/>
              </a:spcAft>
              <a:defRPr/>
            </a:pPr>
            <a:r>
              <a:rPr lang="en-US" dirty="0" smtClean="0"/>
              <a:t>Data Transmission and/or Internet Access</a:t>
            </a:r>
            <a:endParaRPr lang="en-US" dirty="0"/>
          </a:p>
          <a:p>
            <a:pPr marL="347472" indent="-347472">
              <a:spcAft>
                <a:spcPts val="600"/>
              </a:spcAft>
              <a:defRPr/>
            </a:pPr>
            <a:r>
              <a:rPr lang="en-US" sz="2400" dirty="0" smtClean="0"/>
              <a:t>Category Two</a:t>
            </a:r>
          </a:p>
          <a:p>
            <a:pPr marL="747522" lvl="1" indent="-347472">
              <a:spcAft>
                <a:spcPts val="600"/>
              </a:spcAft>
              <a:defRPr/>
            </a:pPr>
            <a:r>
              <a:rPr lang="en-US" dirty="0" smtClean="0"/>
              <a:t>Internal Connections</a:t>
            </a:r>
          </a:p>
          <a:p>
            <a:pPr marL="747522" lvl="1" indent="-347472">
              <a:spcAft>
                <a:spcPts val="600"/>
              </a:spcAft>
              <a:defRPr/>
            </a:pPr>
            <a:r>
              <a:rPr lang="en-US" dirty="0" smtClean="0"/>
              <a:t>Managed Internal Broadband Services</a:t>
            </a:r>
          </a:p>
          <a:p>
            <a:pPr marL="747522" lvl="1" indent="-347472">
              <a:spcAft>
                <a:spcPts val="600"/>
              </a:spcAft>
              <a:defRPr/>
            </a:pPr>
            <a:r>
              <a:rPr lang="en-US" dirty="0" smtClean="0"/>
              <a:t>Basic Maintenance of Internal Connections</a:t>
            </a:r>
            <a:endParaRPr lang="en-US" dirty="0"/>
          </a:p>
        </p:txBody>
      </p:sp>
      <p:sp>
        <p:nvSpPr>
          <p:cNvPr id="6" name="Text Placeholder 5"/>
          <p:cNvSpPr>
            <a:spLocks noGrp="1"/>
          </p:cNvSpPr>
          <p:nvPr>
            <p:ph type="body" sz="quarter" idx="12"/>
          </p:nvPr>
        </p:nvSpPr>
        <p:spPr/>
        <p:txBody>
          <a:bodyPr/>
          <a:lstStyle/>
          <a:p>
            <a:r>
              <a:rPr lang="en-US" dirty="0"/>
              <a:t>General E-rate Information</a:t>
            </a:r>
          </a:p>
        </p:txBody>
      </p:sp>
      <p:sp>
        <p:nvSpPr>
          <p:cNvPr id="4" name="Title 3"/>
          <p:cNvSpPr>
            <a:spLocks noGrp="1"/>
          </p:cNvSpPr>
          <p:nvPr>
            <p:ph type="title"/>
          </p:nvPr>
        </p:nvSpPr>
        <p:spPr/>
        <p:txBody>
          <a:bodyPr/>
          <a:lstStyle/>
          <a:p>
            <a:r>
              <a:rPr lang="en-US" dirty="0" smtClean="0"/>
              <a:t>E-rate Service Types</a:t>
            </a:r>
            <a:endParaRPr lang="en-US" dirty="0"/>
          </a:p>
        </p:txBody>
      </p:sp>
    </p:spTree>
    <p:extLst>
      <p:ext uri="{BB962C8B-B14F-4D97-AF65-F5344CB8AC3E}">
        <p14:creationId xmlns:p14="http://schemas.microsoft.com/office/powerpoint/2010/main" val="7379651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pPr marL="347472" indent="-347472">
              <a:spcAft>
                <a:spcPts val="600"/>
              </a:spcAft>
              <a:defRPr/>
            </a:pPr>
            <a:r>
              <a:rPr lang="en-US" sz="2400" dirty="0" smtClean="0"/>
              <a:t>Each year, the FCC publishes a list of products and services that are eligible for E-rate discounts for the upcoming funding year.</a:t>
            </a:r>
          </a:p>
          <a:p>
            <a:pPr marL="747522" lvl="1" indent="-347472">
              <a:spcAft>
                <a:spcPts val="600"/>
              </a:spcAft>
              <a:defRPr/>
            </a:pPr>
            <a:r>
              <a:rPr lang="en-US" sz="2400" dirty="0" smtClean="0"/>
              <a:t>FCC issues a draft eligible services list and solicits comments and reply comments.</a:t>
            </a:r>
          </a:p>
          <a:p>
            <a:pPr marL="747522" lvl="1" indent="-347472">
              <a:spcAft>
                <a:spcPts val="600"/>
              </a:spcAft>
              <a:defRPr/>
            </a:pPr>
            <a:r>
              <a:rPr lang="en-US" sz="2400" dirty="0" smtClean="0"/>
              <a:t>FCC reviews comments and reply comments received, then prepares and issues the final list.</a:t>
            </a:r>
          </a:p>
          <a:p>
            <a:pPr marL="747522" lvl="1" indent="-347472">
              <a:spcAft>
                <a:spcPts val="600"/>
              </a:spcAft>
              <a:defRPr/>
            </a:pPr>
            <a:r>
              <a:rPr lang="en-US" sz="2400" dirty="0" smtClean="0"/>
              <a:t>That eligible services list governs the eligibility of products and services for that funding year.</a:t>
            </a:r>
          </a:p>
          <a:p>
            <a:pPr marL="347472" indent="-347472">
              <a:spcAft>
                <a:spcPts val="600"/>
              </a:spcAft>
              <a:defRPr/>
            </a:pPr>
            <a:r>
              <a:rPr lang="en-US" dirty="0" smtClean="0"/>
              <a:t>The FY2017 </a:t>
            </a:r>
            <a:r>
              <a:rPr lang="en-US" dirty="0"/>
              <a:t>ESL was released </a:t>
            </a:r>
            <a:r>
              <a:rPr lang="en-US" dirty="0" smtClean="0"/>
              <a:t>9/12/2016.</a:t>
            </a:r>
          </a:p>
        </p:txBody>
      </p:sp>
      <p:sp>
        <p:nvSpPr>
          <p:cNvPr id="6" name="Text Placeholder 5"/>
          <p:cNvSpPr>
            <a:spLocks noGrp="1"/>
          </p:cNvSpPr>
          <p:nvPr>
            <p:ph type="body" sz="quarter" idx="12"/>
          </p:nvPr>
        </p:nvSpPr>
        <p:spPr/>
        <p:txBody>
          <a:bodyPr/>
          <a:lstStyle/>
          <a:p>
            <a:r>
              <a:rPr lang="en-US" dirty="0"/>
              <a:t>General E-rate Information</a:t>
            </a:r>
          </a:p>
        </p:txBody>
      </p:sp>
      <p:sp>
        <p:nvSpPr>
          <p:cNvPr id="4" name="Title 3"/>
          <p:cNvSpPr>
            <a:spLocks noGrp="1"/>
          </p:cNvSpPr>
          <p:nvPr>
            <p:ph type="title"/>
          </p:nvPr>
        </p:nvSpPr>
        <p:spPr/>
        <p:txBody>
          <a:bodyPr/>
          <a:lstStyle/>
          <a:p>
            <a:r>
              <a:rPr lang="en-US" dirty="0" smtClean="0"/>
              <a:t>Eligible Services List</a:t>
            </a:r>
            <a:endParaRPr lang="en-US" dirty="0"/>
          </a:p>
        </p:txBody>
      </p:sp>
    </p:spTree>
    <p:extLst>
      <p:ext uri="{BB962C8B-B14F-4D97-AF65-F5344CB8AC3E}">
        <p14:creationId xmlns:p14="http://schemas.microsoft.com/office/powerpoint/2010/main" val="2752988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4800</TotalTime>
  <Words>3097</Words>
  <Application>Microsoft Office PowerPoint</Application>
  <PresentationFormat>On-screen Show (4:3)</PresentationFormat>
  <Paragraphs>341</Paragraphs>
  <Slides>40</Slides>
  <Notes>40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E-rate Fundamentals</vt:lpstr>
      <vt:lpstr>Overview</vt:lpstr>
      <vt:lpstr>E-rate Background</vt:lpstr>
      <vt:lpstr>E-rate Rules, Policies, and Procedures</vt:lpstr>
      <vt:lpstr>E-rate Timeline</vt:lpstr>
      <vt:lpstr>E-rate Budget</vt:lpstr>
      <vt:lpstr>E-rate Eligibility</vt:lpstr>
      <vt:lpstr>E-rate Service Types</vt:lpstr>
      <vt:lpstr>Eligible Services List</vt:lpstr>
      <vt:lpstr>E-rate Discounts</vt:lpstr>
      <vt:lpstr>PowerPoint Presentation</vt:lpstr>
      <vt:lpstr>PowerPoint Presentation</vt:lpstr>
      <vt:lpstr>Category Two Budgets</vt:lpstr>
      <vt:lpstr>Category Two Budgets</vt:lpstr>
      <vt:lpstr>E-rate Productivity Center (EPC)</vt:lpstr>
      <vt:lpstr>FCC Form 470</vt:lpstr>
      <vt:lpstr>RFPs</vt:lpstr>
      <vt:lpstr>Response Letter</vt:lpstr>
      <vt:lpstr>Competitive Bidding Requirements</vt:lpstr>
      <vt:lpstr>Sample Evaluation Matrix</vt:lpstr>
      <vt:lpstr>Competitive Bidding Process</vt:lpstr>
      <vt:lpstr>FCC Form 471</vt:lpstr>
      <vt:lpstr>Response Letter</vt:lpstr>
      <vt:lpstr>Program Integrity Assurance (PIA) Review</vt:lpstr>
      <vt:lpstr>Decision Letter</vt:lpstr>
      <vt:lpstr>FCC Form 486</vt:lpstr>
      <vt:lpstr>Response Letter</vt:lpstr>
      <vt:lpstr>FCC Form 486 Deadline</vt:lpstr>
      <vt:lpstr>Before Invoicing USAC</vt:lpstr>
      <vt:lpstr>Two Methods of Invoicing</vt:lpstr>
      <vt:lpstr>Invoice Deadlines</vt:lpstr>
      <vt:lpstr>Invoice Deadline Extensions</vt:lpstr>
      <vt:lpstr>Filing FCC Form 498</vt:lpstr>
      <vt:lpstr>Filing FCC Form 472 (BEAR Form)</vt:lpstr>
      <vt:lpstr>Response Letters</vt:lpstr>
      <vt:lpstr>Ten-year Document Retention Requirement</vt:lpstr>
      <vt:lpstr>Documents to Retain</vt:lpstr>
      <vt:lpstr>Where to Go for Help</vt:lpstr>
      <vt:lpstr>Questions?</vt:lpstr>
      <vt:lpstr>Thank You!</vt:lpstr>
    </vt:vector>
  </TitlesOfParts>
  <Company>USAC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Abby Hills</dc:creator>
  <cp:lastModifiedBy>Suzie Casal</cp:lastModifiedBy>
  <cp:revision>73</cp:revision>
  <cp:lastPrinted>2016-09-19T13:37:54Z</cp:lastPrinted>
  <dcterms:created xsi:type="dcterms:W3CDTF">2015-08-13T11:49:36Z</dcterms:created>
  <dcterms:modified xsi:type="dcterms:W3CDTF">2016-10-23T18:37:31Z</dcterms:modified>
</cp:coreProperties>
</file>