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6" r:id="rId2"/>
    <p:sldId id="296" r:id="rId3"/>
    <p:sldId id="294" r:id="rId4"/>
    <p:sldId id="295" r:id="rId5"/>
    <p:sldId id="299" r:id="rId6"/>
    <p:sldId id="257" r:id="rId7"/>
    <p:sldId id="261" r:id="rId8"/>
    <p:sldId id="264" r:id="rId9"/>
    <p:sldId id="263" r:id="rId10"/>
    <p:sldId id="265" r:id="rId11"/>
    <p:sldId id="287" r:id="rId12"/>
    <p:sldId id="289" r:id="rId13"/>
    <p:sldId id="279" r:id="rId14"/>
    <p:sldId id="262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80" r:id="rId29"/>
    <p:sldId id="291" r:id="rId30"/>
    <p:sldId id="292" r:id="rId31"/>
    <p:sldId id="281" r:id="rId32"/>
    <p:sldId id="282" r:id="rId33"/>
    <p:sldId id="290" r:id="rId34"/>
    <p:sldId id="283" r:id="rId35"/>
    <p:sldId id="284" r:id="rId36"/>
    <p:sldId id="286" r:id="rId37"/>
    <p:sldId id="285" r:id="rId38"/>
    <p:sldId id="300" r:id="rId39"/>
    <p:sldId id="297" r:id="rId40"/>
    <p:sldId id="298" r:id="rId41"/>
    <p:sldId id="293" r:id="rId42"/>
    <p:sldId id="288" r:id="rId43"/>
    <p:sldId id="259" r:id="rId44"/>
    <p:sldId id="260" r:id="rId4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yne Scott" initials="W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372" autoAdjust="0"/>
  </p:normalViewPr>
  <p:slideViewPr>
    <p:cSldViewPr>
      <p:cViewPr>
        <p:scale>
          <a:sx n="90" d="100"/>
          <a:sy n="90" d="100"/>
        </p:scale>
        <p:origin x="-312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776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2743200" y="868680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64359-A1DA-48AB-B2FE-24807AB5A33F}" type="slidenum">
              <a:rPr lang="en-US" sz="100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5350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C3231A4-2F62-422E-A724-3244EFBAEBE7}" type="datetimeFigureOut">
              <a:rPr lang="en-US" smtClean="0"/>
              <a:t>10/1/2015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4623D80-596A-4F38-B8B0-E744389D6F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403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Announcement letter addressed to superintendent</a:t>
            </a:r>
            <a:r>
              <a:rPr lang="en-US" baseline="0" dirty="0" smtClean="0"/>
              <a:t> and call made</a:t>
            </a:r>
            <a:r>
              <a:rPr lang="en-US" dirty="0" smtClean="0"/>
              <a:t>. Contact the FCC Form 470 contact as well, if not the superintendent. Email to both.</a:t>
            </a:r>
          </a:p>
          <a:p>
            <a:r>
              <a:rPr lang="en-US" dirty="0" smtClean="0"/>
              <a:t>PBC – Will discuss</a:t>
            </a:r>
            <a:r>
              <a:rPr lang="en-US" baseline="0" dirty="0" smtClean="0"/>
              <a:t> in testing slides what we request</a:t>
            </a:r>
          </a:p>
          <a:p>
            <a:r>
              <a:rPr lang="en-US" baseline="0" dirty="0" smtClean="0"/>
              <a:t>During entrance conference we will discuss the audit process and answer any questions you have related to the documents requested.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23D80-596A-4F38-B8B0-E744389D6FC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713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Since E-rate personnel may be from various positions</a:t>
            </a:r>
            <a:r>
              <a:rPr lang="en-US" baseline="0" dirty="0" smtClean="0"/>
              <a:t> and backgrounds, may need to clarify what an internal control 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23D80-596A-4F38-B8B0-E744389D6FC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037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 prepared to discuss why we look at consortia members’ compliance.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23D80-596A-4F38-B8B0-E744389D6FC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536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will examine other evidence, as necessary, as well which may not have been requested in the initial</a:t>
            </a:r>
            <a:r>
              <a:rPr lang="en-US" baseline="0" dirty="0" smtClean="0"/>
              <a:t> PBC request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23D80-596A-4F38-B8B0-E744389D6FC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4011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23D80-596A-4F38-B8B0-E744389D6FC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799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23D80-596A-4F38-B8B0-E744389D6FC7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210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Speak</a:t>
            </a:r>
            <a:r>
              <a:rPr lang="en-US" baseline="0" dirty="0" smtClean="0"/>
              <a:t> to why a service provider response may be necessary</a:t>
            </a:r>
          </a:p>
          <a:p>
            <a:r>
              <a:rPr lang="en-US" baseline="0" dirty="0" smtClean="0"/>
              <a:t>Beneficiary response may be needed during a service provider audit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23D80-596A-4F38-B8B0-E744389D6FC7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768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304800" y="3505200"/>
            <a:ext cx="8839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990600" y="26670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4400" baseline="0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990600" y="4419600"/>
            <a:ext cx="7772400" cy="838200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None/>
              <a:tabLst/>
              <a:defRPr sz="2800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1024719" y="3505200"/>
            <a:ext cx="7738281" cy="914400"/>
          </a:xfrm>
          <a:prstGeom prst="rect">
            <a:avLst/>
          </a:prstGeom>
        </p:spPr>
        <p:txBody>
          <a:bodyPr/>
          <a:lstStyle>
            <a:lvl1pPr algn="r">
              <a:defRPr lang="en-US" sz="60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992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1828800"/>
            <a:ext cx="8229600" cy="43434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2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2514600" y="3810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09600"/>
          </a:xfrm>
          <a:prstGeom prst="rect">
            <a:avLst/>
          </a:prstGeom>
        </p:spPr>
        <p:txBody>
          <a:bodyPr/>
          <a:lstStyle>
            <a:lvl1pPr algn="l">
              <a:defRPr sz="2800" b="1" i="0" u="none">
                <a:solidFill>
                  <a:srgbClr val="0070C0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4"/>
          <p:cNvSpPr txBox="1">
            <a:spLocks/>
          </p:cNvSpPr>
          <p:nvPr userDrawn="1"/>
        </p:nvSpPr>
        <p:spPr>
          <a:xfrm>
            <a:off x="490538" y="6400800"/>
            <a:ext cx="8196262" cy="306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tabLst>
                <a:tab pos="7772400" algn="r"/>
              </a:tabLst>
              <a:defRPr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2015 E-rate Program Applicant Trainings  I  Audit: Successful Program Participation	</a:t>
            </a:r>
            <a:fld id="{406E3D8A-254E-415B-9C7A-A0325DF7507E}" type="slidenum">
              <a:rPr 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pPr>
                <a:tabLst>
                  <a:tab pos="7772400" algn="r"/>
                </a:tabLst>
                <a:defRPr/>
              </a:pPr>
              <a:t>‹#›</a:t>
            </a:fld>
            <a:endParaRPr lang="en-US" sz="11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5825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2743200" y="1524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4"/>
          <p:cNvSpPr txBox="1">
            <a:spLocks/>
          </p:cNvSpPr>
          <p:nvPr userDrawn="1"/>
        </p:nvSpPr>
        <p:spPr>
          <a:xfrm>
            <a:off x="490538" y="6400800"/>
            <a:ext cx="8196262" cy="306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tabLst>
                <a:tab pos="7772400" algn="r"/>
              </a:tabLst>
              <a:defRPr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2015 E-rate Program Applicant Trainings  I Audit: Successful Program Participation 	</a:t>
            </a:r>
            <a:fld id="{406E3D8A-254E-415B-9C7A-A0325DF7507E}" type="slidenum">
              <a:rPr 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pPr>
                <a:tabLst>
                  <a:tab pos="7772400" algn="r"/>
                </a:tabLst>
                <a:defRPr/>
              </a:pPr>
              <a:t>‹#›</a:t>
            </a:fld>
            <a:endParaRPr lang="en-US" sz="1100" dirty="0">
              <a:cs typeface="+mn-cs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76200" y="76200"/>
            <a:ext cx="2057400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605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304800" y="914400"/>
            <a:ext cx="83820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229600" cy="40386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>
            <a:lvl1pPr>
              <a:buNone/>
              <a:defRPr sz="2600" b="1">
                <a:solidFill>
                  <a:srgbClr val="0070C0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sz="2600" b="1" dirty="0" smtClean="0">
                <a:solidFill>
                  <a:srgbClr val="0070C0"/>
                </a:solidFill>
              </a:rPr>
              <a:t>Content Title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5029200" y="381000"/>
            <a:ext cx="3657600" cy="533400"/>
          </a:xfrm>
          <a:prstGeom prst="rect">
            <a:avLst/>
          </a:prstGeom>
        </p:spPr>
        <p:txBody>
          <a:bodyPr/>
          <a:lstStyle>
            <a:lvl1pPr algn="r">
              <a:buNone/>
              <a:defRPr sz="3200" b="1"/>
            </a:lvl1pPr>
          </a:lstStyle>
          <a:p>
            <a:pPr lvl="0"/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8153400" y="6400800"/>
            <a:ext cx="533400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FFB5ECF-8EA9-48A7-8F13-B9954EDB93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490537" y="6400800"/>
            <a:ext cx="8196263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2015 E-rate Program Applicant Trainings  I  Audit: Successful Program Participation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536580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6200"/>
            <a:ext cx="206216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947738" y="6638925"/>
            <a:ext cx="8196262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r">
              <a:defRPr/>
            </a:pPr>
            <a:r>
              <a:rPr lang="en-US" sz="900" dirty="0" smtClean="0">
                <a:latin typeface="+mn-lt"/>
                <a:cs typeface="+mn-cs"/>
              </a:rPr>
              <a:t>©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2015 Universal Service Administrative Company. All rights reserved.</a:t>
            </a:r>
            <a:endParaRPr lang="en-US" sz="9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178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ac.org/_res/documents/sl/pdf/samples/samples-checklist-inventory-list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ac.org/sl/tools/samples.aspx" TargetMode="External"/><Relationship Id="rId2" Type="http://schemas.openxmlformats.org/officeDocument/2006/relationships/hyperlink" Target="http://www.usac.org/sl/about/program-integrity/bcap.aspx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iversalservice.org/_res/documents/about/pdf/fcc-orders/2004-fcc-orders/FCC-04-190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3505200"/>
            <a:ext cx="8534401" cy="914400"/>
          </a:xfrm>
        </p:spPr>
        <p:txBody>
          <a:bodyPr/>
          <a:lstStyle/>
          <a:p>
            <a:r>
              <a:rPr lang="en-US" sz="3600" dirty="0" smtClean="0"/>
              <a:t>Audit: Successful Program Participation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09600" y="2667000"/>
            <a:ext cx="8153400" cy="838200"/>
          </a:xfrm>
        </p:spPr>
        <p:txBody>
          <a:bodyPr/>
          <a:lstStyle/>
          <a:p>
            <a:r>
              <a:rPr lang="en-US" dirty="0" smtClean="0"/>
              <a:t>E-rate Program Applicant Training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33400" y="6096000"/>
            <a:ext cx="8153400" cy="304800"/>
          </a:xfrm>
        </p:spPr>
        <p:txBody>
          <a:bodyPr/>
          <a:lstStyle/>
          <a:p>
            <a:r>
              <a:rPr lang="en-US" sz="1400" dirty="0" smtClean="0"/>
              <a:t>Washington </a:t>
            </a:r>
            <a:r>
              <a:rPr lang="en-US" sz="1400" dirty="0"/>
              <a:t>DC • Tampa • Albuquerque • Minneapolis • </a:t>
            </a:r>
            <a:r>
              <a:rPr lang="en-US" sz="1400" dirty="0" smtClean="0"/>
              <a:t>New </a:t>
            </a:r>
            <a:r>
              <a:rPr lang="en-US" sz="1400" dirty="0"/>
              <a:t>Orleans • </a:t>
            </a:r>
            <a:r>
              <a:rPr lang="en-US" sz="1400" dirty="0" smtClean="0"/>
              <a:t>Los </a:t>
            </a:r>
            <a:r>
              <a:rPr lang="en-US" sz="1400" dirty="0"/>
              <a:t>Angeles • Philadelphia • </a:t>
            </a:r>
            <a:r>
              <a:rPr lang="en-US" sz="1400" dirty="0" smtClean="0"/>
              <a:t>Portland</a:t>
            </a:r>
            <a:endParaRPr lang="en-US" sz="1400" dirty="0"/>
          </a:p>
        </p:txBody>
      </p:sp>
      <p:sp>
        <p:nvSpPr>
          <p:cNvPr id="7" name="Text Placeholder 5"/>
          <p:cNvSpPr txBox="1">
            <a:spLocks/>
          </p:cNvSpPr>
          <p:nvPr/>
        </p:nvSpPr>
        <p:spPr>
          <a:xfrm>
            <a:off x="762000" y="4495800"/>
            <a:ext cx="8001000" cy="533400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October – November 2015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146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400" dirty="0" smtClean="0"/>
              <a:t>GAGAS requires the auditors to obtain an understanding of the Beneficiary’s internal controls and auditors may modify audit procedures based on the auditors’ assessment of internal controls</a:t>
            </a:r>
          </a:p>
          <a:p>
            <a:pPr lvl="1"/>
            <a:r>
              <a:rPr lang="en-US" sz="2000" dirty="0"/>
              <a:t>Government Auditing Standards, GAO-12-331G, </a:t>
            </a:r>
            <a:r>
              <a:rPr lang="en-US" sz="2000" dirty="0" smtClean="0"/>
              <a:t>¶¶ 6.16 and 6.17 </a:t>
            </a:r>
            <a:r>
              <a:rPr lang="en-US" sz="2000" dirty="0"/>
              <a:t>(2011 Revision)</a:t>
            </a:r>
          </a:p>
          <a:p>
            <a:r>
              <a:rPr lang="en-US" sz="2400" dirty="0" smtClean="0"/>
              <a:t>Auditors examine the Beneficiary’s responses to the internal control questionnaire provided with the announcement package</a:t>
            </a:r>
          </a:p>
          <a:p>
            <a:r>
              <a:rPr lang="en-US" sz="2400" dirty="0" smtClean="0"/>
              <a:t>Auditors conduct additional process inquiries, as necessary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Internal Controls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10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Site visits are often performed at beginning of audit</a:t>
            </a:r>
          </a:p>
          <a:p>
            <a:r>
              <a:rPr lang="en-US" dirty="0" smtClean="0"/>
              <a:t>A site visit usually spans 2-5 business days</a:t>
            </a:r>
          </a:p>
          <a:p>
            <a:pPr lvl="1"/>
            <a:r>
              <a:rPr lang="en-US" dirty="0" smtClean="0"/>
              <a:t>The majority of testing is performed in USAC’s offices</a:t>
            </a:r>
          </a:p>
          <a:p>
            <a:r>
              <a:rPr lang="en-US" dirty="0" smtClean="0"/>
              <a:t>If a site visit is necessary, the Beneficiary will be notified as soon as possible </a:t>
            </a:r>
          </a:p>
          <a:p>
            <a:r>
              <a:rPr lang="en-US" dirty="0" smtClean="0"/>
              <a:t>The auditor will coordinate </a:t>
            </a:r>
            <a:r>
              <a:rPr lang="en-US" dirty="0"/>
              <a:t>with the Beneficiary </a:t>
            </a:r>
            <a:r>
              <a:rPr lang="en-US" dirty="0" smtClean="0"/>
              <a:t>on the timing and locations to be visited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 Visits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57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Additional process inquiries, if necessary</a:t>
            </a:r>
          </a:p>
          <a:p>
            <a:r>
              <a:rPr lang="en-US" dirty="0" smtClean="0"/>
              <a:t>Perform a physical inventory of equipment </a:t>
            </a:r>
          </a:p>
          <a:p>
            <a:r>
              <a:rPr lang="en-US" dirty="0" smtClean="0"/>
              <a:t>Determine whether Beneficiary has equipment to make effective use of E-rate supported services</a:t>
            </a:r>
          </a:p>
          <a:p>
            <a:r>
              <a:rPr lang="en-US" dirty="0" smtClean="0"/>
              <a:t>Obtain additional documentation</a:t>
            </a:r>
          </a:p>
          <a:p>
            <a:r>
              <a:rPr lang="en-US" dirty="0" smtClean="0"/>
              <a:t>Discuss questions developed during initial review of documentation provided</a:t>
            </a:r>
          </a:p>
          <a:p>
            <a:r>
              <a:rPr lang="en-US" dirty="0" smtClean="0"/>
              <a:t>Obtain an understanding of how services are used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the Site Visits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17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The auditor may select samples of documentation to be provided</a:t>
            </a:r>
          </a:p>
          <a:p>
            <a:pPr lvl="1"/>
            <a:r>
              <a:rPr lang="en-US" dirty="0" smtClean="0"/>
              <a:t>Service provider bills, including proof of payment, etc.</a:t>
            </a:r>
          </a:p>
          <a:p>
            <a:pPr lvl="1"/>
            <a:r>
              <a:rPr lang="en-US" dirty="0" smtClean="0"/>
              <a:t>Category 2 equipment</a:t>
            </a:r>
          </a:p>
          <a:p>
            <a:pPr lvl="1"/>
            <a:r>
              <a:rPr lang="en-US" dirty="0" smtClean="0"/>
              <a:t>For consortia, a sample of the consortium’s members to ensure members’ compliance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08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The following slides provide examples of documentation examined during an audit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The examples are not all-inclusive</a:t>
            </a:r>
          </a:p>
          <a:p>
            <a:r>
              <a:rPr lang="en-US" dirty="0" smtClean="0"/>
              <a:t>Additional documentation may be requested throughout the audit process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Sufficient Documentation?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96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Requests for Proposals</a:t>
            </a:r>
          </a:p>
          <a:p>
            <a:r>
              <a:rPr lang="en-US" dirty="0" smtClean="0"/>
              <a:t>Copies of bids received (winning AND losing)</a:t>
            </a:r>
          </a:p>
          <a:p>
            <a:r>
              <a:rPr lang="en-US" dirty="0" smtClean="0"/>
              <a:t>Documentation supporting the selection of the service provider</a:t>
            </a:r>
          </a:p>
          <a:p>
            <a:pPr lvl="1"/>
            <a:r>
              <a:rPr lang="en-US" dirty="0" smtClean="0"/>
              <a:t>E.g., individual evaluation score sheets, summary score sheets, bid meeting notes, meeting sign-in sheets, etc.</a:t>
            </a:r>
          </a:p>
          <a:p>
            <a:r>
              <a:rPr lang="en-US" dirty="0" smtClean="0"/>
              <a:t>Correspondence with potential bidders, if any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Sufficient Documentation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Requests for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19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229600" cy="3962400"/>
          </a:xfrm>
        </p:spPr>
        <p:txBody>
          <a:bodyPr/>
          <a:lstStyle/>
          <a:p>
            <a:r>
              <a:rPr lang="en-US" sz="2400" dirty="0" smtClean="0"/>
              <a:t>Auditors determine whether the Beneficiary’s school(s) is recognized on the State’s Department of Education (DOE) website</a:t>
            </a:r>
          </a:p>
          <a:p>
            <a:r>
              <a:rPr lang="en-US" sz="2400" dirty="0" smtClean="0"/>
              <a:t>If the school is not identified on the DOE website, the Beneficiary may provide:</a:t>
            </a:r>
          </a:p>
          <a:p>
            <a:pPr lvl="1"/>
            <a:r>
              <a:rPr lang="en-US" sz="2200" dirty="0" smtClean="0"/>
              <a:t>A letter from the DOE recognizing the school as meeting the State’s definition of elementary or secondary education</a:t>
            </a:r>
          </a:p>
          <a:p>
            <a:pPr lvl="1"/>
            <a:r>
              <a:rPr lang="en-US" sz="2200" dirty="0" smtClean="0"/>
              <a:t>Other support, such as certification of accreditation, school charter, by-laws, etc. demonstrating the </a:t>
            </a:r>
            <a:r>
              <a:rPr lang="en-US" sz="2200" dirty="0"/>
              <a:t>school meets the State’s definition of elementary or secondary education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Sufficient Documentation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990600"/>
          </a:xfrm>
        </p:spPr>
        <p:txBody>
          <a:bodyPr/>
          <a:lstStyle/>
          <a:p>
            <a:r>
              <a:rPr lang="en-US" dirty="0" smtClean="0"/>
              <a:t>Eligibility for Schools, School Districts, or Consortia Containing Schools or School Districts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03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7200" y="2286000"/>
            <a:ext cx="8229600" cy="3886200"/>
          </a:xfrm>
        </p:spPr>
        <p:txBody>
          <a:bodyPr/>
          <a:lstStyle/>
          <a:p>
            <a:r>
              <a:rPr lang="en-US" sz="2400" dirty="0" smtClean="0"/>
              <a:t>A network diagram demonstrating Non-Instructional Facilities receiving Category 2 funds are essential for the transmission of data to educational buildings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Documentation demonstrating residential schools serve unique populations, as required by the FCC’s Sixth Report &amp; Order</a:t>
            </a:r>
          </a:p>
          <a:p>
            <a:pPr lvl="1">
              <a:spcAft>
                <a:spcPts val="0"/>
              </a:spcAft>
            </a:pPr>
            <a:r>
              <a:rPr lang="en-US" sz="1800" dirty="0" smtClean="0"/>
              <a:t>Schools </a:t>
            </a:r>
            <a:r>
              <a:rPr lang="en-US" sz="1800" dirty="0"/>
              <a:t>on Tribal lands</a:t>
            </a:r>
          </a:p>
          <a:p>
            <a:pPr lvl="1">
              <a:spcAft>
                <a:spcPts val="0"/>
              </a:spcAft>
            </a:pPr>
            <a:r>
              <a:rPr lang="en-US" sz="1800" dirty="0"/>
              <a:t>Schools that serve children with physical, cognitive, and behavioral disabilities</a:t>
            </a:r>
          </a:p>
          <a:p>
            <a:pPr lvl="1">
              <a:spcAft>
                <a:spcPts val="0"/>
              </a:spcAft>
            </a:pPr>
            <a:r>
              <a:rPr lang="en-US" sz="1800" dirty="0"/>
              <a:t>Schools that serve children with medical needs</a:t>
            </a:r>
          </a:p>
          <a:p>
            <a:pPr lvl="1">
              <a:spcAft>
                <a:spcPts val="0"/>
              </a:spcAft>
            </a:pPr>
            <a:r>
              <a:rPr lang="en-US" sz="1800" dirty="0"/>
              <a:t>Juvenile justice schools, where eligible</a:t>
            </a:r>
          </a:p>
          <a:p>
            <a:pPr lvl="1">
              <a:spcAft>
                <a:spcPts val="0"/>
              </a:spcAft>
            </a:pPr>
            <a:r>
              <a:rPr lang="en-US" sz="1800" dirty="0"/>
              <a:t>Schools with 35 percent or more students eligible for NSLP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Sufficient Documentation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990600"/>
          </a:xfrm>
        </p:spPr>
        <p:txBody>
          <a:bodyPr/>
          <a:lstStyle/>
          <a:p>
            <a:r>
              <a:rPr lang="en-US" dirty="0"/>
              <a:t>Eligibility for Schools, School Districts, or Consortia Containing Schools or School Districts</a:t>
            </a:r>
            <a:r>
              <a:rPr lang="en-US" dirty="0" smtClean="0"/>
              <a:t> (cont.)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07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7200" y="2286000"/>
            <a:ext cx="8229600" cy="3886200"/>
          </a:xfrm>
        </p:spPr>
        <p:txBody>
          <a:bodyPr/>
          <a:lstStyle/>
          <a:p>
            <a:r>
              <a:rPr lang="en-US" dirty="0" smtClean="0"/>
              <a:t>Documentation demonstrating the library is eligible in accordance with the Library Services &amp; Technology Act (LSTA)</a:t>
            </a:r>
          </a:p>
          <a:p>
            <a:r>
              <a:rPr lang="en-US" dirty="0" smtClean="0"/>
              <a:t>Documentation demonstrating the library’s budget is separate and independent of a school</a:t>
            </a:r>
          </a:p>
          <a:p>
            <a:pPr lvl="1"/>
            <a:r>
              <a:rPr lang="en-US" dirty="0" smtClean="0"/>
              <a:t>If a budget is not available, documentation demonstrating the library’s sources of revenue are independent of a school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Sufficient Documentation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990600"/>
          </a:xfrm>
        </p:spPr>
        <p:txBody>
          <a:bodyPr/>
          <a:lstStyle/>
          <a:p>
            <a:r>
              <a:rPr lang="en-US" dirty="0" smtClean="0"/>
              <a:t>Eligibility for Libraries or Consortia Containing Libraries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7200" y="1905000"/>
            <a:ext cx="8229600" cy="4267200"/>
          </a:xfrm>
        </p:spPr>
        <p:txBody>
          <a:bodyPr/>
          <a:lstStyle/>
          <a:p>
            <a:r>
              <a:rPr lang="en-US" dirty="0" smtClean="0"/>
              <a:t>Documentation demonstrating the Beneficiary is operating as a not-for-profit</a:t>
            </a:r>
          </a:p>
          <a:p>
            <a:pPr lvl="1"/>
            <a:r>
              <a:rPr lang="en-US" dirty="0" smtClean="0"/>
              <a:t>IRS determination letter</a:t>
            </a:r>
          </a:p>
          <a:p>
            <a:pPr lvl="1"/>
            <a:r>
              <a:rPr lang="en-US" dirty="0" smtClean="0"/>
              <a:t>Federal Form 990 return</a:t>
            </a:r>
          </a:p>
          <a:p>
            <a:pPr lvl="1"/>
            <a:r>
              <a:rPr lang="en-US" dirty="0" smtClean="0"/>
              <a:t>Audited financial statement footnotes identifying the Beneficiary’s tax-status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Sufficient Documentation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09600"/>
          </a:xfrm>
        </p:spPr>
        <p:txBody>
          <a:bodyPr/>
          <a:lstStyle/>
          <a:p>
            <a:r>
              <a:rPr lang="en-US" dirty="0" smtClean="0"/>
              <a:t>Eligibility for Schools, School Districts, and Libraries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21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209800" y="381000"/>
            <a:ext cx="6477000" cy="533400"/>
          </a:xfrm>
        </p:spPr>
        <p:txBody>
          <a:bodyPr/>
          <a:lstStyle/>
          <a:p>
            <a:r>
              <a:rPr lang="en-US" dirty="0" smtClean="0"/>
              <a:t>Why We Do What We Do?</a:t>
            </a:r>
            <a:endParaRPr lang="en-US" dirty="0"/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381000" y="1295400"/>
            <a:ext cx="8229600" cy="609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i="0" u="none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Assures program </a:t>
            </a:r>
            <a:r>
              <a:rPr lang="en-US" dirty="0"/>
              <a:t>i</a:t>
            </a:r>
            <a:r>
              <a:rPr lang="en-US" dirty="0" smtClean="0"/>
              <a:t>ntegrity and good business practice </a:t>
            </a:r>
            <a:endParaRPr lang="en-US" dirty="0"/>
          </a:p>
        </p:txBody>
      </p:sp>
      <p:sp>
        <p:nvSpPr>
          <p:cNvPr id="11" name="Text Placeholder 1"/>
          <p:cNvSpPr txBox="1">
            <a:spLocks/>
          </p:cNvSpPr>
          <p:nvPr/>
        </p:nvSpPr>
        <p:spPr>
          <a:xfrm>
            <a:off x="381000" y="1895474"/>
            <a:ext cx="8296275" cy="412432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Demonstrates to Congress, USAC, FCC, and other stakeholders that funds are used correctly</a:t>
            </a:r>
          </a:p>
          <a:p>
            <a:r>
              <a:rPr lang="en-US" dirty="0" smtClean="0"/>
              <a:t>Addresses federal law requirements for the FCC and USAC</a:t>
            </a:r>
          </a:p>
          <a:p>
            <a:pPr lvl="1"/>
            <a:r>
              <a:rPr lang="en-US" i="1" dirty="0"/>
              <a:t>IPERIA (formerly IPIA and IPERA) – </a:t>
            </a:r>
            <a:r>
              <a:rPr lang="en-US" i="1" dirty="0" smtClean="0"/>
              <a:t>Improper </a:t>
            </a:r>
            <a:r>
              <a:rPr lang="en-US" i="1" dirty="0"/>
              <a:t>Payments Elimination and Recovery Improvement Act of 2012</a:t>
            </a:r>
            <a:endParaRPr lang="en-US" dirty="0"/>
          </a:p>
          <a:p>
            <a:pPr lvl="1"/>
            <a:r>
              <a:rPr lang="en-US" dirty="0"/>
              <a:t>Requires agencies to reduce improper payments made to the wrong entity, in the wrong amount, for the wrong reason.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73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For schools, school districts, and consortia containing schools or school districts, student enrollment reports supporting the number of students listed in the FCC Form 471</a:t>
            </a:r>
          </a:p>
          <a:p>
            <a:r>
              <a:rPr lang="en-US" dirty="0" smtClean="0"/>
              <a:t>For libraries and consortia containing libraries, square footage floor plans as submitted to the LSTA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Sufficient Documentation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2 Budgets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17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Documentation supporting the enrollment data and NSLP eligibility listed in the FCC Form 471</a:t>
            </a:r>
          </a:p>
          <a:p>
            <a:pPr lvl="1"/>
            <a:r>
              <a:rPr lang="en-US" dirty="0" smtClean="0"/>
              <a:t>Do not rely on the State to maintain the NSLP data</a:t>
            </a:r>
          </a:p>
          <a:p>
            <a:pPr lvl="2"/>
            <a:r>
              <a:rPr lang="en-US" dirty="0" smtClean="0"/>
              <a:t>If the data maintained by the State contains data updated from a date other than the date used for completing the FCC Form 471, the auditor will rely on the State’s revised data </a:t>
            </a:r>
            <a:r>
              <a:rPr lang="en-US" u="sng" dirty="0" smtClean="0"/>
              <a:t>if</a:t>
            </a:r>
            <a:r>
              <a:rPr lang="en-US" dirty="0" smtClean="0"/>
              <a:t> the Beneficiary did not maintain the original documentation, </a:t>
            </a:r>
            <a:r>
              <a:rPr lang="en-US" i="1" dirty="0" smtClean="0"/>
              <a:t>which could produce a lower discount rate</a:t>
            </a:r>
            <a:endParaRPr lang="en-US" i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Sufficient Documentation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Discount Calculations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00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400" dirty="0" smtClean="0"/>
              <a:t>Fixed Asset Listing (FAL), including the model, installation date, and location of the equipment</a:t>
            </a:r>
          </a:p>
          <a:p>
            <a:r>
              <a:rPr lang="en-US" sz="2400" dirty="0" smtClean="0"/>
              <a:t>Delivery receipts, if available</a:t>
            </a:r>
          </a:p>
          <a:p>
            <a:r>
              <a:rPr lang="en-US" sz="2400" dirty="0" smtClean="0"/>
              <a:t>Floor plans for wiring and cable drops</a:t>
            </a:r>
          </a:p>
          <a:p>
            <a:r>
              <a:rPr lang="en-US" sz="2400" dirty="0" smtClean="0"/>
              <a:t>If equipment is non-operational, documentation demonstrating the Beneficiary has the necessary resources to make effective use of the equipment (e.g. repair and maintenance requests or agreements)</a:t>
            </a:r>
          </a:p>
          <a:p>
            <a:r>
              <a:rPr lang="en-US" sz="2400" dirty="0" smtClean="0"/>
              <a:t>If equipment has been uninstalled or removed, documentation demonstrating why and current location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Sufficient Documentation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2 Equipment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09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Contract, including the list of equipment to be maintained with BMIC funds</a:t>
            </a:r>
          </a:p>
          <a:p>
            <a:r>
              <a:rPr lang="en-US" dirty="0" smtClean="0"/>
              <a:t>FAL, including the model and location of the equipment maintained</a:t>
            </a:r>
          </a:p>
          <a:p>
            <a:r>
              <a:rPr lang="en-US" dirty="0" smtClean="0"/>
              <a:t>Documentation, such as maintenance logs, demonstrating the maintenance was performed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Sufficient Documentation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Maintenance of Internal Connections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17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Documentation demonstrating an Internet filter was in place during the funding year audited</a:t>
            </a:r>
          </a:p>
          <a:p>
            <a:pPr lvl="1"/>
            <a:r>
              <a:rPr lang="en-US" dirty="0" smtClean="0"/>
              <a:t>Copy of the filter log</a:t>
            </a:r>
          </a:p>
          <a:p>
            <a:pPr lvl="1"/>
            <a:r>
              <a:rPr lang="en-US" dirty="0" smtClean="0"/>
              <a:t>Service provider bills for the purchase and/or renewal of the filter along with proof of payment</a:t>
            </a:r>
          </a:p>
          <a:p>
            <a:r>
              <a:rPr lang="en-US" dirty="0" smtClean="0"/>
              <a:t>Copy of the Internet Safety Policy (ISP), or Acceptable Use Policy (AUP)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Sufficient Documentation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4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Documentation demonstrating a public hearing was held to discuss the ISP or AUP with the public</a:t>
            </a:r>
          </a:p>
          <a:p>
            <a:pPr lvl="1"/>
            <a:r>
              <a:rPr lang="en-US" dirty="0" smtClean="0"/>
              <a:t>E.g., Meeting minutes</a:t>
            </a:r>
          </a:p>
          <a:p>
            <a:r>
              <a:rPr lang="en-US" dirty="0" smtClean="0"/>
              <a:t>Documentation demonstrating a public notice was posted prior to the public hearing to discuss the ISP or AUP</a:t>
            </a:r>
          </a:p>
          <a:p>
            <a:pPr lvl="1"/>
            <a:r>
              <a:rPr lang="en-US" dirty="0" smtClean="0"/>
              <a:t>The public notice should specifically state the ISP or AUP will be discussed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Sufficient Documentation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CIPA (cont.)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45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If the Beneficiary’s non-discounted share has not been paid in-full, copy of the budget demonstrating funds have been budgeted to pay the non-discounted share</a:t>
            </a:r>
          </a:p>
          <a:p>
            <a:r>
              <a:rPr lang="en-US" dirty="0" smtClean="0"/>
              <a:t>Documentation demonstrating training has been provided to personnel to properly use the services</a:t>
            </a:r>
          </a:p>
          <a:p>
            <a:r>
              <a:rPr lang="en-US" dirty="0" smtClean="0"/>
              <a:t>Documentation demonstrating appropriate equipment and software have been secured to use the services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Sufficient Documentation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Sufficient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38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Copies of service provider bills</a:t>
            </a:r>
          </a:p>
          <a:p>
            <a:r>
              <a:rPr lang="en-US" dirty="0" smtClean="0"/>
              <a:t>Proof that the Beneficiary’s non-discounted share has been paid</a:t>
            </a:r>
          </a:p>
          <a:p>
            <a:pPr lvl="1"/>
            <a:r>
              <a:rPr lang="en-US" dirty="0" smtClean="0"/>
              <a:t>E.g., Cancelled checks, bank statements, accounts payable history</a:t>
            </a:r>
          </a:p>
          <a:p>
            <a:r>
              <a:rPr lang="en-US" dirty="0" smtClean="0"/>
              <a:t>Reconciliation between the eligible services billed and the services invoiced on the BEAR</a:t>
            </a:r>
          </a:p>
          <a:p>
            <a:r>
              <a:rPr lang="en-US" dirty="0" smtClean="0"/>
              <a:t>Documentation demonstrating the reimbursement or credit for the funded services has been received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Sufficient Documentation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 Received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12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Ensure procedures are designed to protect and maintain documentation in the event of employee turnover</a:t>
            </a:r>
          </a:p>
          <a:p>
            <a:r>
              <a:rPr lang="en-US" dirty="0" smtClean="0"/>
              <a:t>Do not rely solely on a third-party to maintain documentation (e.g., the State to maintain NSLP data)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Sufficient Documentation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 Common Findings – Lack of Documentation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98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Residential area does not serve a unique population, as defined by the FCC’s Sixth Report &amp; Order</a:t>
            </a:r>
          </a:p>
          <a:p>
            <a:pPr lvl="1"/>
            <a:r>
              <a:rPr lang="en-US" dirty="0" smtClean="0"/>
              <a:t>No allocation of use, such as numbers of floors served, square footage served, bandwidth utilized, etc.</a:t>
            </a:r>
          </a:p>
          <a:p>
            <a:r>
              <a:rPr lang="en-US" dirty="0" smtClean="0"/>
              <a:t>E-rate funds supported Pre-Kindergarten (Pre-K) students in a state where Pre-K students were not eligible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Sufficient Documentation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 Common Findings - Eligibility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47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3400" y="1752600"/>
            <a:ext cx="7391400" cy="2133600"/>
          </a:xfrm>
        </p:spPr>
        <p:txBody>
          <a:bodyPr/>
          <a:lstStyle/>
          <a:p>
            <a:r>
              <a:rPr lang="en-US" dirty="0" smtClean="0"/>
              <a:t>Designed </a:t>
            </a:r>
            <a:r>
              <a:rPr lang="en-US" dirty="0"/>
              <a:t>to assess compliance with FCC rules </a:t>
            </a:r>
            <a:r>
              <a:rPr lang="en-US" dirty="0" smtClean="0"/>
              <a:t>and identify and recover overpayments </a:t>
            </a:r>
            <a:r>
              <a:rPr lang="en-US" dirty="0"/>
              <a:t>via </a:t>
            </a:r>
            <a:r>
              <a:rPr lang="en-US" dirty="0" smtClean="0"/>
              <a:t>audits</a:t>
            </a:r>
          </a:p>
          <a:p>
            <a:pPr lvl="1"/>
            <a:r>
              <a:rPr lang="en-US" dirty="0" smtClean="0"/>
              <a:t>Performed by internal USAC staff or outside audit firm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1981200" y="381000"/>
            <a:ext cx="6705600" cy="533400"/>
          </a:xfrm>
        </p:spPr>
        <p:txBody>
          <a:bodyPr/>
          <a:lstStyle/>
          <a:p>
            <a:r>
              <a:rPr lang="en-US" dirty="0" smtClean="0"/>
              <a:t>How We Accomplish Program Integrity 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153400" cy="838199"/>
          </a:xfrm>
        </p:spPr>
        <p:txBody>
          <a:bodyPr/>
          <a:lstStyle/>
          <a:p>
            <a:r>
              <a:rPr lang="en-US" dirty="0"/>
              <a:t>BCAP (Beneficiary and Contributor Audit Program) </a:t>
            </a:r>
            <a:br>
              <a:rPr lang="en-US" dirty="0"/>
            </a:br>
            <a:endParaRPr lang="en-US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466725" y="3886200"/>
            <a:ext cx="7829550" cy="609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i="0" u="none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PQA (Payment Quality Assurance Program) 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466725" y="4724400"/>
            <a:ext cx="7600950" cy="1219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Designed to assess estimated rates of improper payments via assessments, not audits </a:t>
            </a:r>
          </a:p>
        </p:txBody>
      </p:sp>
    </p:spTree>
    <p:extLst>
      <p:ext uri="{BB962C8B-B14F-4D97-AF65-F5344CB8AC3E}">
        <p14:creationId xmlns:p14="http://schemas.microsoft.com/office/powerpoint/2010/main" val="330187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No public notice made to discuss the Internet Safety Policy (ISP) or Acceptable use Policy (AUP)</a:t>
            </a:r>
          </a:p>
          <a:p>
            <a:r>
              <a:rPr lang="en-US" dirty="0" smtClean="0"/>
              <a:t>Public hearing to discuss ISP or AUP was not held</a:t>
            </a:r>
          </a:p>
          <a:p>
            <a:r>
              <a:rPr lang="en-US" dirty="0" smtClean="0"/>
              <a:t>ISP or AUP does not adequately address the elements required by CIPA</a:t>
            </a:r>
          </a:p>
          <a:p>
            <a:pPr lvl="1"/>
            <a:r>
              <a:rPr lang="en-US" dirty="0" smtClean="0"/>
              <a:t>E.g., policy restates rule but does not address how students are monitored and protected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Sufficient Documentation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 Common Findings – CIPA Violations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12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Did not select the most cost-effective service provider</a:t>
            </a:r>
          </a:p>
          <a:p>
            <a:pPr lvl="1"/>
            <a:r>
              <a:rPr lang="en-US" dirty="0" smtClean="0"/>
              <a:t>Price criteria included ineligible services</a:t>
            </a:r>
          </a:p>
          <a:p>
            <a:pPr lvl="1"/>
            <a:r>
              <a:rPr lang="en-US" dirty="0" smtClean="0"/>
              <a:t>No support why a bid was not considered</a:t>
            </a:r>
          </a:p>
          <a:p>
            <a:pPr lvl="1"/>
            <a:r>
              <a:rPr lang="en-US" dirty="0" smtClean="0"/>
              <a:t>Cost of service was substantially more than other bids for comparable services and not cost-effective</a:t>
            </a:r>
          </a:p>
          <a:p>
            <a:pPr lvl="2">
              <a:spcAft>
                <a:spcPts val="1200"/>
              </a:spcAft>
            </a:pPr>
            <a:r>
              <a:rPr lang="en-US" sz="2000" dirty="0" smtClean="0"/>
              <a:t>FCC 03-313, 18 FCC Rcd 26406 (2003), at 53 and 54</a:t>
            </a:r>
          </a:p>
          <a:p>
            <a:pPr lvl="1"/>
            <a:r>
              <a:rPr lang="en-US" dirty="0" smtClean="0"/>
              <a:t>Evaluations were not conducted in accordance with the RFP requirements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Sufficient Documentation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 Common Findings – Competitive Bidding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00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7200" y="2057400"/>
            <a:ext cx="8229600" cy="4343400"/>
          </a:xfrm>
        </p:spPr>
        <p:txBody>
          <a:bodyPr/>
          <a:lstStyle/>
          <a:p>
            <a:r>
              <a:rPr lang="en-US" dirty="0" smtClean="0"/>
              <a:t>Beneficiary did not pay its non-discounted share within 90 days of service</a:t>
            </a:r>
          </a:p>
          <a:p>
            <a:pPr lvl="1"/>
            <a:r>
              <a:rPr lang="en-US" dirty="0" smtClean="0"/>
              <a:t>No evidence of bill disputes, late receipt of bills, etc.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Sufficient Documentation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 Common Findings – Services Billed by Service Provider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15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SLP was invoiced for ineligible services</a:t>
            </a:r>
          </a:p>
          <a:p>
            <a:pPr lvl="1"/>
            <a:r>
              <a:rPr lang="en-US" dirty="0" smtClean="0"/>
              <a:t>Invoice did not exclude ineligible services</a:t>
            </a:r>
          </a:p>
          <a:p>
            <a:pPr lvl="1"/>
            <a:r>
              <a:rPr lang="en-US" dirty="0" smtClean="0"/>
              <a:t>Services invoiced do not agree to the service and/or quantity in the Item 21 Attachment</a:t>
            </a:r>
          </a:p>
          <a:p>
            <a:pPr lvl="1"/>
            <a:r>
              <a:rPr lang="en-US" dirty="0" smtClean="0"/>
              <a:t>Services used for ineligible purposes</a:t>
            </a:r>
          </a:p>
          <a:p>
            <a:pPr lvl="1"/>
            <a:r>
              <a:rPr lang="en-US" dirty="0" smtClean="0"/>
              <a:t>Invoice did not allocate and remove the ineligible portion of services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Sufficient Documentation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 Common Findings – Services Invoiced to SLP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0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Equipment not installed or non-operational</a:t>
            </a:r>
          </a:p>
          <a:p>
            <a:r>
              <a:rPr lang="en-US" dirty="0" smtClean="0"/>
              <a:t>Beneficiary did not notify SLP of equipment that was transferred within three years of installation</a:t>
            </a:r>
          </a:p>
          <a:p>
            <a:r>
              <a:rPr lang="en-US" dirty="0" smtClean="0"/>
              <a:t>Lack of documentation demonstrating that BMIC services were performed</a:t>
            </a:r>
          </a:p>
          <a:p>
            <a:r>
              <a:rPr lang="en-US" dirty="0"/>
              <a:t>Insufficient or inaccurate Fixed Asset </a:t>
            </a:r>
            <a:r>
              <a:rPr lang="en-US" dirty="0" smtClean="0"/>
              <a:t>Listing</a:t>
            </a:r>
          </a:p>
          <a:p>
            <a:pPr lvl="1"/>
            <a:r>
              <a:rPr lang="en-US" dirty="0" smtClean="0"/>
              <a:t>See asset </a:t>
            </a:r>
            <a:r>
              <a:rPr lang="en-US" dirty="0"/>
              <a:t>register </a:t>
            </a:r>
            <a:r>
              <a:rPr lang="en-US" dirty="0" smtClean="0"/>
              <a:t>example at </a:t>
            </a:r>
            <a:r>
              <a:rPr lang="en-US" dirty="0">
                <a:hlinkClick r:id="rId3"/>
              </a:rPr>
              <a:t>http://www.usac.org/_</a:t>
            </a:r>
            <a:r>
              <a:rPr lang="en-US" dirty="0" smtClean="0">
                <a:hlinkClick r:id="rId3"/>
              </a:rPr>
              <a:t>res/documents/sl/pdf/samples/samples-checklist-inventory-list.pdf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Sufficient Documentation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 Common Findings – Category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48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7200" y="2057400"/>
            <a:ext cx="8229600" cy="4114800"/>
          </a:xfrm>
        </p:spPr>
        <p:txBody>
          <a:bodyPr/>
          <a:lstStyle/>
          <a:p>
            <a:r>
              <a:rPr lang="en-US" sz="2200" dirty="0" smtClean="0"/>
              <a:t>A </a:t>
            </a:r>
            <a:r>
              <a:rPr lang="en-US" sz="2200" i="1" u="sng" dirty="0" smtClean="0"/>
              <a:t>finding</a:t>
            </a:r>
            <a:r>
              <a:rPr lang="en-US" sz="2200" dirty="0" smtClean="0"/>
              <a:t> is a condition that shows evidence of noncompliance with FCC rules and SLP regulations</a:t>
            </a:r>
          </a:p>
          <a:p>
            <a:r>
              <a:rPr lang="en-US" sz="2200" dirty="0" smtClean="0"/>
              <a:t>An </a:t>
            </a:r>
            <a:r>
              <a:rPr lang="en-US" sz="2200" i="1" u="sng" dirty="0" smtClean="0"/>
              <a:t>other matter</a:t>
            </a:r>
            <a:r>
              <a:rPr lang="en-US" sz="2200" dirty="0" smtClean="0"/>
              <a:t> is a condition that does not necessarily constitute a rule violation but warrants the Beneficiary and SLP management’s attention</a:t>
            </a:r>
          </a:p>
          <a:p>
            <a:r>
              <a:rPr lang="en-US" sz="2200" dirty="0" smtClean="0"/>
              <a:t>An exit conference is conducted during the reporting phase to discuss the audit results and any findings or other matters</a:t>
            </a:r>
          </a:p>
          <a:p>
            <a:pPr lvl="1"/>
            <a:r>
              <a:rPr lang="en-US" sz="2000" dirty="0" smtClean="0"/>
              <a:t>Findings and other matters will be communicated throughout the audit as they arise</a:t>
            </a:r>
          </a:p>
          <a:p>
            <a:r>
              <a:rPr lang="en-US" sz="2200" dirty="0" smtClean="0"/>
              <a:t>A survey will be provided for the Beneficiary to gather feedback on the audit process and suggest improvements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Reporting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4419600" y="1219200"/>
            <a:ext cx="2119109" cy="649575"/>
            <a:chOff x="3862076" y="564628"/>
            <a:chExt cx="2119109" cy="649575"/>
          </a:xfr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grpSpPr>
        <p:sp>
          <p:nvSpPr>
            <p:cNvPr id="8" name="Chevron 7"/>
            <p:cNvSpPr/>
            <p:nvPr/>
          </p:nvSpPr>
          <p:spPr>
            <a:xfrm>
              <a:off x="3862076" y="564628"/>
              <a:ext cx="2119109" cy="649575"/>
            </a:xfrm>
            <a:prstGeom prst="chevron">
              <a:avLst/>
            </a:prstGeom>
            <a:gradFill rotWithShape="0">
              <a:gsLst>
                <a:gs pos="0">
                  <a:srgbClr val="4F81BD">
                    <a:alpha val="90000"/>
                    <a:hueOff val="0"/>
                    <a:satOff val="0"/>
                    <a:lumOff val="0"/>
                    <a:alphaOff val="-40000"/>
                    <a:shade val="51000"/>
                    <a:satMod val="130000"/>
                  </a:srgbClr>
                </a:gs>
                <a:gs pos="80000">
                  <a:srgbClr val="4F81BD">
                    <a:alpha val="90000"/>
                    <a:hueOff val="0"/>
                    <a:satOff val="0"/>
                    <a:lumOff val="0"/>
                    <a:alphaOff val="-40000"/>
                    <a:shade val="93000"/>
                    <a:satMod val="130000"/>
                  </a:srgbClr>
                </a:gs>
                <a:gs pos="100000">
                  <a:srgbClr val="4F81BD">
                    <a:alpha val="90000"/>
                    <a:hueOff val="0"/>
                    <a:satOff val="0"/>
                    <a:lumOff val="0"/>
                    <a:alphaOff val="-40000"/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>
              <a:bevelT w="63500" h="254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</p:sp>
        <p:sp>
          <p:nvSpPr>
            <p:cNvPr id="9" name="Chevron 4"/>
            <p:cNvSpPr/>
            <p:nvPr/>
          </p:nvSpPr>
          <p:spPr>
            <a:xfrm>
              <a:off x="4186864" y="564628"/>
              <a:ext cx="1469534" cy="64957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6012" tIns="32004" rIns="32004" bIns="32004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Reporting</a:t>
              </a:r>
              <a:endParaRPr lang="en-US" sz="2400" kern="1200" dirty="0">
                <a:solidFill>
                  <a:sysClr val="window" lastClr="FFFFFF"/>
                </a:solidFill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360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400" dirty="0"/>
              <a:t>All draft audit findings are reviewed by </a:t>
            </a:r>
            <a:r>
              <a:rPr lang="en-US" sz="2400" dirty="0" smtClean="0"/>
              <a:t>Internal Audit Division management before they are sent to the Beneficiary</a:t>
            </a:r>
            <a:endParaRPr lang="en-US" sz="2400" dirty="0"/>
          </a:p>
          <a:p>
            <a:r>
              <a:rPr lang="en-US" sz="2400" dirty="0"/>
              <a:t>All draft audit findings are provided to the Beneficiary and Service Provider, if necessary, to obtain a written response</a:t>
            </a:r>
          </a:p>
          <a:p>
            <a:r>
              <a:rPr lang="en-US" sz="2400" dirty="0" smtClean="0"/>
              <a:t>All </a:t>
            </a:r>
            <a:r>
              <a:rPr lang="en-US" sz="2400" dirty="0"/>
              <a:t>draft audit findings are provided to SLP, with the Beneficiary’s response, to obtain a written </a:t>
            </a:r>
            <a:r>
              <a:rPr lang="en-US" sz="2400" dirty="0" smtClean="0"/>
              <a:t>response</a:t>
            </a:r>
          </a:p>
          <a:p>
            <a:r>
              <a:rPr lang="en-US" sz="2400" dirty="0" smtClean="0"/>
              <a:t>SLP seeks recovery and/or takes corrective action</a:t>
            </a:r>
            <a:endParaRPr lang="en-US" sz="2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Reporting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 Findings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15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400" dirty="0" smtClean="0"/>
              <a:t>Audit reports are approved by the Schools and Libraries Committee of the Board of Directors quarterly</a:t>
            </a:r>
          </a:p>
          <a:p>
            <a:r>
              <a:rPr lang="en-US" sz="2400" dirty="0" smtClean="0"/>
              <a:t>The internal review process is time consuming (approximately two months)</a:t>
            </a:r>
          </a:p>
          <a:p>
            <a:pPr lvl="1"/>
            <a:r>
              <a:rPr lang="en-US" sz="2400" dirty="0" smtClean="0"/>
              <a:t>Audits that are not reviewed in time for the upcoming Board of Directors meeting are scheduled for the next quarter</a:t>
            </a:r>
          </a:p>
          <a:p>
            <a:r>
              <a:rPr lang="en-US" sz="2400" dirty="0" smtClean="0"/>
              <a:t>The Board may ask the auditors for additional information, which may require the auditors to conduct follow-up with the Beneficiary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Reporting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 Reports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01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400" dirty="0" smtClean="0"/>
              <a:t>The final audit report will be provided to the Beneficiary within one week following approval by the Board</a:t>
            </a:r>
          </a:p>
          <a:p>
            <a:r>
              <a:rPr lang="en-US" sz="2400" dirty="0" smtClean="0"/>
              <a:t>If SLP seeks recovery of funds, SLP will send a Commitment Adjustment (COMAD), or a Recovery of the Improperly Disbursed Funds (RIDF), letter</a:t>
            </a:r>
          </a:p>
          <a:p>
            <a:pPr lvl="1"/>
            <a:r>
              <a:rPr lang="en-US" sz="2400" dirty="0" smtClean="0"/>
              <a:t>The Beneficiary has a right to appeal the COMAD, or RIDF.</a:t>
            </a:r>
            <a:endParaRPr lang="en-US" sz="2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Reporting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 Reports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80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3400" y="1905000"/>
            <a:ext cx="8229600" cy="4038600"/>
          </a:xfrm>
        </p:spPr>
        <p:txBody>
          <a:bodyPr/>
          <a:lstStyle/>
          <a:p>
            <a:r>
              <a:rPr lang="en-US" dirty="0" smtClean="0"/>
              <a:t>We are soliciting information to improve the audit process</a:t>
            </a:r>
          </a:p>
          <a:p>
            <a:r>
              <a:rPr lang="en-US" dirty="0" smtClean="0"/>
              <a:t>We ask questions on auditor professionalism</a:t>
            </a:r>
          </a:p>
          <a:p>
            <a:r>
              <a:rPr lang="en-US" dirty="0" smtClean="0"/>
              <a:t>Request feedback on suggestions to smooth audit burden and to improve communications</a:t>
            </a:r>
          </a:p>
          <a:p>
            <a:r>
              <a:rPr lang="en-US" dirty="0" smtClean="0"/>
              <a:t>Survey results are compiled and shared with USAC Executive Leadership and Board of Directors</a:t>
            </a:r>
          </a:p>
          <a:p>
            <a:r>
              <a:rPr lang="en-US" dirty="0" smtClean="0"/>
              <a:t>We also ask questions on USAC Outreach efforts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219200"/>
            <a:ext cx="8229600" cy="609600"/>
          </a:xfrm>
        </p:spPr>
        <p:txBody>
          <a:bodyPr/>
          <a:lstStyle/>
          <a:p>
            <a:r>
              <a:rPr lang="en-US" dirty="0" smtClean="0"/>
              <a:t>Survey Provided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Post Audit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54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Select beneficiaries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Send announcement letter requesting documentation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Review documentation provided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Conclude on accuracy of payment and close case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Submit results to the FCC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Payment Quality Assurance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process?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90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Post Audit Survey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569705"/>
              </p:ext>
            </p:extLst>
          </p:nvPr>
        </p:nvGraphicFramePr>
        <p:xfrm>
          <a:off x="4095750" y="1676400"/>
          <a:ext cx="4069715" cy="1790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7875"/>
                <a:gridCol w="656590"/>
                <a:gridCol w="677545"/>
                <a:gridCol w="687705"/>
              </a:tblGrid>
              <a:tr h="2479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Question 17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Aware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Utilize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Effective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53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USAC Website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53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Email Contact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53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SL</a:t>
                      </a:r>
                      <a:r>
                        <a:rPr lang="en-US" sz="1100" baseline="0" dirty="0" smtClean="0">
                          <a:effectLst/>
                        </a:rPr>
                        <a:t> News Brief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53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Videos/Online Tutorials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53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HATS</a:t>
                      </a:r>
                      <a:r>
                        <a:rPr lang="en-US" sz="11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Visit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53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Webinars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53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Toll-free Customer Support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53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One-on-One Assistance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38125" y="1066800"/>
            <a:ext cx="7696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USAC Outreach Section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Q16: 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Do you or other individuals in your organization utilize USAC resources to help learn about the  E-rate Program? </a:t>
            </a:r>
            <a:r>
              <a:rPr lang="en-US" altLang="en-US" sz="1400" dirty="0">
                <a:latin typeface="+mj-lt"/>
                <a:cs typeface="Arial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&lt;</a:t>
            </a: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Yes or No Response&gt;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062829"/>
              </p:ext>
            </p:extLst>
          </p:nvPr>
        </p:nvGraphicFramePr>
        <p:xfrm>
          <a:off x="2609850" y="4114800"/>
          <a:ext cx="6019800" cy="16069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77646"/>
                <a:gridCol w="628431"/>
                <a:gridCol w="555526"/>
                <a:gridCol w="447674"/>
                <a:gridCol w="723629"/>
                <a:gridCol w="786894"/>
              </a:tblGrid>
              <a:tr h="4502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Question 19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Strongly Agree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Agree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N/A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Disagree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Strongly Disagree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22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Formatting and itemization of service provider bills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4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Competitive</a:t>
                      </a:r>
                      <a:r>
                        <a:rPr lang="en-US" sz="1100" baseline="0" dirty="0" smtClean="0">
                          <a:effectLst/>
                        </a:rPr>
                        <a:t> bidding documentation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4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CIPA requirements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4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Discount calculation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4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Document retention requirements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66700" y="3549133"/>
            <a:ext cx="6629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Q18: 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What other means of outreach would you like to see USAC provide? </a:t>
            </a:r>
            <a:r>
              <a:rPr lang="en-US" altLang="en-US" sz="1400" dirty="0">
                <a:cs typeface="Arial" pitchFamily="34" charset="0"/>
              </a:rPr>
              <a:t> </a:t>
            </a: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&lt;Response&gt;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6700" y="1932265"/>
            <a:ext cx="3657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Q17. </a:t>
            </a:r>
            <a:r>
              <a:rPr lang="en-US" altLang="en-US" sz="1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Using </a:t>
            </a:r>
            <a:r>
              <a:rPr lang="en-US" altLang="en-US" sz="14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the matrix </a:t>
            </a:r>
            <a:r>
              <a:rPr lang="en-US" altLang="en-US" sz="1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to the right, </a:t>
            </a:r>
            <a:r>
              <a:rPr lang="en-US" altLang="en-US" sz="14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indicate the USAC resources that </a:t>
            </a:r>
            <a:r>
              <a:rPr lang="en-US" altLang="en-US" sz="1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you </a:t>
            </a:r>
            <a:r>
              <a:rPr lang="en-US" altLang="en-US" sz="14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are aware of, utilize, and/or think are effective.</a:t>
            </a:r>
            <a:r>
              <a:rPr lang="en-US" altLang="en-US" sz="14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alt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9550" y="4114800"/>
            <a:ext cx="2362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Q19. </a:t>
            </a:r>
            <a:r>
              <a:rPr lang="en-US" altLang="en-US" sz="1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Please </a:t>
            </a:r>
            <a:r>
              <a:rPr lang="en-US" altLang="en-US" sz="14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indicate to what extent USAC provides sufficient information for the following.</a:t>
            </a:r>
            <a:endParaRPr lang="en-US" alt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31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7200" y="1828800"/>
            <a:ext cx="8229600" cy="3886200"/>
          </a:xfrm>
        </p:spPr>
        <p:txBody>
          <a:bodyPr/>
          <a:lstStyle/>
          <a:p>
            <a:r>
              <a:rPr lang="en-US" sz="2400" dirty="0" smtClean="0"/>
              <a:t>Respond to audit requests in a timely manner</a:t>
            </a:r>
          </a:p>
          <a:p>
            <a:r>
              <a:rPr lang="en-US" sz="2400" dirty="0" smtClean="0"/>
              <a:t>Ensure the individuals with the appropriate knowledge are available</a:t>
            </a:r>
          </a:p>
          <a:p>
            <a:r>
              <a:rPr lang="en-US" sz="2400" dirty="0" smtClean="0"/>
              <a:t>Provide complete documentation</a:t>
            </a:r>
          </a:p>
          <a:p>
            <a:pPr lvl="1"/>
            <a:r>
              <a:rPr lang="en-US" sz="2000" dirty="0"/>
              <a:t>Use </a:t>
            </a:r>
            <a:r>
              <a:rPr lang="en-US" sz="2000" dirty="0" smtClean="0"/>
              <a:t>EPC </a:t>
            </a:r>
            <a:r>
              <a:rPr lang="en-US" sz="2000" dirty="0"/>
              <a:t>for documentation</a:t>
            </a:r>
          </a:p>
          <a:p>
            <a:pPr lvl="1"/>
            <a:r>
              <a:rPr lang="en-US" sz="2000" dirty="0" smtClean="0"/>
              <a:t>If the Beneficiary does not believe complete documentation is available, inform the auditor immediately so that alternative procedures can be discussed</a:t>
            </a:r>
          </a:p>
          <a:p>
            <a:r>
              <a:rPr lang="en-US" sz="2400" dirty="0" smtClean="0"/>
              <a:t>Seek assistance from service providers</a:t>
            </a:r>
          </a:p>
          <a:p>
            <a:pPr lvl="1"/>
            <a:r>
              <a:rPr lang="en-US" sz="2000" dirty="0" smtClean="0"/>
              <a:t>IAD notifies service providers of the audit</a:t>
            </a:r>
            <a:endParaRPr lang="en-US" sz="2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Efficient Audits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09600"/>
          </a:xfrm>
        </p:spPr>
        <p:txBody>
          <a:bodyPr/>
          <a:lstStyle/>
          <a:p>
            <a:r>
              <a:rPr lang="en-US" dirty="0" smtClean="0"/>
              <a:t>What Can a Beneficiary Do to Ensure Success?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13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400" dirty="0" smtClean="0"/>
              <a:t>Information regarding audits is located on USAC’s </a:t>
            </a:r>
            <a:r>
              <a:rPr lang="en-US" sz="2400" dirty="0"/>
              <a:t>website at </a:t>
            </a:r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www.usac.org/sl/about/program-integrity/bcap.aspx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Samples and examples of various documents are located on </a:t>
            </a:r>
            <a:r>
              <a:rPr lang="en-US" sz="2400" dirty="0"/>
              <a:t>USAC’s website at </a:t>
            </a:r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www.usac.org/sl/tools/samples.aspx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Additional Resources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39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819400"/>
            <a:ext cx="9144000" cy="609600"/>
          </a:xfrm>
        </p:spPr>
        <p:txBody>
          <a:bodyPr/>
          <a:lstStyle/>
          <a:p>
            <a:pPr algn="ctr"/>
            <a:r>
              <a:rPr lang="en-US" sz="7200" dirty="0" smtClean="0"/>
              <a:t>QUESTIONS?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89027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819400"/>
            <a:ext cx="9144000" cy="609600"/>
          </a:xfrm>
        </p:spPr>
        <p:txBody>
          <a:bodyPr/>
          <a:lstStyle/>
          <a:p>
            <a:pPr algn="ctr"/>
            <a:r>
              <a:rPr lang="en-US" sz="7200" dirty="0" smtClean="0"/>
              <a:t>Thank you!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25151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Improved Audit Process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82207"/>
              </p:ext>
            </p:extLst>
          </p:nvPr>
        </p:nvGraphicFramePr>
        <p:xfrm>
          <a:off x="228600" y="1371600"/>
          <a:ext cx="8534401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0595"/>
                <a:gridCol w="2351360"/>
                <a:gridCol w="423244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Attribute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The</a:t>
                      </a:r>
                      <a:r>
                        <a:rPr lang="en-US" baseline="0" dirty="0" smtClean="0"/>
                        <a:t> 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The New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Audit</a:t>
                      </a:r>
                      <a:r>
                        <a:rPr lang="en-US" b="1" baseline="0" dirty="0" smtClean="0"/>
                        <a:t> Period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Historical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Current disbursements (Funding Year 2015)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Audit Scope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Full scope audits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Full</a:t>
                      </a:r>
                      <a:r>
                        <a:rPr lang="en-US" baseline="0" dirty="0" smtClean="0"/>
                        <a:t> Scope and Limited Scope Audits (shorter audit duration)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Analyzing</a:t>
                      </a:r>
                      <a:r>
                        <a:rPr lang="en-US" b="1" baseline="0" dirty="0" smtClean="0"/>
                        <a:t> Results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High-level</a:t>
                      </a:r>
                      <a:r>
                        <a:rPr lang="en-US" baseline="0" dirty="0" smtClean="0"/>
                        <a:t> common audit findings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Robust trending</a:t>
                      </a:r>
                      <a:r>
                        <a:rPr lang="en-US" baseline="0" dirty="0" smtClean="0"/>
                        <a:t> of audit findings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Using </a:t>
                      </a:r>
                      <a:r>
                        <a:rPr lang="en-US" baseline="0" dirty="0" smtClean="0"/>
                        <a:t>beneficiary feedback for audit process improvement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Applicant Engagement</a:t>
                      </a:r>
                      <a:r>
                        <a:rPr lang="en-US" b="1" baseline="0" dirty="0" smtClean="0"/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“One-size fits all” approach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Less burden on smaller applicants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Use of</a:t>
                      </a:r>
                      <a:r>
                        <a:rPr lang="en-US" baseline="0" dirty="0" smtClean="0"/>
                        <a:t> E-rate Productivity Center (EPC)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794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Compliance Audit (BCAP)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process?</a:t>
            </a:r>
            <a:endParaRPr lang="en-US" dirty="0"/>
          </a:p>
        </p:txBody>
      </p:sp>
      <p:pic>
        <p:nvPicPr>
          <p:cNvPr id="1026" name="Picture 2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9" y="1862137"/>
            <a:ext cx="7210425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Line Callout 1 2"/>
          <p:cNvSpPr/>
          <p:nvPr/>
        </p:nvSpPr>
        <p:spPr>
          <a:xfrm rot="5400000">
            <a:off x="3794023" y="2498625"/>
            <a:ext cx="946354" cy="3048000"/>
          </a:xfrm>
          <a:prstGeom prst="borderCallout1">
            <a:avLst>
              <a:gd name="adj1" fmla="val 31669"/>
              <a:gd name="adj2" fmla="val 725"/>
              <a:gd name="adj3" fmla="val 54431"/>
              <a:gd name="adj4" fmla="val -1165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971800" y="3693691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May not be required on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every audit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47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7200" y="2133600"/>
            <a:ext cx="8229600" cy="4038600"/>
          </a:xfrm>
        </p:spPr>
        <p:txBody>
          <a:bodyPr/>
          <a:lstStyle/>
          <a:p>
            <a:r>
              <a:rPr lang="en-US" dirty="0" smtClean="0"/>
              <a:t>Audit announcement</a:t>
            </a:r>
          </a:p>
          <a:p>
            <a:pPr lvl="1"/>
            <a:r>
              <a:rPr lang="en-US" dirty="0" smtClean="0"/>
              <a:t>Includes request for information (2 week turnaround)</a:t>
            </a:r>
          </a:p>
          <a:p>
            <a:pPr lvl="1"/>
            <a:r>
              <a:rPr lang="en-US" dirty="0" smtClean="0"/>
              <a:t>Includes an internal control questionnaire</a:t>
            </a:r>
          </a:p>
          <a:p>
            <a:pPr lvl="2"/>
            <a:r>
              <a:rPr lang="en-US" dirty="0" smtClean="0"/>
              <a:t>These are questions designed to assist with audit testing</a:t>
            </a:r>
          </a:p>
          <a:p>
            <a:r>
              <a:rPr lang="en-US" dirty="0" smtClean="0"/>
              <a:t>Entrance </a:t>
            </a:r>
            <a:r>
              <a:rPr lang="en-US" dirty="0"/>
              <a:t>conference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Planning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33400" y="1219200"/>
            <a:ext cx="1875745" cy="649575"/>
            <a:chOff x="514" y="564628"/>
            <a:chExt cx="1875745" cy="649575"/>
          </a:xfr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grpSpPr>
        <p:sp>
          <p:nvSpPr>
            <p:cNvPr id="8" name="Chevron 7"/>
            <p:cNvSpPr/>
            <p:nvPr/>
          </p:nvSpPr>
          <p:spPr>
            <a:xfrm>
              <a:off x="514" y="564628"/>
              <a:ext cx="1875745" cy="649575"/>
            </a:xfrm>
            <a:prstGeom prst="chevron">
              <a:avLst/>
            </a:prstGeom>
            <a:gradFill rotWithShape="0">
              <a:gsLst>
                <a:gs pos="0">
                  <a:srgbClr val="4F81BD">
                    <a:alpha val="90000"/>
                    <a:hueOff val="0"/>
                    <a:satOff val="0"/>
                    <a:lumOff val="0"/>
                    <a:alphaOff val="0"/>
                    <a:shade val="51000"/>
                    <a:satMod val="130000"/>
                  </a:srgbClr>
                </a:gs>
                <a:gs pos="80000">
                  <a:srgbClr val="4F81BD">
                    <a:alpha val="90000"/>
                    <a:hueOff val="0"/>
                    <a:satOff val="0"/>
                    <a:lumOff val="0"/>
                    <a:alphaOff val="0"/>
                    <a:shade val="93000"/>
                    <a:satMod val="130000"/>
                  </a:srgbClr>
                </a:gs>
                <a:gs pos="100000">
                  <a:srgbClr val="4F81BD">
                    <a:alpha val="90000"/>
                    <a:hueOff val="0"/>
                    <a:satOff val="0"/>
                    <a:lumOff val="0"/>
                    <a:alphaOff val="0"/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>
              <a:bevelT w="63500" h="254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</p:sp>
        <p:sp>
          <p:nvSpPr>
            <p:cNvPr id="9" name="Chevron 4"/>
            <p:cNvSpPr/>
            <p:nvPr/>
          </p:nvSpPr>
          <p:spPr>
            <a:xfrm>
              <a:off x="325302" y="564628"/>
              <a:ext cx="1226170" cy="64957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6012" tIns="32004" rIns="32004" bIns="32004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Planning</a:t>
              </a:r>
              <a:endParaRPr lang="en-US" sz="2400" kern="1200" dirty="0">
                <a:solidFill>
                  <a:sysClr val="window" lastClr="FFFFFF"/>
                </a:solidFill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6278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200" dirty="0" smtClean="0"/>
              <a:t>The auditors request FCC Forms, SPIs and BEARs from the Schools and Libraries Program (SLP)</a:t>
            </a:r>
          </a:p>
          <a:p>
            <a:r>
              <a:rPr lang="en-US" sz="2200" dirty="0" smtClean="0"/>
              <a:t>The list of documents requested from the Beneficiaries include items needed to demonstrate compliance with FCC rules that may not be obtained or maintained by SLP</a:t>
            </a:r>
          </a:p>
          <a:p>
            <a:pPr lvl="1"/>
            <a:r>
              <a:rPr lang="en-US" sz="2200" dirty="0" smtClean="0"/>
              <a:t>Documentation uploaded to E-rate Productivity Center (EPC) reduces burden and minimize disruption</a:t>
            </a:r>
          </a:p>
          <a:p>
            <a:r>
              <a:rPr lang="en-US" sz="2200" dirty="0" smtClean="0"/>
              <a:t>The FCC’s Fifth Report and Order, paragraphs 45 to 50, contains additional information on document retention requirements.</a:t>
            </a:r>
          </a:p>
          <a:p>
            <a:pPr lvl="1"/>
            <a:r>
              <a:rPr lang="en-US" sz="2200" dirty="0">
                <a:hlinkClick r:id="rId2"/>
              </a:rPr>
              <a:t>http://www.universalservice.org/_</a:t>
            </a:r>
            <a:r>
              <a:rPr lang="en-US" sz="2200" dirty="0" smtClean="0">
                <a:hlinkClick r:id="rId2"/>
              </a:rPr>
              <a:t>res/documents/about/pdf/fcc-orders/2004-fcc-orders/FCC-04-190.pdf</a:t>
            </a:r>
            <a:r>
              <a:rPr lang="en-US" sz="2200" dirty="0" smtClean="0"/>
              <a:t>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Planning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Requests for Documentation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96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7200" y="2133600"/>
            <a:ext cx="8229600" cy="4038600"/>
          </a:xfrm>
        </p:spPr>
        <p:txBody>
          <a:bodyPr/>
          <a:lstStyle/>
          <a:p>
            <a:r>
              <a:rPr lang="en-US" dirty="0" smtClean="0"/>
              <a:t>Audits are required to be performed in accordance with Generally Accepted Government Auditing Standards (GAGAS)</a:t>
            </a:r>
          </a:p>
          <a:p>
            <a:pPr lvl="1"/>
            <a:r>
              <a:rPr lang="en-US" sz="2000" dirty="0" smtClean="0"/>
              <a:t>47 C.F.R. § 54.702(n)</a:t>
            </a:r>
          </a:p>
          <a:p>
            <a:r>
              <a:rPr lang="en-US" dirty="0" smtClean="0"/>
              <a:t>GAGAS requires auditors to obtain sufficient, appropriate evidence to form conclusions on audit results and findings</a:t>
            </a:r>
          </a:p>
          <a:p>
            <a:pPr lvl="1"/>
            <a:r>
              <a:rPr lang="en-US" sz="2000" dirty="0" smtClean="0"/>
              <a:t>Government Auditing Standards, GAO-12-331G, </a:t>
            </a:r>
            <a:r>
              <a:rPr lang="en-US" sz="2000" dirty="0"/>
              <a:t>¶ 6.56 </a:t>
            </a:r>
            <a:r>
              <a:rPr lang="en-US" sz="2000" dirty="0" smtClean="0"/>
              <a:t>(2011 Revision)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2280446" y="1219200"/>
            <a:ext cx="2310604" cy="649575"/>
            <a:chOff x="1713866" y="564628"/>
            <a:chExt cx="2310604" cy="649575"/>
          </a:xfr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grpSpPr>
        <p:sp>
          <p:nvSpPr>
            <p:cNvPr id="11" name="Chevron 10"/>
            <p:cNvSpPr/>
            <p:nvPr/>
          </p:nvSpPr>
          <p:spPr>
            <a:xfrm>
              <a:off x="1713866" y="564628"/>
              <a:ext cx="2310604" cy="649575"/>
            </a:xfrm>
            <a:prstGeom prst="chevron">
              <a:avLst/>
            </a:prstGeom>
            <a:gradFill rotWithShape="0">
              <a:gsLst>
                <a:gs pos="0">
                  <a:srgbClr val="4F81BD">
                    <a:alpha val="90000"/>
                    <a:hueOff val="0"/>
                    <a:satOff val="0"/>
                    <a:lumOff val="0"/>
                    <a:alphaOff val="-20000"/>
                    <a:shade val="51000"/>
                    <a:satMod val="130000"/>
                  </a:srgbClr>
                </a:gs>
                <a:gs pos="80000">
                  <a:srgbClr val="4F81BD">
                    <a:alpha val="90000"/>
                    <a:hueOff val="0"/>
                    <a:satOff val="0"/>
                    <a:lumOff val="0"/>
                    <a:alphaOff val="-20000"/>
                    <a:shade val="93000"/>
                    <a:satMod val="130000"/>
                  </a:srgbClr>
                </a:gs>
                <a:gs pos="100000">
                  <a:srgbClr val="4F81BD">
                    <a:alpha val="90000"/>
                    <a:hueOff val="0"/>
                    <a:satOff val="0"/>
                    <a:lumOff val="0"/>
                    <a:alphaOff val="-20000"/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>
              <a:bevelT w="63500" h="254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</p:sp>
        <p:sp>
          <p:nvSpPr>
            <p:cNvPr id="12" name="Chevron 4"/>
            <p:cNvSpPr/>
            <p:nvPr/>
          </p:nvSpPr>
          <p:spPr>
            <a:xfrm>
              <a:off x="2038654" y="564628"/>
              <a:ext cx="1661029" cy="64957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6012" tIns="32004" rIns="32004" bIns="32004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Testing</a:t>
              </a:r>
              <a:endParaRPr lang="en-US" sz="2400" kern="1200" dirty="0">
                <a:solidFill>
                  <a:sysClr val="window" lastClr="FFFFFF"/>
                </a:solidFill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5455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1193</TotalTime>
  <Words>2636</Words>
  <Application>Microsoft Office PowerPoint</Application>
  <PresentationFormat>On-screen Show (4:3)</PresentationFormat>
  <Paragraphs>350</Paragraphs>
  <Slides>44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Audit: Successful Program Participation</vt:lpstr>
      <vt:lpstr>PowerPoint Presentation</vt:lpstr>
      <vt:lpstr>BCAP (Beneficiary and Contributor Audit Program)  </vt:lpstr>
      <vt:lpstr>What is the process?</vt:lpstr>
      <vt:lpstr>PowerPoint Presentation</vt:lpstr>
      <vt:lpstr>What is the process?</vt:lpstr>
      <vt:lpstr>PowerPoint Presentation</vt:lpstr>
      <vt:lpstr>Requests for Documentation</vt:lpstr>
      <vt:lpstr>PowerPoint Presentation</vt:lpstr>
      <vt:lpstr>Understanding Internal Controls</vt:lpstr>
      <vt:lpstr>Site Visits</vt:lpstr>
      <vt:lpstr>Purpose of the Site Visits</vt:lpstr>
      <vt:lpstr>Sampling</vt:lpstr>
      <vt:lpstr>What is Sufficient Documentation?</vt:lpstr>
      <vt:lpstr>Requests for Services</vt:lpstr>
      <vt:lpstr>Eligibility for Schools, School Districts, or Consortia Containing Schools or School Districts</vt:lpstr>
      <vt:lpstr>Eligibility for Schools, School Districts, or Consortia Containing Schools or School Districts (cont.)</vt:lpstr>
      <vt:lpstr>Eligibility for Libraries or Consortia Containing Libraries</vt:lpstr>
      <vt:lpstr>Eligibility for Schools, School Districts, and Libraries</vt:lpstr>
      <vt:lpstr>Category 2 Budgets</vt:lpstr>
      <vt:lpstr>Discount Calculations</vt:lpstr>
      <vt:lpstr>Category 2 Equipment</vt:lpstr>
      <vt:lpstr>Basic Maintenance of Internal Connections</vt:lpstr>
      <vt:lpstr>CIPA</vt:lpstr>
      <vt:lpstr>CIPA (cont.)</vt:lpstr>
      <vt:lpstr>Sufficient Resources</vt:lpstr>
      <vt:lpstr>Services Received</vt:lpstr>
      <vt:lpstr>Avoid Common Findings – Lack of Documentation</vt:lpstr>
      <vt:lpstr>Avoid Common Findings - Eligibility</vt:lpstr>
      <vt:lpstr>Avoid Common Findings – CIPA Violations</vt:lpstr>
      <vt:lpstr>Avoid Common Findings – Competitive Bidding</vt:lpstr>
      <vt:lpstr>Avoid Common Findings – Services Billed by Service Provider</vt:lpstr>
      <vt:lpstr>Avoid Common Findings – Services Invoiced to SLP</vt:lpstr>
      <vt:lpstr>Avoid Common Findings – Category 2</vt:lpstr>
      <vt:lpstr>PowerPoint Presentation</vt:lpstr>
      <vt:lpstr>Audit Findings</vt:lpstr>
      <vt:lpstr>Audit Reports</vt:lpstr>
      <vt:lpstr>Audit Reports</vt:lpstr>
      <vt:lpstr>PowerPoint Presentation</vt:lpstr>
      <vt:lpstr>PowerPoint Presentation</vt:lpstr>
      <vt:lpstr>What Can a Beneficiary Do to Ensure Success?</vt:lpstr>
      <vt:lpstr>Additional Resources</vt:lpstr>
      <vt:lpstr>QUESTIONS?</vt:lpstr>
      <vt:lpstr>Thank you!</vt:lpstr>
    </vt:vector>
  </TitlesOfParts>
  <Company>USAC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Abby Hills</dc:creator>
  <cp:lastModifiedBy>Kathryn Goffredi</cp:lastModifiedBy>
  <cp:revision>53</cp:revision>
  <cp:lastPrinted>2015-09-02T14:41:19Z</cp:lastPrinted>
  <dcterms:created xsi:type="dcterms:W3CDTF">2015-08-13T11:49:36Z</dcterms:created>
  <dcterms:modified xsi:type="dcterms:W3CDTF">2015-10-01T16:10:25Z</dcterms:modified>
</cp:coreProperties>
</file>