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62" r:id="rId4"/>
    <p:sldId id="267" r:id="rId5"/>
    <p:sldId id="264" r:id="rId6"/>
    <p:sldId id="263" r:id="rId7"/>
    <p:sldId id="265" r:id="rId8"/>
    <p:sldId id="289" r:id="rId9"/>
    <p:sldId id="268" r:id="rId10"/>
    <p:sldId id="270" r:id="rId11"/>
    <p:sldId id="291" r:id="rId12"/>
    <p:sldId id="271" r:id="rId13"/>
    <p:sldId id="273" r:id="rId14"/>
    <p:sldId id="274" r:id="rId15"/>
    <p:sldId id="275" r:id="rId16"/>
    <p:sldId id="278" r:id="rId17"/>
    <p:sldId id="276" r:id="rId18"/>
    <p:sldId id="292" r:id="rId19"/>
    <p:sldId id="290" r:id="rId20"/>
    <p:sldId id="288" r:id="rId21"/>
    <p:sldId id="284" r:id="rId22"/>
    <p:sldId id="285" r:id="rId23"/>
    <p:sldId id="286" r:id="rId24"/>
    <p:sldId id="280" r:id="rId25"/>
    <p:sldId id="281" r:id="rId26"/>
    <p:sldId id="282" r:id="rId27"/>
    <p:sldId id="259" r:id="rId28"/>
    <p:sldId id="26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l Blackwell" initials="MB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 autoAdjust="0"/>
    <p:restoredTop sz="94715" autoAdjust="0"/>
  </p:normalViewPr>
  <p:slideViewPr>
    <p:cSldViewPr>
      <p:cViewPr>
        <p:scale>
          <a:sx n="90" d="100"/>
          <a:sy n="90" d="100"/>
        </p:scale>
        <p:origin x="-318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7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2743200" y="868680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64359-A1DA-48AB-B2FE-24807AB5A33F}" type="slidenum">
              <a:rPr lang="en-US" sz="100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5845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C8B7E6-9135-4346-AA10-B729F11B57EE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785E3-4394-4B92-9B2B-8B060CFF1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557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4785E3-4394-4B92-9B2B-8B060CFF19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10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4785E3-4394-4B92-9B2B-8B060CFF19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645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4785E3-4394-4B92-9B2B-8B060CFF196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5558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4785E3-4394-4B92-9B2B-8B060CFF196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33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6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90600" y="26670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4400" baseline="0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90600" y="4419600"/>
            <a:ext cx="7772400" cy="83820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 sz="2800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024719" y="3505200"/>
            <a:ext cx="7738281" cy="914400"/>
          </a:xfrm>
          <a:prstGeom prst="rect">
            <a:avLst/>
          </a:prstGeom>
        </p:spPr>
        <p:txBody>
          <a:bodyPr/>
          <a:lstStyle>
            <a:lvl1pPr algn="r">
              <a:defRPr lang="en-US" sz="60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992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4343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 sz="2800" b="1" i="0" u="none">
                <a:solidFill>
                  <a:srgbClr val="0070C0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2015 E-rate Program Applicant Trainings  I  Direct BEAR Payment Process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582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743200" y="1524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2015 E-rate Program Applicant Trainings  I  Direct BEAR Payment Process 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76200" y="76200"/>
            <a:ext cx="20574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05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0386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Content Title</a:t>
            </a:r>
            <a:endParaRPr lang="en-US" dirty="0"/>
          </a:p>
        </p:txBody>
      </p:sp>
      <p:sp>
        <p:nvSpPr>
          <p:cNvPr id="13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2015 E-rate Program Applicant Trainings  I  Direct BEAR Payment Process 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364391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6200"/>
            <a:ext cx="206216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947738" y="6638925"/>
            <a:ext cx="8196262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>
              <a:defRPr/>
            </a:pPr>
            <a:r>
              <a:rPr lang="en-US" sz="900" dirty="0" smtClean="0">
                <a:latin typeface="+mn-lt"/>
                <a:cs typeface="+mn-cs"/>
              </a:rPr>
              <a:t>©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2015 Universal Service Administrative Company. All rights reserved.</a:t>
            </a:r>
            <a:endParaRPr lang="en-US" sz="9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78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iupdate.dnb.com/iUpdate/companylookup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dnb.com/get-a-duns-number.html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1" y="3505200"/>
            <a:ext cx="8305800" cy="914400"/>
          </a:xfrm>
        </p:spPr>
        <p:txBody>
          <a:bodyPr/>
          <a:lstStyle/>
          <a:p>
            <a:r>
              <a:rPr lang="en-US" sz="4800" dirty="0" smtClean="0"/>
              <a:t>Direct BEAR Payment Process</a:t>
            </a:r>
            <a:endParaRPr lang="en-US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2667000"/>
            <a:ext cx="8153400" cy="838200"/>
          </a:xfrm>
        </p:spPr>
        <p:txBody>
          <a:bodyPr/>
          <a:lstStyle/>
          <a:p>
            <a:r>
              <a:rPr lang="en-US" dirty="0" smtClean="0"/>
              <a:t>E-rate Program Applicant Training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33400" y="6096000"/>
            <a:ext cx="8153400" cy="304800"/>
          </a:xfrm>
        </p:spPr>
        <p:txBody>
          <a:bodyPr/>
          <a:lstStyle/>
          <a:p>
            <a:r>
              <a:rPr lang="en-US" sz="1400" dirty="0" smtClean="0"/>
              <a:t>Washington </a:t>
            </a:r>
            <a:r>
              <a:rPr lang="en-US" sz="1400" dirty="0"/>
              <a:t>DC • Tampa • Albuquerque • Minneapolis • </a:t>
            </a:r>
            <a:r>
              <a:rPr lang="en-US" sz="1400" dirty="0" smtClean="0"/>
              <a:t>New </a:t>
            </a:r>
            <a:r>
              <a:rPr lang="en-US" sz="1400" dirty="0"/>
              <a:t>Orleans • </a:t>
            </a:r>
            <a:r>
              <a:rPr lang="en-US" sz="1400" dirty="0" smtClean="0"/>
              <a:t>Los </a:t>
            </a:r>
            <a:r>
              <a:rPr lang="en-US" sz="1400" dirty="0"/>
              <a:t>Angeles • Philadelphia • </a:t>
            </a:r>
            <a:r>
              <a:rPr lang="en-US" sz="1400" dirty="0" smtClean="0"/>
              <a:t>Portland</a:t>
            </a:r>
            <a:endParaRPr lang="en-US" sz="1400" dirty="0"/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762000" y="4495800"/>
            <a:ext cx="8001000" cy="53340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October – November 2015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1460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3657600"/>
          </a:xfrm>
        </p:spPr>
        <p:txBody>
          <a:bodyPr/>
          <a:lstStyle/>
          <a:p>
            <a:r>
              <a:rPr lang="en-US" dirty="0" smtClean="0"/>
              <a:t>Contact </a:t>
            </a:r>
            <a:r>
              <a:rPr lang="en-US" dirty="0"/>
              <a:t>i</a:t>
            </a:r>
            <a:r>
              <a:rPr lang="en-US" dirty="0" smtClean="0"/>
              <a:t>nformation section</a:t>
            </a:r>
            <a:endParaRPr lang="en-US" dirty="0"/>
          </a:p>
          <a:p>
            <a:r>
              <a:rPr lang="en-US" dirty="0" smtClean="0"/>
              <a:t>Applicant identification section</a:t>
            </a:r>
            <a:endParaRPr lang="en-US" dirty="0"/>
          </a:p>
          <a:p>
            <a:r>
              <a:rPr lang="en-US" dirty="0" smtClean="0"/>
              <a:t>Banking information section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838200"/>
          </a:xfrm>
        </p:spPr>
        <p:txBody>
          <a:bodyPr/>
          <a:lstStyle/>
          <a:p>
            <a:r>
              <a:rPr lang="en-US" dirty="0" smtClean="0"/>
              <a:t>Direct Payment – What You </a:t>
            </a:r>
            <a:r>
              <a:rPr lang="en-US" dirty="0"/>
              <a:t>Need </a:t>
            </a:r>
            <a:r>
              <a:rPr lang="en-US" dirty="0" smtClean="0"/>
              <a:t>on FCC Form 498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FCC Form 498 Information</a:t>
            </a:r>
          </a:p>
        </p:txBody>
      </p:sp>
    </p:spTree>
    <p:extLst>
      <p:ext uri="{BB962C8B-B14F-4D97-AF65-F5344CB8AC3E}">
        <p14:creationId xmlns:p14="http://schemas.microsoft.com/office/powerpoint/2010/main" val="171855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590800"/>
            <a:ext cx="8229600" cy="3657600"/>
          </a:xfrm>
        </p:spPr>
        <p:txBody>
          <a:bodyPr/>
          <a:lstStyle/>
          <a:p>
            <a:r>
              <a:rPr lang="en-US" dirty="0" smtClean="0"/>
              <a:t>Identifies contacts for financial information</a:t>
            </a:r>
          </a:p>
          <a:p>
            <a:pPr lvl="2"/>
            <a:r>
              <a:rPr lang="en-US" dirty="0" smtClean="0"/>
              <a:t>Company Officer</a:t>
            </a:r>
          </a:p>
          <a:p>
            <a:pPr lvl="3"/>
            <a:r>
              <a:rPr lang="en-US" dirty="0"/>
              <a:t>An officer is a person who occupies a position authorized by the school, district or country, and consortium applicants, and would typically be a Superintendent, Assistant Superintendent, Principal or Assistant Principal, County or District Administrator, or state education department leads</a:t>
            </a:r>
            <a:endParaRPr lang="en-US" dirty="0" smtClean="0"/>
          </a:p>
          <a:p>
            <a:pPr lvl="3"/>
            <a:r>
              <a:rPr lang="en-US" dirty="0"/>
              <a:t>A</a:t>
            </a:r>
            <a:r>
              <a:rPr lang="en-US" dirty="0" smtClean="0"/>
              <a:t>uthorized </a:t>
            </a:r>
            <a:r>
              <a:rPr lang="en-US" dirty="0"/>
              <a:t>to certify that the data set forth in the FCC Form 498 is true, accurate, and </a:t>
            </a:r>
            <a:r>
              <a:rPr lang="en-US" dirty="0" smtClean="0"/>
              <a:t>complete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838200"/>
          </a:xfrm>
        </p:spPr>
        <p:txBody>
          <a:bodyPr/>
          <a:lstStyle/>
          <a:p>
            <a:r>
              <a:rPr lang="en-US" dirty="0" smtClean="0"/>
              <a:t>Direct Payment – What You Need:</a:t>
            </a:r>
          </a:p>
          <a:p>
            <a:r>
              <a:rPr lang="en-US" b="0" dirty="0" smtClean="0"/>
              <a:t>Contact Information section</a:t>
            </a:r>
            <a:endParaRPr lang="en-US" b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FCC Form 498 Information</a:t>
            </a:r>
          </a:p>
        </p:txBody>
      </p:sp>
    </p:spTree>
    <p:extLst>
      <p:ext uri="{BB962C8B-B14F-4D97-AF65-F5344CB8AC3E}">
        <p14:creationId xmlns:p14="http://schemas.microsoft.com/office/powerpoint/2010/main" val="120939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590800"/>
            <a:ext cx="8229600" cy="3657600"/>
          </a:xfrm>
        </p:spPr>
        <p:txBody>
          <a:bodyPr/>
          <a:lstStyle/>
          <a:p>
            <a:r>
              <a:rPr lang="en-US" dirty="0" smtClean="0"/>
              <a:t>Identifies contacts for financial information</a:t>
            </a:r>
          </a:p>
          <a:p>
            <a:pPr lvl="2"/>
            <a:r>
              <a:rPr lang="en-US" dirty="0" smtClean="0"/>
              <a:t>General Contact</a:t>
            </a:r>
          </a:p>
          <a:p>
            <a:pPr lvl="3"/>
            <a:r>
              <a:rPr lang="en-US" dirty="0"/>
              <a:t>This individual will be able to retrieve the FCC Form 498 information on file with USAC as well as be given access to USAC’s on-line filing </a:t>
            </a:r>
            <a:r>
              <a:rPr lang="en-US" dirty="0" smtClean="0"/>
              <a:t>system </a:t>
            </a:r>
          </a:p>
          <a:p>
            <a:pPr lvl="3"/>
            <a:r>
              <a:rPr lang="en-US" dirty="0" smtClean="0"/>
              <a:t>This </a:t>
            </a:r>
            <a:r>
              <a:rPr lang="en-US" dirty="0"/>
              <a:t>person will also be able to input new FCC </a:t>
            </a:r>
            <a:r>
              <a:rPr lang="en-US" dirty="0" smtClean="0"/>
              <a:t>Form 498 </a:t>
            </a:r>
            <a:r>
              <a:rPr lang="en-US" dirty="0"/>
              <a:t>ID data for </a:t>
            </a:r>
            <a:r>
              <a:rPr lang="en-US" dirty="0" smtClean="0"/>
              <a:t>Company Officer </a:t>
            </a:r>
            <a:r>
              <a:rPr lang="en-US" dirty="0"/>
              <a:t>certification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Direct Payment – What You </a:t>
            </a:r>
            <a:r>
              <a:rPr lang="en-US" dirty="0" smtClean="0"/>
              <a:t>Need:</a:t>
            </a:r>
          </a:p>
          <a:p>
            <a:r>
              <a:rPr lang="en-US" b="0" dirty="0" smtClean="0"/>
              <a:t>Contact </a:t>
            </a:r>
            <a:r>
              <a:rPr lang="en-US" b="0" dirty="0"/>
              <a:t>Information section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FCC Form 498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89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590800"/>
            <a:ext cx="8229600" cy="4038600"/>
          </a:xfrm>
        </p:spPr>
        <p:txBody>
          <a:bodyPr/>
          <a:lstStyle/>
          <a:p>
            <a:r>
              <a:rPr lang="en-US" dirty="0" smtClean="0"/>
              <a:t>Company Officer </a:t>
            </a:r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Cannot be a Consultant</a:t>
            </a:r>
          </a:p>
          <a:p>
            <a:r>
              <a:rPr lang="en-US" dirty="0" smtClean="0"/>
              <a:t>Bank Account</a:t>
            </a:r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Cannot be owned by a Consultant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Direct Payment – What You </a:t>
            </a:r>
            <a:r>
              <a:rPr lang="en-US" dirty="0" smtClean="0"/>
              <a:t>Need: </a:t>
            </a:r>
          </a:p>
          <a:p>
            <a:r>
              <a:rPr lang="en-US" b="0" dirty="0" smtClean="0"/>
              <a:t>Contact </a:t>
            </a:r>
            <a:r>
              <a:rPr lang="en-US" b="0" dirty="0"/>
              <a:t>Information section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FCC Form 498 Information</a:t>
            </a:r>
          </a:p>
        </p:txBody>
      </p:sp>
    </p:spTree>
    <p:extLst>
      <p:ext uri="{BB962C8B-B14F-4D97-AF65-F5344CB8AC3E}">
        <p14:creationId xmlns:p14="http://schemas.microsoft.com/office/powerpoint/2010/main" val="304924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590800"/>
            <a:ext cx="8229600" cy="3505200"/>
          </a:xfrm>
        </p:spPr>
        <p:txBody>
          <a:bodyPr/>
          <a:lstStyle/>
          <a:p>
            <a:r>
              <a:rPr lang="en-US" dirty="0" smtClean="0"/>
              <a:t>Federal Employer Identification Number (EIN/</a:t>
            </a:r>
            <a:r>
              <a:rPr lang="en-US" dirty="0" err="1" smtClean="0"/>
              <a:t>TaxID</a:t>
            </a:r>
            <a:r>
              <a:rPr lang="en-US" dirty="0" smtClean="0"/>
              <a:t>)</a:t>
            </a:r>
          </a:p>
          <a:p>
            <a:r>
              <a:rPr lang="en-US" dirty="0" smtClean="0"/>
              <a:t>Dun and Bradstreet “Data Universal Numbering System” number (DUNS or D-U-N-S)</a:t>
            </a:r>
          </a:p>
          <a:p>
            <a:pPr lvl="1"/>
            <a:r>
              <a:rPr lang="en-US" sz="2000" b="1" dirty="0" smtClean="0"/>
              <a:t>DUNS</a:t>
            </a:r>
            <a:r>
              <a:rPr lang="en-US" sz="2000" dirty="0" smtClean="0"/>
              <a:t>, </a:t>
            </a:r>
            <a:r>
              <a:rPr lang="en-US" sz="2000" dirty="0"/>
              <a:t>is a proprietary system developed and regulated by Dun &amp; Bradstreet (D&amp;B) that assigns a unique numeric identifier, referred to as a "DUNS number" to a single business </a:t>
            </a:r>
            <a:r>
              <a:rPr lang="en-US" sz="2000" dirty="0" smtClean="0"/>
              <a:t>entity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Direct Payment – What You Need: </a:t>
            </a:r>
          </a:p>
          <a:p>
            <a:r>
              <a:rPr lang="en-US" b="0" dirty="0" smtClean="0"/>
              <a:t>Applicant Identification Section</a:t>
            </a:r>
            <a:endParaRPr lang="en-US" b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FCC Form 498 Information</a:t>
            </a:r>
          </a:p>
        </p:txBody>
      </p:sp>
    </p:spTree>
    <p:extLst>
      <p:ext uri="{BB962C8B-B14F-4D97-AF65-F5344CB8AC3E}">
        <p14:creationId xmlns:p14="http://schemas.microsoft.com/office/powerpoint/2010/main" val="360118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590800"/>
            <a:ext cx="8229600" cy="3657600"/>
          </a:xfrm>
        </p:spPr>
        <p:txBody>
          <a:bodyPr/>
          <a:lstStyle/>
          <a:p>
            <a:r>
              <a:rPr lang="en-US" dirty="0" smtClean="0"/>
              <a:t>Dun and Bradstreet Number (DUNS)</a:t>
            </a:r>
          </a:p>
          <a:p>
            <a:pPr lvl="2"/>
            <a:r>
              <a:rPr lang="en-US" dirty="0" smtClean="0"/>
              <a:t>DUNS </a:t>
            </a:r>
            <a:r>
              <a:rPr lang="en-US" dirty="0"/>
              <a:t>Number assignment is FREE for all businesses required to register with the US Federal government for contracts or </a:t>
            </a:r>
            <a:r>
              <a:rPr lang="en-US" dirty="0" smtClean="0"/>
              <a:t>grants</a:t>
            </a:r>
          </a:p>
          <a:p>
            <a:pPr lvl="2"/>
            <a:r>
              <a:rPr lang="en-US" dirty="0"/>
              <a:t>Before applying, check to see if your organization already has a </a:t>
            </a:r>
            <a:r>
              <a:rPr lang="en-US" dirty="0" smtClean="0"/>
              <a:t>DUNS </a:t>
            </a:r>
            <a:r>
              <a:rPr lang="en-US" dirty="0"/>
              <a:t>number</a:t>
            </a: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Direct Payment – What You Need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b="0" dirty="0" smtClean="0"/>
              <a:t>Applicant </a:t>
            </a:r>
            <a:r>
              <a:rPr lang="en-US" b="0" dirty="0"/>
              <a:t>Identification </a:t>
            </a:r>
            <a:r>
              <a:rPr lang="en-US" b="0" dirty="0" smtClean="0"/>
              <a:t>Section</a:t>
            </a:r>
            <a:endParaRPr lang="en-US" b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FCC Form 498 Information</a:t>
            </a:r>
          </a:p>
        </p:txBody>
      </p:sp>
    </p:spTree>
    <p:extLst>
      <p:ext uri="{BB962C8B-B14F-4D97-AF65-F5344CB8AC3E}">
        <p14:creationId xmlns:p14="http://schemas.microsoft.com/office/powerpoint/2010/main" val="194781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590800"/>
            <a:ext cx="8229600" cy="3810000"/>
          </a:xfrm>
        </p:spPr>
        <p:txBody>
          <a:bodyPr/>
          <a:lstStyle/>
          <a:p>
            <a:r>
              <a:rPr lang="en-US" dirty="0" smtClean="0"/>
              <a:t>Dun and Bradstreet Number (DUNS)</a:t>
            </a:r>
          </a:p>
          <a:p>
            <a:pPr lvl="1"/>
            <a:r>
              <a:rPr lang="en-US" sz="2000" dirty="0"/>
              <a:t>You can search for your organization, by name, through D&amp;B’s online D-U-N-S database: </a:t>
            </a:r>
            <a:r>
              <a:rPr lang="en-US" sz="2000" u="sng" dirty="0">
                <a:hlinkClick r:id="rId3"/>
              </a:rPr>
              <a:t>https://iupdate.dnb.com/iUpdate/companylookup.html</a:t>
            </a:r>
            <a:r>
              <a:rPr lang="en-US" sz="2000" dirty="0"/>
              <a:t> or call (866) </a:t>
            </a:r>
            <a:r>
              <a:rPr lang="en-US" sz="2000" dirty="0" smtClean="0"/>
              <a:t>705-5711 to </a:t>
            </a:r>
            <a:r>
              <a:rPr lang="en-US" sz="2000" dirty="0"/>
              <a:t>speak to a </a:t>
            </a:r>
            <a:r>
              <a:rPr lang="en-US" sz="2000" dirty="0" smtClean="0"/>
              <a:t>representative</a:t>
            </a:r>
            <a:endParaRPr lang="en-US" sz="1800" dirty="0"/>
          </a:p>
          <a:p>
            <a:pPr lvl="1"/>
            <a:r>
              <a:rPr lang="en-US" sz="2000" dirty="0"/>
              <a:t>If your organization does not have one, you can apply </a:t>
            </a:r>
            <a:r>
              <a:rPr lang="en-US" sz="2000" dirty="0" smtClean="0"/>
              <a:t>online </a:t>
            </a:r>
            <a:r>
              <a:rPr lang="en-US" sz="2000" dirty="0"/>
              <a:t>through Dun &amp; Bradstreet’s website: </a:t>
            </a:r>
            <a:r>
              <a:rPr lang="en-US" sz="2000" u="sng" dirty="0">
                <a:hlinkClick r:id="rId4"/>
              </a:rPr>
              <a:t>http://www.dnb.com/get-a-duns-number.html</a:t>
            </a:r>
            <a:r>
              <a:rPr lang="en-US" sz="2000" dirty="0"/>
              <a:t>  </a:t>
            </a:r>
            <a:r>
              <a:rPr lang="en-US" sz="2000" dirty="0" smtClean="0"/>
              <a:t>(This is neither an FCC nor a USAC website)</a:t>
            </a:r>
            <a:endParaRPr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Direct Payment – What You </a:t>
            </a:r>
            <a:r>
              <a:rPr lang="en-US" dirty="0"/>
              <a:t>Need: </a:t>
            </a:r>
            <a:endParaRPr lang="en-US" dirty="0" smtClean="0"/>
          </a:p>
          <a:p>
            <a:r>
              <a:rPr lang="en-US" b="0" dirty="0" smtClean="0"/>
              <a:t>Applicant </a:t>
            </a:r>
            <a:r>
              <a:rPr lang="en-US" b="0" dirty="0"/>
              <a:t>Identification Section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FCC Form 498 Information</a:t>
            </a:r>
          </a:p>
        </p:txBody>
      </p:sp>
    </p:spTree>
    <p:extLst>
      <p:ext uri="{BB962C8B-B14F-4D97-AF65-F5344CB8AC3E}">
        <p14:creationId xmlns:p14="http://schemas.microsoft.com/office/powerpoint/2010/main" val="295639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590800"/>
            <a:ext cx="8229600" cy="3657600"/>
          </a:xfrm>
        </p:spPr>
        <p:txBody>
          <a:bodyPr/>
          <a:lstStyle/>
          <a:p>
            <a:r>
              <a:rPr lang="en-US" sz="2400" dirty="0" smtClean="0"/>
              <a:t>You </a:t>
            </a:r>
            <a:r>
              <a:rPr lang="en-US" sz="2400" dirty="0"/>
              <a:t>will need all of the information listed below to obtain a DUNS number:</a:t>
            </a:r>
          </a:p>
          <a:p>
            <a:pPr lvl="1"/>
            <a:r>
              <a:rPr lang="en-US" sz="1600" dirty="0"/>
              <a:t>Name of organization</a:t>
            </a:r>
          </a:p>
          <a:p>
            <a:pPr lvl="1"/>
            <a:r>
              <a:rPr lang="en-US" sz="1600" dirty="0"/>
              <a:t>Organization address</a:t>
            </a:r>
          </a:p>
          <a:p>
            <a:pPr lvl="1"/>
            <a:r>
              <a:rPr lang="en-US" sz="1600" dirty="0"/>
              <a:t>Name of the chief executive officer (CEO) or organization </a:t>
            </a:r>
            <a:r>
              <a:rPr lang="en-US" sz="1600" dirty="0" smtClean="0"/>
              <a:t>owner</a:t>
            </a:r>
          </a:p>
          <a:p>
            <a:pPr lvl="1"/>
            <a:r>
              <a:rPr lang="en-US" sz="1600" dirty="0"/>
              <a:t>Legal structure of the organization (e.g., corporation, partnership, proprietorship)</a:t>
            </a:r>
          </a:p>
          <a:p>
            <a:pPr lvl="1"/>
            <a:r>
              <a:rPr lang="en-US" sz="1600" dirty="0"/>
              <a:t>Year the organization started</a:t>
            </a:r>
          </a:p>
          <a:p>
            <a:pPr lvl="1"/>
            <a:r>
              <a:rPr lang="en-US" sz="1600" dirty="0"/>
              <a:t>Primary type of business</a:t>
            </a:r>
          </a:p>
          <a:p>
            <a:pPr lvl="1"/>
            <a:r>
              <a:rPr lang="en-US" sz="1600" dirty="0"/>
              <a:t>Total number of employees (full and part-time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Direct Payment – What You Need: </a:t>
            </a:r>
          </a:p>
          <a:p>
            <a:r>
              <a:rPr lang="en-US" b="0" dirty="0" smtClean="0"/>
              <a:t>Obtaining a DUNS Number</a:t>
            </a:r>
            <a:endParaRPr lang="en-US" b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FCC Form 498 Information</a:t>
            </a:r>
          </a:p>
        </p:txBody>
      </p:sp>
    </p:spTree>
    <p:extLst>
      <p:ext uri="{BB962C8B-B14F-4D97-AF65-F5344CB8AC3E}">
        <p14:creationId xmlns:p14="http://schemas.microsoft.com/office/powerpoint/2010/main" val="236296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590800"/>
            <a:ext cx="8229600" cy="3657600"/>
          </a:xfrm>
        </p:spPr>
        <p:txBody>
          <a:bodyPr/>
          <a:lstStyle/>
          <a:p>
            <a:r>
              <a:rPr lang="en-US" dirty="0" smtClean="0"/>
              <a:t>FCC Registration Number (FRN) or (CORES ID)</a:t>
            </a:r>
          </a:p>
          <a:p>
            <a:r>
              <a:rPr lang="en-US" dirty="0" smtClean="0"/>
              <a:t>Note – this is a number that you also enter on each FCC Form 471 that you file</a:t>
            </a:r>
          </a:p>
          <a:p>
            <a:r>
              <a:rPr lang="en-US" dirty="0" smtClean="0"/>
              <a:t>It should not be confused with the “Funding Request Numbers” (FRNs) that applicants fill out on their FCC Form 471 applications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838200"/>
          </a:xfrm>
        </p:spPr>
        <p:txBody>
          <a:bodyPr/>
          <a:lstStyle/>
          <a:p>
            <a:r>
              <a:rPr lang="en-US" dirty="0" smtClean="0"/>
              <a:t>Direct Payment – What You Need: </a:t>
            </a:r>
          </a:p>
          <a:p>
            <a:r>
              <a:rPr lang="en-US" b="0" dirty="0" smtClean="0"/>
              <a:t>Applicant </a:t>
            </a:r>
            <a:r>
              <a:rPr lang="en-US" b="0" dirty="0"/>
              <a:t>Identification Section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FCC Form 498 Information</a:t>
            </a:r>
          </a:p>
        </p:txBody>
      </p:sp>
    </p:spTree>
    <p:extLst>
      <p:ext uri="{BB962C8B-B14F-4D97-AF65-F5344CB8AC3E}">
        <p14:creationId xmlns:p14="http://schemas.microsoft.com/office/powerpoint/2010/main" val="410638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590800"/>
            <a:ext cx="8229600" cy="4038600"/>
          </a:xfrm>
        </p:spPr>
        <p:txBody>
          <a:bodyPr/>
          <a:lstStyle/>
          <a:p>
            <a:r>
              <a:rPr lang="en-US" sz="2800" dirty="0" smtClean="0"/>
              <a:t>Name </a:t>
            </a:r>
            <a:r>
              <a:rPr lang="en-US" sz="2800" dirty="0"/>
              <a:t>of Financial Institution</a:t>
            </a:r>
          </a:p>
          <a:p>
            <a:r>
              <a:rPr lang="en-US" sz="2800" dirty="0" smtClean="0"/>
              <a:t>Financial </a:t>
            </a:r>
            <a:r>
              <a:rPr lang="en-US" sz="2800" dirty="0"/>
              <a:t>Institution Account </a:t>
            </a:r>
            <a:r>
              <a:rPr lang="en-US" sz="2800" dirty="0" smtClean="0"/>
              <a:t>Number</a:t>
            </a:r>
          </a:p>
          <a:p>
            <a:pPr lvl="1"/>
            <a:r>
              <a:rPr lang="en-US" sz="2800" dirty="0" smtClean="0"/>
              <a:t>Checking account number</a:t>
            </a:r>
            <a:endParaRPr lang="en-US" sz="2800" dirty="0"/>
          </a:p>
          <a:p>
            <a:r>
              <a:rPr lang="en-US" sz="2800" dirty="0" smtClean="0"/>
              <a:t>ACH </a:t>
            </a:r>
            <a:r>
              <a:rPr lang="en-US" sz="2800" dirty="0"/>
              <a:t>Financial Institution Transit Number ( 9 digits</a:t>
            </a:r>
            <a:r>
              <a:rPr lang="en-US" sz="2800" dirty="0" smtClean="0"/>
              <a:t>)</a:t>
            </a:r>
          </a:p>
          <a:p>
            <a:pPr lvl="1"/>
            <a:r>
              <a:rPr lang="en-US" sz="2800" dirty="0" smtClean="0"/>
              <a:t>Routing Number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Direct Payment – What You Need: </a:t>
            </a:r>
          </a:p>
          <a:p>
            <a:r>
              <a:rPr lang="en-US" b="0" dirty="0" smtClean="0"/>
              <a:t>Bank Information Section</a:t>
            </a:r>
            <a:endParaRPr lang="en-US" b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FCC Form 498 Information</a:t>
            </a:r>
          </a:p>
        </p:txBody>
      </p:sp>
    </p:spTree>
    <p:extLst>
      <p:ext uri="{BB962C8B-B14F-4D97-AF65-F5344CB8AC3E}">
        <p14:creationId xmlns:p14="http://schemas.microsoft.com/office/powerpoint/2010/main" val="66138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Current Process</a:t>
            </a:r>
          </a:p>
          <a:p>
            <a:r>
              <a:rPr lang="en-US" dirty="0" smtClean="0"/>
              <a:t>Future Process</a:t>
            </a:r>
          </a:p>
          <a:p>
            <a:r>
              <a:rPr lang="en-US" dirty="0" smtClean="0"/>
              <a:t>Timeline</a:t>
            </a:r>
          </a:p>
          <a:p>
            <a:r>
              <a:rPr lang="en-US" dirty="0" smtClean="0"/>
              <a:t>FCC Form 498 Information</a:t>
            </a:r>
          </a:p>
          <a:p>
            <a:r>
              <a:rPr lang="en-US" dirty="0" smtClean="0"/>
              <a:t>Common Invoicing Mistakes</a:t>
            </a:r>
          </a:p>
          <a:p>
            <a:r>
              <a:rPr lang="en-US" dirty="0" smtClean="0"/>
              <a:t>Deadlines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4776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590800"/>
            <a:ext cx="8229600" cy="4038600"/>
          </a:xfrm>
        </p:spPr>
        <p:txBody>
          <a:bodyPr/>
          <a:lstStyle/>
          <a:p>
            <a:r>
              <a:rPr lang="en-US" sz="2800" dirty="0"/>
              <a:t>Billed </a:t>
            </a:r>
            <a:r>
              <a:rPr lang="en-US" sz="2800" dirty="0" smtClean="0"/>
              <a:t>Entities</a:t>
            </a:r>
          </a:p>
          <a:p>
            <a:pPr lvl="1"/>
            <a:r>
              <a:rPr lang="en-US" sz="2800" dirty="0" smtClean="0"/>
              <a:t>BEN (Billed Entity Number)</a:t>
            </a:r>
          </a:p>
          <a:p>
            <a:pPr lvl="1"/>
            <a:r>
              <a:rPr lang="en-US" sz="2800" dirty="0" smtClean="0"/>
              <a:t>Name</a:t>
            </a:r>
          </a:p>
          <a:p>
            <a:r>
              <a:rPr lang="en-US" sz="2800" dirty="0" smtClean="0"/>
              <a:t>Enter as many as are reimbursed thru this bank account number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Direct Payment – What You </a:t>
            </a:r>
            <a:r>
              <a:rPr lang="en-US" dirty="0"/>
              <a:t>Need: </a:t>
            </a:r>
            <a:endParaRPr lang="en-US" dirty="0" smtClean="0"/>
          </a:p>
          <a:p>
            <a:r>
              <a:rPr lang="en-US" b="0" dirty="0" smtClean="0"/>
              <a:t>Bank </a:t>
            </a:r>
            <a:r>
              <a:rPr lang="en-US" b="0" dirty="0"/>
              <a:t>Information Section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FCC Form 498 Information</a:t>
            </a:r>
          </a:p>
        </p:txBody>
      </p:sp>
    </p:spTree>
    <p:extLst>
      <p:ext uri="{BB962C8B-B14F-4D97-AF65-F5344CB8AC3E}">
        <p14:creationId xmlns:p14="http://schemas.microsoft.com/office/powerpoint/2010/main" val="300577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153400" cy="4114800"/>
          </a:xfrm>
        </p:spPr>
        <p:txBody>
          <a:bodyPr/>
          <a:lstStyle/>
          <a:p>
            <a:r>
              <a:rPr lang="en-US" dirty="0" smtClean="0"/>
              <a:t>Invoice Submission</a:t>
            </a:r>
          </a:p>
          <a:p>
            <a:pPr lvl="1"/>
            <a:r>
              <a:rPr lang="en-US" sz="2000" dirty="0" smtClean="0"/>
              <a:t>Services not yet delivered – (Commitments are NOT simple grants)</a:t>
            </a:r>
          </a:p>
          <a:p>
            <a:pPr lvl="1"/>
            <a:r>
              <a:rPr lang="en-US" sz="2000" dirty="0" smtClean="0"/>
              <a:t>Services billed for eligible costs – not for total FRN </a:t>
            </a:r>
          </a:p>
          <a:p>
            <a:pPr lvl="1"/>
            <a:r>
              <a:rPr lang="en-US" sz="2000" dirty="0" smtClean="0"/>
              <a:t>Services not eligible</a:t>
            </a:r>
          </a:p>
          <a:p>
            <a:pPr lvl="1"/>
            <a:r>
              <a:rPr lang="en-US" sz="2000" dirty="0" smtClean="0"/>
              <a:t>Service provider not on FCC Form 471</a:t>
            </a:r>
          </a:p>
          <a:p>
            <a:pPr lvl="1"/>
            <a:r>
              <a:rPr lang="en-US" sz="2000" dirty="0" smtClean="0"/>
              <a:t>Services billed to party not on </a:t>
            </a:r>
            <a:r>
              <a:rPr lang="en-US" sz="2000" dirty="0"/>
              <a:t>FCC Form </a:t>
            </a:r>
            <a:r>
              <a:rPr lang="en-US" sz="2000" dirty="0" smtClean="0"/>
              <a:t>471</a:t>
            </a:r>
          </a:p>
          <a:p>
            <a:pPr lvl="1"/>
            <a:r>
              <a:rPr lang="en-US" sz="2000" dirty="0" smtClean="0"/>
              <a:t>Services not listed on application line item (Item 21)</a:t>
            </a:r>
          </a:p>
          <a:p>
            <a:pPr lvl="1"/>
            <a:r>
              <a:rPr lang="en-US" sz="2000" dirty="0" smtClean="0"/>
              <a:t>Services delivered outside funding year</a:t>
            </a:r>
          </a:p>
          <a:p>
            <a:pPr lvl="1"/>
            <a:r>
              <a:rPr lang="en-US" sz="2000" dirty="0" smtClean="0"/>
              <a:t>Services delivered to location not on </a:t>
            </a:r>
            <a:r>
              <a:rPr lang="en-US" sz="2000" dirty="0"/>
              <a:t>FCC Form </a:t>
            </a:r>
            <a:r>
              <a:rPr lang="en-US" sz="2000" dirty="0" smtClean="0"/>
              <a:t>471</a:t>
            </a:r>
            <a:endParaRPr lang="en-US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Common Invoicing Mistakes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Common Invoicing Mistakes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65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153400" cy="4114800"/>
          </a:xfrm>
        </p:spPr>
        <p:txBody>
          <a:bodyPr/>
          <a:lstStyle/>
          <a:p>
            <a:r>
              <a:rPr lang="en-US" dirty="0" smtClean="0"/>
              <a:t>Service Certifications</a:t>
            </a:r>
          </a:p>
          <a:p>
            <a:pPr lvl="1"/>
            <a:r>
              <a:rPr lang="en-US" dirty="0" smtClean="0"/>
              <a:t>Customer bill does not identify services</a:t>
            </a:r>
          </a:p>
          <a:p>
            <a:pPr lvl="1"/>
            <a:r>
              <a:rPr lang="en-US" dirty="0" smtClean="0"/>
              <a:t>Items on customer bill not found on Item 21</a:t>
            </a:r>
          </a:p>
          <a:p>
            <a:pPr lvl="1"/>
            <a:r>
              <a:rPr lang="en-US" dirty="0" smtClean="0"/>
              <a:t>Service provider not certified</a:t>
            </a:r>
          </a:p>
          <a:p>
            <a:pPr lvl="1"/>
            <a:r>
              <a:rPr lang="en-US" dirty="0" smtClean="0"/>
              <a:t>Service substitutions not requested</a:t>
            </a:r>
          </a:p>
          <a:p>
            <a:pPr lvl="1"/>
            <a:r>
              <a:rPr lang="en-US" dirty="0" smtClean="0"/>
              <a:t>Services delivered outside contract dates</a:t>
            </a:r>
          </a:p>
          <a:p>
            <a:pPr lvl="1"/>
            <a:r>
              <a:rPr lang="en-US" dirty="0" smtClean="0"/>
              <a:t>Name on bill does not match </a:t>
            </a:r>
            <a:r>
              <a:rPr lang="en-US" sz="2800" dirty="0"/>
              <a:t>FCC Form </a:t>
            </a:r>
            <a:r>
              <a:rPr lang="en-US" sz="2800" dirty="0" smtClean="0"/>
              <a:t>471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Common Invoicing Mistakes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Common Invoicing Mistakes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35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153400" cy="41148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dirty="0"/>
              <a:t>Payment of beneficiary portion</a:t>
            </a:r>
          </a:p>
          <a:p>
            <a:pPr lvl="2"/>
            <a:r>
              <a:rPr lang="en-US" dirty="0" smtClean="0"/>
              <a:t>Proof of payment not returned when requested</a:t>
            </a:r>
          </a:p>
          <a:p>
            <a:pPr lvl="2"/>
            <a:r>
              <a:rPr lang="en-US" dirty="0" smtClean="0"/>
              <a:t>Check does not demonstrate clearing bank</a:t>
            </a:r>
          </a:p>
          <a:p>
            <a:pPr lvl="2"/>
            <a:r>
              <a:rPr lang="en-US" dirty="0" smtClean="0"/>
              <a:t>Check already shows payment for another invoice</a:t>
            </a:r>
          </a:p>
          <a:p>
            <a:pPr lvl="2"/>
            <a:r>
              <a:rPr lang="en-US" dirty="0" smtClean="0"/>
              <a:t>Documents not from bank website</a:t>
            </a:r>
          </a:p>
          <a:p>
            <a:pPr lvl="2"/>
            <a:r>
              <a:rPr lang="en-US" dirty="0" smtClean="0"/>
              <a:t>Payment validation not verified by applicant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Common Invoicing Mistakes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Common Invoicing Mistakes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80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133600"/>
            <a:ext cx="8229600" cy="4038600"/>
          </a:xfrm>
        </p:spPr>
        <p:txBody>
          <a:bodyPr/>
          <a:lstStyle/>
          <a:p>
            <a:pPr lvl="1"/>
            <a:r>
              <a:rPr lang="en-US" sz="2800" dirty="0"/>
              <a:t>Automatic</a:t>
            </a:r>
          </a:p>
          <a:p>
            <a:pPr lvl="2"/>
            <a:r>
              <a:rPr lang="en-US" dirty="0"/>
              <a:t>Late FCDL, </a:t>
            </a:r>
            <a:r>
              <a:rPr lang="en-US" dirty="0" smtClean="0"/>
              <a:t>Appeals</a:t>
            </a:r>
          </a:p>
          <a:p>
            <a:pPr lvl="2"/>
            <a:r>
              <a:rPr lang="en-US" dirty="0" smtClean="0"/>
              <a:t>SPIN </a:t>
            </a:r>
            <a:r>
              <a:rPr lang="en-US" dirty="0"/>
              <a:t>Changes, Service </a:t>
            </a:r>
            <a:r>
              <a:rPr lang="en-US" dirty="0" smtClean="0"/>
              <a:t>Substitutions </a:t>
            </a:r>
            <a:endParaRPr lang="en-US" dirty="0"/>
          </a:p>
          <a:p>
            <a:pPr lvl="3"/>
            <a:r>
              <a:rPr lang="en-US" dirty="0"/>
              <a:t>March 1 key </a:t>
            </a:r>
            <a:r>
              <a:rPr lang="en-US" dirty="0" smtClean="0"/>
              <a:t>date</a:t>
            </a:r>
          </a:p>
          <a:p>
            <a:pPr lvl="3"/>
            <a:r>
              <a:rPr lang="en-US" dirty="0"/>
              <a:t>E</a:t>
            </a:r>
            <a:r>
              <a:rPr lang="en-US" dirty="0" smtClean="0"/>
              <a:t>xtends until September 30 of the following year</a:t>
            </a:r>
            <a:endParaRPr lang="en-US" dirty="0"/>
          </a:p>
          <a:p>
            <a:pPr lvl="1"/>
            <a:r>
              <a:rPr lang="en-US" sz="2800" dirty="0" smtClean="0"/>
              <a:t>Manual</a:t>
            </a:r>
            <a:endParaRPr lang="en-US" sz="2800" dirty="0"/>
          </a:p>
          <a:p>
            <a:pPr lvl="2"/>
            <a:r>
              <a:rPr lang="en-US" dirty="0" smtClean="0"/>
              <a:t>Must be filed on FCC Form 500 – Contract Date also</a:t>
            </a:r>
          </a:p>
          <a:p>
            <a:pPr lvl="2"/>
            <a:r>
              <a:rPr lang="en-US" dirty="0" smtClean="0"/>
              <a:t>Will be requested to provide a reason </a:t>
            </a:r>
          </a:p>
          <a:p>
            <a:pPr lvl="2"/>
            <a:r>
              <a:rPr lang="en-US" dirty="0" smtClean="0"/>
              <a:t>By </a:t>
            </a:r>
            <a:r>
              <a:rPr lang="en-US" dirty="0"/>
              <a:t>September 30 for non-recurring services</a:t>
            </a:r>
          </a:p>
          <a:p>
            <a:pPr lvl="2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Service Delivery Extension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Deadline Extensions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06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Invoice Filing Deadline</a:t>
            </a:r>
          </a:p>
          <a:p>
            <a:pPr lvl="1"/>
            <a:r>
              <a:rPr lang="en-US" dirty="0" smtClean="0"/>
              <a:t>Invoices must be submitted to USAC</a:t>
            </a:r>
          </a:p>
          <a:p>
            <a:pPr lvl="2"/>
            <a:r>
              <a:rPr lang="en-US" dirty="0" smtClean="0"/>
              <a:t>(1) 120 days after the last day to receive service, or</a:t>
            </a:r>
          </a:p>
          <a:p>
            <a:pPr lvl="2"/>
            <a:r>
              <a:rPr lang="en-US" dirty="0" smtClean="0"/>
              <a:t>(2) 120 days after the date of the FCC Form 486 Notification Letter, whichever is later – 54.514 (a)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Invoice Extension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Deadline Extensions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42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Invoice Deadline Extension</a:t>
            </a:r>
          </a:p>
          <a:p>
            <a:pPr lvl="1"/>
            <a:r>
              <a:rPr lang="en-US" u="sng" dirty="0" smtClean="0"/>
              <a:t>In advance of the deadline </a:t>
            </a:r>
            <a:r>
              <a:rPr lang="en-US" dirty="0" smtClean="0"/>
              <a:t>pursuant to paragraph (a), service providers or billed entities may request a </a:t>
            </a:r>
            <a:r>
              <a:rPr lang="en-US" b="1" u="sng" dirty="0" smtClean="0"/>
              <a:t>one-time</a:t>
            </a:r>
            <a:r>
              <a:rPr lang="en-US" dirty="0" smtClean="0"/>
              <a:t> extension of the invoicing deadline from USAC  </a:t>
            </a:r>
          </a:p>
          <a:p>
            <a:pPr lvl="1"/>
            <a:r>
              <a:rPr lang="en-US" dirty="0" smtClean="0"/>
              <a:t>USAC shall grant a 120 day extension of the invoice filing deadline, if it is timely requested  – 54.514 (b)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Invoice Extension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Deadline Extensions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32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Direct BEAR Payment Process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819400"/>
            <a:ext cx="9144000" cy="609600"/>
          </a:xfrm>
        </p:spPr>
        <p:txBody>
          <a:bodyPr/>
          <a:lstStyle/>
          <a:p>
            <a:pPr algn="ctr"/>
            <a:r>
              <a:rPr lang="en-US" sz="7200" dirty="0" smtClean="0"/>
              <a:t>QUESTIONS?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8902709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Direct BEAR Payment Process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819400"/>
            <a:ext cx="9144000" cy="609600"/>
          </a:xfrm>
        </p:spPr>
        <p:txBody>
          <a:bodyPr/>
          <a:lstStyle/>
          <a:p>
            <a:pPr algn="ctr"/>
            <a:r>
              <a:rPr lang="en-US" sz="7200" dirty="0" smtClean="0"/>
              <a:t>Thank you!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25151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7924800" cy="4038600"/>
          </a:xfrm>
        </p:spPr>
        <p:txBody>
          <a:bodyPr/>
          <a:lstStyle/>
          <a:p>
            <a:r>
              <a:rPr lang="en-US" dirty="0" smtClean="0"/>
              <a:t>Applicant fills in Block 1, Block 2 – request information</a:t>
            </a:r>
          </a:p>
          <a:p>
            <a:r>
              <a:rPr lang="en-US" dirty="0" smtClean="0"/>
              <a:t>Applicant fills in Block 3 – certifications</a:t>
            </a:r>
            <a:endParaRPr lang="en-US" dirty="0"/>
          </a:p>
          <a:p>
            <a:r>
              <a:rPr lang="en-US" dirty="0" smtClean="0"/>
              <a:t>Applicant obtains service provider certification on Block 4</a:t>
            </a:r>
          </a:p>
          <a:p>
            <a:r>
              <a:rPr lang="en-US" dirty="0" smtClean="0"/>
              <a:t>Applicant submits BEAR</a:t>
            </a:r>
          </a:p>
          <a:p>
            <a:pPr lvl="1"/>
            <a:r>
              <a:rPr lang="en-US" dirty="0" smtClean="0"/>
              <a:t>Paper mailed to Kansas</a:t>
            </a:r>
          </a:p>
          <a:p>
            <a:pPr lvl="1"/>
            <a:r>
              <a:rPr lang="en-US" dirty="0" smtClean="0"/>
              <a:t>Online – automatic after service provider certification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FCC Form 472 - Currently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Current Process</a:t>
            </a:r>
          </a:p>
        </p:txBody>
      </p:sp>
    </p:spTree>
    <p:extLst>
      <p:ext uri="{BB962C8B-B14F-4D97-AF65-F5344CB8AC3E}">
        <p14:creationId xmlns:p14="http://schemas.microsoft.com/office/powerpoint/2010/main" val="392330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USAC processes invoice</a:t>
            </a:r>
          </a:p>
          <a:p>
            <a:r>
              <a:rPr lang="en-US" dirty="0" smtClean="0"/>
              <a:t>USAC approves funds</a:t>
            </a:r>
          </a:p>
          <a:p>
            <a:r>
              <a:rPr lang="en-US" dirty="0" smtClean="0"/>
              <a:t>USAC sends BEAR Notification Letters 2 weeks prior to funds being paid</a:t>
            </a:r>
          </a:p>
          <a:p>
            <a:r>
              <a:rPr lang="en-US" dirty="0" smtClean="0"/>
              <a:t>USAC electronically sends funds to service provider</a:t>
            </a:r>
          </a:p>
          <a:p>
            <a:r>
              <a:rPr lang="en-US" dirty="0" smtClean="0"/>
              <a:t>Service provider passes funds to applicants</a:t>
            </a:r>
          </a:p>
          <a:p>
            <a:pPr lvl="1"/>
            <a:r>
              <a:rPr lang="en-US" dirty="0" smtClean="0"/>
              <a:t>Must send funds within 20 business days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FCC Form </a:t>
            </a:r>
            <a:r>
              <a:rPr lang="en-US" dirty="0"/>
              <a:t>472 - Currently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Current Process</a:t>
            </a:r>
          </a:p>
        </p:txBody>
      </p:sp>
    </p:spTree>
    <p:extLst>
      <p:ext uri="{BB962C8B-B14F-4D97-AF65-F5344CB8AC3E}">
        <p14:creationId xmlns:p14="http://schemas.microsoft.com/office/powerpoint/2010/main" val="424249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Online Only - via EPC Portal </a:t>
            </a:r>
          </a:p>
          <a:p>
            <a:r>
              <a:rPr lang="en-US" dirty="0" smtClean="0"/>
              <a:t>Paper BEAR will be discontinued July 1, 2016</a:t>
            </a:r>
          </a:p>
          <a:p>
            <a:r>
              <a:rPr lang="en-US" dirty="0" smtClean="0"/>
              <a:t>Certifications to change</a:t>
            </a:r>
          </a:p>
          <a:p>
            <a:r>
              <a:rPr lang="en-US" dirty="0" smtClean="0"/>
              <a:t>No longer require service provider certification</a:t>
            </a:r>
          </a:p>
          <a:p>
            <a:r>
              <a:rPr lang="en-US" dirty="0"/>
              <a:t>May require some information during invoice </a:t>
            </a:r>
            <a:r>
              <a:rPr lang="en-US" dirty="0" smtClean="0"/>
              <a:t>review</a:t>
            </a:r>
          </a:p>
          <a:p>
            <a:r>
              <a:rPr lang="en-US" dirty="0" smtClean="0"/>
              <a:t>Applicants paid directly via electronic transfer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FCC Form 472 – Changes – beginning July 1, 2016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Future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91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Applicant logs into EPC portal to access invoice</a:t>
            </a:r>
          </a:p>
          <a:p>
            <a:r>
              <a:rPr lang="en-US" dirty="0" smtClean="0"/>
              <a:t>Applicant fills in information: SPIN</a:t>
            </a:r>
          </a:p>
          <a:p>
            <a:r>
              <a:rPr lang="en-US" dirty="0" smtClean="0"/>
              <a:t>Applicant fills in request: FCC Form 471 number, FRN, Dates, Amounts</a:t>
            </a:r>
            <a:endParaRPr lang="en-US" dirty="0"/>
          </a:p>
          <a:p>
            <a:r>
              <a:rPr lang="en-US" dirty="0" smtClean="0"/>
              <a:t>Applicant reviews and certifies information</a:t>
            </a:r>
          </a:p>
          <a:p>
            <a:r>
              <a:rPr lang="en-US" dirty="0" smtClean="0"/>
              <a:t>Applicant submits BEAR – only online</a:t>
            </a:r>
          </a:p>
          <a:p>
            <a:pPr lvl="1"/>
            <a:r>
              <a:rPr lang="en-US" dirty="0" smtClean="0"/>
              <a:t>No service provider Certification Required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FCC </a:t>
            </a:r>
            <a:r>
              <a:rPr lang="en-US" dirty="0"/>
              <a:t>Form 472 – Changes – beginning July 1, </a:t>
            </a:r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Future Process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54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Payments scheduled twice a week when invoice approved – no longer two week delay for service provider notification</a:t>
            </a:r>
          </a:p>
          <a:p>
            <a:r>
              <a:rPr lang="en-US" dirty="0" smtClean="0"/>
              <a:t>BEAR payments only via electronic transfer to applicant</a:t>
            </a:r>
          </a:p>
          <a:p>
            <a:r>
              <a:rPr lang="en-US" dirty="0"/>
              <a:t>Billed Entities will be paid directly to </a:t>
            </a:r>
            <a:r>
              <a:rPr lang="en-US" dirty="0" smtClean="0"/>
              <a:t>bank </a:t>
            </a:r>
            <a:r>
              <a:rPr lang="en-US" dirty="0"/>
              <a:t>account</a:t>
            </a:r>
          </a:p>
          <a:p>
            <a:r>
              <a:rPr lang="en-US" dirty="0" smtClean="0"/>
              <a:t>Bank </a:t>
            </a:r>
            <a:r>
              <a:rPr lang="en-US" dirty="0"/>
              <a:t>account information will be </a:t>
            </a:r>
            <a:r>
              <a:rPr lang="en-US" dirty="0" smtClean="0"/>
              <a:t>required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Direct </a:t>
            </a:r>
            <a:r>
              <a:rPr lang="en-US" dirty="0"/>
              <a:t>Payment </a:t>
            </a:r>
            <a:r>
              <a:rPr lang="en-US" dirty="0" smtClean="0"/>
              <a:t>– beginning </a:t>
            </a:r>
            <a:r>
              <a:rPr lang="en-US" dirty="0"/>
              <a:t>July 1, 2016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Future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76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Future Process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84801" y="981204"/>
            <a:ext cx="7772400" cy="5297507"/>
            <a:chOff x="609600" y="914400"/>
            <a:chExt cx="7772400" cy="5562600"/>
          </a:xfrm>
        </p:grpSpPr>
        <p:sp>
          <p:nvSpPr>
            <p:cNvPr id="7" name="Rectangle 6"/>
            <p:cNvSpPr/>
            <p:nvPr/>
          </p:nvSpPr>
          <p:spPr>
            <a:xfrm>
              <a:off x="609600" y="914400"/>
              <a:ext cx="3733800" cy="5562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48200" y="914400"/>
              <a:ext cx="3733800" cy="5562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914400" y="1371600"/>
              <a:ext cx="1219200" cy="762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76500" y="1353879"/>
              <a:ext cx="1219200" cy="762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14400" y="2514600"/>
              <a:ext cx="1219200" cy="762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Elbow Connector 11"/>
            <p:cNvCxnSpPr>
              <a:stCxn id="10" idx="2"/>
              <a:endCxn id="11" idx="3"/>
            </p:cNvCxnSpPr>
            <p:nvPr/>
          </p:nvCxnSpPr>
          <p:spPr>
            <a:xfrm rot="5400000">
              <a:off x="2219990" y="2029489"/>
              <a:ext cx="779721" cy="9525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828675" y="1371600"/>
              <a:ext cx="139065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Applicant fills out BEAR, sends to provider</a:t>
              </a:r>
              <a:endParaRPr lang="en-US" sz="14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471184" y="1353879"/>
              <a:ext cx="1224516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Provider signs BEAR-returns to applicant</a:t>
              </a:r>
              <a:endParaRPr lang="en-US" sz="14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914401" y="2514600"/>
              <a:ext cx="1219200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Applicant sends BEAR to USAC</a:t>
              </a:r>
              <a:endParaRPr lang="en-US" sz="14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979358" y="3585559"/>
              <a:ext cx="1089286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/>
                <a:t>USAC  approves funds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632042" y="3562805"/>
              <a:ext cx="1154697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/>
                <a:t>USAC notifies providers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632042" y="4495801"/>
              <a:ext cx="1219199" cy="7756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/>
                <a:t>USAC  sends funds to </a:t>
              </a:r>
              <a:r>
                <a:rPr lang="en-US" sz="1400" dirty="0" smtClean="0"/>
                <a:t>provider</a:t>
              </a:r>
              <a:endParaRPr lang="en-US" sz="1400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093631" y="5257800"/>
              <a:ext cx="1125694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/>
                <a:t>Provider forwards funds to applicant</a:t>
              </a:r>
            </a:p>
          </p:txBody>
        </p:sp>
        <p:cxnSp>
          <p:nvCxnSpPr>
            <p:cNvPr id="20" name="Straight Arrow Connector 19"/>
            <p:cNvCxnSpPr>
              <a:endCxn id="10" idx="1"/>
            </p:cNvCxnSpPr>
            <p:nvPr/>
          </p:nvCxnSpPr>
          <p:spPr>
            <a:xfrm flipV="1">
              <a:off x="2133600" y="1734879"/>
              <a:ext cx="342900" cy="1772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599791" y="3512336"/>
              <a:ext cx="1219200" cy="762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916118" y="3512336"/>
              <a:ext cx="1219200" cy="762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590800" y="4495800"/>
              <a:ext cx="1219200" cy="762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085850" y="5282968"/>
              <a:ext cx="1133475" cy="104163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/>
            <p:cNvCxnSpPr>
              <a:stCxn id="11" idx="2"/>
              <a:endCxn id="22" idx="0"/>
            </p:cNvCxnSpPr>
            <p:nvPr/>
          </p:nvCxnSpPr>
          <p:spPr>
            <a:xfrm>
              <a:off x="1524000" y="3276600"/>
              <a:ext cx="1718" cy="2357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22" idx="3"/>
              <a:endCxn id="21" idx="1"/>
            </p:cNvCxnSpPr>
            <p:nvPr/>
          </p:nvCxnSpPr>
          <p:spPr>
            <a:xfrm>
              <a:off x="2135318" y="3893336"/>
              <a:ext cx="46447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7" idx="2"/>
              <a:endCxn id="23" idx="0"/>
            </p:cNvCxnSpPr>
            <p:nvPr/>
          </p:nvCxnSpPr>
          <p:spPr>
            <a:xfrm flipH="1">
              <a:off x="3200400" y="4301469"/>
              <a:ext cx="8991" cy="19433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23" idx="2"/>
              <a:endCxn id="19" idx="3"/>
            </p:cNvCxnSpPr>
            <p:nvPr/>
          </p:nvCxnSpPr>
          <p:spPr>
            <a:xfrm rot="5400000">
              <a:off x="2471336" y="5005790"/>
              <a:ext cx="477054" cy="981075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1579839" y="984547"/>
              <a:ext cx="16618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Current Process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854068" y="1003671"/>
              <a:ext cx="3303541" cy="6786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/>
                <a:t>Direct Applicant Payment Process – beginning July 1, 2016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105399" y="2002568"/>
              <a:ext cx="1272141" cy="762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090559" y="2092543"/>
              <a:ext cx="13906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Applicant fills out BEAR online</a:t>
              </a:r>
              <a:endParaRPr lang="en-US" sz="1400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239523" y="3866206"/>
              <a:ext cx="1089286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/>
                <a:t>USAC  approves funds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244066" y="5105400"/>
              <a:ext cx="1219199" cy="10018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/>
                <a:t>USAC  sends funds to </a:t>
              </a:r>
              <a:r>
                <a:rPr lang="en-US" sz="1400" dirty="0" smtClean="0"/>
                <a:t>applicant’s bank account</a:t>
              </a:r>
              <a:endParaRPr lang="en-US" sz="14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185809" y="3842870"/>
              <a:ext cx="1219200" cy="762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244066" y="5105399"/>
              <a:ext cx="1133475" cy="100185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>
              <a:stCxn id="31" idx="2"/>
            </p:cNvCxnSpPr>
            <p:nvPr/>
          </p:nvCxnSpPr>
          <p:spPr>
            <a:xfrm>
              <a:off x="5741470" y="2764568"/>
              <a:ext cx="28468" cy="10783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35" idx="2"/>
              <a:endCxn id="36" idx="0"/>
            </p:cNvCxnSpPr>
            <p:nvPr/>
          </p:nvCxnSpPr>
          <p:spPr>
            <a:xfrm>
              <a:off x="5795409" y="4604870"/>
              <a:ext cx="15395" cy="5005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0136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Banking Information collection available from applicants after new FCC Form 498 released</a:t>
            </a:r>
          </a:p>
          <a:p>
            <a:r>
              <a:rPr lang="en-US" dirty="0" smtClean="0"/>
              <a:t>Direct Payments begin July 1, 2016 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Direct Payment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2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3818</TotalTime>
  <Words>1373</Words>
  <Application>Microsoft Office PowerPoint</Application>
  <PresentationFormat>On-screen Show (4:3)</PresentationFormat>
  <Paragraphs>225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Direct BEAR Payment Process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  <vt:lpstr>Thank you!</vt:lpstr>
    </vt:vector>
  </TitlesOfParts>
  <Company>USAC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Abby Hills</dc:creator>
  <cp:lastModifiedBy>Kathryn Goffredi</cp:lastModifiedBy>
  <cp:revision>36</cp:revision>
  <dcterms:created xsi:type="dcterms:W3CDTF">2015-08-13T11:49:36Z</dcterms:created>
  <dcterms:modified xsi:type="dcterms:W3CDTF">2015-10-01T16:10:32Z</dcterms:modified>
</cp:coreProperties>
</file>