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9"/>
  </p:handoutMasterIdLst>
  <p:sldIdLst>
    <p:sldId id="256" r:id="rId2"/>
    <p:sldId id="257" r:id="rId3"/>
    <p:sldId id="262" r:id="rId4"/>
    <p:sldId id="261" r:id="rId5"/>
    <p:sldId id="266" r:id="rId6"/>
    <p:sldId id="267" r:id="rId7"/>
    <p:sldId id="265" r:id="rId8"/>
    <p:sldId id="264" r:id="rId9"/>
    <p:sldId id="274" r:id="rId10"/>
    <p:sldId id="275" r:id="rId11"/>
    <p:sldId id="287" r:id="rId12"/>
    <p:sldId id="304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71" r:id="rId23"/>
    <p:sldId id="272" r:id="rId24"/>
    <p:sldId id="298" r:id="rId25"/>
    <p:sldId id="300" r:id="rId26"/>
    <p:sldId id="301" r:id="rId27"/>
    <p:sldId id="276" r:id="rId28"/>
    <p:sldId id="277" r:id="rId29"/>
    <p:sldId id="278" r:id="rId30"/>
    <p:sldId id="279" r:id="rId31"/>
    <p:sldId id="282" r:id="rId32"/>
    <p:sldId id="280" r:id="rId33"/>
    <p:sldId id="281" r:id="rId34"/>
    <p:sldId id="284" r:id="rId35"/>
    <p:sldId id="283" r:id="rId36"/>
    <p:sldId id="259" r:id="rId37"/>
    <p:sldId id="260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ric Flock" initials="EF" lastIdx="1" clrIdx="0"/>
  <p:cmAuthor id="1" name="John Noran" initials="JN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638" y="-6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290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2743200" y="868680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64359-A1DA-48AB-B2FE-24807AB5A33F}" type="slidenum">
              <a:rPr lang="en-US" sz="100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‹#›</a:t>
            </a:fld>
            <a:endParaRPr lang="en-US" sz="10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378236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304800" y="3505200"/>
            <a:ext cx="88392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990600" y="2667000"/>
            <a:ext cx="7772400" cy="8382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4400" baseline="0"/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990600" y="4419600"/>
            <a:ext cx="7772400" cy="838200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None/>
              <a:tabLst/>
              <a:defRPr sz="2800"/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1024719" y="3505200"/>
            <a:ext cx="7738281" cy="914400"/>
          </a:xfrm>
          <a:prstGeom prst="rect">
            <a:avLst/>
          </a:prstGeom>
        </p:spPr>
        <p:txBody>
          <a:bodyPr/>
          <a:lstStyle>
            <a:lvl1pPr algn="r">
              <a:defRPr lang="en-US" sz="6000" b="1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992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228600" y="914400"/>
            <a:ext cx="845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57200" y="1828800"/>
            <a:ext cx="8229600" cy="43434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600"/>
            </a:lvl1pPr>
            <a:lvl2pPr>
              <a:spcBef>
                <a:spcPts val="0"/>
              </a:spcBef>
              <a:spcAft>
                <a:spcPts val="1200"/>
              </a:spcAft>
              <a:defRPr sz="2600"/>
            </a:lvl2pPr>
          </a:lstStyle>
          <a:p>
            <a:pPr lvl="0"/>
            <a:r>
              <a:rPr lang="en-US" dirty="0" smtClean="0"/>
              <a:t>Click to edit 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2" name="Text Placeholder 20"/>
          <p:cNvSpPr>
            <a:spLocks noGrp="1"/>
          </p:cNvSpPr>
          <p:nvPr>
            <p:ph type="body" sz="quarter" idx="12"/>
          </p:nvPr>
        </p:nvSpPr>
        <p:spPr>
          <a:xfrm>
            <a:off x="2514600" y="381000"/>
            <a:ext cx="6172200" cy="5334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3200" b="1"/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609600"/>
          </a:xfrm>
          <a:prstGeom prst="rect">
            <a:avLst/>
          </a:prstGeom>
        </p:spPr>
        <p:txBody>
          <a:bodyPr/>
          <a:lstStyle>
            <a:lvl1pPr algn="l">
              <a:defRPr sz="2800" b="1" i="0" u="none">
                <a:solidFill>
                  <a:srgbClr val="0070C0"/>
                </a:solidFill>
                <a:latin typeface="+mj-lt"/>
              </a:defRPr>
            </a:lvl1pPr>
          </a:lstStyle>
          <a:p>
            <a:pPr lvl="0"/>
            <a:endParaRPr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ooter Placeholder 4"/>
          <p:cNvSpPr txBox="1">
            <a:spLocks/>
          </p:cNvSpPr>
          <p:nvPr userDrawn="1"/>
        </p:nvSpPr>
        <p:spPr>
          <a:xfrm>
            <a:off x="490538" y="6400800"/>
            <a:ext cx="8196262" cy="3063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tabLst>
                <a:tab pos="7772400" algn="r"/>
              </a:tabLst>
              <a:defRPr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t>2015 E-rate Program Applicant Trainings  I  Eligible Services	</a:t>
            </a:r>
            <a:fld id="{406E3D8A-254E-415B-9C7A-A0325DF7507E}" type="slidenum">
              <a:rPr lang="en-US" sz="110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pPr>
                <a:tabLst>
                  <a:tab pos="7772400" algn="r"/>
                </a:tabLst>
                <a:defRPr/>
              </a:pPr>
              <a:t>‹#›</a:t>
            </a:fld>
            <a:endParaRPr lang="en-US" sz="11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5825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20"/>
          <p:cNvSpPr>
            <a:spLocks noGrp="1"/>
          </p:cNvSpPr>
          <p:nvPr>
            <p:ph type="body" sz="quarter" idx="12"/>
          </p:nvPr>
        </p:nvSpPr>
        <p:spPr>
          <a:xfrm>
            <a:off x="2743200" y="152400"/>
            <a:ext cx="6172200" cy="5334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3200" b="1"/>
            </a:lvl1pPr>
          </a:lstStyle>
          <a:p>
            <a:pPr lvl="0"/>
            <a:r>
              <a:rPr lang="en-US" dirty="0" smtClean="0"/>
              <a:t>Click to edit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ooter Placeholder 4"/>
          <p:cNvSpPr txBox="1">
            <a:spLocks/>
          </p:cNvSpPr>
          <p:nvPr userDrawn="1"/>
        </p:nvSpPr>
        <p:spPr>
          <a:xfrm>
            <a:off x="490538" y="6400800"/>
            <a:ext cx="8196262" cy="3063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tabLst>
                <a:tab pos="7772400" algn="r"/>
              </a:tabLst>
              <a:defRPr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t>2015 E-rate Program Applicant Trainings  I  Eligible Services	</a:t>
            </a:r>
            <a:fld id="{406E3D8A-254E-415B-9C7A-A0325DF7507E}" type="slidenum">
              <a:rPr lang="en-US" sz="110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pPr>
                <a:tabLst>
                  <a:tab pos="7772400" algn="r"/>
                </a:tabLst>
                <a:defRPr/>
              </a:pPr>
              <a:t>‹#›</a:t>
            </a:fld>
            <a:endParaRPr lang="en-US" sz="1100" dirty="0">
              <a:cs typeface="+mn-cs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76200" y="76200"/>
            <a:ext cx="2057400" cy="1143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6054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304800" y="3505200"/>
            <a:ext cx="88392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2667000"/>
            <a:ext cx="7772400" cy="8382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4400"/>
            </a:lvl1pPr>
          </a:lstStyle>
          <a:p>
            <a:pPr lvl="0"/>
            <a:r>
              <a:rPr lang="en-US" dirty="0" smtClean="0"/>
              <a:t>Presentation Title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609600" y="3505200"/>
            <a:ext cx="7772400" cy="8382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6000" b="1"/>
            </a:lvl1pPr>
          </a:lstStyle>
          <a:p>
            <a:pPr lvl="0"/>
            <a:r>
              <a:rPr lang="en-US" dirty="0" smtClean="0"/>
              <a:t>Section Title</a:t>
            </a:r>
          </a:p>
        </p:txBody>
      </p:sp>
      <p:sp>
        <p:nvSpPr>
          <p:cNvPr id="6" name="Footer Placeholder 4"/>
          <p:cNvSpPr txBox="1">
            <a:spLocks/>
          </p:cNvSpPr>
          <p:nvPr userDrawn="1"/>
        </p:nvSpPr>
        <p:spPr>
          <a:xfrm>
            <a:off x="8458200" y="6475413"/>
            <a:ext cx="533400" cy="3063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A6AB937-493E-41A7-BA69-A7B19CB4833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47884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 userDrawn="1"/>
        </p:nvCxnSpPr>
        <p:spPr>
          <a:xfrm>
            <a:off x="228600" y="914400"/>
            <a:ext cx="8458200" cy="0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57200" y="1828800"/>
            <a:ext cx="8229600" cy="43434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600"/>
            </a:lvl1pPr>
            <a:lvl2pPr>
              <a:spcBef>
                <a:spcPts val="0"/>
              </a:spcBef>
              <a:spcAft>
                <a:spcPts val="1200"/>
              </a:spcAft>
              <a:defRPr sz="26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3" name="Text Placeholder 20"/>
          <p:cNvSpPr>
            <a:spLocks noGrp="1"/>
          </p:cNvSpPr>
          <p:nvPr>
            <p:ph type="body" sz="quarter" idx="12"/>
          </p:nvPr>
        </p:nvSpPr>
        <p:spPr>
          <a:xfrm>
            <a:off x="2514600" y="381000"/>
            <a:ext cx="6172200" cy="533400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0"/>
              </a:spcBef>
              <a:buNone/>
              <a:defRPr sz="3200"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609600"/>
          </a:xfrm>
          <a:prstGeom prst="rect">
            <a:avLst/>
          </a:prstGeom>
        </p:spPr>
        <p:txBody>
          <a:bodyPr/>
          <a:lstStyle>
            <a:lvl1pPr algn="l">
              <a:defRPr sz="2800" b="1" i="0" u="none">
                <a:solidFill>
                  <a:srgbClr val="0070C0"/>
                </a:solidFill>
                <a:latin typeface="+mj-lt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473869" y="6400006"/>
            <a:ext cx="8196262" cy="3063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>
              <a:tabLst>
                <a:tab pos="7772400" algn="r"/>
              </a:tabLst>
              <a:defRPr/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t>2015 E-rate Program Applicant Trainings  I  Eligible Services	</a:t>
            </a:r>
            <a:fld id="{406E3D8A-254E-415B-9C7A-A0325DF7507E}" type="slidenum">
              <a:rPr lang="en-US" sz="110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pPr>
                <a:tabLst>
                  <a:tab pos="7772400" algn="r"/>
                </a:tabLst>
                <a:defRPr/>
              </a:pPr>
              <a:t>‹#›</a:t>
            </a:fld>
            <a:endParaRPr lang="en-US" sz="11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505055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76200"/>
            <a:ext cx="2062162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947738" y="6638925"/>
            <a:ext cx="8196262" cy="22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r">
              <a:defRPr/>
            </a:pPr>
            <a:r>
              <a:rPr lang="en-US" sz="900" dirty="0" smtClean="0">
                <a:latin typeface="+mn-lt"/>
                <a:cs typeface="+mn-cs"/>
              </a:rPr>
              <a:t>©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+mn-cs"/>
              </a:rPr>
              <a:t>2015 Universal Service Administrative Company. All rights reserved.</a:t>
            </a:r>
            <a:endParaRPr lang="en-US" sz="900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178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sac.org/_res/documents/cont/pdf/payments/USAC_SPIN_II_PID.pdf" TargetMode="External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Eligible Services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09600" y="2667000"/>
            <a:ext cx="8153400" cy="838200"/>
          </a:xfrm>
        </p:spPr>
        <p:txBody>
          <a:bodyPr/>
          <a:lstStyle/>
          <a:p>
            <a:r>
              <a:rPr lang="en-US" dirty="0" smtClean="0"/>
              <a:t>E-rate Program Applicant Training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533400" y="6096000"/>
            <a:ext cx="8153400" cy="304800"/>
          </a:xfrm>
        </p:spPr>
        <p:txBody>
          <a:bodyPr/>
          <a:lstStyle/>
          <a:p>
            <a:r>
              <a:rPr lang="en-US" sz="1400" dirty="0" smtClean="0"/>
              <a:t>Washington </a:t>
            </a:r>
            <a:r>
              <a:rPr lang="en-US" sz="1400" dirty="0"/>
              <a:t>DC • Tampa • Albuquerque • Minneapolis • </a:t>
            </a:r>
            <a:r>
              <a:rPr lang="en-US" sz="1400" dirty="0" smtClean="0"/>
              <a:t>New </a:t>
            </a:r>
            <a:r>
              <a:rPr lang="en-US" sz="1400" dirty="0"/>
              <a:t>Orleans • </a:t>
            </a:r>
            <a:r>
              <a:rPr lang="en-US" sz="1400" dirty="0" smtClean="0"/>
              <a:t>Los </a:t>
            </a:r>
            <a:r>
              <a:rPr lang="en-US" sz="1400" dirty="0"/>
              <a:t>Angeles • Philadelphia • </a:t>
            </a:r>
            <a:r>
              <a:rPr lang="en-US" sz="1400" dirty="0" smtClean="0"/>
              <a:t>Portland</a:t>
            </a:r>
            <a:endParaRPr lang="en-US" sz="1400" dirty="0"/>
          </a:p>
        </p:txBody>
      </p:sp>
      <p:sp>
        <p:nvSpPr>
          <p:cNvPr id="7" name="Text Placeholder 5"/>
          <p:cNvSpPr txBox="1">
            <a:spLocks/>
          </p:cNvSpPr>
          <p:nvPr/>
        </p:nvSpPr>
        <p:spPr>
          <a:xfrm>
            <a:off x="762000" y="4495800"/>
            <a:ext cx="8001000" cy="533400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October – November 2015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2146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Category Two includes equipment and services needed to bring broadband into and throughout schools and libraries.</a:t>
            </a:r>
          </a:p>
          <a:p>
            <a:r>
              <a:rPr lang="en-US" dirty="0" smtClean="0"/>
              <a:t>Subject to five-year budgets for schools and libraries.</a:t>
            </a:r>
          </a:p>
          <a:p>
            <a:r>
              <a:rPr lang="en-US" dirty="0" smtClean="0"/>
              <a:t>Category Two includes internal connections, basic maintenance of internal connections and managed internal broadband service.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Category Two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Category Two?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60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1828800"/>
            <a:ext cx="4114800" cy="4343400"/>
          </a:xfrm>
        </p:spPr>
        <p:txBody>
          <a:bodyPr/>
          <a:lstStyle/>
          <a:p>
            <a:r>
              <a:rPr lang="en-US" dirty="0"/>
              <a:t>Access points</a:t>
            </a:r>
          </a:p>
          <a:p>
            <a:r>
              <a:rPr lang="en-US" dirty="0"/>
              <a:t>Cabling </a:t>
            </a:r>
          </a:p>
          <a:p>
            <a:r>
              <a:rPr lang="en-US" dirty="0"/>
              <a:t>Caching</a:t>
            </a:r>
          </a:p>
          <a:p>
            <a:r>
              <a:rPr lang="en-US" dirty="0"/>
              <a:t>Firewalls</a:t>
            </a:r>
          </a:p>
          <a:p>
            <a:r>
              <a:rPr lang="en-US" dirty="0"/>
              <a:t>Switches</a:t>
            </a:r>
          </a:p>
          <a:p>
            <a:r>
              <a:rPr lang="en-US" dirty="0"/>
              <a:t>Routers </a:t>
            </a:r>
          </a:p>
          <a:p>
            <a:r>
              <a:rPr lang="en-US" dirty="0"/>
              <a:t>Racks 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Category Two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Eligible Internal Connections</a:t>
            </a:r>
            <a:endParaRPr lang="en-US" dirty="0"/>
          </a:p>
        </p:txBody>
      </p:sp>
      <p:sp>
        <p:nvSpPr>
          <p:cNvPr id="5" name="Text Placeholder 1"/>
          <p:cNvSpPr txBox="1">
            <a:spLocks/>
          </p:cNvSpPr>
          <p:nvPr/>
        </p:nvSpPr>
        <p:spPr>
          <a:xfrm>
            <a:off x="2819400" y="1828800"/>
            <a:ext cx="6057900" cy="4343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UPS</a:t>
            </a:r>
          </a:p>
          <a:p>
            <a:r>
              <a:rPr lang="en-US" dirty="0"/>
              <a:t>Wireless LAN Controllers</a:t>
            </a:r>
          </a:p>
          <a:p>
            <a:r>
              <a:rPr lang="en-US" dirty="0"/>
              <a:t>Improvements, upgrades and software necessary to support eligible broadband internal connections components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60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286000"/>
            <a:ext cx="8229600" cy="4343400"/>
          </a:xfrm>
        </p:spPr>
        <p:txBody>
          <a:bodyPr/>
          <a:lstStyle/>
          <a:p>
            <a:r>
              <a:rPr lang="en-US" sz="2400" dirty="0" smtClean="0"/>
              <a:t>As part of the E-rate Modernization Order, broadband distribution services and equipment that can be virtualized in the cloud are eligible.</a:t>
            </a:r>
          </a:p>
          <a:p>
            <a:r>
              <a:rPr lang="en-US" sz="2400" dirty="0" smtClean="0"/>
              <a:t>This includes virtual or cloud based functionalities so long as they support eligible internal connection functions.</a:t>
            </a:r>
          </a:p>
          <a:p>
            <a:pPr lvl="1"/>
            <a:r>
              <a:rPr lang="en-US" sz="2400" dirty="0" smtClean="0"/>
              <a:t>For example, software virtualizing routing or switching in the cloud is eligible.</a:t>
            </a:r>
          </a:p>
          <a:p>
            <a:r>
              <a:rPr lang="en-US" sz="2400" dirty="0" smtClean="0"/>
              <a:t>Equipment and functionalities must still be competitively bid and the most cost-effective solution must be chosen.</a:t>
            </a:r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Category Two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Eligible </a:t>
            </a:r>
            <a:r>
              <a:rPr lang="en-US" dirty="0" smtClean="0"/>
              <a:t>Internal </a:t>
            </a:r>
            <a:r>
              <a:rPr lang="en-US" dirty="0" smtClean="0"/>
              <a:t>Connections: </a:t>
            </a:r>
            <a:br>
              <a:rPr lang="en-US" dirty="0" smtClean="0"/>
            </a:br>
            <a:r>
              <a:rPr lang="en-US" dirty="0" smtClean="0"/>
              <a:t>Virtualized </a:t>
            </a:r>
            <a:r>
              <a:rPr lang="en-US" dirty="0" smtClean="0"/>
              <a:t>and Cloud-Based Functionalities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98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286000"/>
            <a:ext cx="8229600" cy="4343400"/>
          </a:xfrm>
        </p:spPr>
        <p:txBody>
          <a:bodyPr/>
          <a:lstStyle/>
          <a:p>
            <a:r>
              <a:rPr lang="en-US" dirty="0" smtClean="0"/>
              <a:t>Services provided by a third party:</a:t>
            </a:r>
          </a:p>
          <a:p>
            <a:pPr lvl="1"/>
            <a:r>
              <a:rPr lang="en-US" dirty="0" smtClean="0"/>
              <a:t>Operation </a:t>
            </a:r>
          </a:p>
          <a:p>
            <a:pPr lvl="1"/>
            <a:r>
              <a:rPr lang="en-US" dirty="0" smtClean="0"/>
              <a:t>Management</a:t>
            </a:r>
          </a:p>
          <a:p>
            <a:pPr lvl="1"/>
            <a:r>
              <a:rPr lang="en-US" dirty="0" smtClean="0"/>
              <a:t>And/or monitoring of eligible broadband internal connection components</a:t>
            </a:r>
          </a:p>
          <a:p>
            <a:r>
              <a:rPr lang="en-US" dirty="0" smtClean="0"/>
              <a:t>The third party may manage the school or library’s equipment or provide the equipment as part of a lease.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Category Two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Managed Internal Broadband Services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smtClean="0"/>
              <a:t>e.g. Managed Wi-Fi)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03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454025" indent="-457200">
              <a:spcBef>
                <a:spcPct val="0"/>
              </a:spcBef>
              <a:spcAft>
                <a:spcPts val="600"/>
              </a:spcAft>
            </a:pPr>
            <a:r>
              <a:rPr lang="en-US" dirty="0"/>
              <a:t>Support for basic maintenance of eligible internal connections such </a:t>
            </a:r>
            <a:r>
              <a:rPr lang="en-US" dirty="0" smtClean="0"/>
              <a:t>as:</a:t>
            </a:r>
            <a:endParaRPr lang="en-US" dirty="0"/>
          </a:p>
          <a:p>
            <a:pPr lvl="1" indent="-346075">
              <a:spcBef>
                <a:spcPct val="0"/>
              </a:spcBef>
              <a:spcAft>
                <a:spcPts val="600"/>
              </a:spcAft>
            </a:pPr>
            <a:r>
              <a:rPr lang="en-US" dirty="0"/>
              <a:t>Repair and upkeep of hardware</a:t>
            </a:r>
          </a:p>
          <a:p>
            <a:pPr lvl="1" indent="-346075">
              <a:spcBef>
                <a:spcPct val="0"/>
              </a:spcBef>
              <a:spcAft>
                <a:spcPts val="600"/>
              </a:spcAft>
            </a:pPr>
            <a:r>
              <a:rPr lang="en-US" dirty="0"/>
              <a:t>Wire and cable maintenance</a:t>
            </a:r>
          </a:p>
          <a:p>
            <a:pPr lvl="1" indent="-346075">
              <a:spcBef>
                <a:spcPct val="0"/>
              </a:spcBef>
              <a:spcAft>
                <a:spcPts val="600"/>
              </a:spcAft>
            </a:pPr>
            <a:r>
              <a:rPr lang="en-US" dirty="0"/>
              <a:t>Basic tech support</a:t>
            </a:r>
          </a:p>
          <a:p>
            <a:pPr lvl="1" indent="-346075">
              <a:spcBef>
                <a:spcPct val="0"/>
              </a:spcBef>
              <a:spcAft>
                <a:spcPts val="600"/>
              </a:spcAft>
            </a:pPr>
            <a:r>
              <a:rPr lang="en-US" dirty="0"/>
              <a:t>Configuration </a:t>
            </a:r>
            <a:r>
              <a:rPr lang="en-US" dirty="0" smtClean="0"/>
              <a:t>changes</a:t>
            </a:r>
            <a:endParaRPr lang="en-US" dirty="0"/>
          </a:p>
          <a:p>
            <a:pPr marL="454025" indent="-457200">
              <a:spcBef>
                <a:spcPct val="0"/>
              </a:spcBef>
              <a:spcAft>
                <a:spcPts val="600"/>
              </a:spcAft>
            </a:pPr>
            <a:r>
              <a:rPr lang="en-US" dirty="0"/>
              <a:t>Support for BMIC is limited to actual work performed under the </a:t>
            </a:r>
            <a:r>
              <a:rPr lang="en-US" dirty="0" smtClean="0"/>
              <a:t>contract.</a:t>
            </a:r>
            <a:endParaRPr lang="en-US" dirty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Category Two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Maintenance of Internal Connections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41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1828800"/>
            <a:ext cx="8610600" cy="43434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300" dirty="0"/>
              <a:t>Basic maintenance does not </a:t>
            </a:r>
            <a:r>
              <a:rPr lang="en-US" sz="2300" dirty="0" smtClean="0"/>
              <a:t>include:</a:t>
            </a:r>
            <a:endParaRPr lang="en-US" sz="2300" dirty="0"/>
          </a:p>
          <a:p>
            <a:pPr lvl="1">
              <a:spcAft>
                <a:spcPts val="600"/>
              </a:spcAft>
            </a:pPr>
            <a:r>
              <a:rPr lang="en-US" sz="2300" dirty="0"/>
              <a:t>Services that maintain ineligible equipment</a:t>
            </a:r>
          </a:p>
          <a:p>
            <a:pPr lvl="1">
              <a:spcAft>
                <a:spcPts val="600"/>
              </a:spcAft>
            </a:pPr>
            <a:r>
              <a:rPr lang="en-US" sz="2300" dirty="0"/>
              <a:t>Upfront estimates that cover the full cost of every piece of eligible equipment</a:t>
            </a:r>
          </a:p>
          <a:p>
            <a:pPr lvl="1">
              <a:spcAft>
                <a:spcPts val="600"/>
              </a:spcAft>
            </a:pPr>
            <a:r>
              <a:rPr lang="en-US" sz="2300" dirty="0"/>
              <a:t>Services that enhance the utility of equipment</a:t>
            </a:r>
          </a:p>
          <a:p>
            <a:pPr lvl="1">
              <a:spcAft>
                <a:spcPts val="600"/>
              </a:spcAft>
            </a:pPr>
            <a:r>
              <a:rPr lang="en-US" sz="2300" dirty="0"/>
              <a:t>Network management services, including 24-hr network monitoring</a:t>
            </a:r>
          </a:p>
          <a:p>
            <a:pPr lvl="1">
              <a:spcAft>
                <a:spcPts val="600"/>
              </a:spcAft>
            </a:pPr>
            <a:r>
              <a:rPr lang="en-US" sz="2300" dirty="0"/>
              <a:t>On-site technical support</a:t>
            </a:r>
          </a:p>
          <a:p>
            <a:pPr lvl="1">
              <a:spcAft>
                <a:spcPts val="600"/>
              </a:spcAft>
            </a:pPr>
            <a:r>
              <a:rPr lang="en-US" sz="2300" dirty="0"/>
              <a:t>Unbundled </a:t>
            </a:r>
            <a:r>
              <a:rPr lang="en-US" sz="2300" dirty="0" smtClean="0"/>
              <a:t>warranties</a:t>
            </a:r>
            <a:endParaRPr lang="en-US" sz="2300" dirty="0"/>
          </a:p>
          <a:p>
            <a:pPr marL="0" indent="0">
              <a:spcAft>
                <a:spcPts val="600"/>
              </a:spcAft>
              <a:buNone/>
            </a:pPr>
            <a:r>
              <a:rPr lang="en-US" sz="2300" dirty="0" smtClean="0"/>
              <a:t>Operations </a:t>
            </a:r>
            <a:r>
              <a:rPr lang="en-US" sz="2300" dirty="0"/>
              <a:t>and management of eligible equipment </a:t>
            </a:r>
            <a:r>
              <a:rPr lang="en-US" sz="2300" dirty="0" smtClean="0"/>
              <a:t>not </a:t>
            </a:r>
            <a:r>
              <a:rPr lang="en-US" sz="2300" dirty="0"/>
              <a:t>supported as BMIC but </a:t>
            </a:r>
            <a:r>
              <a:rPr lang="en-US" sz="2300" dirty="0" smtClean="0"/>
              <a:t>eligible </a:t>
            </a:r>
            <a:r>
              <a:rPr lang="en-US" sz="2300" dirty="0"/>
              <a:t>as Managed Internal Broadband </a:t>
            </a:r>
            <a:r>
              <a:rPr lang="en-US" sz="2300" dirty="0" smtClean="0"/>
              <a:t>Services</a:t>
            </a:r>
            <a:endParaRPr lang="en-US" sz="2300" dirty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Category Two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Maintenance of Internal Connections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57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Eligible Charges</a:t>
            </a:r>
          </a:p>
          <a:p>
            <a:pPr lvl="1"/>
            <a:r>
              <a:rPr lang="en-US" dirty="0"/>
              <a:t>Taxes, surcharges and other similar reasonable charges</a:t>
            </a:r>
          </a:p>
          <a:p>
            <a:pPr lvl="1"/>
            <a:r>
              <a:rPr lang="en-US" dirty="0"/>
              <a:t>Lease fees to rent or lease eligible components</a:t>
            </a:r>
          </a:p>
          <a:p>
            <a:pPr lvl="1"/>
            <a:r>
              <a:rPr lang="en-US" dirty="0"/>
              <a:t>Shipping charges</a:t>
            </a:r>
          </a:p>
          <a:p>
            <a:pPr lvl="1"/>
            <a:r>
              <a:rPr lang="en-US" dirty="0"/>
              <a:t>Training</a:t>
            </a:r>
          </a:p>
          <a:p>
            <a:pPr lvl="1"/>
            <a:r>
              <a:rPr lang="en-US" dirty="0"/>
              <a:t>Installation and configuration</a:t>
            </a:r>
          </a:p>
          <a:p>
            <a:pPr lvl="2"/>
            <a:r>
              <a:rPr lang="en-US" dirty="0"/>
              <a:t>Installation may be provided by a third </a:t>
            </a:r>
            <a:r>
              <a:rPr lang="en-US" dirty="0" smtClean="0"/>
              <a:t>party</a:t>
            </a:r>
            <a:endParaRPr lang="en-US" dirty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Miscellaneous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Miscellaneous Charges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98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Eligible Services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ESL updates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06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The Second E-rate Modernization Order equalized lit and dark fiber.</a:t>
            </a:r>
          </a:p>
          <a:p>
            <a:r>
              <a:rPr lang="en-US" dirty="0" smtClean="0"/>
              <a:t>Dark fiber special construction is now eligible both within and beyond the property line.</a:t>
            </a:r>
          </a:p>
          <a:p>
            <a:r>
              <a:rPr lang="en-US" dirty="0" smtClean="0"/>
              <a:t>Modulating electronics to light dark fiber is eligible.</a:t>
            </a:r>
          </a:p>
          <a:p>
            <a:r>
              <a:rPr lang="en-US" dirty="0" smtClean="0"/>
              <a:t>Due to the equalization of fiber, eligible costs for lit vs dark fiber has been removed.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ESL Updates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Eligible Category One Costs – Dark and Lit Fiber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86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1828800"/>
            <a:ext cx="8458200" cy="4343400"/>
          </a:xfrm>
        </p:spPr>
        <p:txBody>
          <a:bodyPr/>
          <a:lstStyle/>
          <a:p>
            <a:r>
              <a:rPr lang="en-US" dirty="0" smtClean="0"/>
              <a:t>Special construction consists of </a:t>
            </a:r>
          </a:p>
          <a:p>
            <a:pPr lvl="1"/>
            <a:r>
              <a:rPr lang="en-US" sz="2400" dirty="0" smtClean="0"/>
              <a:t>Design and engineering</a:t>
            </a:r>
          </a:p>
          <a:p>
            <a:pPr lvl="1"/>
            <a:r>
              <a:rPr lang="en-US" sz="2400" dirty="0" smtClean="0"/>
              <a:t>Project management</a:t>
            </a:r>
          </a:p>
          <a:p>
            <a:pPr lvl="1"/>
            <a:r>
              <a:rPr lang="en-US" sz="2400" dirty="0" smtClean="0"/>
              <a:t>Construction of network facilities.</a:t>
            </a:r>
          </a:p>
          <a:p>
            <a:r>
              <a:rPr lang="en-US" dirty="0" smtClean="0"/>
              <a:t>Special construction is limited to the one-time costs of physically deploying new or upgraded network facilities and services required to complete that deployment.</a:t>
            </a:r>
          </a:p>
          <a:p>
            <a:pPr lvl="1"/>
            <a:r>
              <a:rPr lang="en-US" sz="2400" dirty="0" smtClean="0"/>
              <a:t>Does not include non-construction one-time costs such as Network Equipment or upfront IRU payments for dark fiber.</a:t>
            </a:r>
          </a:p>
          <a:p>
            <a:pPr lvl="1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ESL Updates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Eligible Category One Costs – Special Construction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4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"/>
          <p:cNvSpPr txBox="1">
            <a:spLocks/>
          </p:cNvSpPr>
          <p:nvPr/>
        </p:nvSpPr>
        <p:spPr>
          <a:xfrm>
            <a:off x="457200" y="1828800"/>
            <a:ext cx="8153400" cy="113853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Category One</a:t>
            </a:r>
          </a:p>
          <a:p>
            <a:r>
              <a:rPr lang="en-US" dirty="0" smtClean="0"/>
              <a:t>Category Two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Category Two Budgets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57200" y="2895600"/>
            <a:ext cx="8153400" cy="2057400"/>
          </a:xfrm>
        </p:spPr>
        <p:txBody>
          <a:bodyPr numCol="2"/>
          <a:lstStyle/>
          <a:p>
            <a:r>
              <a:rPr lang="en-US" dirty="0" smtClean="0"/>
              <a:t>ESL updates: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Fiber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ISDN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Data </a:t>
            </a:r>
            <a:r>
              <a:rPr lang="en-US" dirty="0" smtClean="0"/>
              <a:t>plans</a:t>
            </a:r>
            <a:endParaRPr lang="en-US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Eligible Services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590800" y="3505200"/>
            <a:ext cx="6324600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0" lvl="2" indent="-228600">
              <a:spcBef>
                <a:spcPts val="576"/>
              </a:spcBef>
              <a:buFont typeface="Wingdings" panose="05000000000000000000" pitchFamily="2" charset="2"/>
              <a:buChar char="§"/>
            </a:pPr>
            <a:r>
              <a:rPr lang="en-US" sz="2400" dirty="0"/>
              <a:t>Firewalls</a:t>
            </a:r>
          </a:p>
          <a:p>
            <a:pPr marL="1143000" lvl="2" indent="-228600">
              <a:spcBef>
                <a:spcPts val="576"/>
              </a:spcBef>
              <a:buFont typeface="Wingdings" panose="05000000000000000000" pitchFamily="2" charset="2"/>
              <a:buChar char="§"/>
            </a:pPr>
            <a:r>
              <a:rPr lang="en-US" sz="2400" dirty="0"/>
              <a:t>Virtualization and cloud based functionality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0447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Eligible costs for new or existing lit fiber, dark fiber and self-provisioned broadband networks include:</a:t>
            </a:r>
          </a:p>
          <a:p>
            <a:pPr lvl="1"/>
            <a:r>
              <a:rPr lang="en-US" dirty="0" smtClean="0"/>
              <a:t>Monthly charges</a:t>
            </a:r>
          </a:p>
          <a:p>
            <a:pPr lvl="1"/>
            <a:r>
              <a:rPr lang="en-US" dirty="0" smtClean="0"/>
              <a:t>Special construction</a:t>
            </a:r>
          </a:p>
          <a:p>
            <a:pPr lvl="1"/>
            <a:r>
              <a:rPr lang="en-US" dirty="0" smtClean="0"/>
              <a:t>Installation and activation </a:t>
            </a:r>
          </a:p>
          <a:p>
            <a:pPr lvl="1"/>
            <a:r>
              <a:rPr lang="en-US" dirty="0" smtClean="0"/>
              <a:t>Network </a:t>
            </a:r>
            <a:r>
              <a:rPr lang="en-US" dirty="0" smtClean="0"/>
              <a:t>equipment (Includes </a:t>
            </a:r>
            <a:r>
              <a:rPr lang="en-US" dirty="0" smtClean="0"/>
              <a:t>modulating electronics and other equipment to make the broadband service </a:t>
            </a:r>
            <a:r>
              <a:rPr lang="en-US" dirty="0" smtClean="0"/>
              <a:t>functional)</a:t>
            </a:r>
            <a:endParaRPr lang="en-US" dirty="0" smtClean="0"/>
          </a:p>
          <a:p>
            <a:pPr lvl="1"/>
            <a:r>
              <a:rPr lang="en-US" dirty="0" smtClean="0"/>
              <a:t>Maintenance and operation charges.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ESL Updates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Eligible Category One Costs – Dark and Lit Fiber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6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Integrated Services Digital Network (ISDN) is added to the list of eligible Voice Services.</a:t>
            </a:r>
          </a:p>
          <a:p>
            <a:pPr lvl="1"/>
            <a:r>
              <a:rPr lang="en-US" dirty="0"/>
              <a:t>ISDN must be selected in the Voice Services category if it is being used for voice. </a:t>
            </a:r>
          </a:p>
          <a:p>
            <a:r>
              <a:rPr lang="en-US" dirty="0"/>
              <a:t>Data plans and air cards for mobile devices include additional explanations of eligibility.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ESL Updates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Category One Modifications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04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400" dirty="0"/>
              <a:t>Data plans and air cards for mobile devices are eligible </a:t>
            </a:r>
            <a:r>
              <a:rPr lang="en-US" sz="2400" dirty="0" smtClean="0"/>
              <a:t>only:</a:t>
            </a:r>
          </a:p>
          <a:p>
            <a:pPr lvl="1"/>
            <a:r>
              <a:rPr lang="en-US" sz="2400" dirty="0" smtClean="0"/>
              <a:t>If you can demonstrate </a:t>
            </a:r>
            <a:r>
              <a:rPr lang="en-US" sz="2400" dirty="0"/>
              <a:t>that </a:t>
            </a:r>
            <a:r>
              <a:rPr lang="en-US" sz="2400" dirty="0" smtClean="0"/>
              <a:t>individual </a:t>
            </a:r>
            <a:r>
              <a:rPr lang="en-US" sz="2400" dirty="0"/>
              <a:t>data plans are the most cost-effective option for providing internal broadband access for mobile </a:t>
            </a:r>
            <a:r>
              <a:rPr lang="en-US" sz="2400" dirty="0" smtClean="0"/>
              <a:t>devices  or</a:t>
            </a:r>
          </a:p>
          <a:p>
            <a:pPr lvl="1"/>
            <a:r>
              <a:rPr lang="en-US" sz="2400" dirty="0" smtClean="0"/>
              <a:t>Installing a Wireless Local Area Network (WLAN) is not physically possible.</a:t>
            </a:r>
          </a:p>
          <a:p>
            <a:r>
              <a:rPr lang="en-US" sz="2400" dirty="0" smtClean="0"/>
              <a:t>Seeking </a:t>
            </a:r>
            <a:r>
              <a:rPr lang="en-US" sz="2400" dirty="0"/>
              <a:t>support for data plans or air cards for mobile devices for use in a school or library with an existing </a:t>
            </a:r>
            <a:r>
              <a:rPr lang="en-US" sz="2400" dirty="0" smtClean="0"/>
              <a:t>broadband </a:t>
            </a:r>
            <a:r>
              <a:rPr lang="en-US" sz="2400" dirty="0"/>
              <a:t>connection and WLAN implicates </a:t>
            </a:r>
            <a:r>
              <a:rPr lang="en-US" sz="2400" dirty="0" smtClean="0"/>
              <a:t>the E-rate </a:t>
            </a:r>
            <a:r>
              <a:rPr lang="en-US" sz="2400" dirty="0" smtClean="0"/>
              <a:t>Program’s </a:t>
            </a:r>
            <a:r>
              <a:rPr lang="en-US" sz="2400" dirty="0" smtClean="0"/>
              <a:t>prohibition </a:t>
            </a:r>
            <a:r>
              <a:rPr lang="en-US" sz="2400" dirty="0"/>
              <a:t>on requests for duplicative </a:t>
            </a:r>
            <a:r>
              <a:rPr lang="en-US" sz="2400" dirty="0" smtClean="0"/>
              <a:t>services.</a:t>
            </a:r>
          </a:p>
          <a:p>
            <a:pPr lvl="1"/>
            <a:endParaRPr lang="en-US" sz="2400" dirty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ESL Updates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534400" cy="609600"/>
          </a:xfrm>
        </p:spPr>
        <p:txBody>
          <a:bodyPr/>
          <a:lstStyle/>
          <a:p>
            <a:r>
              <a:rPr lang="en-US" dirty="0" smtClean="0"/>
              <a:t>Eligibility Limitations of Data Plans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12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This can be accomplished by seeking </a:t>
            </a:r>
            <a:r>
              <a:rPr lang="en-US" dirty="0"/>
              <a:t>and comparing bids </a:t>
            </a:r>
            <a:r>
              <a:rPr lang="en-US" dirty="0" smtClean="0"/>
              <a:t>for </a:t>
            </a:r>
            <a:r>
              <a:rPr lang="en-US" dirty="0"/>
              <a:t>both WLANs and individual data </a:t>
            </a:r>
            <a:r>
              <a:rPr lang="en-US" dirty="0" smtClean="0"/>
              <a:t>plans.</a:t>
            </a:r>
            <a:endParaRPr lang="en-US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comparison may not include likelihood of receiving Category Two </a:t>
            </a:r>
            <a:r>
              <a:rPr lang="en-US" dirty="0" smtClean="0"/>
              <a:t>support.</a:t>
            </a:r>
            <a:endParaRPr lang="en-US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/>
              <a:t>Program rules require applicants to use the pre-discount cost of the service and not the post-discount cost when evaluating price as the primary </a:t>
            </a:r>
            <a:r>
              <a:rPr lang="en-US" dirty="0" smtClean="0"/>
              <a:t>factor.</a:t>
            </a:r>
            <a:endParaRPr lang="en-US" dirty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ESL Updates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458200" cy="609600"/>
          </a:xfrm>
        </p:spPr>
        <p:txBody>
          <a:bodyPr/>
          <a:lstStyle/>
          <a:p>
            <a:r>
              <a:rPr lang="en-US" dirty="0"/>
              <a:t>Cost Comparisons for Data </a:t>
            </a:r>
            <a:r>
              <a:rPr lang="en-US" dirty="0" smtClean="0"/>
              <a:t>Plans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2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Firewall protection provided by a vendor other than the Internet access provider OR priced separately is considered Internal Connections.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ESL Updates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Eligible Category Two Services - Firewall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73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Bug fixes, security patches and online and telephone-based technical assistance still do not have to demonstrate work being performed to receive BMIC support.</a:t>
            </a:r>
          </a:p>
          <a:p>
            <a:r>
              <a:rPr lang="en-US" dirty="0" smtClean="0"/>
              <a:t>Network monitoring and management functions remain eligible only as Managed Internal Broadband Services.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ESL Updates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Category Two Minor Clarifications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05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Eligible Services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Category Two Budgets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03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4"/>
          <p:cNvSpPr>
            <a:spLocks noGrp="1"/>
          </p:cNvSpPr>
          <p:nvPr>
            <p:ph type="body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z="2400" dirty="0" smtClean="0"/>
              <a:t>Each school or library receiving Category Two support between FY2015 and 2019 will have a five-year budget for Category Two products and services (those that distribute broadband </a:t>
            </a:r>
            <a:r>
              <a:rPr lang="en-US" altLang="en-US" sz="2400" i="1" dirty="0" smtClean="0"/>
              <a:t>within</a:t>
            </a:r>
            <a:r>
              <a:rPr lang="en-US" altLang="en-US" sz="2400" dirty="0" smtClean="0"/>
              <a:t> schools and libraries).</a:t>
            </a:r>
          </a:p>
          <a:p>
            <a:pPr lvl="1">
              <a:spcBef>
                <a:spcPct val="0"/>
              </a:spcBef>
            </a:pPr>
            <a:r>
              <a:rPr lang="en-US" altLang="en-US" sz="2400" dirty="0" smtClean="0"/>
              <a:t>Category Two products and services include Internal Connections, Managed Internal Broadband Services, and Basic Maintenance of Internal Connections.</a:t>
            </a:r>
          </a:p>
          <a:p>
            <a:pPr lvl="1">
              <a:spcBef>
                <a:spcPct val="0"/>
              </a:spcBef>
            </a:pPr>
            <a:r>
              <a:rPr lang="en-US" altLang="en-US" sz="2400" dirty="0" smtClean="0"/>
              <a:t>Products and services ordered in excess of an entity’s Category Two budget will not receive E-rate discounts.</a:t>
            </a:r>
          </a:p>
          <a:p>
            <a:pPr lvl="1">
              <a:spcBef>
                <a:spcPct val="0"/>
              </a:spcBef>
            </a:pPr>
            <a:r>
              <a:rPr lang="en-US" altLang="en-US" sz="2400" dirty="0" smtClean="0"/>
              <a:t>There is no budget for Category One services (those that connect broadband </a:t>
            </a:r>
            <a:r>
              <a:rPr lang="en-US" altLang="en-US" sz="2400" i="1" dirty="0" smtClean="0"/>
              <a:t>to</a:t>
            </a:r>
            <a:r>
              <a:rPr lang="en-US" altLang="en-US" sz="2400" dirty="0" smtClean="0"/>
              <a:t> schools and libraries).</a:t>
            </a:r>
          </a:p>
        </p:txBody>
      </p:sp>
      <p:sp>
        <p:nvSpPr>
          <p:cNvPr id="10243" name="Text Placeholder 5"/>
          <p:cNvSpPr>
            <a:spLocks noGrp="1"/>
          </p:cNvSpPr>
          <p:nvPr>
            <p:ph type="body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mtClean="0"/>
              <a:t>Category Two Budgets</a:t>
            </a:r>
          </a:p>
        </p:txBody>
      </p:sp>
      <p:sp>
        <p:nvSpPr>
          <p:cNvPr id="10244" name="Title 3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What are Category Two budgets?</a:t>
            </a:r>
          </a:p>
        </p:txBody>
      </p:sp>
    </p:spTree>
    <p:extLst>
      <p:ext uri="{BB962C8B-B14F-4D97-AF65-F5344CB8AC3E}">
        <p14:creationId xmlns:p14="http://schemas.microsoft.com/office/powerpoint/2010/main" val="398841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Placeholder 4"/>
          <p:cNvSpPr>
            <a:spLocks noGrp="1"/>
          </p:cNvSpPr>
          <p:nvPr>
            <p:ph type="body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z="2400" dirty="0" smtClean="0"/>
              <a:t>Each individual school and each library outlet or branch has a pre-discount budget. School districts or library systems may not average their costs across multiple school or library budgets.</a:t>
            </a:r>
          </a:p>
          <a:p>
            <a:pPr>
              <a:spcBef>
                <a:spcPct val="0"/>
              </a:spcBef>
            </a:pPr>
            <a:r>
              <a:rPr lang="en-US" altLang="en-US" sz="2400" dirty="0" smtClean="0"/>
              <a:t>Non-instructional facilities (NIFs) – including school NIFs with classrooms and administrative buildings – do not have pre-discount budgets.</a:t>
            </a:r>
          </a:p>
          <a:p>
            <a:pPr lvl="1">
              <a:spcBef>
                <a:spcPct val="0"/>
              </a:spcBef>
            </a:pPr>
            <a:r>
              <a:rPr lang="en-US" altLang="en-US" sz="2200" dirty="0" smtClean="0"/>
              <a:t>If a NIF is essential for the effective transport of information to or within a school or library, the applicant must allocate the NIF costs to the entities benefiting from the service while the costs for ineligible services to a NIF should be allocated out.</a:t>
            </a:r>
          </a:p>
        </p:txBody>
      </p:sp>
      <p:sp>
        <p:nvSpPr>
          <p:cNvPr id="11267" name="Text Placeholder 5"/>
          <p:cNvSpPr>
            <a:spLocks noGrp="1"/>
          </p:cNvSpPr>
          <p:nvPr>
            <p:ph type="body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mtClean="0"/>
              <a:t>Category Two Budgets</a:t>
            </a:r>
          </a:p>
        </p:txBody>
      </p:sp>
      <p:sp>
        <p:nvSpPr>
          <p:cNvPr id="11268" name="Title 3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Which entities have Category Two budgets?</a:t>
            </a:r>
          </a:p>
        </p:txBody>
      </p:sp>
    </p:spTree>
    <p:extLst>
      <p:ext uri="{BB962C8B-B14F-4D97-AF65-F5344CB8AC3E}">
        <p14:creationId xmlns:p14="http://schemas.microsoft.com/office/powerpoint/2010/main" val="2463950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Placeholder 4"/>
          <p:cNvSpPr>
            <a:spLocks noGrp="1"/>
          </p:cNvSpPr>
          <p:nvPr>
            <p:ph type="body" sz="quarter" idx="10"/>
          </p:nvPr>
        </p:nvSpPr>
        <p:spPr bwMode="auto">
          <a:xfrm>
            <a:off x="457200" y="1828800"/>
            <a:ext cx="8534400" cy="4343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z="2400" dirty="0" smtClean="0"/>
              <a:t>The pre-discount budget for a school is calculated by multiplying the total number of students at the school by $150, with a minimum of $9,200 if the school has fewer than 62 students.</a:t>
            </a:r>
          </a:p>
          <a:p>
            <a:pPr>
              <a:spcBef>
                <a:spcPct val="0"/>
              </a:spcBef>
            </a:pPr>
            <a:r>
              <a:rPr lang="en-US" altLang="en-US" sz="2400" dirty="0" smtClean="0"/>
              <a:t>The pre-discount budget for a library is calculated by multiplying the total area in square feet – including all areas enclosed by the outer walls of the library and occupied by the library – by $2.30, with a minimum of $9,200 if the library is less than 4,000 square feet.</a:t>
            </a:r>
          </a:p>
          <a:p>
            <a:pPr lvl="1">
              <a:spcBef>
                <a:spcPct val="0"/>
              </a:spcBef>
            </a:pPr>
            <a:r>
              <a:rPr lang="en-US" altLang="en-US" sz="2400" dirty="0" smtClean="0"/>
              <a:t>Libraries located in cities and urbanized areas with a population of 250,000 or more are eligible for a budget of $5 per square foot.</a:t>
            </a:r>
          </a:p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2291" name="Text Placeholder 5"/>
          <p:cNvSpPr>
            <a:spLocks noGrp="1"/>
          </p:cNvSpPr>
          <p:nvPr>
            <p:ph type="body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mtClean="0"/>
              <a:t>Category Two Budgets</a:t>
            </a:r>
          </a:p>
        </p:txBody>
      </p:sp>
      <p:sp>
        <p:nvSpPr>
          <p:cNvPr id="12292" name="Title 3"/>
          <p:cNvSpPr>
            <a:spLocks noGrp="1"/>
          </p:cNvSpPr>
          <p:nvPr>
            <p:ph type="title"/>
          </p:nvPr>
        </p:nvSpPr>
        <p:spPr bwMode="auto">
          <a:xfrm>
            <a:off x="457200" y="12192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How much is my budget?</a:t>
            </a:r>
          </a:p>
        </p:txBody>
      </p:sp>
    </p:spTree>
    <p:extLst>
      <p:ext uri="{BB962C8B-B14F-4D97-AF65-F5344CB8AC3E}">
        <p14:creationId xmlns:p14="http://schemas.microsoft.com/office/powerpoint/2010/main" val="259289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Eligible Services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Category 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55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Placeholder 4"/>
          <p:cNvSpPr>
            <a:spLocks noGrp="1"/>
          </p:cNvSpPr>
          <p:nvPr>
            <p:ph type="body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z="2400" dirty="0" smtClean="0"/>
              <a:t>Remember that the budget is PRE-DISCOUNT.</a:t>
            </a:r>
          </a:p>
          <a:p>
            <a:pPr>
              <a:spcBef>
                <a:spcPct val="0"/>
              </a:spcBef>
            </a:pPr>
            <a:r>
              <a:rPr lang="en-US" altLang="en-US" sz="2400" dirty="0" smtClean="0"/>
              <a:t>For example, for a school with 1,000 students:</a:t>
            </a:r>
          </a:p>
          <a:p>
            <a:pPr lvl="1">
              <a:spcBef>
                <a:spcPct val="0"/>
              </a:spcBef>
            </a:pPr>
            <a:r>
              <a:rPr lang="en-US" altLang="en-US" sz="2400" dirty="0" smtClean="0"/>
              <a:t>At the </a:t>
            </a:r>
            <a:r>
              <a:rPr lang="en-US" altLang="en-US" sz="2400" b="1" dirty="0" smtClean="0"/>
              <a:t>85%</a:t>
            </a:r>
            <a:r>
              <a:rPr lang="en-US" altLang="en-US" sz="2400" dirty="0" smtClean="0"/>
              <a:t> discount rate (the maximum discount rate for Category Two), the school will have a pre-discount budget of $150,000, but may receive E-rate discounts of up to </a:t>
            </a:r>
            <a:r>
              <a:rPr lang="en-US" altLang="en-US" sz="2400" b="1" dirty="0" smtClean="0"/>
              <a:t>$127,500</a:t>
            </a:r>
            <a:r>
              <a:rPr lang="en-US" altLang="en-US" sz="2400" dirty="0" smtClean="0"/>
              <a:t>.</a:t>
            </a:r>
          </a:p>
          <a:p>
            <a:pPr lvl="1">
              <a:spcBef>
                <a:spcPct val="0"/>
              </a:spcBef>
            </a:pPr>
            <a:r>
              <a:rPr lang="en-US" altLang="en-US" sz="2400" dirty="0" smtClean="0"/>
              <a:t>At the </a:t>
            </a:r>
            <a:r>
              <a:rPr lang="en-US" altLang="en-US" sz="2400" b="1" dirty="0" smtClean="0"/>
              <a:t>50%</a:t>
            </a:r>
            <a:r>
              <a:rPr lang="en-US" altLang="en-US" sz="2400" dirty="0" smtClean="0"/>
              <a:t> discount rate, the school will have a pre-discount budget of $150,000, but may receive E-rate discounts of up to </a:t>
            </a:r>
            <a:r>
              <a:rPr lang="en-US" altLang="en-US" sz="2400" b="1" dirty="0" smtClean="0"/>
              <a:t>$75,000</a:t>
            </a:r>
            <a:r>
              <a:rPr lang="en-US" altLang="en-US" sz="2400" dirty="0" smtClean="0"/>
              <a:t>.  </a:t>
            </a:r>
          </a:p>
        </p:txBody>
      </p:sp>
      <p:sp>
        <p:nvSpPr>
          <p:cNvPr id="13315" name="Text Placeholder 5"/>
          <p:cNvSpPr>
            <a:spLocks noGrp="1"/>
          </p:cNvSpPr>
          <p:nvPr>
            <p:ph type="body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mtClean="0"/>
              <a:t>Category Two Budgets</a:t>
            </a:r>
          </a:p>
        </p:txBody>
      </p:sp>
      <p:sp>
        <p:nvSpPr>
          <p:cNvPr id="13316" name="Title 3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How much is my budget (cont’d)?</a:t>
            </a:r>
          </a:p>
        </p:txBody>
      </p:sp>
    </p:spTree>
    <p:extLst>
      <p:ext uri="{BB962C8B-B14F-4D97-AF65-F5344CB8AC3E}">
        <p14:creationId xmlns:p14="http://schemas.microsoft.com/office/powerpoint/2010/main" val="221321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Placeholder 4"/>
          <p:cNvSpPr>
            <a:spLocks noGrp="1"/>
          </p:cNvSpPr>
          <p:nvPr>
            <p:ph type="body" sz="quarter" idx="10"/>
          </p:nvPr>
        </p:nvSpPr>
        <p:spPr bwMode="auto">
          <a:xfrm>
            <a:off x="457200" y="1828800"/>
            <a:ext cx="8229600" cy="4343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dirty="0" smtClean="0"/>
              <a:t>The pre-discount budget calculation is for a five-year period, starting with the first funding year in which you receive Category Two support.</a:t>
            </a:r>
          </a:p>
          <a:p>
            <a:pPr lvl="1">
              <a:spcBef>
                <a:spcPct val="0"/>
              </a:spcBef>
            </a:pPr>
            <a:r>
              <a:rPr lang="en-US" altLang="en-US" sz="2400" dirty="0" smtClean="0"/>
              <a:t>However, you can apportion your pre-discount budget in a manner that best meets your needs. You could spend all of it in FY2016, spend 1/5 each year, or any other combination up to your total.</a:t>
            </a:r>
          </a:p>
        </p:txBody>
      </p:sp>
      <p:sp>
        <p:nvSpPr>
          <p:cNvPr id="16387" name="Text Placeholder 5"/>
          <p:cNvSpPr>
            <a:spLocks noGrp="1"/>
          </p:cNvSpPr>
          <p:nvPr>
            <p:ph type="body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mtClean="0"/>
              <a:t>Category Two Budgets</a:t>
            </a:r>
          </a:p>
        </p:txBody>
      </p:sp>
      <p:sp>
        <p:nvSpPr>
          <p:cNvPr id="16388" name="Title 3"/>
          <p:cNvSpPr>
            <a:spLocks noGrp="1"/>
          </p:cNvSpPr>
          <p:nvPr>
            <p:ph type="title"/>
          </p:nvPr>
        </p:nvSpPr>
        <p:spPr bwMode="auto">
          <a:xfrm>
            <a:off x="457200" y="12192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What period of time does my budget cover?</a:t>
            </a:r>
          </a:p>
        </p:txBody>
      </p:sp>
    </p:spTree>
    <p:extLst>
      <p:ext uri="{BB962C8B-B14F-4D97-AF65-F5344CB8AC3E}">
        <p14:creationId xmlns:p14="http://schemas.microsoft.com/office/powerpoint/2010/main" val="378932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4"/>
          <p:cNvSpPr>
            <a:spLocks noGrp="1"/>
          </p:cNvSpPr>
          <p:nvPr>
            <p:ph type="body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dirty="0" smtClean="0"/>
              <a:t>Your pre-discount budget in FY2016 is decreased based on all commitments where your entity is listed as a recipient starting with FY2015 commitments.</a:t>
            </a:r>
          </a:p>
          <a:p>
            <a:pPr lvl="1">
              <a:spcBef>
                <a:spcPct val="0"/>
              </a:spcBef>
            </a:pPr>
            <a:r>
              <a:rPr lang="en-US" altLang="en-US" dirty="0" smtClean="0"/>
              <a:t>It could go up in FY2016 if your student count or square footage increases, or down if your student count decreases.</a:t>
            </a:r>
          </a:p>
        </p:txBody>
      </p:sp>
      <p:sp>
        <p:nvSpPr>
          <p:cNvPr id="14339" name="Text Placeholder 5"/>
          <p:cNvSpPr>
            <a:spLocks noGrp="1"/>
          </p:cNvSpPr>
          <p:nvPr>
            <p:ph type="body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mtClean="0"/>
              <a:t>Category Two Budgets</a:t>
            </a:r>
          </a:p>
        </p:txBody>
      </p:sp>
      <p:sp>
        <p:nvSpPr>
          <p:cNvPr id="14340" name="Title 3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Can my budget change from year to year?</a:t>
            </a:r>
          </a:p>
        </p:txBody>
      </p:sp>
    </p:spTree>
    <p:extLst>
      <p:ext uri="{BB962C8B-B14F-4D97-AF65-F5344CB8AC3E}">
        <p14:creationId xmlns:p14="http://schemas.microsoft.com/office/powerpoint/2010/main" val="329411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Placeholder 4"/>
          <p:cNvSpPr>
            <a:spLocks noGrp="1"/>
          </p:cNvSpPr>
          <p:nvPr>
            <p:ph type="body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mtClean="0"/>
              <a:t>For existing schools: If your student count decreases in subsequent funding years, you do not need to repay the fund for money disbursed in excess of the five-year budget in years when your student count was higher.</a:t>
            </a:r>
          </a:p>
          <a:p>
            <a:pPr>
              <a:spcBef>
                <a:spcPct val="0"/>
              </a:spcBef>
            </a:pPr>
            <a:r>
              <a:rPr lang="en-US" altLang="en-US" smtClean="0"/>
              <a:t>For new schools: If you overestimate your student count and exceed the five year pre-discount budget based on your actual student count, you must return any funds in excess of the allowable budget to USAC.</a:t>
            </a:r>
          </a:p>
        </p:txBody>
      </p:sp>
      <p:sp>
        <p:nvSpPr>
          <p:cNvPr id="15363" name="Text Placeholder 5"/>
          <p:cNvSpPr>
            <a:spLocks noGrp="1"/>
          </p:cNvSpPr>
          <p:nvPr>
            <p:ph type="body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mtClean="0"/>
              <a:t>Category Two Budgets</a:t>
            </a:r>
          </a:p>
        </p:txBody>
      </p:sp>
      <p:sp>
        <p:nvSpPr>
          <p:cNvPr id="15364" name="Title 3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Can my budget change from year to year (cont’d.)?</a:t>
            </a:r>
          </a:p>
        </p:txBody>
      </p:sp>
    </p:spTree>
    <p:extLst>
      <p:ext uri="{BB962C8B-B14F-4D97-AF65-F5344CB8AC3E}">
        <p14:creationId xmlns:p14="http://schemas.microsoft.com/office/powerpoint/2010/main" val="102058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Placeholder 4"/>
          <p:cNvSpPr>
            <a:spLocks noGrp="1"/>
          </p:cNvSpPr>
          <p:nvPr>
            <p:ph type="body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dirty="0" smtClean="0"/>
              <a:t>On the FCC Form 471, you indicate how funding should be allocated among entities sharing services.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Your allocation can be:</a:t>
            </a:r>
          </a:p>
          <a:p>
            <a:pPr lvl="1">
              <a:spcBef>
                <a:spcPct val="0"/>
              </a:spcBef>
            </a:pPr>
            <a:r>
              <a:rPr lang="en-US" altLang="en-US" dirty="0" smtClean="0"/>
              <a:t>Straight-line (all entities share the cost equally)</a:t>
            </a:r>
          </a:p>
          <a:p>
            <a:pPr lvl="1">
              <a:spcBef>
                <a:spcPct val="0"/>
              </a:spcBef>
            </a:pPr>
            <a:r>
              <a:rPr lang="en-US" altLang="en-US" dirty="0" smtClean="0"/>
              <a:t>Proportional (based on student count/square footage of each entity)</a:t>
            </a:r>
          </a:p>
          <a:p>
            <a:pPr lvl="1">
              <a:spcBef>
                <a:spcPct val="0"/>
              </a:spcBef>
            </a:pPr>
            <a:r>
              <a:rPr lang="en-US" altLang="en-US" dirty="0" smtClean="0"/>
              <a:t>Specific (you specify each entity’s share)</a:t>
            </a:r>
          </a:p>
        </p:txBody>
      </p:sp>
      <p:sp>
        <p:nvSpPr>
          <p:cNvPr id="18435" name="Text Placeholder 5"/>
          <p:cNvSpPr>
            <a:spLocks noGrp="1"/>
          </p:cNvSpPr>
          <p:nvPr>
            <p:ph type="body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mtClean="0"/>
              <a:t>Category Two Budgets</a:t>
            </a:r>
          </a:p>
        </p:txBody>
      </p:sp>
      <p:sp>
        <p:nvSpPr>
          <p:cNvPr id="18436" name="Title 3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How do I allocate costs for shared services?</a:t>
            </a:r>
          </a:p>
        </p:txBody>
      </p:sp>
    </p:spTree>
    <p:extLst>
      <p:ext uri="{BB962C8B-B14F-4D97-AF65-F5344CB8AC3E}">
        <p14:creationId xmlns:p14="http://schemas.microsoft.com/office/powerpoint/2010/main" val="354554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Placeholder 4"/>
          <p:cNvSpPr>
            <a:spLocks noGrp="1"/>
          </p:cNvSpPr>
          <p:nvPr>
            <p:ph type="body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dirty="0" smtClean="0"/>
              <a:t>Any funding commitments that included your entity as a recipient of service in FY2015 count against your pre-discount budget for that entity.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If funding is remaining on a funding request, you can file an FCC Form 500 to return the funding to USAC.</a:t>
            </a:r>
          </a:p>
          <a:p>
            <a:pPr lvl="1">
              <a:spcBef>
                <a:spcPct val="0"/>
              </a:spcBef>
            </a:pPr>
            <a:r>
              <a:rPr lang="en-US" altLang="en-US" dirty="0" smtClean="0"/>
              <a:t>If entities are sharing the service, we will need specific information so that we know how to apply the returned funds to specific entities.</a:t>
            </a:r>
          </a:p>
          <a:p>
            <a:pPr>
              <a:spcBef>
                <a:spcPct val="0"/>
              </a:spcBef>
            </a:pPr>
            <a:r>
              <a:rPr lang="en-US" altLang="en-US" dirty="0" smtClean="0"/>
              <a:t>If you need to return funds you will need to fill out a </a:t>
            </a:r>
            <a:r>
              <a:rPr lang="en-US" altLang="en-US" dirty="0" smtClean="0">
                <a:hlinkClick r:id="rId2"/>
              </a:rPr>
              <a:t>Payment Identification Worksheet</a:t>
            </a:r>
            <a:r>
              <a:rPr lang="en-US" altLang="en-US" dirty="0" smtClean="0"/>
              <a:t>.</a:t>
            </a:r>
          </a:p>
          <a:p>
            <a:pPr>
              <a:spcBef>
                <a:spcPct val="0"/>
              </a:spcBef>
            </a:pPr>
            <a:endParaRPr lang="en-US" altLang="en-US" dirty="0" smtClean="0"/>
          </a:p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17411" name="Text Placeholder 5"/>
          <p:cNvSpPr>
            <a:spLocks noGrp="1"/>
          </p:cNvSpPr>
          <p:nvPr>
            <p:ph type="body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dirty="0" smtClean="0"/>
              <a:t>Category Two Budgets</a:t>
            </a:r>
          </a:p>
        </p:txBody>
      </p:sp>
      <p:sp>
        <p:nvSpPr>
          <p:cNvPr id="17412" name="Title 3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How are services counted against my budget?</a:t>
            </a:r>
          </a:p>
        </p:txBody>
      </p:sp>
    </p:spTree>
    <p:extLst>
      <p:ext uri="{BB962C8B-B14F-4D97-AF65-F5344CB8AC3E}">
        <p14:creationId xmlns:p14="http://schemas.microsoft.com/office/powerpoint/2010/main" val="343929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Eligible Services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819400"/>
            <a:ext cx="9144000" cy="609600"/>
          </a:xfrm>
        </p:spPr>
        <p:txBody>
          <a:bodyPr/>
          <a:lstStyle/>
          <a:p>
            <a:pPr algn="ctr"/>
            <a:r>
              <a:rPr lang="en-US" sz="7200" dirty="0" smtClean="0"/>
              <a:t>QUESTIONS?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389027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Eligible Services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819400"/>
            <a:ext cx="9144000" cy="609600"/>
          </a:xfrm>
        </p:spPr>
        <p:txBody>
          <a:bodyPr/>
          <a:lstStyle/>
          <a:p>
            <a:pPr algn="ctr"/>
            <a:r>
              <a:rPr lang="en-US" sz="7200" dirty="0" smtClean="0"/>
              <a:t>Thank you!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325151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Category One primarily supports broadband connectivity to schools and libraries.</a:t>
            </a:r>
          </a:p>
          <a:p>
            <a:r>
              <a:rPr lang="en-US" dirty="0"/>
              <a:t>Category One also supports voice service which is subject to a phase down of support as of FY2015.</a:t>
            </a:r>
          </a:p>
          <a:p>
            <a:r>
              <a:rPr lang="en-US" dirty="0" smtClean="0"/>
              <a:t>This includes broadband connections to eligible locations that:</a:t>
            </a:r>
          </a:p>
          <a:p>
            <a:pPr lvl="1"/>
            <a:r>
              <a:rPr lang="en-US" sz="2400" dirty="0" smtClean="0"/>
              <a:t>Connect multiple points</a:t>
            </a:r>
          </a:p>
          <a:p>
            <a:pPr lvl="1"/>
            <a:r>
              <a:rPr lang="en-US" sz="2400" dirty="0" smtClean="0"/>
              <a:t>Connect eligible locations to the Internet</a:t>
            </a:r>
          </a:p>
          <a:p>
            <a:pPr lvl="1"/>
            <a:r>
              <a:rPr lang="en-US" sz="2400" dirty="0" smtClean="0"/>
              <a:t>Services that provide basic conduit access to the </a:t>
            </a:r>
            <a:r>
              <a:rPr lang="en-US" sz="2400" dirty="0" smtClean="0"/>
              <a:t>Internet</a:t>
            </a:r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Category One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Category One?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41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2469975"/>
            <a:ext cx="4114800" cy="2940225"/>
          </a:xfrm>
        </p:spPr>
        <p:txBody>
          <a:bodyPr/>
          <a:lstStyle/>
          <a:p>
            <a:pPr lvl="1"/>
            <a:r>
              <a:rPr lang="en-US" sz="2400" dirty="0"/>
              <a:t>Fiber (Lit and Dark)</a:t>
            </a:r>
          </a:p>
          <a:p>
            <a:pPr lvl="1"/>
            <a:r>
              <a:rPr lang="en-US" sz="2400" dirty="0" smtClean="0"/>
              <a:t>Self-Provisioned Fiber</a:t>
            </a:r>
          </a:p>
          <a:p>
            <a:pPr lvl="1"/>
            <a:r>
              <a:rPr lang="en-US" sz="2400" dirty="0" smtClean="0"/>
              <a:t>Wireless </a:t>
            </a:r>
            <a:r>
              <a:rPr lang="en-US" sz="2400" dirty="0"/>
              <a:t>Service                    (e.g. microwave)</a:t>
            </a:r>
          </a:p>
          <a:p>
            <a:pPr lvl="1"/>
            <a:r>
              <a:rPr lang="en-US" sz="2400" dirty="0"/>
              <a:t>Satellite Services</a:t>
            </a:r>
          </a:p>
          <a:p>
            <a:pPr lvl="1"/>
            <a:r>
              <a:rPr lang="en-US" sz="2800" dirty="0"/>
              <a:t>DS-1, DS-2, DS-3</a:t>
            </a:r>
          </a:p>
          <a:p>
            <a:endParaRPr lang="en-US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Category One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305800" cy="609600"/>
          </a:xfrm>
        </p:spPr>
        <p:txBody>
          <a:bodyPr/>
          <a:lstStyle/>
          <a:p>
            <a:r>
              <a:rPr lang="en-US" dirty="0"/>
              <a:t>Eligible Data Transmission Services and Internet Access</a:t>
            </a:r>
            <a:br>
              <a:rPr lang="en-US" dirty="0"/>
            </a:br>
            <a:endParaRPr lang="en-US" dirty="0"/>
          </a:p>
        </p:txBody>
      </p:sp>
      <p:sp>
        <p:nvSpPr>
          <p:cNvPr id="5" name="Text Placeholder 8"/>
          <p:cNvSpPr txBox="1">
            <a:spLocks/>
          </p:cNvSpPr>
          <p:nvPr/>
        </p:nvSpPr>
        <p:spPr>
          <a:xfrm>
            <a:off x="4572000" y="2514600"/>
            <a:ext cx="4114800" cy="2743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2400" dirty="0" smtClean="0"/>
              <a:t>Ethernet</a:t>
            </a:r>
            <a:endParaRPr lang="en-US" sz="2400" dirty="0"/>
          </a:p>
          <a:p>
            <a:pPr lvl="1"/>
            <a:r>
              <a:rPr lang="en-US" sz="2400" dirty="0"/>
              <a:t>T-1, T-3, Fractional T-1</a:t>
            </a:r>
          </a:p>
          <a:p>
            <a:pPr lvl="1"/>
            <a:r>
              <a:rPr lang="en-US" sz="2400" dirty="0" smtClean="0"/>
              <a:t>Cable </a:t>
            </a:r>
            <a:r>
              <a:rPr lang="en-US" sz="2400" dirty="0"/>
              <a:t>Modem</a:t>
            </a:r>
          </a:p>
          <a:p>
            <a:pPr lvl="1"/>
            <a:r>
              <a:rPr lang="en-US" sz="2400" dirty="0" smtClean="0"/>
              <a:t>DSL</a:t>
            </a:r>
          </a:p>
          <a:p>
            <a:pPr lvl="1"/>
            <a:r>
              <a:rPr lang="en-US" sz="2400" dirty="0" smtClean="0"/>
              <a:t>ISDN</a:t>
            </a:r>
            <a:endParaRPr lang="en-US" sz="2400" dirty="0"/>
          </a:p>
          <a:p>
            <a:pPr lvl="1"/>
            <a:r>
              <a:rPr lang="en-US" sz="2400" dirty="0" smtClean="0"/>
              <a:t>MPLS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897474"/>
            <a:ext cx="7543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600" dirty="0"/>
              <a:t>Some examples include:</a:t>
            </a:r>
          </a:p>
        </p:txBody>
      </p:sp>
    </p:spTree>
    <p:extLst>
      <p:ext uri="{BB962C8B-B14F-4D97-AF65-F5344CB8AC3E}">
        <p14:creationId xmlns:p14="http://schemas.microsoft.com/office/powerpoint/2010/main" val="355848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Starting with </a:t>
            </a:r>
            <a:r>
              <a:rPr lang="en-US" dirty="0" smtClean="0"/>
              <a:t>FY2015</a:t>
            </a:r>
            <a:r>
              <a:rPr lang="en-US" dirty="0"/>
              <a:t>, voice services are subject to a 20% reduction continuing until </a:t>
            </a:r>
            <a:r>
              <a:rPr lang="en-US" dirty="0" smtClean="0"/>
              <a:t>FY2019 </a:t>
            </a:r>
            <a:r>
              <a:rPr lang="en-US" dirty="0"/>
              <a:t>when all voice services are phased </a:t>
            </a:r>
            <a:r>
              <a:rPr lang="en-US" dirty="0" smtClean="0"/>
              <a:t>out.</a:t>
            </a:r>
            <a:endParaRPr lang="en-US" dirty="0"/>
          </a:p>
          <a:p>
            <a:r>
              <a:rPr lang="en-US" dirty="0"/>
              <a:t>For </a:t>
            </a:r>
            <a:r>
              <a:rPr lang="en-US" dirty="0" smtClean="0"/>
              <a:t>FY2016</a:t>
            </a:r>
            <a:r>
              <a:rPr lang="en-US" dirty="0"/>
              <a:t>, the reduction to voice services is 40</a:t>
            </a:r>
            <a:r>
              <a:rPr lang="en-US" dirty="0" smtClean="0"/>
              <a:t>%.</a:t>
            </a:r>
            <a:endParaRPr lang="en-US" dirty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Category One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Voice Service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2821258"/>
              </p:ext>
            </p:extLst>
          </p:nvPr>
        </p:nvGraphicFramePr>
        <p:xfrm>
          <a:off x="533402" y="3657600"/>
          <a:ext cx="7772399" cy="25146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05929"/>
                <a:gridCol w="1273294"/>
                <a:gridCol w="1273294"/>
                <a:gridCol w="1273294"/>
                <a:gridCol w="1273294"/>
                <a:gridCol w="1273294"/>
              </a:tblGrid>
              <a:tr h="45057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Discount 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FY2015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-20%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FY2016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-40%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FY2017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-60%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FY2018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-80%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FY2019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-100%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93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93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93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93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93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93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93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93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93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493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57200" y="1828800"/>
            <a:ext cx="4114800" cy="4343400"/>
          </a:xfrm>
        </p:spPr>
        <p:txBody>
          <a:bodyPr/>
          <a:lstStyle/>
          <a:p>
            <a:r>
              <a:rPr lang="en-US" dirty="0"/>
              <a:t>Local, long distance, 800 service</a:t>
            </a:r>
          </a:p>
          <a:p>
            <a:r>
              <a:rPr lang="en-US" dirty="0"/>
              <a:t>POTS</a:t>
            </a:r>
          </a:p>
          <a:p>
            <a:r>
              <a:rPr lang="en-US" dirty="0"/>
              <a:t>Interconnected VoIP</a:t>
            </a:r>
          </a:p>
          <a:p>
            <a:r>
              <a:rPr lang="en-US" dirty="0"/>
              <a:t>Circuit capacity dedicated to providing voice </a:t>
            </a:r>
            <a:r>
              <a:rPr lang="en-US" dirty="0" smtClean="0"/>
              <a:t>service*</a:t>
            </a:r>
            <a:endParaRPr lang="en-US" dirty="0"/>
          </a:p>
          <a:p>
            <a:r>
              <a:rPr lang="en-US" dirty="0"/>
              <a:t>Centrex</a:t>
            </a:r>
          </a:p>
          <a:p>
            <a:r>
              <a:rPr lang="en-US" dirty="0" smtClean="0"/>
              <a:t>ISDN</a:t>
            </a:r>
            <a:endParaRPr lang="en-US" dirty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Category One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Eligible Voice Services Subject to Phasedown</a:t>
            </a:r>
            <a:endParaRPr lang="en-US" dirty="0"/>
          </a:p>
        </p:txBody>
      </p:sp>
      <p:sp>
        <p:nvSpPr>
          <p:cNvPr id="5" name="Text Placeholder 1"/>
          <p:cNvSpPr txBox="1">
            <a:spLocks/>
          </p:cNvSpPr>
          <p:nvPr/>
        </p:nvSpPr>
        <p:spPr>
          <a:xfrm>
            <a:off x="4724400" y="1905000"/>
            <a:ext cx="4114800" cy="4343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Radio Loop</a:t>
            </a:r>
          </a:p>
          <a:p>
            <a:r>
              <a:rPr lang="en-US" dirty="0"/>
              <a:t>Satellite telephone service</a:t>
            </a:r>
          </a:p>
          <a:p>
            <a:r>
              <a:rPr lang="en-US" dirty="0"/>
              <a:t>Shared telephone service</a:t>
            </a:r>
          </a:p>
          <a:p>
            <a:r>
              <a:rPr lang="en-US" dirty="0"/>
              <a:t>Wireless telephone service including cellular voice </a:t>
            </a:r>
          </a:p>
          <a:p>
            <a:pPr lvl="1"/>
            <a:r>
              <a:rPr lang="en-US" dirty="0"/>
              <a:t>Excludes data and text messaging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88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400" dirty="0"/>
              <a:t>Circuits are subject to the voice phasedown if any portion of the circuit is dedicated to </a:t>
            </a:r>
            <a:r>
              <a:rPr lang="en-US" sz="2400" dirty="0" smtClean="0"/>
              <a:t>voice.</a:t>
            </a:r>
            <a:endParaRPr lang="en-US" sz="2400" dirty="0"/>
          </a:p>
          <a:p>
            <a:pPr lvl="1"/>
            <a:r>
              <a:rPr lang="en-US" sz="2000" dirty="0"/>
              <a:t>Circuits wholly dedicated to </a:t>
            </a:r>
            <a:r>
              <a:rPr lang="en-US" sz="2000" dirty="0" smtClean="0"/>
              <a:t>voice </a:t>
            </a:r>
            <a:r>
              <a:rPr lang="en-US" sz="2000" dirty="0"/>
              <a:t>such as PRIs and SIP trunks are fully subject to the phase </a:t>
            </a:r>
            <a:r>
              <a:rPr lang="en-US" sz="2000" dirty="0" smtClean="0"/>
              <a:t>down.</a:t>
            </a:r>
            <a:endParaRPr lang="en-US" sz="2000" dirty="0"/>
          </a:p>
          <a:p>
            <a:pPr lvl="1"/>
            <a:r>
              <a:rPr lang="en-US" sz="2000" dirty="0"/>
              <a:t>A T-1 used for voice is subject to the phasedown if any of the channels are dedicated to </a:t>
            </a:r>
            <a:r>
              <a:rPr lang="en-US" sz="2000" dirty="0" smtClean="0"/>
              <a:t>voice.</a:t>
            </a:r>
            <a:endParaRPr lang="en-US" sz="2000" dirty="0"/>
          </a:p>
          <a:p>
            <a:r>
              <a:rPr lang="en-US" sz="2400" dirty="0"/>
              <a:t>If there is a voice application running over a data circuit </a:t>
            </a:r>
            <a:r>
              <a:rPr lang="en-US" sz="2400" dirty="0" smtClean="0"/>
              <a:t>with </a:t>
            </a:r>
            <a:r>
              <a:rPr lang="en-US" sz="2400" dirty="0"/>
              <a:t>no portion of the circuit dedicated to voice (e.g. </a:t>
            </a:r>
            <a:r>
              <a:rPr lang="en-US" sz="2400" dirty="0" err="1"/>
              <a:t>QoS</a:t>
            </a:r>
            <a:r>
              <a:rPr lang="en-US" sz="2400" dirty="0"/>
              <a:t>), the circuit is not subject to the phase </a:t>
            </a:r>
            <a:r>
              <a:rPr lang="en-US" sz="2400" dirty="0" smtClean="0"/>
              <a:t>down.</a:t>
            </a:r>
          </a:p>
          <a:p>
            <a:r>
              <a:rPr lang="en-US" sz="2400" dirty="0" smtClean="0"/>
              <a:t>VoIP service bundled with Internet access requires cost allocation to separate the voice from the Internet charges.</a:t>
            </a:r>
            <a:endParaRPr lang="en-US" sz="2400" dirty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Category One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Circuits and the Voice Phasedown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Eligible Services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Category Two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37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16022</TotalTime>
  <Words>2050</Words>
  <Application>Microsoft Office PowerPoint</Application>
  <PresentationFormat>On-screen Show (4:3)</PresentationFormat>
  <Paragraphs>291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Eligible Services</vt:lpstr>
      <vt:lpstr>Overview</vt:lpstr>
      <vt:lpstr>PowerPoint Presentation</vt:lpstr>
      <vt:lpstr>What is Category One?</vt:lpstr>
      <vt:lpstr>Eligible Data Transmission Services and Internet Access </vt:lpstr>
      <vt:lpstr>Voice Service</vt:lpstr>
      <vt:lpstr>Eligible Voice Services Subject to Phasedown</vt:lpstr>
      <vt:lpstr>Circuits and the Voice Phasedown</vt:lpstr>
      <vt:lpstr>PowerPoint Presentation</vt:lpstr>
      <vt:lpstr>What is Category Two?</vt:lpstr>
      <vt:lpstr>Eligible Internal Connections</vt:lpstr>
      <vt:lpstr>Eligible Internal Connections:  Virtualized and Cloud-Based Functionalities</vt:lpstr>
      <vt:lpstr>Managed Internal Broadband Services  (e.g. Managed Wi-Fi)</vt:lpstr>
      <vt:lpstr>Basic Maintenance of Internal Connections</vt:lpstr>
      <vt:lpstr>Basic Maintenance of Internal Connections</vt:lpstr>
      <vt:lpstr>Miscellaneous Charges</vt:lpstr>
      <vt:lpstr>PowerPoint Presentation</vt:lpstr>
      <vt:lpstr>Eligible Category One Costs – Dark and Lit Fiber</vt:lpstr>
      <vt:lpstr>Eligible Category One Costs – Special Construction</vt:lpstr>
      <vt:lpstr>Eligible Category One Costs – Dark and Lit Fiber</vt:lpstr>
      <vt:lpstr>Other Category One Modifications</vt:lpstr>
      <vt:lpstr>Eligibility Limitations of Data Plans </vt:lpstr>
      <vt:lpstr>Cost Comparisons for Data Plans</vt:lpstr>
      <vt:lpstr>Eligible Category Two Services - Firewall</vt:lpstr>
      <vt:lpstr>Other Category Two Minor Clarifications</vt:lpstr>
      <vt:lpstr>PowerPoint Presentation</vt:lpstr>
      <vt:lpstr>What are Category Two budgets?</vt:lpstr>
      <vt:lpstr>Which entities have Category Two budgets?</vt:lpstr>
      <vt:lpstr>How much is my budget?</vt:lpstr>
      <vt:lpstr>How much is my budget (cont’d)?</vt:lpstr>
      <vt:lpstr>What period of time does my budget cover?</vt:lpstr>
      <vt:lpstr>Can my budget change from year to year?</vt:lpstr>
      <vt:lpstr>Can my budget change from year to year (cont’d.)?</vt:lpstr>
      <vt:lpstr>How do I allocate costs for shared services?</vt:lpstr>
      <vt:lpstr>How are services counted against my budget?</vt:lpstr>
      <vt:lpstr>QUESTIONS?</vt:lpstr>
      <vt:lpstr>Thank you!</vt:lpstr>
    </vt:vector>
  </TitlesOfParts>
  <Company>USAC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Abby Hills</dc:creator>
  <cp:lastModifiedBy>Abby Hills</cp:lastModifiedBy>
  <cp:revision>54</cp:revision>
  <dcterms:created xsi:type="dcterms:W3CDTF">2015-08-13T11:49:36Z</dcterms:created>
  <dcterms:modified xsi:type="dcterms:W3CDTF">2015-09-30T18:27:39Z</dcterms:modified>
</cp:coreProperties>
</file>