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256" r:id="rId2"/>
    <p:sldId id="257" r:id="rId3"/>
    <p:sldId id="259" r:id="rId4"/>
    <p:sldId id="260" r:id="rId5"/>
    <p:sldId id="261" r:id="rId6"/>
    <p:sldId id="262" r:id="rId7"/>
    <p:sldId id="263" r:id="rId8"/>
    <p:sldId id="264" r:id="rId9"/>
    <p:sldId id="295"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94" r:id="rId25"/>
  </p:sldIdLst>
  <p:sldSz cx="9144000" cy="6858000" type="screen4x3"/>
  <p:notesSz cx="7315200" cy="9601200"/>
  <p:defaultTextStyle>
    <a:lvl1pPr>
      <a:defRPr>
        <a:latin typeface="+mj-lt"/>
        <a:ea typeface="+mj-ea"/>
        <a:cs typeface="+mj-cs"/>
        <a:sym typeface="Helvetica Neue"/>
      </a:defRPr>
    </a:lvl1pPr>
    <a:lvl2pPr>
      <a:defRPr>
        <a:latin typeface="+mj-lt"/>
        <a:ea typeface="+mj-ea"/>
        <a:cs typeface="+mj-cs"/>
        <a:sym typeface="Helvetica Neue"/>
      </a:defRPr>
    </a:lvl2pPr>
    <a:lvl3pPr>
      <a:defRPr>
        <a:latin typeface="+mj-lt"/>
        <a:ea typeface="+mj-ea"/>
        <a:cs typeface="+mj-cs"/>
        <a:sym typeface="Helvetica Neue"/>
      </a:defRPr>
    </a:lvl3pPr>
    <a:lvl4pPr>
      <a:defRPr>
        <a:latin typeface="+mj-lt"/>
        <a:ea typeface="+mj-ea"/>
        <a:cs typeface="+mj-cs"/>
        <a:sym typeface="Helvetica Neue"/>
      </a:defRPr>
    </a:lvl4pPr>
    <a:lvl5pPr>
      <a:defRPr>
        <a:latin typeface="+mj-lt"/>
        <a:ea typeface="+mj-ea"/>
        <a:cs typeface="+mj-cs"/>
        <a:sym typeface="Helvetica Neue"/>
      </a:defRPr>
    </a:lvl5pPr>
    <a:lvl6pPr>
      <a:defRPr>
        <a:latin typeface="+mj-lt"/>
        <a:ea typeface="+mj-ea"/>
        <a:cs typeface="+mj-cs"/>
        <a:sym typeface="Helvetica Neue"/>
      </a:defRPr>
    </a:lvl6pPr>
    <a:lvl7pPr>
      <a:defRPr>
        <a:latin typeface="+mj-lt"/>
        <a:ea typeface="+mj-ea"/>
        <a:cs typeface="+mj-cs"/>
        <a:sym typeface="Helvetica Neue"/>
      </a:defRPr>
    </a:lvl7pPr>
    <a:lvl8pPr>
      <a:defRPr>
        <a:latin typeface="+mj-lt"/>
        <a:ea typeface="+mj-ea"/>
        <a:cs typeface="+mj-cs"/>
        <a:sym typeface="Helvetica Neue"/>
      </a:defRPr>
    </a:lvl8pPr>
    <a:lvl9pPr>
      <a:defRPr>
        <a:latin typeface="+mj-lt"/>
        <a:ea typeface="+mj-ea"/>
        <a:cs typeface="+mj-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1ECF4"/>
          </a:solidFill>
        </a:fill>
      </a:tcStyle>
    </a:wholeTbl>
    <a:band2H>
      <a:tcTxStyle/>
      <a:tcStyle>
        <a:tcBdr/>
        <a:fill>
          <a:solidFill>
            <a:srgbClr val="EAF5F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2CAE3"/>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2CAE3"/>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2CAE3"/>
          </a:solidFill>
        </a:fill>
      </a:tcStyle>
    </a:firstRow>
  </a:tblStyle>
  <a:tblStyle styleId="{C7B018BB-80A7-4F77-B60F-C8B233D01FF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1ECF4"/>
          </a:solidFill>
        </a:fill>
      </a:tcStyle>
    </a:wholeTbl>
    <a:band2H>
      <a:tcTxStyle/>
      <a:tcStyle>
        <a:tcBdr/>
        <a:fill>
          <a:solidFill>
            <a:srgbClr val="EAF5F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2CAE3"/>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2CAE3"/>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2CAE3"/>
          </a:solidFill>
        </a:fill>
      </a:tcStyle>
    </a:firstRow>
  </a:tblStyle>
  <a:tblStyle styleId="{EEE7283C-3CF3-47DC-8721-378D4A62B22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AEACD"/>
          </a:solidFill>
        </a:fill>
      </a:tcStyle>
    </a:wholeTbl>
    <a:band2H>
      <a:tcTxStyle/>
      <a:tcStyle>
        <a:tcBdr/>
        <a:fill>
          <a:solidFill>
            <a:srgbClr val="EDF5E8"/>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DC63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DC63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DC63F"/>
          </a:solidFill>
        </a:fill>
      </a:tcStyle>
    </a:firstRow>
  </a:tblStyle>
  <a:tblStyle styleId="{CF821DB8-F4EB-4A41-A1BA-3FCAFE7338EE}"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9EDCB"/>
          </a:solidFill>
        </a:fill>
      </a:tcStyle>
    </a:wholeTbl>
    <a:band2H>
      <a:tcTxStyle/>
      <a:tcStyle>
        <a:tcBdr/>
        <a:fill>
          <a:solidFill>
            <a:srgbClr val="F4F6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1CD23"/>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1CD23"/>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1CD23"/>
          </a:solidFill>
        </a:fill>
      </a:tcStyle>
    </a:firstRow>
  </a:tblStyle>
  <a:tblStyle styleId="{33BA23B1-9221-436E-865A-0063620EA4FD}" styleName="">
    <a:tblBg/>
    <a:wholeTbl>
      <a:tcTxStyle b="on" i="on">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2CAE3"/>
          </a:solidFill>
        </a:fill>
      </a:tcStyle>
    </a:firstCol>
    <a:lastRow>
      <a:tcTxStyle b="on" i="on">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62CAE3"/>
          </a:solidFill>
        </a:fill>
      </a:tcStyle>
    </a:firstRow>
  </a:tblStyle>
  <a:tblStyle styleId="{2708684C-4D16-4618-839F-0558EEFCDFE6}"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9" d="100"/>
          <a:sy n="89" d="100"/>
        </p:scale>
        <p:origin x="-1554" y="-5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409785CF-18EE-4D25-87F8-932F453B1ED3}" type="slidenum">
              <a:rPr lang="en-US" smtClean="0"/>
              <a:t>‹#›</a:t>
            </a:fld>
            <a:endParaRPr lang="en-US"/>
          </a:p>
        </p:txBody>
      </p:sp>
    </p:spTree>
    <p:extLst>
      <p:ext uri="{BB962C8B-B14F-4D97-AF65-F5344CB8AC3E}">
        <p14:creationId xmlns:p14="http://schemas.microsoft.com/office/powerpoint/2010/main" val="317279640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 name="Shape 35"/>
          <p:cNvSpPr>
            <a:spLocks noGrp="1" noRot="1" noChangeAspect="1"/>
          </p:cNvSpPr>
          <p:nvPr>
            <p:ph type="sldImg"/>
          </p:nvPr>
        </p:nvSpPr>
        <p:spPr>
          <a:xfrm>
            <a:off x="1257300" y="720725"/>
            <a:ext cx="4800600" cy="3600450"/>
          </a:xfrm>
          <a:prstGeom prst="rect">
            <a:avLst/>
          </a:prstGeom>
        </p:spPr>
        <p:txBody>
          <a:bodyPr lIns="96661" tIns="48331" rIns="96661" bIns="48331"/>
          <a:lstStyle/>
          <a:p>
            <a:pPr lvl="0"/>
            <a:endParaRPr/>
          </a:p>
        </p:txBody>
      </p:sp>
      <p:sp>
        <p:nvSpPr>
          <p:cNvPr id="36" name="Shape 36"/>
          <p:cNvSpPr>
            <a:spLocks noGrp="1"/>
          </p:cNvSpPr>
          <p:nvPr>
            <p:ph type="body" sz="quarter" idx="1"/>
          </p:nvPr>
        </p:nvSpPr>
        <p:spPr>
          <a:xfrm>
            <a:off x="975360" y="4560570"/>
            <a:ext cx="5364480" cy="4320540"/>
          </a:xfrm>
          <a:prstGeom prst="rect">
            <a:avLst/>
          </a:prstGeom>
        </p:spPr>
        <p:txBody>
          <a:bodyPr lIns="96661" tIns="48331" rIns="96661" bIns="48331"/>
          <a:lstStyle/>
          <a:p>
            <a:pPr lvl="0"/>
            <a:endParaRPr/>
          </a:p>
        </p:txBody>
      </p:sp>
    </p:spTree>
    <p:extLst>
      <p:ext uri="{BB962C8B-B14F-4D97-AF65-F5344CB8AC3E}">
        <p14:creationId xmlns:p14="http://schemas.microsoft.com/office/powerpoint/2010/main" val="4145115303"/>
      </p:ext>
    </p:extLst>
  </p:cSld>
  <p:clrMap bg1="lt1" tx1="dk1" bg2="lt2" tx2="dk2" accent1="accent1" accent2="accent2" accent3="accent3" accent4="accent4" accent5="accent5" accent6="accent6" hlink="hlink" folHlink="folHlink"/>
  <p:hf ftr="0" dt="0"/>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71563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Main Title Slide">
    <p:spTree>
      <p:nvGrpSpPr>
        <p:cNvPr id="1" name=""/>
        <p:cNvGrpSpPr/>
        <p:nvPr/>
      </p:nvGrpSpPr>
      <p:grpSpPr>
        <a:xfrm>
          <a:off x="0" y="0"/>
          <a:ext cx="0" cy="0"/>
          <a:chOff x="0" y="0"/>
          <a:chExt cx="0" cy="0"/>
        </a:xfrm>
      </p:grpSpPr>
      <p:sp>
        <p:nvSpPr>
          <p:cNvPr id="9" name="Shape 9"/>
          <p:cNvSpPr/>
          <p:nvPr/>
        </p:nvSpPr>
        <p:spPr>
          <a:xfrm>
            <a:off x="304800" y="3505200"/>
            <a:ext cx="8839201" cy="0"/>
          </a:xfrm>
          <a:prstGeom prst="line">
            <a:avLst/>
          </a:prstGeom>
          <a:ln w="15875">
            <a:solidFill>
              <a:srgbClr val="808080"/>
            </a:solidFill>
          </a:ln>
        </p:spPr>
        <p:txBody>
          <a:bodyPr lIns="0" tIns="0" rIns="0" bIns="0"/>
          <a:lstStyle/>
          <a:p>
            <a:pPr lvl="0" defTabSz="457200">
              <a:defRPr sz="1200">
                <a:latin typeface="+mn-lt"/>
                <a:ea typeface="+mn-ea"/>
                <a:cs typeface="+mn-cs"/>
                <a:sym typeface="Helvetica"/>
              </a:defRPr>
            </a:pPr>
            <a:endParaRPr/>
          </a:p>
        </p:txBody>
      </p:sp>
      <p:sp>
        <p:nvSpPr>
          <p:cNvPr id="10" name="Shape 10"/>
          <p:cNvSpPr>
            <a:spLocks noGrp="1"/>
          </p:cNvSpPr>
          <p:nvPr>
            <p:ph type="body" idx="1"/>
          </p:nvPr>
        </p:nvSpPr>
        <p:spPr>
          <a:xfrm>
            <a:off x="609600" y="2667000"/>
            <a:ext cx="7772400" cy="4191000"/>
          </a:xfrm>
          <a:prstGeom prst="rect">
            <a:avLst/>
          </a:prstGeom>
        </p:spPr>
        <p:txBody>
          <a:bodyPr/>
          <a:lstStyle>
            <a:lvl1pPr marL="0" indent="0" algn="r">
              <a:spcBef>
                <a:spcPts val="1000"/>
              </a:spcBef>
              <a:buSzTx/>
              <a:buFontTx/>
              <a:buNone/>
              <a:defRPr sz="4400"/>
            </a:lvl1pPr>
            <a:lvl2pPr marL="906234" indent="-449033" algn="r">
              <a:spcBef>
                <a:spcPts val="1000"/>
              </a:spcBef>
              <a:buFontTx/>
              <a:defRPr sz="4400"/>
            </a:lvl2pPr>
            <a:lvl3pPr marL="1333500" indent="-419100" algn="r">
              <a:spcBef>
                <a:spcPts val="1000"/>
              </a:spcBef>
              <a:buFontTx/>
              <a:defRPr sz="4400"/>
            </a:lvl3pPr>
            <a:lvl4pPr marL="1874520" indent="-502919" algn="r">
              <a:spcBef>
                <a:spcPts val="1000"/>
              </a:spcBef>
              <a:buFontTx/>
              <a:defRPr sz="4400"/>
            </a:lvl4pPr>
            <a:lvl5pPr marL="2331720" indent="-502920" algn="r">
              <a:spcBef>
                <a:spcPts val="1000"/>
              </a:spcBef>
              <a:buFontTx/>
              <a:defRPr sz="4400"/>
            </a:lvl5pPr>
          </a:lstStyle>
          <a:p>
            <a:pPr lvl="0">
              <a:defRPr sz="1800"/>
            </a:pPr>
            <a:r>
              <a:rPr sz="4400"/>
              <a:t>Body Level One</a:t>
            </a:r>
          </a:p>
          <a:p>
            <a:pPr lvl="1">
              <a:defRPr sz="1800"/>
            </a:pPr>
            <a:r>
              <a:rPr sz="4400"/>
              <a:t>Body Level Two</a:t>
            </a:r>
          </a:p>
          <a:p>
            <a:pPr lvl="2">
              <a:defRPr sz="1800"/>
            </a:pPr>
            <a:r>
              <a:rPr sz="4400"/>
              <a:t>Body Level Three</a:t>
            </a:r>
          </a:p>
          <a:p>
            <a:pPr lvl="3">
              <a:defRPr sz="1800"/>
            </a:pPr>
            <a:r>
              <a:rPr sz="4400"/>
              <a:t>Body Level Four</a:t>
            </a:r>
          </a:p>
          <a:p>
            <a:pPr lvl="4">
              <a:defRPr sz="1800"/>
            </a:pPr>
            <a:r>
              <a:rPr sz="440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Main Content Slide">
    <p:spTree>
      <p:nvGrpSpPr>
        <p:cNvPr id="1" name=""/>
        <p:cNvGrpSpPr/>
        <p:nvPr/>
      </p:nvGrpSpPr>
      <p:grpSpPr>
        <a:xfrm>
          <a:off x="0" y="0"/>
          <a:ext cx="0" cy="0"/>
          <a:chOff x="0" y="0"/>
          <a:chExt cx="0" cy="0"/>
        </a:xfrm>
      </p:grpSpPr>
      <p:sp>
        <p:nvSpPr>
          <p:cNvPr id="17" name="Shape 17"/>
          <p:cNvSpPr/>
          <p:nvPr/>
        </p:nvSpPr>
        <p:spPr>
          <a:xfrm>
            <a:off x="0" y="6324600"/>
            <a:ext cx="9144001" cy="0"/>
          </a:xfrm>
          <a:prstGeom prst="line">
            <a:avLst/>
          </a:prstGeom>
          <a:ln>
            <a:solidFill>
              <a:srgbClr val="808080"/>
            </a:solidFill>
          </a:ln>
        </p:spPr>
        <p:txBody>
          <a:bodyPr lIns="0" tIns="0" rIns="0" bIns="0"/>
          <a:lstStyle/>
          <a:p>
            <a:pPr lvl="0" defTabSz="457200">
              <a:defRPr sz="1200">
                <a:latin typeface="+mn-lt"/>
                <a:ea typeface="+mn-ea"/>
                <a:cs typeface="+mn-cs"/>
                <a:sym typeface="Helvetica"/>
              </a:defRPr>
            </a:pPr>
            <a:endParaRPr/>
          </a:p>
        </p:txBody>
      </p:sp>
      <p:sp>
        <p:nvSpPr>
          <p:cNvPr id="18" name="Shape 18"/>
          <p:cNvSpPr/>
          <p:nvPr/>
        </p:nvSpPr>
        <p:spPr>
          <a:xfrm>
            <a:off x="228600" y="914400"/>
            <a:ext cx="8458201" cy="0"/>
          </a:xfrm>
          <a:prstGeom prst="line">
            <a:avLst/>
          </a:prstGeom>
          <a:ln w="15875">
            <a:solidFill>
              <a:srgbClr val="0070C0"/>
            </a:solidFill>
          </a:ln>
        </p:spPr>
        <p:txBody>
          <a:bodyPr lIns="0" tIns="0" rIns="0" bIns="0"/>
          <a:lstStyle/>
          <a:p>
            <a:pPr lvl="0" defTabSz="457200">
              <a:defRPr sz="1200">
                <a:latin typeface="+mn-lt"/>
                <a:ea typeface="+mn-ea"/>
                <a:cs typeface="+mn-cs"/>
                <a:sym typeface="Helvetica"/>
              </a:defRPr>
            </a:pPr>
            <a:endParaRPr/>
          </a:p>
        </p:txBody>
      </p:sp>
      <p:sp>
        <p:nvSpPr>
          <p:cNvPr id="19" name="Shape 19"/>
          <p:cNvSpPr>
            <a:spLocks noGrp="1"/>
          </p:cNvSpPr>
          <p:nvPr>
            <p:ph type="body" idx="1"/>
          </p:nvPr>
        </p:nvSpPr>
        <p:spPr>
          <a:xfrm>
            <a:off x="457200" y="2209800"/>
            <a:ext cx="8229600" cy="4648200"/>
          </a:xfrm>
          <a:prstGeom prst="rect">
            <a:avLst/>
          </a:prstGeom>
        </p:spPr>
        <p:txBody>
          <a:bodyPr/>
          <a:lstStyle>
            <a:lvl1pPr>
              <a:spcBef>
                <a:spcPts val="1200"/>
              </a:spcBef>
              <a:defRPr sz="2600"/>
            </a:lvl1pPr>
            <a:lvl2pPr marL="742950" indent="-285750">
              <a:spcBef>
                <a:spcPts val="1200"/>
              </a:spcBef>
              <a:defRPr sz="2600"/>
            </a:lvl2pPr>
            <a:lvl3pPr marL="1162050" indent="-247650">
              <a:spcBef>
                <a:spcPts val="1200"/>
              </a:spcBef>
              <a:defRPr sz="2600"/>
            </a:lvl3pPr>
            <a:lvl4pPr marL="1668777" indent="-297177">
              <a:spcBef>
                <a:spcPts val="1200"/>
              </a:spcBef>
              <a:defRPr sz="2600"/>
            </a:lvl4pPr>
            <a:lvl5pPr marL="2125977" indent="-297177">
              <a:spcBef>
                <a:spcPts val="1200"/>
              </a:spcBef>
              <a:defRPr sz="2600"/>
            </a:lvl5pPr>
          </a:lstStyle>
          <a:p>
            <a:pPr lvl="0">
              <a:defRPr sz="1800"/>
            </a:pPr>
            <a:r>
              <a:rPr sz="2600" dirty="0"/>
              <a:t>Body Level One</a:t>
            </a:r>
          </a:p>
          <a:p>
            <a:pPr lvl="1">
              <a:defRPr sz="1800"/>
            </a:pPr>
            <a:r>
              <a:rPr sz="2600" dirty="0"/>
              <a:t>Body Level Two</a:t>
            </a:r>
          </a:p>
          <a:p>
            <a:pPr lvl="2">
              <a:defRPr sz="1800"/>
            </a:pPr>
            <a:r>
              <a:rPr sz="2600" dirty="0"/>
              <a:t>Body Level Three</a:t>
            </a:r>
          </a:p>
          <a:p>
            <a:pPr lvl="3">
              <a:defRPr sz="1800"/>
            </a:pPr>
            <a:r>
              <a:rPr sz="2600" dirty="0"/>
              <a:t>Body Level Four</a:t>
            </a:r>
          </a:p>
          <a:p>
            <a:pPr lvl="4">
              <a:defRPr sz="1800"/>
            </a:pPr>
            <a:r>
              <a:rPr sz="2600" dirty="0"/>
              <a:t>Body Level Five</a:t>
            </a:r>
          </a:p>
        </p:txBody>
      </p:sp>
      <p:sp>
        <p:nvSpPr>
          <p:cNvPr id="20" name="Shape 20"/>
          <p:cNvSpPr/>
          <p:nvPr/>
        </p:nvSpPr>
        <p:spPr>
          <a:xfrm>
            <a:off x="8432562" y="6415590"/>
            <a:ext cx="533400" cy="276995"/>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1200">
                <a:solidFill>
                  <a:srgbClr val="808080"/>
                </a:solidFill>
                <a:latin typeface="Calibri"/>
                <a:ea typeface="Calibri"/>
                <a:cs typeface="Calibri"/>
                <a:sym typeface="Calibri"/>
              </a:defRPr>
            </a:lvl1pPr>
          </a:lstStyle>
          <a:p>
            <a:pPr lvl="0">
              <a:defRPr sz="1800">
                <a:solidFill>
                  <a:srgbClr val="000000"/>
                </a:solidFill>
              </a:defRPr>
            </a:pPr>
            <a:fld id="{06C1E5E6-E85D-423B-99E3-5F746B3CE593}" type="slidenum">
              <a:rPr lang="en-US" sz="1200" smtClean="0">
                <a:solidFill>
                  <a:srgbClr val="808080"/>
                </a:solidFill>
              </a:rPr>
              <a:t>‹#›</a:t>
            </a:fld>
            <a:endParaRPr sz="1200" dirty="0">
              <a:solidFill>
                <a:srgbClr val="808080"/>
              </a:solidFill>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Slide">
    <p:spTree>
      <p:nvGrpSpPr>
        <p:cNvPr id="1" name=""/>
        <p:cNvGrpSpPr/>
        <p:nvPr/>
      </p:nvGrpSpPr>
      <p:grpSpPr>
        <a:xfrm>
          <a:off x="0" y="0"/>
          <a:ext cx="0" cy="0"/>
          <a:chOff x="0" y="0"/>
          <a:chExt cx="0" cy="0"/>
        </a:xfrm>
      </p:grpSpPr>
      <p:sp>
        <p:nvSpPr>
          <p:cNvPr id="22" name="Shape 22"/>
          <p:cNvSpPr/>
          <p:nvPr/>
        </p:nvSpPr>
        <p:spPr>
          <a:xfrm>
            <a:off x="0" y="6324600"/>
            <a:ext cx="9144001" cy="0"/>
          </a:xfrm>
          <a:prstGeom prst="line">
            <a:avLst/>
          </a:prstGeom>
          <a:ln>
            <a:solidFill>
              <a:srgbClr val="808080"/>
            </a:solidFill>
          </a:ln>
        </p:spPr>
        <p:txBody>
          <a:bodyPr lIns="0" tIns="0" rIns="0" bIns="0"/>
          <a:lstStyle/>
          <a:p>
            <a:pPr lvl="0" defTabSz="457200">
              <a:defRPr sz="1200">
                <a:latin typeface="+mn-lt"/>
                <a:ea typeface="+mn-ea"/>
                <a:cs typeface="+mn-cs"/>
                <a:sym typeface="Helvetica"/>
              </a:defRPr>
            </a:pPr>
            <a:endParaRPr/>
          </a:p>
        </p:txBody>
      </p:sp>
      <p:sp>
        <p:nvSpPr>
          <p:cNvPr id="23" name="Shape 23"/>
          <p:cNvSpPr/>
          <p:nvPr/>
        </p:nvSpPr>
        <p:spPr>
          <a:xfrm>
            <a:off x="228600" y="914400"/>
            <a:ext cx="8458201" cy="0"/>
          </a:xfrm>
          <a:prstGeom prst="line">
            <a:avLst/>
          </a:prstGeom>
          <a:ln w="15875">
            <a:solidFill>
              <a:srgbClr val="0070C0"/>
            </a:solidFill>
          </a:ln>
        </p:spPr>
        <p:txBody>
          <a:bodyPr lIns="0" tIns="0" rIns="0" bIns="0"/>
          <a:lstStyle/>
          <a:p>
            <a:pPr lvl="0" defTabSz="457200">
              <a:defRPr sz="1200">
                <a:latin typeface="+mn-lt"/>
                <a:ea typeface="+mn-ea"/>
                <a:cs typeface="+mn-cs"/>
                <a:sym typeface="Helvetica"/>
              </a:defRPr>
            </a:pPr>
            <a:endParaRPr/>
          </a:p>
        </p:txBody>
      </p:sp>
      <p:sp>
        <p:nvSpPr>
          <p:cNvPr id="24" name="Shape 24"/>
          <p:cNvSpPr>
            <a:spLocks noGrp="1"/>
          </p:cNvSpPr>
          <p:nvPr>
            <p:ph type="body" idx="1"/>
          </p:nvPr>
        </p:nvSpPr>
        <p:spPr>
          <a:xfrm>
            <a:off x="457200" y="2209800"/>
            <a:ext cx="4114800" cy="4648200"/>
          </a:xfrm>
          <a:prstGeom prst="rect">
            <a:avLst/>
          </a:prstGeom>
        </p:spPr>
        <p:txBody>
          <a:bodyPr/>
          <a:lstStyle>
            <a:lvl1pPr>
              <a:spcBef>
                <a:spcPts val="1200"/>
              </a:spcBef>
              <a:defRPr sz="2600"/>
            </a:lvl1pPr>
            <a:lvl2pPr marL="742950" indent="-285750">
              <a:spcBef>
                <a:spcPts val="1200"/>
              </a:spcBef>
              <a:defRPr sz="2600"/>
            </a:lvl2pPr>
            <a:lvl3pPr marL="1162050" indent="-247650">
              <a:spcBef>
                <a:spcPts val="1200"/>
              </a:spcBef>
              <a:defRPr sz="2600"/>
            </a:lvl3pPr>
            <a:lvl4pPr marL="1668777" indent="-297177">
              <a:spcBef>
                <a:spcPts val="1200"/>
              </a:spcBef>
              <a:defRPr sz="2600"/>
            </a:lvl4pPr>
            <a:lvl5pPr marL="2125977" indent="-297177">
              <a:spcBef>
                <a:spcPts val="1200"/>
              </a:spcBef>
              <a:defRPr sz="2600"/>
            </a:lvl5pPr>
          </a:lstStyle>
          <a:p>
            <a:pPr lvl="0">
              <a:defRPr sz="1800"/>
            </a:pPr>
            <a:r>
              <a:rPr sz="2600"/>
              <a:t>Body Level One</a:t>
            </a:r>
          </a:p>
          <a:p>
            <a:pPr lvl="1">
              <a:defRPr sz="1800"/>
            </a:pPr>
            <a:r>
              <a:rPr sz="2600"/>
              <a:t>Body Level Two</a:t>
            </a:r>
          </a:p>
          <a:p>
            <a:pPr lvl="2">
              <a:defRPr sz="1800"/>
            </a:pPr>
            <a:r>
              <a:rPr sz="2600"/>
              <a:t>Body Level Three</a:t>
            </a:r>
          </a:p>
          <a:p>
            <a:pPr lvl="3">
              <a:defRPr sz="1800"/>
            </a:pPr>
            <a:r>
              <a:rPr sz="2600"/>
              <a:t>Body Level Four</a:t>
            </a:r>
          </a:p>
          <a:p>
            <a:pPr lvl="4">
              <a:defRPr sz="1800"/>
            </a:pPr>
            <a:r>
              <a:rPr sz="2600"/>
              <a:t>Body Level Five</a:t>
            </a:r>
          </a:p>
        </p:txBody>
      </p:sp>
      <p:sp>
        <p:nvSpPr>
          <p:cNvPr id="25" name="Shape 25"/>
          <p:cNvSpPr/>
          <p:nvPr/>
        </p:nvSpPr>
        <p:spPr>
          <a:xfrm>
            <a:off x="8458200" y="6417176"/>
            <a:ext cx="495300" cy="276995"/>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1200">
                <a:solidFill>
                  <a:srgbClr val="808080"/>
                </a:solidFill>
                <a:latin typeface="Calibri"/>
                <a:ea typeface="Calibri"/>
                <a:cs typeface="Calibri"/>
                <a:sym typeface="Calibri"/>
              </a:defRPr>
            </a:lvl1pPr>
          </a:lstStyle>
          <a:p>
            <a:pPr lvl="0">
              <a:defRPr sz="1800">
                <a:solidFill>
                  <a:srgbClr val="000000"/>
                </a:solidFill>
              </a:defRPr>
            </a:pPr>
            <a:fld id="{5C0CCCDA-EFDB-4A52-86D3-B77118F56A0C}" type="slidenum">
              <a:rPr lang="en-US" sz="1200" smtClean="0">
                <a:solidFill>
                  <a:srgbClr val="808080"/>
                </a:solidFill>
              </a:rPr>
              <a:t>‹#›</a:t>
            </a:fld>
            <a:endParaRPr sz="1200" dirty="0">
              <a:solidFill>
                <a:srgbClr val="808080"/>
              </a:solidFill>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2" name="Shape 32"/>
          <p:cNvSpPr>
            <a:spLocks noGrp="1"/>
          </p:cNvSpPr>
          <p:nvPr>
            <p:ph type="title"/>
          </p:nvPr>
        </p:nvSpPr>
        <p:spPr>
          <a:prstGeom prst="rect">
            <a:avLst/>
          </a:prstGeom>
        </p:spPr>
        <p:txBody>
          <a:bodyPr/>
          <a:lstStyle/>
          <a:p>
            <a:pPr lvl="0">
              <a:defRPr sz="1800"/>
            </a:pPr>
            <a:r>
              <a:rPr sz="4400"/>
              <a:t>Title Text</a:t>
            </a:r>
          </a:p>
        </p:txBody>
      </p:sp>
      <p:sp>
        <p:nvSpPr>
          <p:cNvPr id="33" name="Shape 33"/>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34" name="Shape 34"/>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2" name="Rectangle 1"/>
          <p:cNvSpPr/>
          <p:nvPr userDrawn="1"/>
        </p:nvSpPr>
        <p:spPr>
          <a:xfrm>
            <a:off x="427300" y="6336151"/>
            <a:ext cx="4572000" cy="246221"/>
          </a:xfrm>
          <a:prstGeom prst="rect">
            <a:avLst/>
          </a:prstGeom>
        </p:spPr>
        <p:txBody>
          <a:bodyPr>
            <a:spAutoFit/>
          </a:bodyPr>
          <a:lstStyle/>
          <a:p>
            <a:r>
              <a:rPr lang="en-US" sz="1000" b="0" i="0" u="none" strike="noStrike" baseline="0" dirty="0" smtClean="0">
                <a:solidFill>
                  <a:schemeClr val="tx1">
                    <a:lumMod val="75000"/>
                    <a:lumOff val="25000"/>
                  </a:schemeClr>
                </a:solidFill>
                <a:latin typeface="Cambria" panose="02040503050406030204" pitchFamily="18" charset="0"/>
                <a:ea typeface="+mj-ea"/>
                <a:cs typeface="Arial" panose="020B0604020202020204" pitchFamily="34" charset="0"/>
                <a:sym typeface="Helvetica Neue"/>
              </a:rPr>
              <a:t>E‐rate Program Applicant Trainings </a:t>
            </a:r>
            <a:r>
              <a:rPr lang="en-US" sz="1000" b="1" i="0" u="none" strike="noStrike" baseline="0" dirty="0" smtClean="0">
                <a:solidFill>
                  <a:schemeClr val="tx1">
                    <a:lumMod val="75000"/>
                    <a:lumOff val="25000"/>
                  </a:schemeClr>
                </a:solidFill>
                <a:latin typeface="Cambria" panose="02040503050406030204" pitchFamily="18" charset="0"/>
                <a:ea typeface="+mj-ea"/>
                <a:cs typeface="Arial" panose="020B0604020202020204" pitchFamily="34" charset="0"/>
                <a:sym typeface="Helvetica Neue"/>
              </a:rPr>
              <a:t>I</a:t>
            </a:r>
            <a:r>
              <a:rPr lang="en-US" sz="1000" b="0" i="0" u="none" strike="noStrike" baseline="0" dirty="0" smtClean="0">
                <a:solidFill>
                  <a:schemeClr val="tx1">
                    <a:lumMod val="75000"/>
                    <a:lumOff val="25000"/>
                  </a:schemeClr>
                </a:solidFill>
                <a:latin typeface="Cambria" panose="02040503050406030204" pitchFamily="18" charset="0"/>
                <a:ea typeface="+mj-ea"/>
                <a:cs typeface="Arial" panose="020B0604020202020204" pitchFamily="34" charset="0"/>
                <a:sym typeface="Helvetica Neue"/>
              </a:rPr>
              <a:t> How to Use the Portal 2</a:t>
            </a:r>
            <a:endParaRPr lang="en-US" sz="1000" b="0" dirty="0">
              <a:solidFill>
                <a:schemeClr val="tx1">
                  <a:lumMod val="75000"/>
                  <a:lumOff val="25000"/>
                </a:schemeClr>
              </a:solidFill>
              <a:latin typeface="Cambria" panose="02040503050406030204" pitchFamily="18" charset="0"/>
              <a:cs typeface="Arial" panose="020B0604020202020204" pitchFamily="34" charset="0"/>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228600" y="914400"/>
            <a:ext cx="1828801" cy="0"/>
          </a:xfrm>
          <a:prstGeom prst="line">
            <a:avLst/>
          </a:prstGeom>
          <a:ln w="25400">
            <a:solidFill>
              <a:srgbClr val="FFFFFF"/>
            </a:solidFill>
          </a:ln>
        </p:spPr>
        <p:txBody>
          <a:bodyPr lIns="0" tIns="0" rIns="0" bIns="0"/>
          <a:lstStyle/>
          <a:p>
            <a:pPr lvl="0" defTabSz="457200">
              <a:defRPr sz="1200">
                <a:latin typeface="+mn-lt"/>
                <a:ea typeface="+mn-ea"/>
                <a:cs typeface="+mn-cs"/>
                <a:sym typeface="Helvetica"/>
              </a:defRPr>
            </a:pPr>
            <a:endParaRPr/>
          </a:p>
        </p:txBody>
      </p:sp>
      <p:pic>
        <p:nvPicPr>
          <p:cNvPr id="3" name="image1.jpeg"/>
          <p:cNvPicPr/>
          <p:nvPr/>
        </p:nvPicPr>
        <p:blipFill>
          <a:blip r:embed="rId6">
            <a:extLst/>
          </a:blip>
          <a:stretch>
            <a:fillRect/>
          </a:stretch>
        </p:blipFill>
        <p:spPr>
          <a:xfrm>
            <a:off x="76200" y="76200"/>
            <a:ext cx="2061557" cy="914400"/>
          </a:xfrm>
          <a:prstGeom prst="rect">
            <a:avLst/>
          </a:prstGeom>
          <a:ln w="12700">
            <a:miter lim="400000"/>
          </a:ln>
        </p:spPr>
      </p:pic>
      <p:sp>
        <p:nvSpPr>
          <p:cNvPr id="4" name="Shape 4"/>
          <p:cNvSpPr/>
          <p:nvPr/>
        </p:nvSpPr>
        <p:spPr>
          <a:xfrm>
            <a:off x="3785164" y="6570291"/>
            <a:ext cx="5444384" cy="461661"/>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lvl="0" algn="r"/>
            <a:r>
              <a:rPr sz="1200" dirty="0">
                <a:solidFill>
                  <a:srgbClr val="595959"/>
                </a:solidFill>
                <a:latin typeface="Calibri"/>
                <a:ea typeface="Calibri"/>
                <a:cs typeface="Calibri"/>
                <a:sym typeface="Calibri"/>
              </a:rPr>
              <a:t>© 2015 Universal Service Administrative Company. All rights reserved.				</a:t>
            </a:r>
            <a:r>
              <a:rPr sz="1200" dirty="0">
                <a:solidFill>
                  <a:srgbClr val="808080"/>
                </a:solidFill>
                <a:latin typeface="Calibri"/>
                <a:ea typeface="Calibri"/>
                <a:cs typeface="Calibri"/>
                <a:sym typeface="Calibri"/>
              </a:rPr>
              <a:t>		</a:t>
            </a:r>
          </a:p>
        </p:txBody>
      </p:sp>
      <p:sp>
        <p:nvSpPr>
          <p:cNvPr id="5" name="Shape 5"/>
          <p:cNvSpPr>
            <a:spLocks noGrp="1"/>
          </p:cNvSpPr>
          <p:nvPr>
            <p:ph type="title"/>
          </p:nvPr>
        </p:nvSpPr>
        <p:spPr>
          <a:xfrm>
            <a:off x="457200" y="274638"/>
            <a:ext cx="8229600" cy="132556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lstStyle/>
          <a:p>
            <a:pPr lvl="0">
              <a:defRPr sz="1800"/>
            </a:pPr>
            <a:r>
              <a:rPr sz="4400"/>
              <a:t>Title Text</a:t>
            </a:r>
          </a:p>
        </p:txBody>
      </p:sp>
      <p:sp>
        <p:nvSpPr>
          <p:cNvPr id="6" name="Shape 6"/>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7" name="Shape 7"/>
          <p:cNvSpPr>
            <a:spLocks noGrp="1"/>
          </p:cNvSpPr>
          <p:nvPr>
            <p:ph type="sldNum" sz="quarter" idx="2"/>
          </p:nvPr>
        </p:nvSpPr>
        <p:spPr>
          <a:xfrm>
            <a:off x="7306654" y="6287982"/>
            <a:ext cx="1380146" cy="215440"/>
          </a:xfrm>
          <a:prstGeom prst="rect">
            <a:avLst/>
          </a:prstGeom>
          <a:ln w="12700">
            <a:miter lim="400000"/>
          </a:ln>
        </p:spPr>
        <p:txBody>
          <a:bodyPr wrap="square" lIns="45718" tIns="45718" rIns="45718" bIns="45718">
            <a:spAutoFit/>
          </a:bodyPr>
          <a:lstStyle>
            <a:lvl1pPr algn="ctr">
              <a:defRPr sz="800">
                <a:solidFill>
                  <a:schemeClr val="tx1">
                    <a:lumMod val="85000"/>
                    <a:lumOff val="15000"/>
                  </a:schemeClr>
                </a:solidFill>
                <a:latin typeface="Calibri"/>
                <a:ea typeface="Calibri"/>
                <a:cs typeface="Calibri"/>
                <a:sym typeface="Calibri"/>
              </a:defRPr>
            </a:lvl1pPr>
          </a:lstStyle>
          <a:p>
            <a:fld id="{8BE00182-EC4D-4505-B1B5-8F3710E628F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4" r:id="rId4"/>
  </p:sldLayoutIdLst>
  <p:transition spd="med"/>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algn="ctr">
        <a:defRPr sz="4400">
          <a:latin typeface="Calibri"/>
          <a:ea typeface="Calibri"/>
          <a:cs typeface="Calibri"/>
          <a:sym typeface="Calibri"/>
        </a:defRPr>
      </a:lvl6pPr>
      <a:lvl7pPr algn="ctr">
        <a:defRPr sz="4400">
          <a:latin typeface="Calibri"/>
          <a:ea typeface="Calibri"/>
          <a:cs typeface="Calibri"/>
          <a:sym typeface="Calibri"/>
        </a:defRPr>
      </a:lvl7pPr>
      <a:lvl8pPr algn="ctr">
        <a:defRPr sz="4400">
          <a:latin typeface="Calibri"/>
          <a:ea typeface="Calibri"/>
          <a:cs typeface="Calibri"/>
          <a:sym typeface="Calibri"/>
        </a:defRPr>
      </a:lvl8pPr>
      <a:lvl9pPr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194560" indent="-365760">
        <a:spcBef>
          <a:spcPts val="700"/>
        </a:spcBef>
        <a:buSzPct val="100000"/>
        <a:buFont typeface="Arial"/>
        <a:buChar char="»"/>
        <a:defRPr sz="3200">
          <a:latin typeface="Calibri"/>
          <a:ea typeface="Calibri"/>
          <a:cs typeface="Calibri"/>
          <a:sym typeface="Calibri"/>
        </a:defRPr>
      </a:lvl5pPr>
      <a:lvl6pPr marL="2651760" indent="-365760">
        <a:spcBef>
          <a:spcPts val="700"/>
        </a:spcBef>
        <a:buSzPct val="100000"/>
        <a:buFont typeface="Arial"/>
        <a:buChar char="•"/>
        <a:defRPr sz="3200">
          <a:latin typeface="Calibri"/>
          <a:ea typeface="Calibri"/>
          <a:cs typeface="Calibri"/>
          <a:sym typeface="Calibri"/>
        </a:defRPr>
      </a:lvl6pPr>
      <a:lvl7pPr marL="3108960" indent="-365760">
        <a:spcBef>
          <a:spcPts val="700"/>
        </a:spcBef>
        <a:buSzPct val="100000"/>
        <a:buFont typeface="Arial"/>
        <a:buChar char="•"/>
        <a:defRPr sz="3200">
          <a:latin typeface="Calibri"/>
          <a:ea typeface="Calibri"/>
          <a:cs typeface="Calibri"/>
          <a:sym typeface="Calibri"/>
        </a:defRPr>
      </a:lvl7pPr>
      <a:lvl8pPr marL="3566159" indent="-365759">
        <a:spcBef>
          <a:spcPts val="700"/>
        </a:spcBef>
        <a:buSzPct val="100000"/>
        <a:buFont typeface="Arial"/>
        <a:buChar char="•"/>
        <a:defRPr sz="3200">
          <a:latin typeface="Calibri"/>
          <a:ea typeface="Calibri"/>
          <a:cs typeface="Calibri"/>
          <a:sym typeface="Calibri"/>
        </a:defRPr>
      </a:lvl8pPr>
      <a:lvl9pPr marL="4023359" indent="-365759">
        <a:spcBef>
          <a:spcPts val="700"/>
        </a:spcBef>
        <a:buSzPct val="100000"/>
        <a:buFont typeface="Arial"/>
        <a:buChar char="•"/>
        <a:defRPr sz="3200">
          <a:latin typeface="Calibri"/>
          <a:ea typeface="Calibri"/>
          <a:cs typeface="Calibri"/>
          <a:sym typeface="Calibri"/>
        </a:defRPr>
      </a:lvl9pPr>
    </p:bodyStyle>
    <p:otherStyle>
      <a:lvl1pPr>
        <a:defRPr>
          <a:solidFill>
            <a:schemeClr val="tx1"/>
          </a:solidFill>
          <a:latin typeface="+mn-lt"/>
          <a:ea typeface="+mn-ea"/>
          <a:cs typeface="+mn-cs"/>
          <a:sym typeface="Calibri"/>
        </a:defRPr>
      </a:lvl1pPr>
      <a:lvl2pPr>
        <a:defRPr>
          <a:solidFill>
            <a:schemeClr val="tx1"/>
          </a:solidFill>
          <a:latin typeface="+mn-lt"/>
          <a:ea typeface="+mn-ea"/>
          <a:cs typeface="+mn-cs"/>
          <a:sym typeface="Calibri"/>
        </a:defRPr>
      </a:lvl2pPr>
      <a:lvl3pPr>
        <a:defRPr>
          <a:solidFill>
            <a:schemeClr val="tx1"/>
          </a:solidFill>
          <a:latin typeface="+mn-lt"/>
          <a:ea typeface="+mn-ea"/>
          <a:cs typeface="+mn-cs"/>
          <a:sym typeface="Calibri"/>
        </a:defRPr>
      </a:lvl3pPr>
      <a:lvl4pPr>
        <a:defRPr>
          <a:solidFill>
            <a:schemeClr val="tx1"/>
          </a:solidFill>
          <a:latin typeface="+mn-lt"/>
          <a:ea typeface="+mn-ea"/>
          <a:cs typeface="+mn-cs"/>
          <a:sym typeface="Calibri"/>
        </a:defRPr>
      </a:lvl4pPr>
      <a:lvl5pPr>
        <a:defRPr>
          <a:solidFill>
            <a:schemeClr val="tx1"/>
          </a:solidFill>
          <a:latin typeface="+mn-lt"/>
          <a:ea typeface="+mn-ea"/>
          <a:cs typeface="+mn-cs"/>
          <a:sym typeface="Calibri"/>
        </a:defRPr>
      </a:lvl5pPr>
      <a:lvl6pPr>
        <a:defRPr>
          <a:solidFill>
            <a:schemeClr val="tx1"/>
          </a:solidFill>
          <a:latin typeface="+mn-lt"/>
          <a:ea typeface="+mn-ea"/>
          <a:cs typeface="+mn-cs"/>
          <a:sym typeface="Calibri"/>
        </a:defRPr>
      </a:lvl6pPr>
      <a:lvl7pPr>
        <a:defRPr>
          <a:solidFill>
            <a:schemeClr val="tx1"/>
          </a:solidFill>
          <a:latin typeface="+mn-lt"/>
          <a:ea typeface="+mn-ea"/>
          <a:cs typeface="+mn-cs"/>
          <a:sym typeface="Calibri"/>
        </a:defRPr>
      </a:lvl7pPr>
      <a:lvl8pPr>
        <a:defRPr>
          <a:solidFill>
            <a:schemeClr val="tx1"/>
          </a:solidFill>
          <a:latin typeface="+mn-lt"/>
          <a:ea typeface="+mn-ea"/>
          <a:cs typeface="+mn-cs"/>
          <a:sym typeface="Calibri"/>
        </a:defRPr>
      </a:lvl8pPr>
      <a:lvl9pPr>
        <a:defRPr>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a:spLocks noGrp="1"/>
          </p:cNvSpPr>
          <p:nvPr>
            <p:ph type="body" idx="1"/>
          </p:nvPr>
        </p:nvSpPr>
        <p:spPr>
          <a:xfrm>
            <a:off x="609600" y="2667000"/>
            <a:ext cx="7772400" cy="838200"/>
          </a:xfrm>
          <a:prstGeom prst="rect">
            <a:avLst/>
          </a:prstGeom>
        </p:spPr>
        <p:txBody>
          <a:bodyPr lIns="0" tIns="0" rIns="0" bIns="0">
            <a:normAutofit/>
          </a:bodyPr>
          <a:lstStyle/>
          <a:p>
            <a:pPr lvl="0">
              <a:defRPr sz="1800"/>
            </a:pPr>
            <a:r>
              <a:rPr sz="4400"/>
              <a:t>2015 Applicant Training</a:t>
            </a:r>
          </a:p>
        </p:txBody>
      </p:sp>
      <p:sp>
        <p:nvSpPr>
          <p:cNvPr id="39" name="Shape 39"/>
          <p:cNvSpPr/>
          <p:nvPr/>
        </p:nvSpPr>
        <p:spPr>
          <a:xfrm>
            <a:off x="609600" y="3505200"/>
            <a:ext cx="7772400" cy="9677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spcBef>
                <a:spcPts val="1400"/>
              </a:spcBef>
              <a:defRPr sz="6000" b="1">
                <a:latin typeface="Calibri"/>
                <a:ea typeface="Calibri"/>
                <a:cs typeface="Calibri"/>
                <a:sym typeface="Calibri"/>
              </a:defRPr>
            </a:lvl1pPr>
          </a:lstStyle>
          <a:p>
            <a:pPr lvl="0">
              <a:defRPr sz="1800" b="0"/>
            </a:pPr>
            <a:r>
              <a:rPr sz="6000" b="1"/>
              <a:t>Fiber Options</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a:spLocks noGrp="1"/>
          </p:cNvSpPr>
          <p:nvPr>
            <p:ph type="body" idx="1"/>
          </p:nvPr>
        </p:nvSpPr>
        <p:spPr>
          <a:xfrm>
            <a:off x="457200" y="2209800"/>
            <a:ext cx="8229600" cy="4038600"/>
          </a:xfrm>
          <a:prstGeom prst="rect">
            <a:avLst/>
          </a:prstGeom>
        </p:spPr>
        <p:txBody>
          <a:bodyPr lIns="0" tIns="0" rIns="0" bIns="0">
            <a:normAutofit/>
          </a:bodyPr>
          <a:lstStyle/>
          <a:p>
            <a:pPr marL="1033403" lvl="0" indent="-1033403">
              <a:defRPr sz="1800"/>
            </a:pPr>
            <a:r>
              <a:rPr sz="2600"/>
              <a:t>Beginning FY 2016, funding for lit and dark fiber has been equalized. </a:t>
            </a:r>
          </a:p>
          <a:p>
            <a:pPr marL="1033403" lvl="0" indent="-1033403">
              <a:defRPr sz="1800"/>
            </a:pPr>
            <a:r>
              <a:rPr sz="2600"/>
              <a:t>Dark fiber leases allow the purchase of capacity separate from the service of lighting the fiber.</a:t>
            </a:r>
          </a:p>
        </p:txBody>
      </p:sp>
      <p:sp>
        <p:nvSpPr>
          <p:cNvPr id="75" name="Shape 75"/>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Equalizing Dark and Lit Fiber</a:t>
            </a:r>
          </a:p>
        </p:txBody>
      </p:sp>
      <p:sp>
        <p:nvSpPr>
          <p:cNvPr id="76" name="Shape 76"/>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Shape 78"/>
          <p:cNvSpPr>
            <a:spLocks noGrp="1"/>
          </p:cNvSpPr>
          <p:nvPr>
            <p:ph type="body" idx="1"/>
          </p:nvPr>
        </p:nvSpPr>
        <p:spPr>
          <a:xfrm>
            <a:off x="457200" y="2209800"/>
            <a:ext cx="4114800" cy="4038600"/>
          </a:xfrm>
          <a:prstGeom prst="rect">
            <a:avLst/>
          </a:prstGeom>
        </p:spPr>
        <p:txBody>
          <a:bodyPr lIns="0" tIns="0" rIns="0" bIns="0">
            <a:normAutofit/>
          </a:bodyPr>
          <a:lstStyle/>
          <a:p>
            <a:pPr marL="0" lvl="0" indent="0" algn="ctr">
              <a:buSzTx/>
              <a:buNone/>
              <a:defRPr sz="1800"/>
            </a:pPr>
            <a:r>
              <a:rPr sz="2600" b="1" dirty="0"/>
              <a:t>Old Dark Fiber Rule</a:t>
            </a:r>
            <a:endParaRPr b="1" dirty="0"/>
          </a:p>
          <a:p>
            <a:pPr marL="457200" lvl="1" indent="-457200">
              <a:buFont typeface="Arial" panose="020B0604020202020204" pitchFamily="34" charset="0"/>
              <a:buChar char="•"/>
              <a:defRPr sz="1800"/>
            </a:pPr>
            <a:r>
              <a:rPr sz="2600" dirty="0"/>
              <a:t>E-rate would only pay special construction costs up to the applicant’s property line. </a:t>
            </a:r>
          </a:p>
          <a:p>
            <a:pPr marL="457200" lvl="1" indent="-457200">
              <a:buFont typeface="Arial" panose="020B0604020202020204" pitchFamily="34" charset="0"/>
              <a:buChar char="•"/>
              <a:defRPr sz="1800"/>
            </a:pPr>
            <a:r>
              <a:rPr sz="2600" dirty="0"/>
              <a:t>Modulating electronics not eligible in Category One.</a:t>
            </a:r>
          </a:p>
        </p:txBody>
      </p:sp>
      <p:sp>
        <p:nvSpPr>
          <p:cNvPr id="79" name="Shape 79"/>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Equalizing Dark and Lit Fiber</a:t>
            </a:r>
          </a:p>
        </p:txBody>
      </p:sp>
      <p:sp>
        <p:nvSpPr>
          <p:cNvPr id="80" name="Shape 80"/>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
        <p:nvSpPr>
          <p:cNvPr id="81" name="Shape 81"/>
          <p:cNvSpPr/>
          <p:nvPr/>
        </p:nvSpPr>
        <p:spPr>
          <a:xfrm>
            <a:off x="4572000" y="2209799"/>
            <a:ext cx="4533851" cy="3200872"/>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1">
              <a:spcBef>
                <a:spcPts val="1200"/>
              </a:spcBef>
            </a:pPr>
            <a:r>
              <a:rPr sz="2600" b="1" dirty="0">
                <a:latin typeface="Calibri"/>
                <a:ea typeface="Calibri"/>
                <a:cs typeface="Calibri"/>
                <a:sym typeface="Calibri"/>
              </a:rPr>
              <a:t>New Dark Fiber Rule</a:t>
            </a:r>
            <a:endParaRPr sz="2600" dirty="0">
              <a:latin typeface="Calibri"/>
              <a:ea typeface="Calibri"/>
              <a:cs typeface="Calibri"/>
              <a:sym typeface="Calibri"/>
            </a:endParaRPr>
          </a:p>
          <a:p>
            <a:pPr marL="457200" lvl="1" indent="-457200">
              <a:spcBef>
                <a:spcPts val="1200"/>
              </a:spcBef>
              <a:buSzPct val="100000"/>
              <a:buFont typeface="Arial" panose="020B0604020202020204" pitchFamily="34" charset="0"/>
              <a:buChar char="•"/>
            </a:pPr>
            <a:r>
              <a:rPr sz="2600" dirty="0">
                <a:latin typeface="Calibri"/>
                <a:ea typeface="Calibri"/>
                <a:cs typeface="Calibri"/>
                <a:sym typeface="Calibri"/>
              </a:rPr>
              <a:t>E-rate will now pay special construction costs beyond the applicant’s property line. </a:t>
            </a:r>
          </a:p>
          <a:p>
            <a:pPr marL="457200" lvl="1" indent="-457200">
              <a:spcBef>
                <a:spcPts val="1200"/>
              </a:spcBef>
              <a:buSzPct val="100000"/>
              <a:buFont typeface="Arial" panose="020B0604020202020204" pitchFamily="34" charset="0"/>
              <a:buChar char="•"/>
            </a:pPr>
            <a:r>
              <a:rPr sz="2600" dirty="0">
                <a:latin typeface="Calibri"/>
                <a:ea typeface="Calibri"/>
                <a:cs typeface="Calibri"/>
                <a:sym typeface="Calibri"/>
              </a:rPr>
              <a:t>Modulating electronics to light dark fiber will be eligible for category one support.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Shape 87"/>
          <p:cNvSpPr>
            <a:spLocks noGrp="1"/>
          </p:cNvSpPr>
          <p:nvPr>
            <p:ph type="body" idx="1"/>
          </p:nvPr>
        </p:nvSpPr>
        <p:spPr>
          <a:xfrm>
            <a:off x="457200" y="2209800"/>
            <a:ext cx="8229600" cy="4038600"/>
          </a:xfrm>
          <a:prstGeom prst="rect">
            <a:avLst/>
          </a:prstGeom>
        </p:spPr>
        <p:txBody>
          <a:bodyPr lIns="0" tIns="0" rIns="0" bIns="0">
            <a:normAutofit/>
          </a:bodyPr>
          <a:lstStyle/>
          <a:p>
            <a:pPr marL="686815" lvl="0" indent="-686815" defTabSz="877822">
              <a:spcBef>
                <a:spcPts val="1100"/>
              </a:spcBef>
              <a:defRPr sz="1800"/>
            </a:pPr>
            <a:r>
              <a:rPr sz="2600"/>
              <a:t>Applicants that seek bids for dark fiber must also seek bids for lit fiber service.</a:t>
            </a:r>
          </a:p>
          <a:p>
            <a:pPr marL="686815" lvl="0" indent="-686815" defTabSz="877822">
              <a:spcBef>
                <a:spcPts val="1100"/>
              </a:spcBef>
              <a:defRPr sz="1800"/>
            </a:pPr>
            <a:r>
              <a:rPr sz="2600"/>
              <a:t>Before selecting a dark fiber solution, applicants must fairly compare dark fiber with other available options to ensure the most cost effective option is chosen.</a:t>
            </a:r>
          </a:p>
        </p:txBody>
      </p:sp>
      <p:sp>
        <p:nvSpPr>
          <p:cNvPr id="88" name="Shape 88"/>
          <p:cNvSpPr/>
          <p:nvPr/>
        </p:nvSpPr>
        <p:spPr>
          <a:xfrm>
            <a:off x="457200" y="1600200"/>
            <a:ext cx="8229600" cy="3810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Requirement to Compare Dark and Lit Fiber</a:t>
            </a:r>
          </a:p>
        </p:txBody>
      </p:sp>
      <p:sp>
        <p:nvSpPr>
          <p:cNvPr id="89" name="Shape 89"/>
          <p:cNvSpPr/>
          <p:nvPr/>
        </p:nvSpPr>
        <p:spPr>
          <a:xfrm>
            <a:off x="2514600" y="381000"/>
            <a:ext cx="6172200" cy="4699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a:spLocks noGrp="1"/>
          </p:cNvSpPr>
          <p:nvPr>
            <p:ph type="body" idx="1"/>
          </p:nvPr>
        </p:nvSpPr>
        <p:spPr>
          <a:xfrm>
            <a:off x="457200" y="2209800"/>
            <a:ext cx="8229600" cy="4038600"/>
          </a:xfrm>
          <a:prstGeom prst="rect">
            <a:avLst/>
          </a:prstGeom>
        </p:spPr>
        <p:txBody>
          <a:bodyPr lIns="0" tIns="0" rIns="0" bIns="0">
            <a:normAutofit/>
          </a:bodyPr>
          <a:lstStyle/>
          <a:p>
            <a:pPr marL="780288" lvl="0" indent="-780288" defTabSz="877822">
              <a:spcBef>
                <a:spcPts val="1100"/>
              </a:spcBef>
              <a:defRPr sz="1800"/>
            </a:pPr>
            <a:r>
              <a:rPr sz="2400"/>
              <a:t>To the extent an applicant intends to seek support for equipment and maintenance costs associated with lighting newly leased or purchased dark fiber, the request for support for those services must be included in the same application with the dark fiber lease.</a:t>
            </a:r>
          </a:p>
          <a:p>
            <a:pPr marL="780288" lvl="0" indent="-780288" defTabSz="877822">
              <a:spcBef>
                <a:spcPts val="1100"/>
              </a:spcBef>
              <a:defRPr sz="1800"/>
            </a:pPr>
            <a:r>
              <a:rPr sz="2400"/>
              <a:t>Applicants will not receive support for excess capacity and may only receive special construction support for dark fiber lit in the same funding year.</a:t>
            </a:r>
          </a:p>
        </p:txBody>
      </p:sp>
      <p:sp>
        <p:nvSpPr>
          <p:cNvPr id="92" name="Shape 92"/>
          <p:cNvSpPr/>
          <p:nvPr/>
        </p:nvSpPr>
        <p:spPr>
          <a:xfrm>
            <a:off x="126851" y="1600199"/>
            <a:ext cx="8890298"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Requirement to Compare Dark and Lit Fiber (continued)</a:t>
            </a:r>
          </a:p>
        </p:txBody>
      </p:sp>
      <p:sp>
        <p:nvSpPr>
          <p:cNvPr id="93" name="Shape 93"/>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body" idx="1"/>
          </p:nvPr>
        </p:nvSpPr>
        <p:spPr>
          <a:xfrm>
            <a:off x="457200" y="2209800"/>
            <a:ext cx="8229600" cy="4038600"/>
          </a:xfrm>
          <a:prstGeom prst="rect">
            <a:avLst/>
          </a:prstGeom>
        </p:spPr>
        <p:txBody>
          <a:bodyPr lIns="0" tIns="0" rIns="0" bIns="0">
            <a:normAutofit/>
          </a:bodyPr>
          <a:lstStyle>
            <a:lvl1pPr marL="1033403" indent="-1033403"/>
            <a:lvl2pPr marL="1318369" indent="-861169"/>
          </a:lstStyle>
          <a:p>
            <a:pPr lvl="0">
              <a:defRPr sz="1800"/>
            </a:pPr>
            <a:r>
              <a:rPr sz="2600"/>
              <a:t>Applicants may seek E-rate support for self-construction of their own high-speed broadband networks, or portions of such networks, when self-construction is the most cost-effective solution. 	</a:t>
            </a:r>
          </a:p>
          <a:p>
            <a:pPr lvl="1">
              <a:defRPr sz="1800"/>
            </a:pPr>
            <a:r>
              <a:rPr sz="2600"/>
              <a:t>Applications for self-provisioned networks should reflect the total cost of ownership, including special construction, equipment, and maintenance and operation.</a:t>
            </a:r>
          </a:p>
        </p:txBody>
      </p:sp>
      <p:sp>
        <p:nvSpPr>
          <p:cNvPr id="96" name="Shape 96"/>
          <p:cNvSpPr/>
          <p:nvPr/>
        </p:nvSpPr>
        <p:spPr>
          <a:xfrm>
            <a:off x="457200" y="1600199"/>
            <a:ext cx="84582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Self-Construction of High-Speed Broadband Networks</a:t>
            </a:r>
          </a:p>
        </p:txBody>
      </p:sp>
      <p:sp>
        <p:nvSpPr>
          <p:cNvPr id="97" name="Shape 97"/>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a:spLocks noGrp="1"/>
          </p:cNvSpPr>
          <p:nvPr>
            <p:ph type="body" idx="1"/>
          </p:nvPr>
        </p:nvSpPr>
        <p:spPr>
          <a:xfrm>
            <a:off x="457200" y="2133600"/>
            <a:ext cx="8229600" cy="4038600"/>
          </a:xfrm>
          <a:prstGeom prst="rect">
            <a:avLst/>
          </a:prstGeom>
        </p:spPr>
        <p:txBody>
          <a:bodyPr lIns="0" tIns="0" rIns="0" bIns="0">
            <a:normAutofit/>
          </a:bodyPr>
          <a:lstStyle/>
          <a:p>
            <a:pPr marL="659789" lvl="0" indent="-659789" defTabSz="808210">
              <a:spcBef>
                <a:spcPts val="900"/>
              </a:spcBef>
              <a:defRPr sz="1800"/>
            </a:pPr>
            <a:r>
              <a:rPr sz="2277" dirty="0"/>
              <a:t>Requirements:</a:t>
            </a:r>
            <a:endParaRPr sz="1782" dirty="0"/>
          </a:p>
          <a:p>
            <a:pPr marL="953929" lvl="1" indent="-549823" defTabSz="808210">
              <a:spcBef>
                <a:spcPts val="900"/>
              </a:spcBef>
              <a:defRPr sz="1800"/>
            </a:pPr>
            <a:r>
              <a:rPr sz="2277" dirty="0"/>
              <a:t>Applicants soliciting bids </a:t>
            </a:r>
            <a:r>
              <a:rPr sz="2277" dirty="0" smtClean="0"/>
              <a:t>for</a:t>
            </a:r>
            <a:r>
              <a:rPr lang="en-US" sz="2277" dirty="0" smtClean="0"/>
              <a:t> a</a:t>
            </a:r>
            <a:r>
              <a:rPr sz="2277" dirty="0" smtClean="0"/>
              <a:t> self</a:t>
            </a:r>
            <a:r>
              <a:rPr lang="en-US" sz="2277" dirty="0" smtClean="0"/>
              <a:t>-provisioned network</a:t>
            </a:r>
            <a:r>
              <a:rPr sz="2277" dirty="0" smtClean="0"/>
              <a:t> </a:t>
            </a:r>
            <a:r>
              <a:rPr sz="2277" dirty="0"/>
              <a:t>must also seek bids for lit service on the same FCC Form 470, unless the applicant already posted for broadband services for this same funding year and received no bids.</a:t>
            </a:r>
            <a:endParaRPr sz="1782" dirty="0"/>
          </a:p>
          <a:p>
            <a:pPr marL="953929" lvl="1" indent="-549823" defTabSz="808210">
              <a:spcBef>
                <a:spcPts val="900"/>
              </a:spcBef>
              <a:defRPr sz="1800"/>
            </a:pPr>
            <a:r>
              <a:rPr sz="2277" dirty="0"/>
              <a:t>Applicants must compare the cost of lit fiber service to the total cost of ownership over the life of the facility for </a:t>
            </a:r>
            <a:r>
              <a:rPr lang="en-US" sz="2277" dirty="0" smtClean="0"/>
              <a:t>self-provision </a:t>
            </a:r>
            <a:r>
              <a:rPr sz="2277" dirty="0" smtClean="0"/>
              <a:t>option</a:t>
            </a:r>
            <a:r>
              <a:rPr sz="2277" dirty="0"/>
              <a:t>. </a:t>
            </a:r>
            <a:endParaRPr sz="1782" dirty="0"/>
          </a:p>
          <a:p>
            <a:pPr marL="953929" lvl="1" indent="-549823" defTabSz="808210">
              <a:spcBef>
                <a:spcPts val="900"/>
              </a:spcBef>
              <a:defRPr sz="1800"/>
            </a:pPr>
            <a:r>
              <a:rPr sz="2277" dirty="0"/>
              <a:t>Applicants seeking dark fiber or self-provisioning  must upload an RFP in new the FCC Form 470 system.</a:t>
            </a:r>
          </a:p>
        </p:txBody>
      </p:sp>
      <p:sp>
        <p:nvSpPr>
          <p:cNvPr id="100" name="Shape 100"/>
          <p:cNvSpPr/>
          <p:nvPr/>
        </p:nvSpPr>
        <p:spPr>
          <a:xfrm>
            <a:off x="457200" y="1600199"/>
            <a:ext cx="8229600" cy="492438"/>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dirty="0" smtClean="0">
                <a:solidFill>
                  <a:srgbClr val="0070C0"/>
                </a:solidFill>
              </a:rPr>
              <a:t>Self-</a:t>
            </a:r>
            <a:r>
              <a:rPr lang="en-US" sz="2600" b="1" dirty="0" smtClean="0">
                <a:solidFill>
                  <a:srgbClr val="0070C0"/>
                </a:solidFill>
              </a:rPr>
              <a:t>Provisioned</a:t>
            </a:r>
            <a:r>
              <a:rPr sz="2600" b="1" dirty="0" smtClean="0">
                <a:solidFill>
                  <a:srgbClr val="0070C0"/>
                </a:solidFill>
              </a:rPr>
              <a:t> </a:t>
            </a:r>
            <a:r>
              <a:rPr sz="2600" b="1" dirty="0">
                <a:solidFill>
                  <a:srgbClr val="0070C0"/>
                </a:solidFill>
              </a:rPr>
              <a:t>Fiber Networks</a:t>
            </a:r>
          </a:p>
        </p:txBody>
      </p:sp>
      <p:sp>
        <p:nvSpPr>
          <p:cNvPr id="101" name="Shape 101"/>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a:spLocks noGrp="1"/>
          </p:cNvSpPr>
          <p:nvPr>
            <p:ph type="body" idx="1"/>
          </p:nvPr>
        </p:nvSpPr>
        <p:spPr>
          <a:xfrm>
            <a:off x="457200" y="2209800"/>
            <a:ext cx="8229600" cy="4038600"/>
          </a:xfrm>
          <a:prstGeom prst="rect">
            <a:avLst/>
          </a:prstGeom>
        </p:spPr>
        <p:txBody>
          <a:bodyPr lIns="0" tIns="0" rIns="0" bIns="0">
            <a:normAutofit/>
          </a:bodyPr>
          <a:lstStyle/>
          <a:p>
            <a:pPr marL="633931" lvl="1" indent="-633931" defTabSz="877822">
              <a:spcBef>
                <a:spcPts val="1100"/>
              </a:spcBef>
              <a:buChar char="•"/>
              <a:defRPr sz="1800"/>
            </a:pPr>
            <a:r>
              <a:rPr sz="2300"/>
              <a:t>Be as specific as possible to enable a meaningful comparison of lit, dark, and self-provisioned options. </a:t>
            </a:r>
          </a:p>
          <a:p>
            <a:pPr marL="633931" lvl="1" indent="-633931" defTabSz="877822">
              <a:spcBef>
                <a:spcPts val="1100"/>
              </a:spcBef>
              <a:buChar char="•"/>
              <a:defRPr sz="1800"/>
            </a:pPr>
            <a:r>
              <a:rPr sz="2300"/>
              <a:t>Include estimated bandwidth sought. Terms such as “as needed” or “district-wide” are not sufficient descriptions of the quantity or capacity of the products and services requested.  Applicants may identify a range, such as 100-200 Mpbs.</a:t>
            </a:r>
          </a:p>
          <a:p>
            <a:pPr marL="633931" lvl="1" indent="-633931" defTabSz="877822">
              <a:spcBef>
                <a:spcPts val="1100"/>
              </a:spcBef>
              <a:buChar char="•"/>
              <a:defRPr sz="1800"/>
            </a:pPr>
            <a:r>
              <a:rPr sz="2300"/>
              <a:t>Include expected growth rate in bandwidth demand over the relevant time period and seek pricing for the increased level of bandwidth over time.</a:t>
            </a:r>
          </a:p>
        </p:txBody>
      </p:sp>
      <p:sp>
        <p:nvSpPr>
          <p:cNvPr id="104" name="Shape 104"/>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Guidance on RFPs</a:t>
            </a:r>
          </a:p>
        </p:txBody>
      </p:sp>
      <p:sp>
        <p:nvSpPr>
          <p:cNvPr id="105" name="Shape 105"/>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457200" y="2209800"/>
            <a:ext cx="8229600" cy="4038600"/>
          </a:xfrm>
          <a:prstGeom prst="rect">
            <a:avLst/>
          </a:prstGeom>
        </p:spPr>
        <p:txBody>
          <a:bodyPr lIns="0" tIns="0" rIns="0" bIns="0">
            <a:normAutofit/>
          </a:bodyPr>
          <a:lstStyle/>
          <a:p>
            <a:pPr marL="750274" lvl="1" indent="-750274">
              <a:buChar char="•"/>
              <a:defRPr sz="1800"/>
            </a:pPr>
            <a:r>
              <a:rPr sz="2400" dirty="0"/>
              <a:t>Include any state or local procurement requirements. </a:t>
            </a:r>
          </a:p>
          <a:p>
            <a:pPr marL="750274" lvl="1" indent="-750274">
              <a:buChar char="•"/>
              <a:defRPr sz="1800"/>
            </a:pPr>
            <a:r>
              <a:rPr sz="2400" dirty="0"/>
              <a:t>RFPs must be available for at least 28 days. </a:t>
            </a:r>
          </a:p>
          <a:p>
            <a:pPr marL="750274" lvl="1" indent="-750274">
              <a:buChar char="•"/>
              <a:defRPr sz="1800"/>
            </a:pPr>
            <a:r>
              <a:rPr sz="2400" dirty="0"/>
              <a:t>Fiber RFPs take time to write. </a:t>
            </a:r>
          </a:p>
          <a:p>
            <a:pPr marL="750274" lvl="1" indent="-750274">
              <a:buChar char="•"/>
              <a:defRPr sz="1800"/>
            </a:pPr>
            <a:r>
              <a:rPr sz="2400" dirty="0"/>
              <a:t>Potential bidders need more time to respond to these bids. </a:t>
            </a:r>
          </a:p>
          <a:p>
            <a:pPr marL="750274" lvl="1" indent="-750274">
              <a:buChar char="•"/>
              <a:defRPr sz="1800"/>
            </a:pPr>
            <a:r>
              <a:rPr sz="2400" dirty="0"/>
              <a:t>Start early!</a:t>
            </a:r>
          </a:p>
        </p:txBody>
      </p:sp>
      <p:sp>
        <p:nvSpPr>
          <p:cNvPr id="108" name="Shape 108"/>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Guidance on RFPs</a:t>
            </a:r>
          </a:p>
        </p:txBody>
      </p:sp>
      <p:sp>
        <p:nvSpPr>
          <p:cNvPr id="109" name="Shape 109"/>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body" idx="1"/>
          </p:nvPr>
        </p:nvSpPr>
        <p:spPr>
          <a:xfrm>
            <a:off x="457200" y="2209800"/>
            <a:ext cx="4114800" cy="3107402"/>
          </a:xfrm>
          <a:prstGeom prst="rect">
            <a:avLst/>
          </a:prstGeom>
        </p:spPr>
        <p:txBody>
          <a:bodyPr lIns="0" tIns="0" rIns="0" bIns="0">
            <a:normAutofit/>
          </a:bodyPr>
          <a:lstStyle/>
          <a:p>
            <a:pPr marL="0" lvl="0" indent="0" algn="ctr" defTabSz="859536">
              <a:spcBef>
                <a:spcPts val="1100"/>
              </a:spcBef>
              <a:buSzTx/>
              <a:buNone/>
              <a:defRPr sz="1800"/>
            </a:pPr>
            <a:r>
              <a:rPr sz="2400" b="1" dirty="0"/>
              <a:t>Old Rule</a:t>
            </a:r>
          </a:p>
          <a:p>
            <a:pPr marL="374124" lvl="1" indent="-374124" defTabSz="859536">
              <a:spcBef>
                <a:spcPts val="1100"/>
              </a:spcBef>
              <a:buChar char="•"/>
              <a:defRPr sz="1800"/>
            </a:pPr>
            <a:r>
              <a:rPr sz="2000" dirty="0"/>
              <a:t>Applicants must conduct fair and open competitive bidding process.</a:t>
            </a:r>
          </a:p>
          <a:p>
            <a:pPr marL="374124" lvl="1" indent="-374124" defTabSz="859536">
              <a:spcBef>
                <a:spcPts val="1100"/>
              </a:spcBef>
              <a:buChar char="•"/>
              <a:defRPr sz="1800"/>
            </a:pPr>
            <a:r>
              <a:rPr sz="2000" dirty="0"/>
              <a:t>Applicants had to select the most cost-effective service provider. </a:t>
            </a:r>
          </a:p>
          <a:p>
            <a:pPr marL="374124" lvl="1" indent="-374124" defTabSz="859536">
              <a:spcBef>
                <a:spcPts val="1100"/>
              </a:spcBef>
              <a:buChar char="•"/>
              <a:defRPr sz="1800"/>
            </a:pPr>
            <a:r>
              <a:rPr sz="2000" dirty="0"/>
              <a:t>Price of eligible products and services must be the most heavily weighted bid </a:t>
            </a:r>
            <a:r>
              <a:rPr sz="2000" dirty="0" err="1"/>
              <a:t>eval</a:t>
            </a:r>
            <a:r>
              <a:rPr sz="2000" dirty="0"/>
              <a:t> factor</a:t>
            </a:r>
          </a:p>
        </p:txBody>
      </p:sp>
      <p:sp>
        <p:nvSpPr>
          <p:cNvPr id="112" name="Shape 112"/>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Competitive Bidding Considerations</a:t>
            </a:r>
          </a:p>
        </p:txBody>
      </p:sp>
      <p:sp>
        <p:nvSpPr>
          <p:cNvPr id="113" name="Shape 113"/>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
        <p:nvSpPr>
          <p:cNvPr id="114" name="Shape 114"/>
          <p:cNvSpPr/>
          <p:nvPr/>
        </p:nvSpPr>
        <p:spPr>
          <a:xfrm>
            <a:off x="4572000" y="2208663"/>
            <a:ext cx="4114800" cy="3108539"/>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1" algn="ctr">
              <a:spcBef>
                <a:spcPts val="1200"/>
              </a:spcBef>
            </a:pPr>
            <a:r>
              <a:rPr sz="2600" b="1" dirty="0">
                <a:latin typeface="Calibri"/>
                <a:ea typeface="Calibri"/>
                <a:cs typeface="Calibri"/>
                <a:sym typeface="Calibri"/>
              </a:rPr>
              <a:t>New Rule</a:t>
            </a:r>
            <a:endParaRPr sz="2600" dirty="0">
              <a:latin typeface="Calibri"/>
              <a:ea typeface="Calibri"/>
              <a:cs typeface="Calibri"/>
              <a:sym typeface="Calibri"/>
            </a:endParaRPr>
          </a:p>
          <a:p>
            <a:pPr marL="342900" lvl="1" indent="-342900">
              <a:spcBef>
                <a:spcPts val="1200"/>
              </a:spcBef>
              <a:buSzPct val="100000"/>
              <a:buFont typeface="Arial" panose="020B0604020202020204" pitchFamily="34" charset="0"/>
              <a:buChar char="•"/>
            </a:pPr>
            <a:r>
              <a:rPr sz="2000" dirty="0" smtClean="0">
                <a:latin typeface="Calibri"/>
                <a:ea typeface="Calibri"/>
                <a:cs typeface="Calibri"/>
                <a:sym typeface="Calibri"/>
              </a:rPr>
              <a:t>Applicants must conduct fair and open competitive bidding process.</a:t>
            </a:r>
          </a:p>
          <a:p>
            <a:pPr marL="342900" lvl="1" indent="-342900">
              <a:spcBef>
                <a:spcPts val="1200"/>
              </a:spcBef>
              <a:buSzPct val="100000"/>
              <a:buFont typeface="Arial" panose="020B0604020202020204" pitchFamily="34" charset="0"/>
              <a:buChar char="•"/>
            </a:pPr>
            <a:r>
              <a:rPr sz="2000" dirty="0" smtClean="0">
                <a:latin typeface="Calibri"/>
                <a:ea typeface="Calibri"/>
                <a:cs typeface="Calibri"/>
                <a:sym typeface="Calibri"/>
              </a:rPr>
              <a:t>Applicants had to select the most cost-effective service provider. </a:t>
            </a:r>
          </a:p>
          <a:p>
            <a:pPr marL="342900" lvl="1" indent="-342900">
              <a:spcBef>
                <a:spcPts val="1200"/>
              </a:spcBef>
              <a:buSzPct val="100000"/>
              <a:buFont typeface="Arial" panose="020B0604020202020204" pitchFamily="34" charset="0"/>
              <a:buChar char="•"/>
            </a:pPr>
            <a:r>
              <a:rPr sz="2000" dirty="0" smtClean="0">
                <a:latin typeface="Calibri"/>
                <a:ea typeface="Calibri"/>
                <a:cs typeface="Calibri"/>
                <a:sym typeface="Calibri"/>
              </a:rPr>
              <a:t>Price of eligible products and services must be the most heavily weighted bid </a:t>
            </a:r>
            <a:r>
              <a:rPr sz="2000" dirty="0" err="1" smtClean="0">
                <a:latin typeface="Calibri"/>
                <a:ea typeface="Calibri"/>
                <a:cs typeface="Calibri"/>
                <a:sym typeface="Calibri"/>
              </a:rPr>
              <a:t>eval</a:t>
            </a:r>
            <a:r>
              <a:rPr sz="2000" dirty="0" smtClean="0">
                <a:latin typeface="Calibri"/>
                <a:ea typeface="Calibri"/>
                <a:cs typeface="Calibri"/>
                <a:sym typeface="Calibri"/>
              </a:rPr>
              <a:t> factor</a:t>
            </a:r>
            <a:endParaRPr sz="2000" dirty="0">
              <a:latin typeface="Calibri"/>
              <a:ea typeface="Calibri"/>
              <a:cs typeface="Calibri"/>
              <a:sym typeface="Calibri"/>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a:spLocks noGrp="1"/>
          </p:cNvSpPr>
          <p:nvPr>
            <p:ph type="body" idx="1"/>
          </p:nvPr>
        </p:nvSpPr>
        <p:spPr>
          <a:xfrm>
            <a:off x="457200" y="2222500"/>
            <a:ext cx="8229600" cy="4038600"/>
          </a:xfrm>
          <a:prstGeom prst="rect">
            <a:avLst/>
          </a:prstGeom>
        </p:spPr>
        <p:txBody>
          <a:bodyPr lIns="0" tIns="0" rIns="0" bIns="0">
            <a:normAutofit/>
          </a:bodyPr>
          <a:lstStyle/>
          <a:p>
            <a:pPr marL="900315" lvl="0" indent="-900315" defTabSz="896111">
              <a:spcBef>
                <a:spcPts val="1100"/>
              </a:spcBef>
              <a:defRPr sz="1800"/>
            </a:pPr>
            <a:r>
              <a:rPr sz="2500"/>
              <a:t>Comparing different fiber options:</a:t>
            </a:r>
          </a:p>
          <a:p>
            <a:pPr marL="1198319" lvl="1" indent="-750263" defTabSz="896111">
              <a:spcBef>
                <a:spcPts val="1100"/>
              </a:spcBef>
              <a:defRPr sz="1800"/>
            </a:pPr>
            <a:r>
              <a:rPr sz="2500"/>
              <a:t>Determine a reasonable, defensible period of time for the comparison, based on their anticipated use of the assets.  Applicants that choose to self-provision or purchase the equipment required to operate a dark fiber IRU may expect to recover their costs in 5, 7, 10, or even 20 years. </a:t>
            </a:r>
          </a:p>
          <a:p>
            <a:pPr marL="1198319" lvl="1" indent="-750263" defTabSz="896111">
              <a:spcBef>
                <a:spcPts val="1100"/>
              </a:spcBef>
              <a:defRPr sz="1800"/>
            </a:pPr>
            <a:r>
              <a:rPr sz="2500"/>
              <a:t>Identify a comprehensive and specific total cost for each option.</a:t>
            </a:r>
          </a:p>
        </p:txBody>
      </p:sp>
      <p:sp>
        <p:nvSpPr>
          <p:cNvPr id="117" name="Shape 117"/>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Competitive Bidding Considerations</a:t>
            </a:r>
          </a:p>
        </p:txBody>
      </p:sp>
      <p:sp>
        <p:nvSpPr>
          <p:cNvPr id="118" name="Shape 118"/>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hape 41"/>
          <p:cNvSpPr>
            <a:spLocks noGrp="1"/>
          </p:cNvSpPr>
          <p:nvPr>
            <p:ph type="body" idx="1"/>
          </p:nvPr>
        </p:nvSpPr>
        <p:spPr>
          <a:xfrm>
            <a:off x="457200" y="2209800"/>
            <a:ext cx="8229600" cy="4038600"/>
          </a:xfrm>
          <a:prstGeom prst="rect">
            <a:avLst/>
          </a:prstGeom>
        </p:spPr>
        <p:txBody>
          <a:bodyPr lIns="0" tIns="0" rIns="0" bIns="0">
            <a:normAutofit/>
          </a:bodyPr>
          <a:lstStyle/>
          <a:p>
            <a:pPr marL="1033403" lvl="0" indent="-1033403">
              <a:defRPr sz="1800"/>
            </a:pPr>
            <a:r>
              <a:rPr sz="2800" dirty="0" smtClean="0"/>
              <a:t>Review of </a:t>
            </a:r>
            <a:r>
              <a:rPr lang="en-US" sz="2800" dirty="0" smtClean="0"/>
              <a:t>fiber options available as a result of the</a:t>
            </a:r>
            <a:r>
              <a:rPr sz="2800" dirty="0" smtClean="0"/>
              <a:t> Second E-Rate Modernization Order</a:t>
            </a:r>
          </a:p>
          <a:p>
            <a:pPr marL="1318369" lvl="1" indent="-861169">
              <a:defRPr sz="1800"/>
            </a:pPr>
            <a:r>
              <a:rPr sz="2600" dirty="0" smtClean="0"/>
              <a:t>Expanding Access to Broadband for FY 2016 and beyond</a:t>
            </a:r>
            <a:endParaRPr sz="2600" dirty="0"/>
          </a:p>
        </p:txBody>
      </p:sp>
      <p:sp>
        <p:nvSpPr>
          <p:cNvPr id="42" name="Shape 42"/>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Today we’ll talk about:</a:t>
            </a:r>
          </a:p>
        </p:txBody>
      </p:sp>
      <p:sp>
        <p:nvSpPr>
          <p:cNvPr id="43" name="Shape 43"/>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Agenda</a:t>
            </a:r>
          </a:p>
        </p:txBody>
      </p:sp>
    </p:spTree>
  </p:cSld>
  <p:clrMapOvr>
    <a:masterClrMapping/>
  </p:clrMapOvr>
  <p:transition spd="med">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body" idx="1"/>
          </p:nvPr>
        </p:nvSpPr>
        <p:spPr>
          <a:xfrm>
            <a:off x="457200" y="2209800"/>
            <a:ext cx="8229600" cy="4038600"/>
          </a:xfrm>
          <a:prstGeom prst="rect">
            <a:avLst/>
          </a:prstGeom>
        </p:spPr>
        <p:txBody>
          <a:bodyPr lIns="0" tIns="0" rIns="0" bIns="0">
            <a:normAutofit/>
          </a:bodyPr>
          <a:lstStyle/>
          <a:p>
            <a:pPr marL="891129" lvl="0" indent="-891129" defTabSz="886966">
              <a:spcBef>
                <a:spcPts val="1100"/>
              </a:spcBef>
              <a:defRPr sz="1800"/>
            </a:pPr>
            <a:r>
              <a:rPr sz="2500"/>
              <a:t>Comparing different fiber options:</a:t>
            </a:r>
          </a:p>
          <a:p>
            <a:pPr marL="1186090" lvl="1" indent="-742606" defTabSz="886966">
              <a:spcBef>
                <a:spcPts val="1100"/>
              </a:spcBef>
              <a:defRPr sz="1800"/>
            </a:pPr>
            <a:r>
              <a:rPr sz="2500"/>
              <a:t>Applicants must be prepared to explain their assumptions, such as expected useful life. </a:t>
            </a:r>
          </a:p>
          <a:p>
            <a:pPr marL="1186090" lvl="1" indent="-742606" defTabSz="886966">
              <a:spcBef>
                <a:spcPts val="1100"/>
              </a:spcBef>
              <a:defRPr sz="1800"/>
            </a:pPr>
            <a:r>
              <a:rPr sz="2500"/>
              <a:t>Divide total cost of IRU or self-provisioned fiber by number of years to determine annual cost. </a:t>
            </a:r>
          </a:p>
          <a:p>
            <a:pPr marL="1186090" lvl="1" indent="-742606" defTabSz="886966">
              <a:spcBef>
                <a:spcPts val="1100"/>
              </a:spcBef>
              <a:defRPr sz="1800"/>
            </a:pPr>
            <a:r>
              <a:rPr sz="2500"/>
              <a:t>Compare to annual lit fiber charge. </a:t>
            </a:r>
          </a:p>
          <a:p>
            <a:pPr marL="891129" lvl="0" indent="-891129" defTabSz="886966">
              <a:spcBef>
                <a:spcPts val="1100"/>
              </a:spcBef>
              <a:defRPr sz="1800"/>
            </a:pPr>
            <a:r>
              <a:rPr sz="2500"/>
              <a:t>Applicants cannot resell service.</a:t>
            </a:r>
          </a:p>
          <a:p>
            <a:pPr marL="891129" lvl="0" indent="-891129" defTabSz="886966">
              <a:spcBef>
                <a:spcPts val="1100"/>
              </a:spcBef>
              <a:defRPr sz="1800"/>
            </a:pPr>
            <a:r>
              <a:rPr sz="2500"/>
              <a:t>Applicants must secure access to necessary resources. </a:t>
            </a:r>
          </a:p>
        </p:txBody>
      </p:sp>
      <p:sp>
        <p:nvSpPr>
          <p:cNvPr id="121" name="Shape 121"/>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Competitive Bidding Considerations</a:t>
            </a:r>
          </a:p>
        </p:txBody>
      </p:sp>
      <p:sp>
        <p:nvSpPr>
          <p:cNvPr id="122" name="Shape 122"/>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p:cNvSpPr>
          <p:nvPr>
            <p:ph type="body" idx="1"/>
          </p:nvPr>
        </p:nvSpPr>
        <p:spPr>
          <a:xfrm>
            <a:off x="457200" y="2209800"/>
            <a:ext cx="8229600" cy="4038600"/>
          </a:xfrm>
          <a:prstGeom prst="rect">
            <a:avLst/>
          </a:prstGeom>
        </p:spPr>
        <p:txBody>
          <a:bodyPr lIns="0" tIns="0" rIns="0" bIns="0">
            <a:normAutofit/>
          </a:bodyPr>
          <a:lstStyle/>
          <a:p>
            <a:pPr marL="647135" lvl="0" indent="-647135" defTabSz="896111">
              <a:spcBef>
                <a:spcPts val="1100"/>
              </a:spcBef>
              <a:defRPr sz="1800"/>
            </a:pPr>
            <a:r>
              <a:rPr sz="2300" dirty="0"/>
              <a:t>USAC will focus on verifying the cost effectiveness analysis explained above in the bid evaluation phase.</a:t>
            </a:r>
          </a:p>
          <a:p>
            <a:pPr marL="647135" lvl="0" indent="-647135" defTabSz="896111">
              <a:spcBef>
                <a:spcPts val="1100"/>
              </a:spcBef>
              <a:defRPr sz="1800"/>
            </a:pPr>
            <a:r>
              <a:rPr sz="2300" dirty="0"/>
              <a:t>When applicants </a:t>
            </a:r>
            <a:r>
              <a:rPr sz="2300" dirty="0">
                <a:solidFill>
                  <a:srgbClr val="0E0000"/>
                </a:solidFill>
              </a:rPr>
              <a:t>add</a:t>
            </a:r>
            <a:r>
              <a:rPr sz="2300" dirty="0">
                <a:solidFill>
                  <a:srgbClr val="C00000"/>
                </a:solidFill>
              </a:rPr>
              <a:t> </a:t>
            </a:r>
            <a:r>
              <a:rPr sz="2300" dirty="0"/>
              <a:t>up the total anticipated costs over a reasonable, defensible time period, the most cost effective option will be clear in most cases.  </a:t>
            </a:r>
          </a:p>
        </p:txBody>
      </p:sp>
      <p:sp>
        <p:nvSpPr>
          <p:cNvPr id="125" name="Shape 125"/>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Cost Effectiveness</a:t>
            </a:r>
          </a:p>
        </p:txBody>
      </p:sp>
      <p:sp>
        <p:nvSpPr>
          <p:cNvPr id="126" name="Shape 126"/>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body" idx="1"/>
          </p:nvPr>
        </p:nvSpPr>
        <p:spPr>
          <a:xfrm>
            <a:off x="457200" y="2209800"/>
            <a:ext cx="8229600" cy="4038600"/>
          </a:xfrm>
          <a:prstGeom prst="rect">
            <a:avLst/>
          </a:prstGeom>
        </p:spPr>
        <p:txBody>
          <a:bodyPr lIns="0" tIns="0" rIns="0" bIns="0">
            <a:normAutofit/>
          </a:bodyPr>
          <a:lstStyle/>
          <a:p>
            <a:pPr marL="549006" lvl="0" indent="-549006" defTabSz="868680">
              <a:spcBef>
                <a:spcPts val="1100"/>
              </a:spcBef>
              <a:defRPr sz="1800"/>
            </a:pPr>
            <a:r>
              <a:rPr sz="2200">
                <a:solidFill>
                  <a:srgbClr val="171717"/>
                </a:solidFill>
              </a:rPr>
              <a:t>For shared or multi-purpose fiber build projects, costs necessary to get the fiber to the school or library are eligible. </a:t>
            </a:r>
            <a:endParaRPr>
              <a:solidFill>
                <a:srgbClr val="171717"/>
              </a:solidFill>
            </a:endParaRPr>
          </a:p>
          <a:p>
            <a:pPr marL="891844" lvl="1" indent="-457504" defTabSz="868680">
              <a:spcBef>
                <a:spcPts val="1100"/>
              </a:spcBef>
              <a:defRPr sz="1800"/>
            </a:pPr>
            <a:r>
              <a:rPr sz="2200">
                <a:solidFill>
                  <a:srgbClr val="171717"/>
                </a:solidFill>
              </a:rPr>
              <a:t>E-rate will not fund capacity beyond what the applicant needs in that funding year.  Applicants may not seek E-rate funding for fiber that the applicant is not using.</a:t>
            </a:r>
          </a:p>
          <a:p>
            <a:pPr marL="891844" lvl="1" indent="-457504" defTabSz="868680">
              <a:spcBef>
                <a:spcPts val="1100"/>
              </a:spcBef>
              <a:defRPr sz="1800"/>
            </a:pPr>
            <a:r>
              <a:rPr sz="2200" i="1">
                <a:solidFill>
                  <a:srgbClr val="171717"/>
                </a:solidFill>
              </a:rPr>
              <a:t>Example</a:t>
            </a:r>
            <a:r>
              <a:rPr sz="2200">
                <a:solidFill>
                  <a:srgbClr val="171717"/>
                </a:solidFill>
              </a:rPr>
              <a:t>: Applicant needs 12 strands of fiber. Construction is for 96 strands.  If no plans for other customers, only remove cost for 84 additional strands, but all other special construction costs would be fully eligible. </a:t>
            </a:r>
          </a:p>
        </p:txBody>
      </p:sp>
      <p:sp>
        <p:nvSpPr>
          <p:cNvPr id="129" name="Shape 129"/>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Cost Allocation </a:t>
            </a:r>
          </a:p>
        </p:txBody>
      </p:sp>
      <p:sp>
        <p:nvSpPr>
          <p:cNvPr id="130" name="Shape 130"/>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p:cNvSpPr>
          <p:nvPr>
            <p:ph type="body" idx="1"/>
          </p:nvPr>
        </p:nvSpPr>
        <p:spPr>
          <a:xfrm>
            <a:off x="457200" y="2209800"/>
            <a:ext cx="8229600" cy="4038600"/>
          </a:xfrm>
          <a:prstGeom prst="rect">
            <a:avLst/>
          </a:prstGeom>
        </p:spPr>
        <p:txBody>
          <a:bodyPr lIns="0" tIns="0" rIns="0" bIns="0">
            <a:normAutofit/>
          </a:bodyPr>
          <a:lstStyle/>
          <a:p>
            <a:pPr marL="1033403" lvl="0" indent="-1033403">
              <a:defRPr sz="1800"/>
            </a:pPr>
            <a:r>
              <a:rPr sz="2600"/>
              <a:t>Providing an incentive for state support of last-mile broadband facilities. </a:t>
            </a:r>
          </a:p>
          <a:p>
            <a:pPr marL="1318369" lvl="1" indent="-861169">
              <a:defRPr sz="1800"/>
            </a:pPr>
            <a:r>
              <a:rPr sz="2600"/>
              <a:t>E-rate match of up to 10% of the cost of construction will be provided to match state funding for special construction charges for high-speed broadband connections.</a:t>
            </a:r>
          </a:p>
          <a:p>
            <a:pPr marL="1318369" lvl="1" indent="-861169">
              <a:defRPr sz="1800"/>
            </a:pPr>
            <a:r>
              <a:rPr sz="2600"/>
              <a:t>E-rate match also provided for Tribal schools and libraries when matched by state, Tribal government, or federal agency. </a:t>
            </a:r>
          </a:p>
        </p:txBody>
      </p:sp>
      <p:sp>
        <p:nvSpPr>
          <p:cNvPr id="133" name="Shape 133"/>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Additional Matching Funds for Fiber Builds</a:t>
            </a:r>
          </a:p>
        </p:txBody>
      </p:sp>
      <p:sp>
        <p:nvSpPr>
          <p:cNvPr id="134" name="Shape 134"/>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p:cNvSpPr/>
          <p:nvPr/>
        </p:nvSpPr>
        <p:spPr>
          <a:xfrm>
            <a:off x="457200" y="2819400"/>
            <a:ext cx="8229600" cy="8915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marL="342900" indent="-342900" algn="ctr">
              <a:spcBef>
                <a:spcPts val="1200"/>
              </a:spcBef>
              <a:defRPr sz="5400" b="1">
                <a:solidFill>
                  <a:srgbClr val="0070C0"/>
                </a:solidFill>
                <a:latin typeface="Calibri"/>
                <a:ea typeface="Calibri"/>
                <a:cs typeface="Calibri"/>
                <a:sym typeface="Calibri"/>
              </a:defRPr>
            </a:lvl1pPr>
          </a:lstStyle>
          <a:p>
            <a:pPr lvl="0">
              <a:defRPr sz="1800" b="0">
                <a:solidFill>
                  <a:srgbClr val="000000"/>
                </a:solidFill>
              </a:defRPr>
            </a:pPr>
            <a:r>
              <a:rPr sz="5400" b="1">
                <a:solidFill>
                  <a:srgbClr val="0070C0"/>
                </a:solidFill>
              </a:rPr>
              <a:t>Thank you!</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hape 48"/>
          <p:cNvSpPr>
            <a:spLocks noGrp="1"/>
          </p:cNvSpPr>
          <p:nvPr>
            <p:ph type="body" idx="1"/>
          </p:nvPr>
        </p:nvSpPr>
        <p:spPr>
          <a:xfrm>
            <a:off x="457200" y="2209800"/>
            <a:ext cx="8229600" cy="4038600"/>
          </a:xfrm>
          <a:prstGeom prst="rect">
            <a:avLst/>
          </a:prstGeom>
        </p:spPr>
        <p:txBody>
          <a:bodyPr lIns="0" tIns="0" rIns="0" bIns="0">
            <a:normAutofit/>
          </a:bodyPr>
          <a:lstStyle/>
          <a:p>
            <a:pPr marL="755901" lvl="0" indent="-755901" defTabSz="850391">
              <a:spcBef>
                <a:spcPts val="1100"/>
              </a:spcBef>
              <a:defRPr sz="1800"/>
            </a:pPr>
            <a:r>
              <a:rPr sz="2400" dirty="0"/>
              <a:t>Emphasis on providing additional flexibility for schools and libraries seeking high-speed broadband connections. </a:t>
            </a:r>
          </a:p>
          <a:p>
            <a:pPr marL="755901" lvl="0" indent="-755901" defTabSz="850391">
              <a:spcBef>
                <a:spcPts val="1100"/>
              </a:spcBef>
              <a:defRPr sz="1800"/>
            </a:pPr>
            <a:r>
              <a:rPr sz="2400" dirty="0"/>
              <a:t>Lack of access to broadband, especially in rural areas, and high cost of those services are major obstacles in meeting program goals. </a:t>
            </a:r>
          </a:p>
          <a:p>
            <a:pPr marL="755901" lvl="0" indent="-755901" defTabSz="850391">
              <a:spcBef>
                <a:spcPts val="1100"/>
              </a:spcBef>
              <a:defRPr sz="1800"/>
            </a:pPr>
            <a:r>
              <a:rPr sz="2400" dirty="0"/>
              <a:t>Order designed to help close the rural connectivity gap and increase affordability of high-speed broadband connections.</a:t>
            </a:r>
          </a:p>
          <a:p>
            <a:pPr marL="755901" lvl="0" indent="-755901" defTabSz="850391">
              <a:spcBef>
                <a:spcPts val="1100"/>
              </a:spcBef>
              <a:defRPr sz="1800"/>
            </a:pPr>
            <a:r>
              <a:rPr lang="en-US" sz="2400" dirty="0" smtClean="0"/>
              <a:t>Everything discussed today will be in effect</a:t>
            </a:r>
            <a:r>
              <a:rPr sz="2400" dirty="0" smtClean="0"/>
              <a:t> </a:t>
            </a:r>
            <a:r>
              <a:rPr sz="2400" dirty="0"/>
              <a:t>from FY 2016 forward.</a:t>
            </a:r>
          </a:p>
        </p:txBody>
      </p:sp>
      <p:sp>
        <p:nvSpPr>
          <p:cNvPr id="49" name="Shape 49"/>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Overview</a:t>
            </a:r>
          </a:p>
        </p:txBody>
      </p:sp>
      <p:sp>
        <p:nvSpPr>
          <p:cNvPr id="50" name="Shape 50"/>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a:spLocks noGrp="1"/>
          </p:cNvSpPr>
          <p:nvPr>
            <p:ph type="body" idx="1"/>
          </p:nvPr>
        </p:nvSpPr>
        <p:spPr>
          <a:xfrm>
            <a:off x="457200" y="2209800"/>
            <a:ext cx="8229600" cy="4038600"/>
          </a:xfrm>
          <a:prstGeom prst="rect">
            <a:avLst/>
          </a:prstGeom>
        </p:spPr>
        <p:txBody>
          <a:bodyPr lIns="0" tIns="0" rIns="0" bIns="0">
            <a:normAutofit/>
          </a:bodyPr>
          <a:lstStyle/>
          <a:p>
            <a:pPr marL="992067" lvl="0" indent="-992067" defTabSz="877823">
              <a:lnSpc>
                <a:spcPct val="90000"/>
              </a:lnSpc>
              <a:spcBef>
                <a:spcPts val="1100"/>
              </a:spcBef>
              <a:defRPr sz="1800"/>
            </a:pPr>
            <a:r>
              <a:rPr sz="2496" dirty="0">
                <a:solidFill>
                  <a:schemeClr val="tx1"/>
                </a:solidFill>
              </a:rPr>
              <a:t>New Options for E-rate funded special construction for new fiber.</a:t>
            </a:r>
          </a:p>
          <a:p>
            <a:pPr marL="1265634" lvl="1" indent="-826722" defTabSz="877823">
              <a:lnSpc>
                <a:spcPct val="90000"/>
              </a:lnSpc>
              <a:spcBef>
                <a:spcPts val="1100"/>
              </a:spcBef>
              <a:defRPr sz="1800"/>
            </a:pPr>
            <a:r>
              <a:rPr sz="2496" dirty="0">
                <a:solidFill>
                  <a:schemeClr val="tx1"/>
                </a:solidFill>
              </a:rPr>
              <a:t>Cost of deploying new fiber (as opposed to ongoing cost of leasing or maintaining/operating fiber.)</a:t>
            </a:r>
            <a:endParaRPr sz="1727" dirty="0">
              <a:solidFill>
                <a:schemeClr val="tx1"/>
              </a:solidFill>
            </a:endParaRPr>
          </a:p>
          <a:p>
            <a:pPr marL="1265634" lvl="1" indent="-826722" defTabSz="877823">
              <a:lnSpc>
                <a:spcPct val="90000"/>
              </a:lnSpc>
              <a:spcBef>
                <a:spcPts val="1100"/>
              </a:spcBef>
              <a:defRPr sz="1800"/>
            </a:pPr>
            <a:r>
              <a:rPr sz="2496" dirty="0">
                <a:solidFill>
                  <a:schemeClr val="tx1"/>
                </a:solidFill>
              </a:rPr>
              <a:t>Provides up-front capital that will reduce monthly recurring cost to applicants. </a:t>
            </a:r>
            <a:endParaRPr sz="1727" dirty="0">
              <a:solidFill>
                <a:schemeClr val="tx1"/>
              </a:solidFill>
            </a:endParaRPr>
          </a:p>
          <a:p>
            <a:pPr marL="1265634" lvl="1" indent="-826722" defTabSz="877823">
              <a:lnSpc>
                <a:spcPct val="90000"/>
              </a:lnSpc>
              <a:spcBef>
                <a:spcPts val="1100"/>
              </a:spcBef>
              <a:defRPr sz="1800"/>
            </a:pPr>
            <a:r>
              <a:rPr sz="2496" dirty="0">
                <a:solidFill>
                  <a:schemeClr val="tx1"/>
                </a:solidFill>
              </a:rPr>
              <a:t>Previously available for lit services.</a:t>
            </a:r>
            <a:endParaRPr sz="1727" dirty="0">
              <a:solidFill>
                <a:schemeClr val="tx1"/>
              </a:solidFill>
            </a:endParaRPr>
          </a:p>
          <a:p>
            <a:pPr marL="1202040" lvl="1" indent="-763128" defTabSz="877823">
              <a:lnSpc>
                <a:spcPct val="90000"/>
              </a:lnSpc>
              <a:spcBef>
                <a:spcPts val="1100"/>
              </a:spcBef>
              <a:defRPr sz="1800"/>
            </a:pPr>
            <a:r>
              <a:rPr sz="2304" dirty="0">
                <a:solidFill>
                  <a:schemeClr val="tx1"/>
                </a:solidFill>
              </a:rPr>
              <a:t>Now also available for dark </a:t>
            </a:r>
            <a:r>
              <a:rPr sz="2496" dirty="0" smtClean="0">
                <a:solidFill>
                  <a:schemeClr val="tx1"/>
                </a:solidFill>
              </a:rPr>
              <a:t>fiber </a:t>
            </a:r>
            <a:r>
              <a:rPr sz="2496" dirty="0">
                <a:solidFill>
                  <a:schemeClr val="tx1"/>
                </a:solidFill>
              </a:rPr>
              <a:t>and self-provisioned fiber.</a:t>
            </a:r>
          </a:p>
        </p:txBody>
      </p:sp>
      <p:sp>
        <p:nvSpPr>
          <p:cNvPr id="53" name="Shape 53"/>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What’s New? </a:t>
            </a:r>
          </a:p>
        </p:txBody>
      </p:sp>
      <p:sp>
        <p:nvSpPr>
          <p:cNvPr id="54" name="Shape 54"/>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hape 56"/>
          <p:cNvSpPr>
            <a:spLocks noGrp="1"/>
          </p:cNvSpPr>
          <p:nvPr>
            <p:ph type="body" idx="1"/>
          </p:nvPr>
        </p:nvSpPr>
        <p:spPr>
          <a:xfrm>
            <a:off x="457200" y="2247900"/>
            <a:ext cx="8229600" cy="4038600"/>
          </a:xfrm>
          <a:prstGeom prst="rect">
            <a:avLst/>
          </a:prstGeom>
        </p:spPr>
        <p:txBody>
          <a:bodyPr lIns="0" tIns="0" rIns="0" bIns="0">
            <a:normAutofit/>
          </a:bodyPr>
          <a:lstStyle/>
          <a:p>
            <a:pPr marL="1033403" lvl="0" indent="-1033403">
              <a:defRPr sz="1800"/>
            </a:pPr>
            <a:r>
              <a:rPr sz="2600"/>
              <a:t>Regardless of the services sought (including new fiber options), E-rate rules continue to require that applicants: </a:t>
            </a:r>
          </a:p>
          <a:p>
            <a:pPr marL="1318369" lvl="1" indent="-861169">
              <a:defRPr sz="1800"/>
            </a:pPr>
            <a:r>
              <a:rPr sz="2600"/>
              <a:t>Conduct fair and open competitive bidding process. </a:t>
            </a:r>
          </a:p>
          <a:p>
            <a:pPr marL="1318369" lvl="1" indent="-861169">
              <a:defRPr sz="1800"/>
            </a:pPr>
            <a:r>
              <a:rPr sz="2600"/>
              <a:t>Selecting the most cost-effective bid.</a:t>
            </a:r>
          </a:p>
        </p:txBody>
      </p:sp>
      <p:sp>
        <p:nvSpPr>
          <p:cNvPr id="57" name="Shape 57"/>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What Stays the Same?</a:t>
            </a:r>
          </a:p>
        </p:txBody>
      </p:sp>
      <p:sp>
        <p:nvSpPr>
          <p:cNvPr id="58" name="Shape 58"/>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hape 60"/>
          <p:cNvSpPr>
            <a:spLocks noGrp="1"/>
          </p:cNvSpPr>
          <p:nvPr>
            <p:ph type="body" idx="1"/>
          </p:nvPr>
        </p:nvSpPr>
        <p:spPr>
          <a:xfrm>
            <a:off x="457200" y="2209800"/>
            <a:ext cx="4114800" cy="4038600"/>
          </a:xfrm>
          <a:prstGeom prst="rect">
            <a:avLst/>
          </a:prstGeom>
        </p:spPr>
        <p:txBody>
          <a:bodyPr lIns="0" tIns="0" rIns="0" bIns="0">
            <a:normAutofit/>
          </a:bodyPr>
          <a:lstStyle/>
          <a:p>
            <a:pPr marL="0" lvl="0" indent="0" algn="ctr">
              <a:buSzTx/>
              <a:buNone/>
              <a:defRPr sz="1800"/>
            </a:pPr>
            <a:r>
              <a:rPr sz="2600" b="1" dirty="0"/>
              <a:t>Old Requirement </a:t>
            </a:r>
            <a:endParaRPr b="1" dirty="0"/>
          </a:p>
          <a:p>
            <a:pPr lvl="0">
              <a:buFont typeface="Arial" panose="020B0604020202020204" pitchFamily="34" charset="0"/>
              <a:buChar char="•"/>
              <a:defRPr sz="1800"/>
            </a:pPr>
            <a:r>
              <a:rPr sz="2600" dirty="0"/>
              <a:t>Applicants had to amortize large, up-front construction costs in excess of $500,000 over three years.</a:t>
            </a:r>
          </a:p>
        </p:txBody>
      </p:sp>
      <p:sp>
        <p:nvSpPr>
          <p:cNvPr id="61" name="Shape 61"/>
          <p:cNvSpPr/>
          <p:nvPr/>
        </p:nvSpPr>
        <p:spPr>
          <a:xfrm>
            <a:off x="457200" y="1600199"/>
            <a:ext cx="8229600" cy="492438"/>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dirty="0">
                <a:solidFill>
                  <a:srgbClr val="0070C0"/>
                </a:solidFill>
              </a:rPr>
              <a:t>Amortization of Up Front </a:t>
            </a:r>
            <a:r>
              <a:rPr lang="en-US" sz="2600" b="1" dirty="0" smtClean="0">
                <a:solidFill>
                  <a:srgbClr val="0070C0"/>
                </a:solidFill>
              </a:rPr>
              <a:t>Special </a:t>
            </a:r>
            <a:r>
              <a:rPr sz="2600" b="1" dirty="0" smtClean="0">
                <a:solidFill>
                  <a:srgbClr val="0070C0"/>
                </a:solidFill>
              </a:rPr>
              <a:t>Construction </a:t>
            </a:r>
            <a:r>
              <a:rPr sz="2600" b="1" dirty="0">
                <a:solidFill>
                  <a:srgbClr val="0070C0"/>
                </a:solidFill>
              </a:rPr>
              <a:t>Costs</a:t>
            </a:r>
          </a:p>
        </p:txBody>
      </p:sp>
      <p:sp>
        <p:nvSpPr>
          <p:cNvPr id="62" name="Shape 62"/>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
        <p:nvSpPr>
          <p:cNvPr id="63" name="Shape 63"/>
          <p:cNvSpPr/>
          <p:nvPr/>
        </p:nvSpPr>
        <p:spPr>
          <a:xfrm>
            <a:off x="4572000" y="2209800"/>
            <a:ext cx="4114800" cy="2646874"/>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1" algn="ctr">
              <a:spcBef>
                <a:spcPts val="1200"/>
              </a:spcBef>
            </a:pPr>
            <a:r>
              <a:rPr sz="2600" b="1" dirty="0">
                <a:latin typeface="Calibri"/>
                <a:ea typeface="Calibri"/>
                <a:cs typeface="Calibri"/>
                <a:sym typeface="Calibri"/>
              </a:rPr>
              <a:t>New Requirement</a:t>
            </a:r>
            <a:endParaRPr sz="2600" dirty="0">
              <a:latin typeface="Calibri"/>
              <a:ea typeface="Calibri"/>
              <a:cs typeface="Calibri"/>
              <a:sym typeface="Calibri"/>
            </a:endParaRPr>
          </a:p>
          <a:p>
            <a:pPr marL="457200" lvl="1" indent="-457200">
              <a:spcBef>
                <a:spcPts val="1200"/>
              </a:spcBef>
              <a:buSzPct val="100000"/>
              <a:buFont typeface="Arial" panose="020B0604020202020204" pitchFamily="34" charset="0"/>
              <a:buChar char="•"/>
            </a:pPr>
            <a:r>
              <a:rPr sz="2600" dirty="0">
                <a:latin typeface="Calibri"/>
                <a:ea typeface="Calibri"/>
                <a:cs typeface="Calibri"/>
                <a:sym typeface="Calibri"/>
              </a:rPr>
              <a:t>E-rate will now pay the full discounted share of up-front special construction charges in the first year.</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body" idx="1"/>
          </p:nvPr>
        </p:nvSpPr>
        <p:spPr>
          <a:xfrm>
            <a:off x="457200" y="2209800"/>
            <a:ext cx="3814549" cy="4038600"/>
          </a:xfrm>
          <a:prstGeom prst="rect">
            <a:avLst/>
          </a:prstGeom>
        </p:spPr>
        <p:txBody>
          <a:bodyPr lIns="0" tIns="0" rIns="0" bIns="0">
            <a:normAutofit/>
          </a:bodyPr>
          <a:lstStyle>
            <a:lvl1pPr marL="0" indent="0">
              <a:buSzTx/>
              <a:buNone/>
              <a:defRPr b="1"/>
            </a:lvl1pPr>
            <a:lvl2pPr marL="1033403" indent="-1033403">
              <a:buChar char="•"/>
            </a:lvl2pPr>
          </a:lstStyle>
          <a:p>
            <a:pPr lvl="0" algn="ctr">
              <a:defRPr sz="1800" b="0"/>
            </a:pPr>
            <a:r>
              <a:rPr sz="2600" b="1" dirty="0"/>
              <a:t>Previous Requirement:</a:t>
            </a:r>
            <a:endParaRPr b="1" dirty="0"/>
          </a:p>
          <a:p>
            <a:pPr lvl="1">
              <a:defRPr sz="1800"/>
            </a:pPr>
            <a:r>
              <a:rPr sz="2600" dirty="0"/>
              <a:t>Applicants had to pay their share of non-recurring cost of special construction within 90 days of the start of service.  </a:t>
            </a:r>
          </a:p>
        </p:txBody>
      </p:sp>
      <p:sp>
        <p:nvSpPr>
          <p:cNvPr id="66" name="Shape 66"/>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a:solidFill>
                  <a:srgbClr val="0070C0"/>
                </a:solidFill>
              </a:rPr>
              <a:t>Installment Payments for Special Construction Costs</a:t>
            </a:r>
          </a:p>
        </p:txBody>
      </p:sp>
      <p:sp>
        <p:nvSpPr>
          <p:cNvPr id="67" name="Shape 67"/>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
        <p:nvSpPr>
          <p:cNvPr id="68" name="Shape 68"/>
          <p:cNvSpPr/>
          <p:nvPr/>
        </p:nvSpPr>
        <p:spPr>
          <a:xfrm>
            <a:off x="4967784" y="2209800"/>
            <a:ext cx="3719015" cy="3847203"/>
          </a:xfrm>
          <a:prstGeom prst="rect">
            <a:avLst/>
          </a:prstGeom>
          <a:ln w="12700">
            <a:miter lim="400000"/>
          </a:ln>
          <a:extLst>
            <a:ext uri="{C572A759-6A51-4108-AA02-DFA0A04FC94B}">
              <ma14:wrappingTextBoxFlag xmlns="" xmlns:ma14="http://schemas.microsoft.com/office/mac/drawingml/2011/main" val="1"/>
            </a:ext>
          </a:extLst>
        </p:spPr>
        <p:txBody>
          <a:bodyPr wrap="square" lIns="0" tIns="45718" rIns="45718" bIns="45718" anchor="t">
            <a:spAutoFit/>
          </a:bodyPr>
          <a:lstStyle>
            <a:lvl1pPr>
              <a:spcBef>
                <a:spcPts val="1200"/>
              </a:spcBef>
              <a:defRPr sz="2600" b="1">
                <a:latin typeface="Calibri"/>
                <a:ea typeface="Calibri"/>
                <a:cs typeface="Calibri"/>
                <a:sym typeface="Calibri"/>
              </a:defRPr>
            </a:lvl1pPr>
            <a:lvl2pPr marL="1377871" indent="-1377871">
              <a:spcBef>
                <a:spcPts val="1200"/>
              </a:spcBef>
              <a:buSzPct val="100000"/>
              <a:buFont typeface="Arial"/>
              <a:buChar char="•"/>
              <a:defRPr sz="2600">
                <a:latin typeface="Calibri"/>
                <a:ea typeface="Calibri"/>
                <a:cs typeface="Calibri"/>
                <a:sym typeface="Calibri"/>
              </a:defRPr>
            </a:lvl2pPr>
          </a:lstStyle>
          <a:p>
            <a:pPr lvl="0" algn="ctr">
              <a:defRPr sz="1800" b="0"/>
            </a:pPr>
            <a:r>
              <a:rPr sz="2600" b="1" dirty="0"/>
              <a:t>E-rate will now allow:</a:t>
            </a:r>
          </a:p>
          <a:p>
            <a:pPr lvl="1" algn="l">
              <a:defRPr sz="1800"/>
            </a:pPr>
            <a:r>
              <a:rPr sz="2600" dirty="0"/>
              <a:t>Applicants are allowed to pay their share of those up-front costs in installment payments over up to four years.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body" idx="1"/>
          </p:nvPr>
        </p:nvSpPr>
        <p:spPr>
          <a:xfrm>
            <a:off x="457200" y="2209800"/>
            <a:ext cx="8229600" cy="4038600"/>
          </a:xfrm>
          <a:prstGeom prst="rect">
            <a:avLst/>
          </a:prstGeom>
        </p:spPr>
        <p:txBody>
          <a:bodyPr lIns="0" tIns="0" rIns="0" bIns="0">
            <a:normAutofit/>
          </a:bodyPr>
          <a:lstStyle/>
          <a:p>
            <a:pPr marL="715433" lvl="0" indent="-715433">
              <a:defRPr sz="1800"/>
            </a:pPr>
            <a:r>
              <a:rPr sz="2600"/>
              <a:t>Applicants interested in an installment payment plan option must indicate their interest on FCC form 470</a:t>
            </a:r>
          </a:p>
          <a:p>
            <a:pPr marL="715433" lvl="0" indent="-715433">
              <a:defRPr sz="1800"/>
            </a:pPr>
            <a:r>
              <a:rPr sz="2600"/>
              <a:t>Service providers are under no obligation to offer such installment payment options to applicants. </a:t>
            </a:r>
          </a:p>
        </p:txBody>
      </p:sp>
      <p:sp>
        <p:nvSpPr>
          <p:cNvPr id="71" name="Shape 71"/>
          <p:cNvSpPr/>
          <p:nvPr/>
        </p:nvSpPr>
        <p:spPr>
          <a:xfrm>
            <a:off x="99862" y="1269999"/>
            <a:ext cx="8944276" cy="492438"/>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dirty="0">
                <a:solidFill>
                  <a:srgbClr val="0070C0"/>
                </a:solidFill>
              </a:rPr>
              <a:t>Installment Payment Plan of Up Front </a:t>
            </a:r>
            <a:r>
              <a:rPr lang="en-US" sz="2600" b="1" dirty="0" smtClean="0">
                <a:solidFill>
                  <a:srgbClr val="0070C0"/>
                </a:solidFill>
              </a:rPr>
              <a:t>Special </a:t>
            </a:r>
            <a:r>
              <a:rPr sz="2600" b="1" dirty="0" smtClean="0">
                <a:solidFill>
                  <a:srgbClr val="0070C0"/>
                </a:solidFill>
              </a:rPr>
              <a:t>Construction </a:t>
            </a:r>
            <a:r>
              <a:rPr sz="2600" b="1" dirty="0">
                <a:solidFill>
                  <a:srgbClr val="0070C0"/>
                </a:solidFill>
              </a:rPr>
              <a:t>Costs </a:t>
            </a:r>
          </a:p>
        </p:txBody>
      </p:sp>
      <p:sp>
        <p:nvSpPr>
          <p:cNvPr id="72" name="Shape 72"/>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body" idx="1"/>
          </p:nvPr>
        </p:nvSpPr>
        <p:spPr>
          <a:xfrm>
            <a:off x="457200" y="2209800"/>
            <a:ext cx="8229600" cy="4038600"/>
          </a:xfrm>
          <a:prstGeom prst="rect">
            <a:avLst/>
          </a:prstGeom>
        </p:spPr>
        <p:txBody>
          <a:bodyPr lIns="0" tIns="0" rIns="0" bIns="0">
            <a:normAutofit/>
          </a:bodyPr>
          <a:lstStyle/>
          <a:p>
            <a:pPr marL="709450" lvl="0" indent="-709450" defTabSz="869044">
              <a:spcBef>
                <a:spcPts val="1000"/>
              </a:spcBef>
              <a:defRPr sz="1800"/>
            </a:pPr>
            <a:r>
              <a:rPr sz="2300" dirty="0">
                <a:solidFill>
                  <a:srgbClr val="0A0A0A"/>
                </a:solidFill>
              </a:rPr>
              <a:t>Applicants can receive funding for Category One special construction costs incurred up to six months prior to start of funding year. </a:t>
            </a:r>
            <a:endParaRPr dirty="0">
              <a:solidFill>
                <a:srgbClr val="0A0A0A"/>
              </a:solidFill>
            </a:endParaRPr>
          </a:p>
          <a:p>
            <a:pPr marL="1025730" lvl="1" indent="-591208" defTabSz="869044">
              <a:spcBef>
                <a:spcPts val="1000"/>
              </a:spcBef>
              <a:defRPr sz="1800"/>
            </a:pPr>
            <a:r>
              <a:rPr sz="2300" dirty="0">
                <a:solidFill>
                  <a:srgbClr val="0A0A0A"/>
                </a:solidFill>
              </a:rPr>
              <a:t>Occurs after selection of service provider via FCC Form 470</a:t>
            </a:r>
            <a:endParaRPr dirty="0">
              <a:solidFill>
                <a:srgbClr val="0A0A0A"/>
              </a:solidFill>
            </a:endParaRPr>
          </a:p>
          <a:p>
            <a:pPr marL="1025730" lvl="1" indent="-591208" defTabSz="869044">
              <a:spcBef>
                <a:spcPts val="1000"/>
              </a:spcBef>
              <a:defRPr sz="1800"/>
            </a:pPr>
            <a:r>
              <a:rPr sz="2300" dirty="0" smtClean="0">
                <a:solidFill>
                  <a:srgbClr val="0A0A0A"/>
                </a:solidFill>
              </a:rPr>
              <a:t>Actual </a:t>
            </a:r>
            <a:r>
              <a:rPr sz="2300" dirty="0">
                <a:solidFill>
                  <a:srgbClr val="0A0A0A"/>
                </a:solidFill>
              </a:rPr>
              <a:t>service start date is on or after July 1 the funding year. </a:t>
            </a:r>
            <a:endParaRPr dirty="0">
              <a:solidFill>
                <a:srgbClr val="0A0A0A"/>
              </a:solidFill>
            </a:endParaRPr>
          </a:p>
          <a:p>
            <a:pPr marL="1025730" lvl="1" indent="-591208" defTabSz="869044">
              <a:spcBef>
                <a:spcPts val="1000"/>
              </a:spcBef>
              <a:defRPr sz="1800"/>
            </a:pPr>
            <a:r>
              <a:rPr sz="2300" dirty="0">
                <a:solidFill>
                  <a:srgbClr val="0A0A0A"/>
                </a:solidFill>
              </a:rPr>
              <a:t>Can get one year extension due to unavoidable delays.</a:t>
            </a:r>
          </a:p>
        </p:txBody>
      </p:sp>
      <p:sp>
        <p:nvSpPr>
          <p:cNvPr id="84" name="Shape 84"/>
          <p:cNvSpPr/>
          <p:nvPr/>
        </p:nvSpPr>
        <p:spPr>
          <a:xfrm>
            <a:off x="457200" y="1600199"/>
            <a:ext cx="8229600" cy="4724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2600" b="1">
                <a:solidFill>
                  <a:srgbClr val="0070C0"/>
                </a:solidFill>
                <a:latin typeface="Calibri"/>
                <a:ea typeface="Calibri"/>
                <a:cs typeface="Calibri"/>
                <a:sym typeface="Calibri"/>
              </a:defRPr>
            </a:lvl1pPr>
          </a:lstStyle>
          <a:p>
            <a:pPr lvl="0">
              <a:defRPr sz="1800" b="0">
                <a:solidFill>
                  <a:srgbClr val="000000"/>
                </a:solidFill>
              </a:defRPr>
            </a:pPr>
            <a:r>
              <a:rPr sz="2600" b="1" dirty="0">
                <a:solidFill>
                  <a:srgbClr val="0070C0"/>
                </a:solidFill>
              </a:rPr>
              <a:t>Special Construction Projects</a:t>
            </a:r>
          </a:p>
        </p:txBody>
      </p:sp>
      <p:sp>
        <p:nvSpPr>
          <p:cNvPr id="85" name="Shape 85"/>
          <p:cNvSpPr/>
          <p:nvPr/>
        </p:nvSpPr>
        <p:spPr>
          <a:xfrm>
            <a:off x="2514600" y="380999"/>
            <a:ext cx="6172200" cy="5613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sz="3200" b="1"/>
              <a:t>Expanding Access to Broadband</a:t>
            </a:r>
          </a:p>
        </p:txBody>
      </p:sp>
    </p:spTree>
    <p:extLst>
      <p:ext uri="{BB962C8B-B14F-4D97-AF65-F5344CB8AC3E}">
        <p14:creationId xmlns:p14="http://schemas.microsoft.com/office/powerpoint/2010/main" val="179848042"/>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62CAE3"/>
      </a:accent1>
      <a:accent2>
        <a:srgbClr val="FFC425"/>
      </a:accent2>
      <a:accent3>
        <a:srgbClr val="8DC63F"/>
      </a:accent3>
      <a:accent4>
        <a:srgbClr val="F28234"/>
      </a:accent4>
      <a:accent5>
        <a:srgbClr val="6A737B"/>
      </a:accent5>
      <a:accent6>
        <a:srgbClr val="C1CD23"/>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2CAE3"/>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62CAE3"/>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62CAE3"/>
      </a:accent1>
      <a:accent2>
        <a:srgbClr val="FFC425"/>
      </a:accent2>
      <a:accent3>
        <a:srgbClr val="8DC63F"/>
      </a:accent3>
      <a:accent4>
        <a:srgbClr val="F28234"/>
      </a:accent4>
      <a:accent5>
        <a:srgbClr val="6A737B"/>
      </a:accent5>
      <a:accent6>
        <a:srgbClr val="C1CD23"/>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2CAE3"/>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62CAE3"/>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1387</Words>
  <Application>Microsoft Office PowerPoint</Application>
  <PresentationFormat>On-screen Show (4:3)</PresentationFormat>
  <Paragraphs>126</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Charles Eberle</dc:creator>
  <cp:lastModifiedBy>Philip Colvin</cp:lastModifiedBy>
  <cp:revision>13</cp:revision>
  <cp:lastPrinted>2015-10-09T20:17:01Z</cp:lastPrinted>
  <dcterms:modified xsi:type="dcterms:W3CDTF">2015-10-09T22:26:33Z</dcterms:modified>
</cp:coreProperties>
</file>