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5"/>
  </p:notesMasterIdLst>
  <p:handoutMasterIdLst>
    <p:handoutMasterId r:id="rId26"/>
  </p:handoutMasterIdLst>
  <p:sldIdLst>
    <p:sldId id="358" r:id="rId2"/>
    <p:sldId id="278" r:id="rId3"/>
    <p:sldId id="371" r:id="rId4"/>
    <p:sldId id="383" r:id="rId5"/>
    <p:sldId id="361" r:id="rId6"/>
    <p:sldId id="388" r:id="rId7"/>
    <p:sldId id="382" r:id="rId8"/>
    <p:sldId id="372" r:id="rId9"/>
    <p:sldId id="373" r:id="rId10"/>
    <p:sldId id="374" r:id="rId11"/>
    <p:sldId id="379" r:id="rId12"/>
    <p:sldId id="375" r:id="rId13"/>
    <p:sldId id="376" r:id="rId14"/>
    <p:sldId id="377" r:id="rId15"/>
    <p:sldId id="378" r:id="rId16"/>
    <p:sldId id="381" r:id="rId17"/>
    <p:sldId id="384" r:id="rId18"/>
    <p:sldId id="389" r:id="rId19"/>
    <p:sldId id="380" r:id="rId20"/>
    <p:sldId id="366" r:id="rId21"/>
    <p:sldId id="386" r:id="rId22"/>
    <p:sldId id="387" r:id="rId23"/>
    <p:sldId id="340" r:id="rId2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 Blackwell" initials="M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42" autoAdjust="0"/>
    <p:restoredTop sz="99372" autoAdjust="0"/>
  </p:normalViewPr>
  <p:slideViewPr>
    <p:cSldViewPr>
      <p:cViewPr>
        <p:scale>
          <a:sx n="100" d="100"/>
          <a:sy n="100" d="100"/>
        </p:scale>
        <p:origin x="-1290" y="-4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1278"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Calibri" pitchFamily="34" charset="0"/>
              </a:defRPr>
            </a:lvl1pPr>
          </a:lstStyle>
          <a:p>
            <a:pPr>
              <a:defRPr/>
            </a:pPr>
            <a:endParaRPr lang="en-US"/>
          </a:p>
        </p:txBody>
      </p:sp>
      <p:sp>
        <p:nvSpPr>
          <p:cNvPr id="112643"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Calibri" pitchFamily="34" charset="0"/>
              </a:defRPr>
            </a:lvl1pPr>
          </a:lstStyle>
          <a:p>
            <a:pPr>
              <a:defRPr/>
            </a:pPr>
            <a:endParaRPr lang="en-US"/>
          </a:p>
        </p:txBody>
      </p:sp>
      <p:sp>
        <p:nvSpPr>
          <p:cNvPr id="112644" name="Rectangle 4"/>
          <p:cNvSpPr>
            <a:spLocks noGrp="1" noChangeArrowheads="1"/>
          </p:cNvSpPr>
          <p:nvPr>
            <p:ph type="ftr" sz="quarter" idx="2"/>
          </p:nvPr>
        </p:nvSpPr>
        <p:spPr bwMode="auto">
          <a:xfrm>
            <a:off x="0" y="8829675"/>
            <a:ext cx="2982913"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Calibri" pitchFamily="34" charset="0"/>
              </a:defRPr>
            </a:lvl1pPr>
          </a:lstStyle>
          <a:p>
            <a:pPr>
              <a:defRPr/>
            </a:pPr>
            <a:endParaRPr lang="en-US"/>
          </a:p>
        </p:txBody>
      </p:sp>
      <p:sp>
        <p:nvSpPr>
          <p:cNvPr id="112645"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atin typeface="Calibri" pitchFamily="34" charset="0"/>
              </a:defRPr>
            </a:lvl1pPr>
          </a:lstStyle>
          <a:p>
            <a:pPr>
              <a:defRPr/>
            </a:pPr>
            <a:fld id="{A5FC9229-AC4E-4123-82F5-B52BC3EB2A8F}" type="slidenum">
              <a:rPr lang="en-US"/>
              <a:pPr>
                <a:defRPr/>
              </a:pPr>
              <a:t>‹#›</a:t>
            </a:fld>
            <a:endParaRPr lang="en-US" dirty="0"/>
          </a:p>
        </p:txBody>
      </p:sp>
    </p:spTree>
    <p:extLst>
      <p:ext uri="{BB962C8B-B14F-4D97-AF65-F5344CB8AC3E}">
        <p14:creationId xmlns:p14="http://schemas.microsoft.com/office/powerpoint/2010/main" val="1532623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Calibri" pitchFamily="34" charset="0"/>
              </a:defRPr>
            </a:lvl1pPr>
          </a:lstStyle>
          <a:p>
            <a:pPr>
              <a:defRPr/>
            </a:pPr>
            <a:endParaRPr lang="en-US"/>
          </a:p>
        </p:txBody>
      </p:sp>
      <p:sp>
        <p:nvSpPr>
          <p:cNvPr id="29699"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Calibri" pitchFamily="34"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8975" y="4416425"/>
            <a:ext cx="5505450"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9702" name="Rectangle 6"/>
          <p:cNvSpPr>
            <a:spLocks noGrp="1" noChangeArrowheads="1"/>
          </p:cNvSpPr>
          <p:nvPr>
            <p:ph type="ftr" sz="quarter" idx="4"/>
          </p:nvPr>
        </p:nvSpPr>
        <p:spPr bwMode="auto">
          <a:xfrm>
            <a:off x="0" y="8829675"/>
            <a:ext cx="2982913"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Calibri" pitchFamily="34" charset="0"/>
              </a:defRPr>
            </a:lvl1pPr>
          </a:lstStyle>
          <a:p>
            <a:pPr>
              <a:defRPr/>
            </a:pPr>
            <a:endParaRPr lang="en-US"/>
          </a:p>
        </p:txBody>
      </p:sp>
      <p:sp>
        <p:nvSpPr>
          <p:cNvPr id="29703"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atin typeface="Calibri" pitchFamily="34" charset="0"/>
              </a:defRPr>
            </a:lvl1pPr>
          </a:lstStyle>
          <a:p>
            <a:pPr>
              <a:defRPr/>
            </a:pPr>
            <a:fld id="{C19AFAE7-64AB-4709-8663-D1FD57BF86DD}" type="slidenum">
              <a:rPr lang="en-US"/>
              <a:pPr>
                <a:defRPr/>
              </a:pPr>
              <a:t>‹#›</a:t>
            </a:fld>
            <a:endParaRPr lang="en-US" dirty="0"/>
          </a:p>
        </p:txBody>
      </p:sp>
    </p:spTree>
    <p:extLst>
      <p:ext uri="{BB962C8B-B14F-4D97-AF65-F5344CB8AC3E}">
        <p14:creationId xmlns:p14="http://schemas.microsoft.com/office/powerpoint/2010/main" val="33960619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8B41272-3809-4821-A286-C47810F72032}" type="slidenum">
              <a:rPr lang="en-US" altLang="en-US" smtClean="0"/>
              <a:pPr/>
              <a:t>2</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69CD5DC-236B-4B00-A644-4FAF9A50EDD1}" type="slidenum">
              <a:rPr lang="en-US" altLang="en-US" smtClean="0"/>
              <a:pPr/>
              <a:t>13</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0B6DAC6-86EE-41B6-980B-4B28DECA3606}" type="slidenum">
              <a:rPr lang="en-US" altLang="en-US" smtClean="0"/>
              <a:pPr/>
              <a:t>14</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4359F59-1C27-4A91-AEB7-2811837B1B9F}" type="slidenum">
              <a:rPr lang="en-US" altLang="en-US" smtClean="0"/>
              <a:pPr/>
              <a:t>15</a:t>
            </a:fld>
            <a:endParaRPr lang="en-US" alt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571BAC4-EB92-48D2-9CC3-DAD9C7877208}" type="slidenum">
              <a:rPr lang="en-US" altLang="en-US" smtClean="0"/>
              <a:pPr/>
              <a:t>16</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796D299-86F2-4EE4-9EA4-08C4C51911FF}" type="slidenum">
              <a:rPr lang="en-US" altLang="en-US" smtClean="0"/>
              <a:pPr/>
              <a:t>17</a:t>
            </a:fld>
            <a:endParaRPr lang="en-US" alt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796D299-86F2-4EE4-9EA4-08C4C51911FF}" type="slidenum">
              <a:rPr lang="en-US" altLang="en-US" smtClean="0"/>
              <a:pPr/>
              <a:t>18</a:t>
            </a:fld>
            <a:endParaRPr lang="en-US" alt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DD89212-8514-4801-8DBC-7BFF1A32E355}" type="slidenum">
              <a:rPr lang="en-US" altLang="en-US" smtClean="0"/>
              <a:pPr/>
              <a:t>19</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336DDB5B-3FB5-4F04-A100-EF2403087DDE}" type="slidenum">
              <a:rPr lang="en-US" altLang="en-US" smtClean="0"/>
              <a:pPr/>
              <a:t>23</a:t>
            </a:fld>
            <a:endParaRPr lang="en-US" alt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altLang="en-US" smtClean="0"/>
          </a:p>
        </p:txBody>
      </p:sp>
      <p:sp>
        <p:nvSpPr>
          <p:cNvPr id="29700" name="Slide Number Placeholder 3"/>
          <p:cNvSpPr>
            <a:spLocks noGrp="1"/>
          </p:cNvSpPr>
          <p:nvPr>
            <p:ph type="sldNum" sz="quarter" idx="5"/>
          </p:nvPr>
        </p:nvSpPr>
        <p:spPr>
          <a:noFill/>
        </p:spPr>
        <p:txBody>
          <a:bodyPr/>
          <a:lstStyle/>
          <a:p>
            <a:fld id="{3E557E07-4AB2-4E73-9E0C-51D252AAEC5E}"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6B39B9B2-3AD2-4A72-A324-A184D2BC3F66}" type="slidenum">
              <a:rPr lang="en-US" altLang="en-US" smtClean="0"/>
              <a:pPr/>
              <a:t>5</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6B39B9B2-3AD2-4A72-A324-A184D2BC3F66}" type="slidenum">
              <a:rPr lang="en-US" altLang="en-US" smtClean="0"/>
              <a:pPr/>
              <a:t>6</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AC2C70-CF30-4319-99B3-83394F97FBFB}" type="slidenum">
              <a:rPr lang="en-US" altLang="en-US" smtClean="0"/>
              <a:pPr/>
              <a:t>8</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6C1961E-F98D-4FD1-9B43-656968FC0E0A}" type="slidenum">
              <a:rPr lang="en-US" altLang="en-US" smtClean="0"/>
              <a:pPr/>
              <a:t>9</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3E9CB93-347F-4132-9200-619CC38B8A40}" type="slidenum">
              <a:rPr lang="en-US" altLang="en-US" smtClean="0"/>
              <a:pPr/>
              <a:t>10</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6D512D5-4CC5-4FC8-B0AB-5D77486EA2E0}" type="slidenum">
              <a:rPr lang="en-US" altLang="en-US" smtClean="0"/>
              <a:pPr/>
              <a:t>11</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373877F-C93A-4AE6-BED3-49955702A97C}" type="slidenum">
              <a:rPr lang="en-US" altLang="en-US" smtClean="0"/>
              <a:pPr/>
              <a:t>12</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228600" indent="-228600" eaLnBrk="1" hangingPunct="1"/>
            <a:endParaRPr lang="en-US" altLang="en-US" sz="1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4"/>
          <p:cNvSpPr txBox="1">
            <a:spLocks/>
          </p:cNvSpPr>
          <p:nvPr userDrawn="1"/>
        </p:nvSpPr>
        <p:spPr>
          <a:xfrm>
            <a:off x="228600" y="6400800"/>
            <a:ext cx="8610600" cy="306388"/>
          </a:xfrm>
          <a:prstGeom prst="rect">
            <a:avLst/>
          </a:prstGeom>
        </p:spPr>
        <p:txBody>
          <a:bodyPr/>
          <a:lstStyle>
            <a:lvl1pPr>
              <a:defRPr>
                <a:solidFill>
                  <a:schemeClr val="bg1">
                    <a:lumMod val="50000"/>
                  </a:schemeClr>
                </a:solidFill>
              </a:defRPr>
            </a:lvl1pPr>
          </a:lstStyle>
          <a:p>
            <a:pPr>
              <a:defRPr/>
            </a:pPr>
            <a:endParaRPr lang="en-US" sz="1200" dirty="0">
              <a:latin typeface="Calibri" pitchFamily="34" charset="0"/>
            </a:endParaRPr>
          </a:p>
        </p:txBody>
      </p:sp>
      <p:cxnSp>
        <p:nvCxnSpPr>
          <p:cNvPr id="5" name="Straight Connector 4"/>
          <p:cNvCxnSpPr/>
          <p:nvPr userDrawn="1"/>
        </p:nvCxnSpPr>
        <p:spPr>
          <a:xfrm>
            <a:off x="228600" y="914400"/>
            <a:ext cx="8534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3400" y="274638"/>
            <a:ext cx="8229600" cy="639762"/>
          </a:xfrm>
        </p:spPr>
        <p:txBody>
          <a:bodyPr/>
          <a:lstStyle>
            <a:lvl1pPr algn="r">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28600" y="6400800"/>
            <a:ext cx="8610600" cy="306388"/>
          </a:xfrm>
          <a:prstGeom prst="rect">
            <a:avLst/>
          </a:prstGeom>
        </p:spPr>
        <p:txBody>
          <a:bodyPr/>
          <a:lstStyle>
            <a:lvl1pPr>
              <a:defRPr>
                <a:solidFill>
                  <a:schemeClr val="bg1">
                    <a:lumMod val="50000"/>
                  </a:schemeClr>
                </a:solidFill>
              </a:defRPr>
            </a:lvl1pPr>
          </a:lstStyle>
          <a:p>
            <a:pPr>
              <a:defRPr/>
            </a:pPr>
            <a:endParaRPr lang="en-US" sz="1200" dirty="0">
              <a:latin typeface="Calibri" pitchFamily="34" charset="0"/>
            </a:endParaRPr>
          </a:p>
        </p:txBody>
      </p:sp>
      <p:cxnSp>
        <p:nvCxnSpPr>
          <p:cNvPr id="4" name="Straight Connector 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Main Content Slide">
    <p:spTree>
      <p:nvGrpSpPr>
        <p:cNvPr id="1" name=""/>
        <p:cNvGrpSpPr/>
        <p:nvPr/>
      </p:nvGrpSpPr>
      <p:grpSpPr>
        <a:xfrm>
          <a:off x="0" y="0"/>
          <a:ext cx="0" cy="0"/>
          <a:chOff x="0" y="0"/>
          <a:chExt cx="0" cy="0"/>
        </a:xfrm>
      </p:grpSpPr>
      <p:cxnSp>
        <p:nvCxnSpPr>
          <p:cNvPr id="5" name="Straight Connector 4"/>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mtClean="0"/>
              <a:t>Click to edit Master text styles</a:t>
            </a:r>
          </a:p>
        </p:txBody>
      </p:sp>
      <p:sp>
        <p:nvSpPr>
          <p:cNvPr id="13"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smtClean="0"/>
              <a:t>Click to edit Master text styles</a:t>
            </a: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Text Slide">
    <p:spTree>
      <p:nvGrpSpPr>
        <p:cNvPr id="1" name=""/>
        <p:cNvGrpSpPr/>
        <p:nvPr/>
      </p:nvGrpSpPr>
      <p:grpSpPr>
        <a:xfrm>
          <a:off x="0" y="0"/>
          <a:ext cx="0" cy="0"/>
          <a:chOff x="0" y="0"/>
          <a:chExt cx="0" cy="0"/>
        </a:xfrm>
      </p:grpSpPr>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
        <p:nvSpPr>
          <p:cNvPr id="10" name="Text Placeholder 15"/>
          <p:cNvSpPr>
            <a:spLocks noGrp="1"/>
          </p:cNvSpPr>
          <p:nvPr>
            <p:ph type="body" sz="quarter" idx="13"/>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6397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0" dirty="0" smtClean="0">
                <a:solidFill>
                  <a:schemeClr val="tx1"/>
                </a:solidFill>
                <a:latin typeface="Calibri" pitchFamily="34" charset="0"/>
              </a:rPr>
              <a:t>Understanding and Complying with Audits  </a:t>
            </a:r>
            <a:r>
              <a:rPr lang="en-US" sz="1200" dirty="0" smtClean="0">
                <a:solidFill>
                  <a:schemeClr val="tx1"/>
                </a:solidFill>
                <a:latin typeface="Calibri" pitchFamily="34" charset="0"/>
              </a:rPr>
              <a:t>I  </a:t>
            </a:r>
            <a:r>
              <a:rPr lang="en-US" sz="1200" dirty="0" smtClean="0">
                <a:solidFill>
                  <a:schemeClr val="tx1"/>
                </a:solidFill>
                <a:latin typeface="Calibri" pitchFamily="34" charset="0"/>
              </a:rPr>
              <a:t>2013 Schools and Libraries</a:t>
            </a:r>
            <a:r>
              <a:rPr lang="en-US" sz="1200" baseline="0" dirty="0" smtClean="0">
                <a:solidFill>
                  <a:schemeClr val="tx1"/>
                </a:solidFill>
                <a:latin typeface="Calibri" pitchFamily="34" charset="0"/>
              </a:rPr>
              <a:t> Fall Applicant Trainings    		             </a:t>
            </a:r>
            <a:fld id="{4BD449E9-1AE7-465E-BB17-C3BC28C03833}" type="slidenum">
              <a:rPr lang="en-US" sz="1200" baseline="0" smtClean="0">
                <a:solidFill>
                  <a:schemeClr val="tx1"/>
                </a:solidFill>
                <a:latin typeface="Calibri" pitchFamily="34" charset="0"/>
              </a:rPr>
              <a:t>‹#›</a:t>
            </a:fld>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pic>
        <p:nvPicPr>
          <p:cNvPr id="8" name="Picture 7"/>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2401" y="0"/>
            <a:ext cx="1981199" cy="952926"/>
          </a:xfrm>
          <a:prstGeom prst="rect">
            <a:avLst/>
          </a:prstGeom>
        </p:spPr>
      </p:pic>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Lst>
  <p:hf hdr="0" ftr="0" dt="0"/>
  <p:txStyles>
    <p:titleStyle>
      <a:lvl1pPr algn="r" rtl="0" eaLnBrk="0" fontAlgn="base" hangingPunct="0">
        <a:spcBef>
          <a:spcPct val="0"/>
        </a:spcBef>
        <a:spcAft>
          <a:spcPct val="0"/>
        </a:spcAft>
        <a:defRPr sz="4000">
          <a:solidFill>
            <a:schemeClr val="tx2"/>
          </a:solidFill>
          <a:latin typeface="Calibri" pitchFamily="34" charset="0"/>
          <a:ea typeface="+mj-ea"/>
          <a:cs typeface="+mj-cs"/>
        </a:defRPr>
      </a:lvl1pPr>
      <a:lvl2pPr algn="r" rtl="0" eaLnBrk="0" fontAlgn="base" hangingPunct="0">
        <a:spcBef>
          <a:spcPct val="0"/>
        </a:spcBef>
        <a:spcAft>
          <a:spcPct val="0"/>
        </a:spcAft>
        <a:defRPr sz="4000">
          <a:solidFill>
            <a:schemeClr val="tx2"/>
          </a:solidFill>
          <a:latin typeface="Calibri" pitchFamily="34" charset="0"/>
        </a:defRPr>
      </a:lvl2pPr>
      <a:lvl3pPr algn="r" rtl="0" eaLnBrk="0" fontAlgn="base" hangingPunct="0">
        <a:spcBef>
          <a:spcPct val="0"/>
        </a:spcBef>
        <a:spcAft>
          <a:spcPct val="0"/>
        </a:spcAft>
        <a:defRPr sz="4000">
          <a:solidFill>
            <a:schemeClr val="tx2"/>
          </a:solidFill>
          <a:latin typeface="Calibri" pitchFamily="34" charset="0"/>
        </a:defRPr>
      </a:lvl3pPr>
      <a:lvl4pPr algn="r" rtl="0" eaLnBrk="0" fontAlgn="base" hangingPunct="0">
        <a:spcBef>
          <a:spcPct val="0"/>
        </a:spcBef>
        <a:spcAft>
          <a:spcPct val="0"/>
        </a:spcAft>
        <a:defRPr sz="4000">
          <a:solidFill>
            <a:schemeClr val="tx2"/>
          </a:solidFill>
          <a:latin typeface="Calibri" pitchFamily="34" charset="0"/>
        </a:defRPr>
      </a:lvl4pPr>
      <a:lvl5pPr algn="r" rtl="0" eaLnBrk="0" fontAlgn="base" hangingPunct="0">
        <a:spcBef>
          <a:spcPct val="0"/>
        </a:spcBef>
        <a:spcAft>
          <a:spcPct val="0"/>
        </a:spcAft>
        <a:defRPr sz="4000">
          <a:solidFill>
            <a:schemeClr val="tx2"/>
          </a:solidFill>
          <a:latin typeface="Calibri" pitchFamily="34"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Calibri" pitchFamily="34" charset="0"/>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usac.org/sl/applicants/step04/urban-rural.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www.usac.org/sl/applicants/beforeyoubegin/non-traditional/eligibility-table.asp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sac.org/_res/documents/sl/pdf/audit/Audit-PDF.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3"/>
          <p:cNvSpPr txBox="1">
            <a:spLocks/>
          </p:cNvSpPr>
          <p:nvPr/>
        </p:nvSpPr>
        <p:spPr bwMode="auto">
          <a:xfrm>
            <a:off x="914400" y="2667000"/>
            <a:ext cx="7772400" cy="838200"/>
          </a:xfrm>
          <a:prstGeom prst="rect">
            <a:avLst/>
          </a:prstGeom>
          <a:noFill/>
          <a:ln w="9525">
            <a:noFill/>
            <a:miter lim="800000"/>
            <a:headEnd/>
            <a:tailEnd/>
          </a:ln>
        </p:spPr>
        <p:txBody>
          <a:bodyPr/>
          <a:lstStyle/>
          <a:p>
            <a:pPr algn="r"/>
            <a:r>
              <a:rPr lang="en-US" altLang="en-US" sz="4400">
                <a:latin typeface="Calibri" pitchFamily="34" charset="0"/>
              </a:rPr>
              <a:t>E-rate Program</a:t>
            </a:r>
          </a:p>
        </p:txBody>
      </p:sp>
      <p:cxnSp>
        <p:nvCxnSpPr>
          <p:cNvPr id="4" name="Straight Connector 3"/>
          <p:cNvCxnSpPr/>
          <p:nvPr/>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txBox="1">
            <a:spLocks/>
          </p:cNvSpPr>
          <p:nvPr/>
        </p:nvSpPr>
        <p:spPr>
          <a:xfrm>
            <a:off x="914400" y="3505200"/>
            <a:ext cx="7772400" cy="838200"/>
          </a:xfrm>
          <a:prstGeom prst="rect">
            <a:avLst/>
          </a:prstGeom>
        </p:spPr>
        <p:txBody>
          <a:bodyPr/>
          <a:lstStyle>
            <a:lvl1pPr algn="r">
              <a:buNone/>
              <a:defRPr sz="6000" b="1"/>
            </a:lvl1pPr>
          </a:lstStyle>
          <a:p>
            <a:pPr marL="342900" indent="-342900" eaLnBrk="0" hangingPunct="0">
              <a:spcBef>
                <a:spcPct val="20000"/>
              </a:spcBef>
              <a:buFont typeface="Wingdings" pitchFamily="2" charset="2"/>
              <a:buNone/>
              <a:defRPr/>
            </a:pPr>
            <a:r>
              <a:rPr lang="en-US" sz="4800" kern="0" dirty="0" smtClean="0">
                <a:latin typeface="Calibri" pitchFamily="34" charset="0"/>
              </a:rPr>
              <a:t>Understanding and Complying with Audits</a:t>
            </a:r>
          </a:p>
        </p:txBody>
      </p:sp>
      <p:sp>
        <p:nvSpPr>
          <p:cNvPr id="6" name="Text Placeholder 3"/>
          <p:cNvSpPr txBox="1">
            <a:spLocks/>
          </p:cNvSpPr>
          <p:nvPr/>
        </p:nvSpPr>
        <p:spPr>
          <a:xfrm>
            <a:off x="990600" y="52578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baseline="0"/>
            </a:lvl1pPr>
          </a:lstStyle>
          <a:p>
            <a:pPr>
              <a:defRPr/>
            </a:pPr>
            <a:endParaRPr lang="en-US" sz="2400" kern="0" dirty="0" smtClean="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b="1" smtClean="0"/>
              <a:t>Invoicing</a:t>
            </a:r>
          </a:p>
        </p:txBody>
      </p:sp>
      <p:sp>
        <p:nvSpPr>
          <p:cNvPr id="10243" name="Rectangle 3"/>
          <p:cNvSpPr>
            <a:spLocks noGrp="1" noChangeArrowheads="1"/>
          </p:cNvSpPr>
          <p:nvPr>
            <p:ph type="body" idx="1"/>
          </p:nvPr>
        </p:nvSpPr>
        <p:spPr>
          <a:xfrm>
            <a:off x="457200" y="1143000"/>
            <a:ext cx="8229600" cy="5105400"/>
          </a:xfrm>
        </p:spPr>
        <p:txBody>
          <a:bodyPr/>
          <a:lstStyle/>
          <a:p>
            <a:pPr marL="0" indent="0" eaLnBrk="1" hangingPunct="1">
              <a:lnSpc>
                <a:spcPct val="90000"/>
              </a:lnSpc>
              <a:buFont typeface="Wingdings" pitchFamily="2" charset="2"/>
              <a:buNone/>
              <a:defRPr/>
            </a:pPr>
            <a:r>
              <a:rPr lang="en-US" altLang="en-US" dirty="0" smtClean="0">
                <a:solidFill>
                  <a:schemeClr val="accent6"/>
                </a:solidFill>
              </a:rPr>
              <a:t>Invoicing Findings</a:t>
            </a:r>
          </a:p>
          <a:p>
            <a:pPr eaLnBrk="1" hangingPunct="1">
              <a:lnSpc>
                <a:spcPct val="90000"/>
              </a:lnSpc>
              <a:defRPr/>
            </a:pPr>
            <a:r>
              <a:rPr lang="en-US" altLang="en-US" sz="2600" dirty="0" smtClean="0"/>
              <a:t>Invoiced for equipment or services not on the Item 21 attachment.</a:t>
            </a:r>
          </a:p>
          <a:p>
            <a:pPr eaLnBrk="1" hangingPunct="1">
              <a:lnSpc>
                <a:spcPct val="90000"/>
              </a:lnSpc>
              <a:defRPr/>
            </a:pPr>
            <a:r>
              <a:rPr lang="en-US" altLang="en-US" sz="2600" dirty="0" smtClean="0"/>
              <a:t>Entity(</a:t>
            </a:r>
            <a:r>
              <a:rPr lang="en-US" altLang="en-US" sz="2600" dirty="0" err="1" smtClean="0"/>
              <a:t>ies</a:t>
            </a:r>
            <a:r>
              <a:rPr lang="en-US" altLang="en-US" sz="2600" dirty="0" smtClean="0"/>
              <a:t>) ineligible on the invoice. </a:t>
            </a:r>
          </a:p>
          <a:p>
            <a:pPr lvl="1" eaLnBrk="1" hangingPunct="1">
              <a:lnSpc>
                <a:spcPct val="90000"/>
              </a:lnSpc>
              <a:defRPr/>
            </a:pPr>
            <a:r>
              <a:rPr lang="en-US" altLang="en-US" sz="2400" dirty="0" smtClean="0"/>
              <a:t>Ineligible entities (e.g., Fire Department, City Hall, etc.)</a:t>
            </a:r>
          </a:p>
          <a:p>
            <a:pPr lvl="1" eaLnBrk="1" hangingPunct="1">
              <a:lnSpc>
                <a:spcPct val="90000"/>
              </a:lnSpc>
              <a:defRPr/>
            </a:pPr>
            <a:r>
              <a:rPr lang="en-US" altLang="en-US" sz="2400" dirty="0" smtClean="0"/>
              <a:t>Schools or libraries not on the FCC Form 471 Block 4.</a:t>
            </a:r>
          </a:p>
          <a:p>
            <a:pPr marL="0" indent="0" eaLnBrk="1" hangingPunct="1">
              <a:lnSpc>
                <a:spcPct val="90000"/>
              </a:lnSpc>
              <a:buFont typeface="Wingdings" pitchFamily="2" charset="2"/>
              <a:buNone/>
              <a:defRPr/>
            </a:pPr>
            <a:endParaRPr lang="en-US" altLang="en-US" sz="2600" dirty="0" smtClean="0"/>
          </a:p>
          <a:p>
            <a:pPr marL="0" indent="0" eaLnBrk="1" hangingPunct="1">
              <a:lnSpc>
                <a:spcPct val="90000"/>
              </a:lnSpc>
              <a:buFont typeface="Wingdings" pitchFamily="2" charset="2"/>
              <a:buNone/>
              <a:defRPr/>
            </a:pPr>
            <a:r>
              <a:rPr lang="en-US" altLang="en-US" dirty="0" smtClean="0">
                <a:solidFill>
                  <a:schemeClr val="accent6"/>
                </a:solidFill>
              </a:rPr>
              <a:t>Avoid by</a:t>
            </a:r>
          </a:p>
          <a:p>
            <a:pPr eaLnBrk="1" hangingPunct="1">
              <a:lnSpc>
                <a:spcPct val="90000"/>
              </a:lnSpc>
              <a:defRPr/>
            </a:pPr>
            <a:r>
              <a:rPr lang="en-US" altLang="en-US" sz="2600" dirty="0" smtClean="0"/>
              <a:t>Reconcile service provider’s bill to Item 21 attachment.</a:t>
            </a:r>
          </a:p>
          <a:p>
            <a:pPr eaLnBrk="1" hangingPunct="1">
              <a:lnSpc>
                <a:spcPct val="90000"/>
              </a:lnSpc>
              <a:defRPr/>
            </a:pPr>
            <a:r>
              <a:rPr lang="en-US" altLang="en-US" sz="2600" dirty="0" smtClean="0"/>
              <a:t>Reconcile entity(</a:t>
            </a:r>
            <a:r>
              <a:rPr lang="en-US" altLang="en-US" sz="2600" dirty="0" err="1" smtClean="0"/>
              <a:t>ies</a:t>
            </a:r>
            <a:r>
              <a:rPr lang="en-US" altLang="en-US" sz="2600" dirty="0" smtClean="0"/>
              <a:t>) receiving service to FCC Form 471 Block 4.</a:t>
            </a:r>
          </a:p>
          <a:p>
            <a:pPr marL="0" indent="0" eaLnBrk="1" hangingPunct="1">
              <a:lnSpc>
                <a:spcPct val="90000"/>
              </a:lnSpc>
              <a:buFont typeface="Wingdings" pitchFamily="2" charset="2"/>
              <a:buNone/>
              <a:defRPr/>
            </a:pPr>
            <a:endParaRPr lang="en-US" altLang="en-US" sz="2400" dirty="0" smtClean="0">
              <a:solidFill>
                <a:schemeClr val="accent2"/>
              </a:solidFill>
            </a:endParaRPr>
          </a:p>
          <a:p>
            <a:pPr marL="0" indent="0" eaLnBrk="1" hangingPunct="1">
              <a:lnSpc>
                <a:spcPct val="90000"/>
              </a:lnSpc>
              <a:buFont typeface="Wingdings" pitchFamily="2" charset="2"/>
              <a:buNone/>
              <a:defRPr/>
            </a:pPr>
            <a:endParaRPr lang="en-US" altLang="en-US" sz="3600" dirty="0" smtClean="0">
              <a:solidFill>
                <a:schemeClr val="accent2"/>
              </a:solidFill>
            </a:endParaRPr>
          </a:p>
          <a:p>
            <a:pPr marL="0" indent="0" eaLnBrk="1" hangingPunct="1">
              <a:lnSpc>
                <a:spcPct val="90000"/>
              </a:lnSpc>
              <a:buFont typeface="Wingdings" pitchFamily="2" charset="2"/>
              <a:buNone/>
              <a:defRPr/>
            </a:pPr>
            <a:endParaRPr lang="en-US" altLang="en-US" sz="2400" dirty="0" smtClean="0"/>
          </a:p>
          <a:p>
            <a:pPr marL="457200" lvl="1" indent="0" eaLnBrk="1" hangingPunct="1">
              <a:lnSpc>
                <a:spcPct val="90000"/>
              </a:lnSpc>
              <a:buFontTx/>
              <a:buNone/>
              <a:defRPr/>
            </a:pPr>
            <a:endParaRPr lang="en-US"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b="1" smtClean="0"/>
              <a:t>Invoicing</a:t>
            </a:r>
          </a:p>
        </p:txBody>
      </p:sp>
      <p:sp>
        <p:nvSpPr>
          <p:cNvPr id="10243" name="Rectangle 3"/>
          <p:cNvSpPr>
            <a:spLocks noGrp="1" noChangeArrowheads="1"/>
          </p:cNvSpPr>
          <p:nvPr>
            <p:ph type="body" idx="1"/>
          </p:nvPr>
        </p:nvSpPr>
        <p:spPr>
          <a:xfrm>
            <a:off x="457200" y="1143000"/>
            <a:ext cx="8229600" cy="5257800"/>
          </a:xfrm>
        </p:spPr>
        <p:txBody>
          <a:bodyPr/>
          <a:lstStyle/>
          <a:p>
            <a:pPr marL="0" indent="0" eaLnBrk="1" hangingPunct="1">
              <a:lnSpc>
                <a:spcPct val="90000"/>
              </a:lnSpc>
              <a:buFont typeface="Wingdings" pitchFamily="2" charset="2"/>
              <a:buNone/>
              <a:defRPr/>
            </a:pPr>
            <a:r>
              <a:rPr lang="en-US" altLang="en-US" sz="3600" dirty="0" smtClean="0">
                <a:solidFill>
                  <a:schemeClr val="accent6"/>
                </a:solidFill>
              </a:rPr>
              <a:t>Invoicing Findings</a:t>
            </a:r>
          </a:p>
          <a:p>
            <a:pPr eaLnBrk="1" hangingPunct="1">
              <a:lnSpc>
                <a:spcPct val="90000"/>
              </a:lnSpc>
              <a:defRPr/>
            </a:pPr>
            <a:r>
              <a:rPr lang="en-US" altLang="en-US" sz="2600" dirty="0" smtClean="0"/>
              <a:t>Overbilling or unsubstantiated charges.</a:t>
            </a:r>
          </a:p>
          <a:p>
            <a:pPr eaLnBrk="1" hangingPunct="1">
              <a:lnSpc>
                <a:spcPct val="90000"/>
              </a:lnSpc>
              <a:defRPr/>
            </a:pPr>
            <a:r>
              <a:rPr lang="en-US" altLang="en-US" sz="2600" dirty="0" smtClean="0"/>
              <a:t>Invoicing for the non-discount portion.</a:t>
            </a:r>
          </a:p>
          <a:p>
            <a:pPr eaLnBrk="1" hangingPunct="1">
              <a:lnSpc>
                <a:spcPct val="90000"/>
              </a:lnSpc>
              <a:defRPr/>
            </a:pPr>
            <a:r>
              <a:rPr lang="en-US" altLang="en-US" sz="2600" dirty="0" smtClean="0"/>
              <a:t>Invoicing for services or equipment not delivered.</a:t>
            </a:r>
          </a:p>
          <a:p>
            <a:pPr marL="0" indent="0" eaLnBrk="1" hangingPunct="1">
              <a:lnSpc>
                <a:spcPct val="90000"/>
              </a:lnSpc>
              <a:buFont typeface="Wingdings" pitchFamily="2" charset="2"/>
              <a:buNone/>
              <a:defRPr/>
            </a:pPr>
            <a:endParaRPr lang="en-US" altLang="en-US" sz="2600" dirty="0" smtClean="0"/>
          </a:p>
          <a:p>
            <a:pPr marL="0" indent="0" eaLnBrk="1" hangingPunct="1">
              <a:lnSpc>
                <a:spcPct val="90000"/>
              </a:lnSpc>
              <a:buFont typeface="Wingdings" pitchFamily="2" charset="2"/>
              <a:buNone/>
              <a:defRPr/>
            </a:pPr>
            <a:r>
              <a:rPr lang="en-US" altLang="en-US" dirty="0" smtClean="0">
                <a:solidFill>
                  <a:schemeClr val="accent6"/>
                </a:solidFill>
              </a:rPr>
              <a:t>Correct by</a:t>
            </a:r>
          </a:p>
          <a:p>
            <a:pPr eaLnBrk="1" hangingPunct="1">
              <a:lnSpc>
                <a:spcPct val="90000"/>
              </a:lnSpc>
              <a:defRPr/>
            </a:pPr>
            <a:r>
              <a:rPr lang="en-US" altLang="en-US" sz="2600" dirty="0" smtClean="0"/>
              <a:t>Returning funds to USAC.</a:t>
            </a:r>
          </a:p>
          <a:p>
            <a:pPr lvl="1" eaLnBrk="1" hangingPunct="1">
              <a:lnSpc>
                <a:spcPct val="90000"/>
              </a:lnSpc>
              <a:defRPr/>
            </a:pPr>
            <a:r>
              <a:rPr lang="en-US" altLang="en-US" sz="2400" dirty="0" smtClean="0"/>
              <a:t>Return funds when you over-invoice USAC. See USAC’s website for guidance.</a:t>
            </a:r>
          </a:p>
          <a:p>
            <a:pPr eaLnBrk="1" hangingPunct="1">
              <a:lnSpc>
                <a:spcPct val="90000"/>
              </a:lnSpc>
              <a:defRPr/>
            </a:pPr>
            <a:r>
              <a:rPr lang="en-US" altLang="en-US" sz="2600" dirty="0" smtClean="0"/>
              <a:t>Submit an FCC Form 500 to reduce or cancel the funding when services are not delivered. </a:t>
            </a:r>
          </a:p>
          <a:p>
            <a:pPr eaLnBrk="1" hangingPunct="1">
              <a:lnSpc>
                <a:spcPct val="90000"/>
              </a:lnSpc>
              <a:defRPr/>
            </a:pPr>
            <a:r>
              <a:rPr lang="en-US" altLang="en-US" sz="2600" dirty="0" smtClean="0"/>
              <a:t>Perform these corrections as soon as they are detected</a:t>
            </a:r>
          </a:p>
          <a:p>
            <a:pPr marL="0" indent="0" eaLnBrk="1" hangingPunct="1">
              <a:lnSpc>
                <a:spcPct val="90000"/>
              </a:lnSpc>
              <a:buFont typeface="Wingdings" pitchFamily="2" charset="2"/>
              <a:buNone/>
              <a:defRPr/>
            </a:pPr>
            <a:endParaRPr lang="en-US" altLang="en-US" sz="2400" dirty="0" smtClean="0">
              <a:solidFill>
                <a:schemeClr val="accent2"/>
              </a:solidFill>
            </a:endParaRPr>
          </a:p>
          <a:p>
            <a:pPr marL="0" indent="0" eaLnBrk="1" hangingPunct="1">
              <a:lnSpc>
                <a:spcPct val="90000"/>
              </a:lnSpc>
              <a:buFont typeface="Wingdings" pitchFamily="2" charset="2"/>
              <a:buNone/>
              <a:defRPr/>
            </a:pPr>
            <a:endParaRPr lang="en-US" altLang="en-US" sz="3600" dirty="0" smtClean="0">
              <a:solidFill>
                <a:schemeClr val="accent2"/>
              </a:solidFill>
            </a:endParaRPr>
          </a:p>
          <a:p>
            <a:pPr marL="0" indent="0" eaLnBrk="1" hangingPunct="1">
              <a:lnSpc>
                <a:spcPct val="90000"/>
              </a:lnSpc>
              <a:buFont typeface="Wingdings" pitchFamily="2" charset="2"/>
              <a:buNone/>
              <a:defRPr/>
            </a:pPr>
            <a:endParaRPr lang="en-US" altLang="en-US" sz="2400" dirty="0" smtClean="0"/>
          </a:p>
          <a:p>
            <a:pPr marL="457200" lvl="1" indent="0" eaLnBrk="1" hangingPunct="1">
              <a:lnSpc>
                <a:spcPct val="90000"/>
              </a:lnSpc>
              <a:buFontTx/>
              <a:buNone/>
              <a:defRPr/>
            </a:pP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b="1" smtClean="0"/>
              <a:t>Discount Calculation</a:t>
            </a:r>
          </a:p>
        </p:txBody>
      </p:sp>
      <p:sp>
        <p:nvSpPr>
          <p:cNvPr id="10243" name="Rectangle 3"/>
          <p:cNvSpPr>
            <a:spLocks noGrp="1" noChangeArrowheads="1"/>
          </p:cNvSpPr>
          <p:nvPr>
            <p:ph type="body" idx="1"/>
          </p:nvPr>
        </p:nvSpPr>
        <p:spPr>
          <a:xfrm>
            <a:off x="457200" y="1295400"/>
            <a:ext cx="8229600" cy="49530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Discount Finding</a:t>
            </a:r>
          </a:p>
          <a:p>
            <a:pPr eaLnBrk="1" hangingPunct="1">
              <a:lnSpc>
                <a:spcPct val="90000"/>
              </a:lnSpc>
              <a:defRPr/>
            </a:pPr>
            <a:r>
              <a:rPr lang="en-US" altLang="en-US" dirty="0" smtClean="0"/>
              <a:t>Library uses the NSLP data from school district(s) served. </a:t>
            </a:r>
          </a:p>
          <a:p>
            <a:pPr eaLnBrk="1" hangingPunct="1">
              <a:lnSpc>
                <a:spcPct val="90000"/>
              </a:lnSpc>
              <a:defRPr/>
            </a:pPr>
            <a:endParaRPr lang="en-US" altLang="en-US" dirty="0"/>
          </a:p>
          <a:p>
            <a:pPr marL="0" indent="0" eaLnBrk="1" hangingPunct="1">
              <a:lnSpc>
                <a:spcPct val="90000"/>
              </a:lnSpc>
              <a:buFont typeface="Wingdings" pitchFamily="2" charset="2"/>
              <a:buNone/>
              <a:defRPr/>
            </a:pPr>
            <a:r>
              <a:rPr lang="en-US" altLang="en-US" sz="3600" dirty="0" smtClean="0">
                <a:solidFill>
                  <a:schemeClr val="accent2"/>
                </a:solidFill>
              </a:rPr>
              <a:t>Avoid by</a:t>
            </a:r>
          </a:p>
          <a:p>
            <a:pPr eaLnBrk="1" hangingPunct="1">
              <a:lnSpc>
                <a:spcPct val="90000"/>
              </a:lnSpc>
              <a:defRPr/>
            </a:pPr>
            <a:r>
              <a:rPr lang="en-US" altLang="en-US" dirty="0" smtClean="0"/>
              <a:t>Library should uses the NSLP data from school district(s) in which the library is </a:t>
            </a:r>
            <a:r>
              <a:rPr lang="en-US" altLang="en-US" u="sng" dirty="0" smtClean="0"/>
              <a:t>physically </a:t>
            </a:r>
            <a:r>
              <a:rPr lang="en-US" altLang="en-US" dirty="0" smtClean="0"/>
              <a:t>located, not the population served.</a:t>
            </a:r>
          </a:p>
          <a:p>
            <a:pPr marL="0" indent="0" eaLnBrk="1" hangingPunct="1">
              <a:lnSpc>
                <a:spcPct val="90000"/>
              </a:lnSpc>
              <a:buFont typeface="Wingdings" pitchFamily="2" charset="2"/>
              <a:buNone/>
              <a:defRPr/>
            </a:pPr>
            <a:endParaRPr lang="en-US" altLang="en-US" dirty="0" smtClean="0"/>
          </a:p>
          <a:p>
            <a:pPr marL="0" indent="0" eaLnBrk="1" hangingPunct="1">
              <a:lnSpc>
                <a:spcPct val="90000"/>
              </a:lnSpc>
              <a:buFont typeface="Wingdings" pitchFamily="2" charset="2"/>
              <a:buNone/>
              <a:defRPr/>
            </a:pPr>
            <a:endParaRPr lang="en-US" altLang="en-US" sz="3600" dirty="0" smtClean="0">
              <a:solidFill>
                <a:schemeClr val="accent2"/>
              </a:solidFill>
            </a:endParaRPr>
          </a:p>
          <a:p>
            <a:pPr marL="0" indent="0" eaLnBrk="1" hangingPunct="1">
              <a:lnSpc>
                <a:spcPct val="90000"/>
              </a:lnSpc>
              <a:buFont typeface="Wingdings" pitchFamily="2" charset="2"/>
              <a:buNone/>
              <a:defRPr/>
            </a:pPr>
            <a:endParaRPr lang="en-US" altLang="en-US" sz="2400" dirty="0" smtClean="0"/>
          </a:p>
          <a:p>
            <a:pPr marL="457200" lvl="1" indent="0" eaLnBrk="1" hangingPunct="1">
              <a:lnSpc>
                <a:spcPct val="90000"/>
              </a:lnSpc>
              <a:buFontTx/>
              <a:buNone/>
              <a:defRPr/>
            </a:pPr>
            <a:endParaRPr lang="en-US"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b="1" smtClean="0"/>
              <a:t>Discount Calculation</a:t>
            </a:r>
          </a:p>
        </p:txBody>
      </p:sp>
      <p:sp>
        <p:nvSpPr>
          <p:cNvPr id="10243" name="Rectangle 3"/>
          <p:cNvSpPr>
            <a:spLocks noGrp="1" noChangeArrowheads="1"/>
          </p:cNvSpPr>
          <p:nvPr>
            <p:ph type="body" idx="1"/>
          </p:nvPr>
        </p:nvSpPr>
        <p:spPr>
          <a:xfrm>
            <a:off x="304800" y="1295400"/>
            <a:ext cx="8686800" cy="49530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Discount Findings</a:t>
            </a:r>
          </a:p>
          <a:p>
            <a:pPr eaLnBrk="1" hangingPunct="1">
              <a:lnSpc>
                <a:spcPct val="90000"/>
              </a:lnSpc>
              <a:defRPr/>
            </a:pPr>
            <a:r>
              <a:rPr lang="en-US" altLang="en-US" sz="2800" dirty="0" smtClean="0"/>
              <a:t>Incorrect urban /rural status </a:t>
            </a:r>
          </a:p>
          <a:p>
            <a:pPr eaLnBrk="1" hangingPunct="1">
              <a:lnSpc>
                <a:spcPct val="90000"/>
              </a:lnSpc>
              <a:defRPr/>
            </a:pPr>
            <a:r>
              <a:rPr lang="en-US" altLang="en-US" sz="2800" dirty="0" smtClean="0"/>
              <a:t>Includes ineligible students (e.g., pre-K, Head Start, etc.)</a:t>
            </a:r>
          </a:p>
          <a:p>
            <a:pPr marL="0" indent="0" eaLnBrk="1" hangingPunct="1">
              <a:lnSpc>
                <a:spcPct val="90000"/>
              </a:lnSpc>
              <a:buFont typeface="Wingdings" pitchFamily="2" charset="2"/>
              <a:buNone/>
              <a:defRPr/>
            </a:pPr>
            <a:endParaRPr lang="en-US" altLang="en-US" sz="2800" dirty="0" smtClean="0"/>
          </a:p>
          <a:p>
            <a:pPr marL="0" indent="0" eaLnBrk="1" hangingPunct="1">
              <a:lnSpc>
                <a:spcPct val="90000"/>
              </a:lnSpc>
              <a:buFont typeface="Wingdings" pitchFamily="2" charset="2"/>
              <a:buNone/>
              <a:defRPr/>
            </a:pPr>
            <a:r>
              <a:rPr lang="en-US" altLang="en-US" dirty="0" smtClean="0">
                <a:solidFill>
                  <a:schemeClr val="accent6"/>
                </a:solidFill>
              </a:rPr>
              <a:t>Avoid Finding</a:t>
            </a:r>
          </a:p>
          <a:p>
            <a:pPr eaLnBrk="1" hangingPunct="1">
              <a:lnSpc>
                <a:spcPct val="90000"/>
              </a:lnSpc>
              <a:defRPr/>
            </a:pPr>
            <a:r>
              <a:rPr lang="en-US" altLang="en-US" sz="2800" dirty="0" smtClean="0"/>
              <a:t>Refer to USAC’s website tools to assist you. </a:t>
            </a:r>
          </a:p>
          <a:p>
            <a:pPr lvl="1" eaLnBrk="1" hangingPunct="1">
              <a:lnSpc>
                <a:spcPct val="90000"/>
              </a:lnSpc>
              <a:defRPr/>
            </a:pPr>
            <a:r>
              <a:rPr lang="en-US" altLang="en-US" dirty="0" smtClean="0"/>
              <a:t>To determine rural status: </a:t>
            </a:r>
            <a:r>
              <a:rPr lang="en-US" altLang="en-US" dirty="0" smtClean="0">
                <a:hlinkClick r:id="rId3"/>
              </a:rPr>
              <a:t>Table of Rural Areas by State</a:t>
            </a:r>
            <a:r>
              <a:rPr lang="en-US" altLang="en-US" dirty="0" smtClean="0"/>
              <a:t>.</a:t>
            </a:r>
          </a:p>
          <a:p>
            <a:pPr lvl="1" eaLnBrk="1" hangingPunct="1">
              <a:lnSpc>
                <a:spcPct val="90000"/>
              </a:lnSpc>
              <a:defRPr/>
            </a:pPr>
            <a:r>
              <a:rPr lang="en-US" altLang="en-US" dirty="0" smtClean="0"/>
              <a:t>To determine eligibility of students and/or facilities: </a:t>
            </a:r>
            <a:r>
              <a:rPr lang="en-US" altLang="en-US" dirty="0" smtClean="0">
                <a:hlinkClick r:id="rId4"/>
              </a:rPr>
              <a:t>Eligibility Table for Non-traditional Education</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b="1" smtClean="0"/>
              <a:t>Competitive Bidding</a:t>
            </a:r>
          </a:p>
        </p:txBody>
      </p:sp>
      <p:sp>
        <p:nvSpPr>
          <p:cNvPr id="10243" name="Rectangle 3"/>
          <p:cNvSpPr>
            <a:spLocks noGrp="1" noChangeArrowheads="1"/>
          </p:cNvSpPr>
          <p:nvPr>
            <p:ph type="body" idx="1"/>
          </p:nvPr>
        </p:nvSpPr>
        <p:spPr>
          <a:xfrm>
            <a:off x="457200" y="1143000"/>
            <a:ext cx="8458200" cy="52578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Competitive Bidding Finding</a:t>
            </a:r>
          </a:p>
          <a:p>
            <a:pPr eaLnBrk="1" hangingPunct="1">
              <a:lnSpc>
                <a:spcPct val="90000"/>
              </a:lnSpc>
              <a:defRPr/>
            </a:pPr>
            <a:r>
              <a:rPr lang="en-US" altLang="en-US" dirty="0" smtClean="0"/>
              <a:t>Disqualification factors improperly applied</a:t>
            </a:r>
          </a:p>
          <a:p>
            <a:pPr lvl="1" eaLnBrk="1" hangingPunct="1">
              <a:lnSpc>
                <a:spcPct val="90000"/>
              </a:lnSpc>
              <a:defRPr/>
            </a:pPr>
            <a:r>
              <a:rPr lang="en-US" altLang="en-US" sz="2600" dirty="0" smtClean="0"/>
              <a:t>Service providers are not informed about disqualification factors (e.g., mandatory walk-through).</a:t>
            </a:r>
          </a:p>
          <a:p>
            <a:pPr lvl="1" eaLnBrk="1" hangingPunct="1">
              <a:lnSpc>
                <a:spcPct val="90000"/>
              </a:lnSpc>
              <a:defRPr/>
            </a:pPr>
            <a:r>
              <a:rPr lang="en-US" altLang="en-US" sz="2600" dirty="0" smtClean="0"/>
              <a:t>Applicant lacks documentation to support why bids were disqualified.</a:t>
            </a:r>
          </a:p>
          <a:p>
            <a:pPr marL="457200" lvl="1" indent="0" eaLnBrk="1" hangingPunct="1">
              <a:lnSpc>
                <a:spcPct val="90000"/>
              </a:lnSpc>
              <a:buFontTx/>
              <a:buNone/>
              <a:defRPr/>
            </a:pPr>
            <a:endParaRPr lang="en-US" altLang="en-US" sz="2000" dirty="0"/>
          </a:p>
          <a:p>
            <a:pPr marL="57150" indent="0" eaLnBrk="1" hangingPunct="1">
              <a:lnSpc>
                <a:spcPct val="90000"/>
              </a:lnSpc>
              <a:buFont typeface="Wingdings" pitchFamily="2" charset="2"/>
              <a:buNone/>
              <a:defRPr/>
            </a:pPr>
            <a:r>
              <a:rPr lang="en-US" altLang="en-US" dirty="0" smtClean="0">
                <a:solidFill>
                  <a:schemeClr val="accent6"/>
                </a:solidFill>
              </a:rPr>
              <a:t>Avoid by</a:t>
            </a:r>
          </a:p>
          <a:p>
            <a:pPr eaLnBrk="1" hangingPunct="1">
              <a:lnSpc>
                <a:spcPct val="90000"/>
              </a:lnSpc>
              <a:defRPr/>
            </a:pPr>
            <a:r>
              <a:rPr lang="en-US" altLang="en-US" sz="2400" dirty="0" smtClean="0"/>
              <a:t>Inform potential bidders about disqualification factors.  Include on FCC Form 470 description of services, RFP (or other document describing the procurement), or post the disqualification factors on your website.  Make sure the information is accessible.</a:t>
            </a:r>
          </a:p>
          <a:p>
            <a:pPr marL="0" indent="0" eaLnBrk="1" hangingPunct="1">
              <a:lnSpc>
                <a:spcPct val="90000"/>
              </a:lnSpc>
              <a:buFont typeface="Wingdings" pitchFamily="2" charset="2"/>
              <a:buNone/>
              <a:defRPr/>
            </a:pPr>
            <a:endParaRPr lang="en-US" altLang="en-US" dirty="0" smtClean="0"/>
          </a:p>
          <a:p>
            <a:pPr eaLnBrk="1" hangingPunct="1">
              <a:lnSpc>
                <a:spcPct val="90000"/>
              </a:lnSpc>
              <a:defRPr/>
            </a:pPr>
            <a:endParaRPr lang="en-US" altLang="en-US" dirty="0" smtClean="0"/>
          </a:p>
          <a:p>
            <a:pPr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b="1" smtClean="0"/>
              <a:t>Competitive Bidding </a:t>
            </a:r>
          </a:p>
        </p:txBody>
      </p:sp>
      <p:sp>
        <p:nvSpPr>
          <p:cNvPr id="10243" name="Rectangle 3"/>
          <p:cNvSpPr>
            <a:spLocks noGrp="1" noChangeArrowheads="1"/>
          </p:cNvSpPr>
          <p:nvPr>
            <p:ph type="body" idx="1"/>
          </p:nvPr>
        </p:nvSpPr>
        <p:spPr>
          <a:xfrm>
            <a:off x="457200" y="1295400"/>
            <a:ext cx="8229600" cy="49530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Competitive Bidding Finding</a:t>
            </a:r>
          </a:p>
          <a:p>
            <a:pPr eaLnBrk="1" hangingPunct="1">
              <a:lnSpc>
                <a:spcPct val="90000"/>
              </a:lnSpc>
              <a:defRPr/>
            </a:pPr>
            <a:r>
              <a:rPr lang="en-US" altLang="en-US" dirty="0" smtClean="0"/>
              <a:t>FCC Form 470 did not indicate RFP was issued.</a:t>
            </a:r>
          </a:p>
          <a:p>
            <a:pPr marL="0" indent="0" eaLnBrk="1" hangingPunct="1">
              <a:lnSpc>
                <a:spcPct val="90000"/>
              </a:lnSpc>
              <a:buFont typeface="Wingdings" pitchFamily="2" charset="2"/>
              <a:buNone/>
              <a:defRPr/>
            </a:pPr>
            <a:endParaRPr lang="en-US" altLang="en-US" dirty="0" smtClean="0"/>
          </a:p>
          <a:p>
            <a:pPr marL="0" indent="0" eaLnBrk="1" hangingPunct="1">
              <a:lnSpc>
                <a:spcPct val="90000"/>
              </a:lnSpc>
              <a:buFont typeface="Wingdings" pitchFamily="2" charset="2"/>
              <a:buNone/>
              <a:defRPr/>
            </a:pPr>
            <a:r>
              <a:rPr lang="en-US" altLang="en-US" dirty="0" smtClean="0">
                <a:solidFill>
                  <a:schemeClr val="accent6"/>
                </a:solidFill>
              </a:rPr>
              <a:t>Avoid by</a:t>
            </a:r>
          </a:p>
          <a:p>
            <a:pPr eaLnBrk="1" hangingPunct="1">
              <a:lnSpc>
                <a:spcPct val="90000"/>
              </a:lnSpc>
              <a:defRPr/>
            </a:pPr>
            <a:r>
              <a:rPr lang="en-US" altLang="en-US" dirty="0" smtClean="0"/>
              <a:t>Check the RFP box on FCC Form 470.</a:t>
            </a:r>
          </a:p>
          <a:p>
            <a:pPr eaLnBrk="1" hangingPunct="1">
              <a:lnSpc>
                <a:spcPct val="90000"/>
              </a:lnSpc>
              <a:defRPr/>
            </a:pPr>
            <a:r>
              <a:rPr lang="en-US" altLang="en-US" dirty="0" smtClean="0"/>
              <a:t>Repost the FCC Form 470 if you issued an RFP and failed to check the box.</a:t>
            </a:r>
          </a:p>
          <a:p>
            <a:pPr eaLnBrk="1" hangingPunct="1">
              <a:lnSpc>
                <a:spcPct val="90000"/>
              </a:lnSpc>
              <a:defRPr/>
            </a:pPr>
            <a:r>
              <a:rPr lang="en-US" altLang="en-US" dirty="0" smtClean="0"/>
              <a:t>Avoid issuing supplemental documents which change the scope or quantity of the services requested .</a:t>
            </a:r>
          </a:p>
          <a:p>
            <a:pPr marL="0" indent="0" eaLnBrk="1" hangingPunct="1">
              <a:lnSpc>
                <a:spcPct val="90000"/>
              </a:lnSpc>
              <a:buFont typeface="Wingdings" pitchFamily="2" charset="2"/>
              <a:buNone/>
              <a:defRPr/>
            </a:pPr>
            <a:endParaRPr lang="en-US" altLang="en-US" dirty="0" smtClean="0"/>
          </a:p>
          <a:p>
            <a:pPr eaLnBrk="1" hangingPunct="1">
              <a:lnSpc>
                <a:spcPct val="90000"/>
              </a:lnSpc>
              <a:defRPr/>
            </a:pPr>
            <a:endParaRPr lang="en-US" altLang="en-US" dirty="0" smtClean="0"/>
          </a:p>
          <a:p>
            <a:pPr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Competitive Bidding</a:t>
            </a:r>
          </a:p>
        </p:txBody>
      </p:sp>
      <p:sp>
        <p:nvSpPr>
          <p:cNvPr id="10243" name="Rectangle 3"/>
          <p:cNvSpPr>
            <a:spLocks noGrp="1" noChangeArrowheads="1"/>
          </p:cNvSpPr>
          <p:nvPr>
            <p:ph type="body" idx="1"/>
          </p:nvPr>
        </p:nvSpPr>
        <p:spPr>
          <a:xfrm>
            <a:off x="457200" y="1295400"/>
            <a:ext cx="8229600" cy="49530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Competitive Bidding Finding</a:t>
            </a:r>
          </a:p>
          <a:p>
            <a:pPr eaLnBrk="1" hangingPunct="1">
              <a:lnSpc>
                <a:spcPct val="90000"/>
              </a:lnSpc>
              <a:defRPr/>
            </a:pPr>
            <a:r>
              <a:rPr lang="en-US" altLang="en-US" dirty="0" smtClean="0"/>
              <a:t>Price of the eligible goods is not the primary factor in the bid evaluation.</a:t>
            </a:r>
          </a:p>
          <a:p>
            <a:pPr marL="0" indent="0" eaLnBrk="1" hangingPunct="1">
              <a:lnSpc>
                <a:spcPct val="90000"/>
              </a:lnSpc>
              <a:buFont typeface="Wingdings" pitchFamily="2" charset="2"/>
              <a:buNone/>
              <a:defRPr/>
            </a:pPr>
            <a:endParaRPr lang="en-US" altLang="en-US" dirty="0" smtClean="0"/>
          </a:p>
          <a:p>
            <a:pPr marL="0" indent="0" eaLnBrk="1" hangingPunct="1">
              <a:lnSpc>
                <a:spcPct val="90000"/>
              </a:lnSpc>
              <a:buFont typeface="Wingdings" pitchFamily="2" charset="2"/>
              <a:buNone/>
              <a:defRPr/>
            </a:pPr>
            <a:r>
              <a:rPr lang="en-US" altLang="en-US" dirty="0" smtClean="0">
                <a:solidFill>
                  <a:schemeClr val="accent6"/>
                </a:solidFill>
              </a:rPr>
              <a:t>Avoid by</a:t>
            </a:r>
          </a:p>
          <a:p>
            <a:pPr eaLnBrk="1" hangingPunct="1">
              <a:lnSpc>
                <a:spcPct val="90000"/>
              </a:lnSpc>
              <a:defRPr/>
            </a:pPr>
            <a:r>
              <a:rPr lang="en-US" altLang="en-US" dirty="0" smtClean="0"/>
              <a:t>Create separate criteria for other evaluation factors (e.g., ineligible products).</a:t>
            </a:r>
          </a:p>
          <a:p>
            <a:pPr eaLnBrk="1" hangingPunct="1">
              <a:lnSpc>
                <a:spcPct val="90000"/>
              </a:lnSpc>
              <a:defRPr/>
            </a:pPr>
            <a:r>
              <a:rPr lang="en-US" altLang="en-US" dirty="0" smtClean="0"/>
              <a:t>Weight the criterion for the price of the eligible products and services higher than the other criteria in your bid evaluation.</a:t>
            </a:r>
          </a:p>
          <a:p>
            <a:pPr eaLnBrk="1" hangingPunct="1">
              <a:lnSpc>
                <a:spcPct val="90000"/>
              </a:lnSpc>
              <a:defRPr/>
            </a:pPr>
            <a:endParaRPr lang="en-US" altLang="en-US" dirty="0" smtClean="0"/>
          </a:p>
          <a:p>
            <a:pPr eaLnBrk="1" hangingPunct="1">
              <a:lnSpc>
                <a:spcPct val="90000"/>
              </a:lnSpc>
              <a:buFont typeface="Wingdings" pitchFamily="2" charset="2"/>
              <a:buNone/>
              <a:defRPr/>
            </a:pPr>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Competitive Bidding</a:t>
            </a:r>
          </a:p>
        </p:txBody>
      </p:sp>
      <p:sp>
        <p:nvSpPr>
          <p:cNvPr id="10243" name="Rectangle 3"/>
          <p:cNvSpPr>
            <a:spLocks noGrp="1" noChangeArrowheads="1"/>
          </p:cNvSpPr>
          <p:nvPr>
            <p:ph type="body" idx="1"/>
          </p:nvPr>
        </p:nvSpPr>
        <p:spPr>
          <a:xfrm>
            <a:off x="457200" y="1295400"/>
            <a:ext cx="8229600" cy="49530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Competitive Bidding Finding</a:t>
            </a:r>
          </a:p>
          <a:p>
            <a:pPr eaLnBrk="1" hangingPunct="1">
              <a:lnSpc>
                <a:spcPct val="90000"/>
              </a:lnSpc>
              <a:defRPr/>
            </a:pPr>
            <a:r>
              <a:rPr lang="en-US" altLang="en-US" sz="2800" dirty="0" smtClean="0"/>
              <a:t>Bids were not advertised in accordance with state and local rules.</a:t>
            </a:r>
          </a:p>
          <a:p>
            <a:pPr marL="0" indent="0" eaLnBrk="1" hangingPunct="1">
              <a:lnSpc>
                <a:spcPct val="90000"/>
              </a:lnSpc>
              <a:buFont typeface="Wingdings" pitchFamily="2" charset="2"/>
              <a:buNone/>
              <a:defRPr/>
            </a:pPr>
            <a:endParaRPr lang="en-US" altLang="en-US" sz="2800" dirty="0" smtClean="0"/>
          </a:p>
          <a:p>
            <a:pPr marL="0" indent="0" eaLnBrk="1" hangingPunct="1">
              <a:lnSpc>
                <a:spcPct val="90000"/>
              </a:lnSpc>
              <a:buFont typeface="Wingdings" pitchFamily="2" charset="2"/>
              <a:buNone/>
              <a:defRPr/>
            </a:pPr>
            <a:r>
              <a:rPr lang="en-US" altLang="en-US" dirty="0" smtClean="0">
                <a:solidFill>
                  <a:schemeClr val="accent6"/>
                </a:solidFill>
              </a:rPr>
              <a:t>Avoid by</a:t>
            </a:r>
          </a:p>
          <a:p>
            <a:pPr eaLnBrk="1" hangingPunct="1">
              <a:lnSpc>
                <a:spcPct val="90000"/>
              </a:lnSpc>
              <a:defRPr/>
            </a:pPr>
            <a:r>
              <a:rPr lang="en-US" altLang="en-US" sz="2800" dirty="0" smtClean="0"/>
              <a:t>Familiarize yourself with advertising requirements in local publications (e.g., dollar thresholds, advertising time period, type of services or equipment). </a:t>
            </a:r>
          </a:p>
          <a:p>
            <a:pPr eaLnBrk="1" hangingPunct="1">
              <a:lnSpc>
                <a:spcPct val="90000"/>
              </a:lnSpc>
              <a:defRPr/>
            </a:pPr>
            <a:r>
              <a:rPr lang="en-US" altLang="en-US" sz="2800" dirty="0" smtClean="0"/>
              <a:t>Remember you must be compliant with USAC program rules </a:t>
            </a:r>
            <a:r>
              <a:rPr lang="en-US" altLang="en-US" sz="2800" u="sng" dirty="0" smtClean="0"/>
              <a:t>and</a:t>
            </a:r>
            <a:r>
              <a:rPr lang="en-US" altLang="en-US" sz="2800" dirty="0" smtClean="0"/>
              <a:t> your state and local rules.</a:t>
            </a:r>
          </a:p>
          <a:p>
            <a:pPr eaLnBrk="1" hangingPunct="1">
              <a:lnSpc>
                <a:spcPct val="90000"/>
              </a:lnSpc>
              <a:defRPr/>
            </a:pPr>
            <a:endParaRPr lang="en-US" altLang="en-US" dirty="0" smtClean="0"/>
          </a:p>
          <a:p>
            <a:pPr marL="0" indent="0" eaLnBrk="1" hangingPunct="1">
              <a:lnSpc>
                <a:spcPct val="90000"/>
              </a:lnSpc>
              <a:buFont typeface="Wingdings" pitchFamily="2" charset="2"/>
              <a:buNone/>
              <a:defRPr/>
            </a:pPr>
            <a:endParaRPr lang="en-US" altLang="en-US" dirty="0" smtClean="0"/>
          </a:p>
          <a:p>
            <a:pPr eaLnBrk="1" hangingPunct="1">
              <a:lnSpc>
                <a:spcPct val="90000"/>
              </a:lnSpc>
              <a:defRPr/>
            </a:pPr>
            <a:endParaRPr lang="en-US" altLang="en-US" dirty="0" smtClean="0"/>
          </a:p>
          <a:p>
            <a:pPr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Competitive Bidding</a:t>
            </a:r>
          </a:p>
        </p:txBody>
      </p:sp>
      <p:sp>
        <p:nvSpPr>
          <p:cNvPr id="10243" name="Rectangle 3"/>
          <p:cNvSpPr>
            <a:spLocks noGrp="1" noChangeArrowheads="1"/>
          </p:cNvSpPr>
          <p:nvPr>
            <p:ph type="body" idx="1"/>
          </p:nvPr>
        </p:nvSpPr>
        <p:spPr>
          <a:xfrm>
            <a:off x="457200" y="1295400"/>
            <a:ext cx="8229600" cy="4953000"/>
          </a:xfrm>
        </p:spPr>
        <p:txBody>
          <a:bodyPr/>
          <a:lstStyle/>
          <a:p>
            <a:pPr marL="0" indent="0" eaLnBrk="1" hangingPunct="1">
              <a:lnSpc>
                <a:spcPct val="90000"/>
              </a:lnSpc>
              <a:buFont typeface="Wingdings" pitchFamily="2" charset="2"/>
              <a:buNone/>
              <a:defRPr/>
            </a:pPr>
            <a:r>
              <a:rPr lang="en-US" altLang="en-US" sz="3600" dirty="0" smtClean="0">
                <a:solidFill>
                  <a:schemeClr val="accent2"/>
                </a:solidFill>
              </a:rPr>
              <a:t>Competitive Bidding Finding</a:t>
            </a:r>
          </a:p>
          <a:p>
            <a:pPr eaLnBrk="1" hangingPunct="1">
              <a:lnSpc>
                <a:spcPct val="90000"/>
              </a:lnSpc>
              <a:defRPr/>
            </a:pPr>
            <a:r>
              <a:rPr lang="en-US" altLang="en-US" sz="2800" dirty="0" smtClean="0"/>
              <a:t>Applicants use a written bid evaluation</a:t>
            </a:r>
          </a:p>
          <a:p>
            <a:pPr marL="0" indent="0" eaLnBrk="1" hangingPunct="1">
              <a:lnSpc>
                <a:spcPct val="90000"/>
              </a:lnSpc>
              <a:buFont typeface="Wingdings" pitchFamily="2" charset="2"/>
              <a:buNone/>
              <a:defRPr/>
            </a:pPr>
            <a:endParaRPr lang="en-US" altLang="en-US" sz="2800" dirty="0" smtClean="0"/>
          </a:p>
          <a:p>
            <a:pPr marL="0" indent="0" eaLnBrk="1" hangingPunct="1">
              <a:lnSpc>
                <a:spcPct val="90000"/>
              </a:lnSpc>
              <a:buFont typeface="Wingdings" pitchFamily="2" charset="2"/>
              <a:buNone/>
              <a:defRPr/>
            </a:pPr>
            <a:r>
              <a:rPr lang="en-US" altLang="en-US" dirty="0" smtClean="0">
                <a:solidFill>
                  <a:schemeClr val="accent6"/>
                </a:solidFill>
              </a:rPr>
              <a:t>Avoid by</a:t>
            </a:r>
          </a:p>
          <a:p>
            <a:pPr eaLnBrk="1" hangingPunct="1">
              <a:lnSpc>
                <a:spcPct val="90000"/>
              </a:lnSpc>
              <a:defRPr/>
            </a:pPr>
            <a:r>
              <a:rPr lang="en-US" altLang="en-US" sz="2800" dirty="0" smtClean="0"/>
              <a:t>Document the bid evaluation process, use a bid matrix or worksheet.</a:t>
            </a:r>
          </a:p>
          <a:p>
            <a:pPr eaLnBrk="1" hangingPunct="1">
              <a:lnSpc>
                <a:spcPct val="90000"/>
              </a:lnSpc>
              <a:defRPr/>
            </a:pPr>
            <a:r>
              <a:rPr lang="en-US" altLang="en-US" sz="2800" dirty="0" smtClean="0"/>
              <a:t>Use price as the primary factor, when you have more than one bid criteria</a:t>
            </a:r>
          </a:p>
          <a:p>
            <a:pPr eaLnBrk="1" hangingPunct="1">
              <a:lnSpc>
                <a:spcPct val="90000"/>
              </a:lnSpc>
              <a:defRPr/>
            </a:pPr>
            <a:r>
              <a:rPr lang="en-US" altLang="en-US" sz="2800" dirty="0" smtClean="0"/>
              <a:t>Document how the winning bidder was selected</a:t>
            </a:r>
          </a:p>
          <a:p>
            <a:pPr eaLnBrk="1" hangingPunct="1">
              <a:lnSpc>
                <a:spcPct val="90000"/>
              </a:lnSpc>
              <a:defRPr/>
            </a:pPr>
            <a:endParaRPr lang="en-US" altLang="en-US" sz="2800" dirty="0" smtClean="0"/>
          </a:p>
          <a:p>
            <a:pPr eaLnBrk="1" hangingPunct="1">
              <a:lnSpc>
                <a:spcPct val="90000"/>
              </a:lnSpc>
              <a:defRPr/>
            </a:pPr>
            <a:endParaRPr lang="en-US" altLang="en-US" dirty="0" smtClean="0"/>
          </a:p>
          <a:p>
            <a:pPr marL="0" indent="0" eaLnBrk="1" hangingPunct="1">
              <a:lnSpc>
                <a:spcPct val="90000"/>
              </a:lnSpc>
              <a:buFont typeface="Wingdings" pitchFamily="2" charset="2"/>
              <a:buNone/>
              <a:defRPr/>
            </a:pPr>
            <a:endParaRPr lang="en-US" altLang="en-US" dirty="0" smtClean="0"/>
          </a:p>
          <a:p>
            <a:pPr eaLnBrk="1" hangingPunct="1">
              <a:lnSpc>
                <a:spcPct val="90000"/>
              </a:lnSpc>
              <a:defRPr/>
            </a:pPr>
            <a:endParaRPr lang="en-US" altLang="en-US" dirty="0" smtClean="0"/>
          </a:p>
          <a:p>
            <a:pPr eaLnBrk="1" hangingPunct="1">
              <a:lnSpc>
                <a:spcPct val="90000"/>
              </a:lnSpc>
              <a:defRPr/>
            </a:pPr>
            <a:endParaRPr lang="en-US" altLang="en-US" dirty="0" smtClean="0"/>
          </a:p>
        </p:txBody>
      </p:sp>
    </p:spTree>
    <p:extLst>
      <p:ext uri="{BB962C8B-B14F-4D97-AF65-F5344CB8AC3E}">
        <p14:creationId xmlns:p14="http://schemas.microsoft.com/office/powerpoint/2010/main" val="978763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Document Retention</a:t>
            </a:r>
          </a:p>
        </p:txBody>
      </p:sp>
      <p:sp>
        <p:nvSpPr>
          <p:cNvPr id="10243" name="Rectangle 3"/>
          <p:cNvSpPr>
            <a:spLocks noGrp="1" noChangeArrowheads="1"/>
          </p:cNvSpPr>
          <p:nvPr>
            <p:ph type="body" idx="1"/>
          </p:nvPr>
        </p:nvSpPr>
        <p:spPr>
          <a:xfrm>
            <a:off x="457200" y="1143000"/>
            <a:ext cx="8458200" cy="5105400"/>
          </a:xfrm>
        </p:spPr>
        <p:txBody>
          <a:bodyPr/>
          <a:lstStyle/>
          <a:p>
            <a:pPr marL="0" indent="0" eaLnBrk="1" hangingPunct="1">
              <a:lnSpc>
                <a:spcPct val="90000"/>
              </a:lnSpc>
              <a:buFont typeface="Wingdings" pitchFamily="2" charset="2"/>
              <a:buNone/>
              <a:defRPr/>
            </a:pPr>
            <a:r>
              <a:rPr lang="en-US" altLang="en-US" dirty="0" smtClean="0">
                <a:solidFill>
                  <a:schemeClr val="accent6"/>
                </a:solidFill>
              </a:rPr>
              <a:t>Lack of </a:t>
            </a:r>
            <a:r>
              <a:rPr lang="en-US" altLang="en-US" dirty="0">
                <a:solidFill>
                  <a:schemeClr val="accent6"/>
                </a:solidFill>
              </a:rPr>
              <a:t>D</a:t>
            </a:r>
            <a:r>
              <a:rPr lang="en-US" altLang="en-US" dirty="0" smtClean="0">
                <a:solidFill>
                  <a:schemeClr val="accent6"/>
                </a:solidFill>
              </a:rPr>
              <a:t>ocumentation Findings</a:t>
            </a:r>
          </a:p>
          <a:p>
            <a:pPr eaLnBrk="1" hangingPunct="1">
              <a:lnSpc>
                <a:spcPct val="90000"/>
              </a:lnSpc>
              <a:defRPr/>
            </a:pPr>
            <a:r>
              <a:rPr lang="en-US" altLang="en-US" sz="2800" dirty="0" smtClean="0"/>
              <a:t>NSLP data documents submitted to auditors not the same documents used to prepare the FCC Form 471.</a:t>
            </a:r>
          </a:p>
          <a:p>
            <a:pPr eaLnBrk="1" hangingPunct="1">
              <a:lnSpc>
                <a:spcPct val="90000"/>
              </a:lnSpc>
              <a:defRPr/>
            </a:pPr>
            <a:r>
              <a:rPr lang="en-US" altLang="en-US" sz="2800" dirty="0" smtClean="0"/>
              <a:t>Unable to demonstrate maintenance was performed. </a:t>
            </a:r>
          </a:p>
          <a:p>
            <a:pPr eaLnBrk="1" hangingPunct="1">
              <a:lnSpc>
                <a:spcPct val="90000"/>
              </a:lnSpc>
              <a:defRPr/>
            </a:pPr>
            <a:r>
              <a:rPr lang="en-US" altLang="en-US" sz="2800" dirty="0" smtClean="0"/>
              <a:t>No record of an equipment transfer request submitted to USAC.</a:t>
            </a:r>
          </a:p>
          <a:p>
            <a:pPr eaLnBrk="1" hangingPunct="1">
              <a:lnSpc>
                <a:spcPct val="90000"/>
              </a:lnSpc>
              <a:defRPr/>
            </a:pPr>
            <a:r>
              <a:rPr lang="en-US" altLang="en-US" sz="2800" dirty="0" smtClean="0"/>
              <a:t>Unable to locate equipment on fixed asset log.</a:t>
            </a:r>
          </a:p>
          <a:p>
            <a:pPr eaLnBrk="1" hangingPunct="1">
              <a:lnSpc>
                <a:spcPct val="90000"/>
              </a:lnSpc>
              <a:defRPr/>
            </a:pPr>
            <a:r>
              <a:rPr lang="en-US" altLang="en-US" sz="2800" dirty="0"/>
              <a:t>A</a:t>
            </a:r>
            <a:r>
              <a:rPr lang="en-US" altLang="en-US" sz="2800" dirty="0" smtClean="0"/>
              <a:t>pplicant did not have evidence of public notice and/or public hearing or meeting required by CIPA. </a:t>
            </a:r>
          </a:p>
          <a:p>
            <a:pPr eaLnBrk="1" hangingPunct="1">
              <a:lnSpc>
                <a:spcPct val="90000"/>
              </a:lnSpc>
              <a:defRPr/>
            </a:pPr>
            <a:r>
              <a:rPr lang="en-US" altLang="en-US" sz="2800" dirty="0" smtClean="0"/>
              <a:t>Applicant did not pay its non-discount share.</a:t>
            </a:r>
          </a:p>
          <a:p>
            <a:pPr eaLnBrk="1" hangingPunct="1">
              <a:lnSpc>
                <a:spcPct val="90000"/>
              </a:lnSpc>
              <a:defRPr/>
            </a:pPr>
            <a:r>
              <a:rPr lang="en-US" altLang="en-US" sz="2800" dirty="0" smtClean="0"/>
              <a:t>Service provider did not pay reimbursements.</a:t>
            </a:r>
          </a:p>
          <a:p>
            <a:pPr marL="0" indent="0" eaLnBrk="1" hangingPunct="1">
              <a:lnSpc>
                <a:spcPct val="90000"/>
              </a:lnSpc>
              <a:buFont typeface="Wingdings" pitchFamily="2" charset="2"/>
              <a:buNone/>
              <a:defRPr/>
            </a:pPr>
            <a:endParaRPr lang="en-US" altLang="en-US" sz="2600" dirty="0" smtClean="0"/>
          </a:p>
          <a:p>
            <a:pPr marL="0" indent="0" eaLnBrk="1" hangingPunct="1">
              <a:lnSpc>
                <a:spcPct val="90000"/>
              </a:lnSpc>
              <a:buFont typeface="Wingdings" pitchFamily="2" charset="2"/>
              <a:buNone/>
              <a:defRPr/>
            </a:pPr>
            <a:endParaRPr lang="en-US" altLang="en-US" sz="2400" dirty="0" smtClean="0">
              <a:solidFill>
                <a:schemeClr val="accent2"/>
              </a:solidFill>
            </a:endParaRPr>
          </a:p>
          <a:p>
            <a:pPr marL="0" indent="0" eaLnBrk="1" hangingPunct="1">
              <a:lnSpc>
                <a:spcPct val="90000"/>
              </a:lnSpc>
              <a:buFont typeface="Wingdings" pitchFamily="2" charset="2"/>
              <a:buNone/>
              <a:defRPr/>
            </a:pPr>
            <a:endParaRPr lang="en-US" altLang="en-US" sz="3600" dirty="0" smtClean="0">
              <a:solidFill>
                <a:schemeClr val="accent2"/>
              </a:solidFill>
            </a:endParaRPr>
          </a:p>
          <a:p>
            <a:pPr marL="0" indent="0" eaLnBrk="1" hangingPunct="1">
              <a:lnSpc>
                <a:spcPct val="90000"/>
              </a:lnSpc>
              <a:buFont typeface="Wingdings" pitchFamily="2" charset="2"/>
              <a:buNone/>
              <a:defRPr/>
            </a:pPr>
            <a:endParaRPr lang="en-US" altLang="en-US" sz="2400" dirty="0" smtClean="0"/>
          </a:p>
          <a:p>
            <a:pPr marL="457200" lvl="1" indent="0" eaLnBrk="1" hangingPunct="1">
              <a:lnSpc>
                <a:spcPct val="90000"/>
              </a:lnSpc>
              <a:buFontTx/>
              <a:buNone/>
              <a:defRPr/>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Overview</a:t>
            </a:r>
          </a:p>
        </p:txBody>
      </p:sp>
      <p:sp>
        <p:nvSpPr>
          <p:cNvPr id="7171" name="Rectangle 3"/>
          <p:cNvSpPr>
            <a:spLocks noGrp="1" noChangeArrowheads="1"/>
          </p:cNvSpPr>
          <p:nvPr>
            <p:ph type="body" idx="1"/>
          </p:nvPr>
        </p:nvSpPr>
        <p:spPr>
          <a:xfrm>
            <a:off x="457200" y="1524000"/>
            <a:ext cx="8229600" cy="4724400"/>
          </a:xfrm>
        </p:spPr>
        <p:txBody>
          <a:bodyPr/>
          <a:lstStyle/>
          <a:p>
            <a:pPr eaLnBrk="1" hangingPunct="1">
              <a:lnSpc>
                <a:spcPct val="90000"/>
              </a:lnSpc>
              <a:defRPr/>
            </a:pPr>
            <a:r>
              <a:rPr lang="en-US" altLang="en-US" dirty="0" smtClean="0"/>
              <a:t>PQA / BCAP Audits</a:t>
            </a:r>
          </a:p>
          <a:p>
            <a:pPr marL="0" indent="0" eaLnBrk="1" hangingPunct="1">
              <a:lnSpc>
                <a:spcPct val="90000"/>
              </a:lnSpc>
              <a:buFont typeface="Wingdings" pitchFamily="2" charset="2"/>
              <a:buNone/>
              <a:defRPr/>
            </a:pPr>
            <a:endParaRPr lang="en-US" altLang="en-US" dirty="0" smtClean="0"/>
          </a:p>
          <a:p>
            <a:pPr eaLnBrk="1" hangingPunct="1">
              <a:lnSpc>
                <a:spcPct val="90000"/>
              </a:lnSpc>
              <a:defRPr/>
            </a:pPr>
            <a:r>
              <a:rPr lang="en-US" altLang="en-US" dirty="0" smtClean="0"/>
              <a:t>What’s New</a:t>
            </a:r>
          </a:p>
          <a:p>
            <a:pPr marL="0" indent="0" eaLnBrk="1" hangingPunct="1">
              <a:lnSpc>
                <a:spcPct val="90000"/>
              </a:lnSpc>
              <a:buFont typeface="Wingdings" pitchFamily="2" charset="2"/>
              <a:buNone/>
              <a:defRPr/>
            </a:pPr>
            <a:endParaRPr lang="en-US" altLang="en-US" dirty="0" smtClean="0"/>
          </a:p>
          <a:p>
            <a:pPr eaLnBrk="1" hangingPunct="1">
              <a:lnSpc>
                <a:spcPct val="90000"/>
              </a:lnSpc>
              <a:defRPr/>
            </a:pPr>
            <a:r>
              <a:rPr lang="en-US" altLang="en-US" dirty="0" smtClean="0"/>
              <a:t>Common Audit Findings</a:t>
            </a:r>
          </a:p>
          <a:p>
            <a:pPr lvl="1" eaLnBrk="1" hangingPunct="1">
              <a:lnSpc>
                <a:spcPct val="90000"/>
              </a:lnSpc>
              <a:defRPr/>
            </a:pPr>
            <a:r>
              <a:rPr lang="en-US" altLang="en-US" dirty="0" smtClean="0"/>
              <a:t>Invoicing</a:t>
            </a:r>
          </a:p>
          <a:p>
            <a:pPr lvl="1" eaLnBrk="1" hangingPunct="1">
              <a:lnSpc>
                <a:spcPct val="90000"/>
              </a:lnSpc>
              <a:defRPr/>
            </a:pPr>
            <a:r>
              <a:rPr lang="en-US" altLang="en-US" dirty="0" smtClean="0"/>
              <a:t>Discount Calculation</a:t>
            </a:r>
          </a:p>
          <a:p>
            <a:pPr lvl="1" eaLnBrk="1" hangingPunct="1">
              <a:lnSpc>
                <a:spcPct val="90000"/>
              </a:lnSpc>
              <a:defRPr/>
            </a:pPr>
            <a:r>
              <a:rPr lang="en-US" altLang="en-US" dirty="0" smtClean="0"/>
              <a:t>Competitive Bidding</a:t>
            </a:r>
          </a:p>
          <a:p>
            <a:pPr lvl="1" eaLnBrk="1" hangingPunct="1">
              <a:lnSpc>
                <a:spcPct val="90000"/>
              </a:lnSpc>
              <a:defRPr/>
            </a:pPr>
            <a:r>
              <a:rPr lang="en-US" altLang="en-US" dirty="0" smtClean="0"/>
              <a:t>Document Retention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1"/>
          <p:cNvSpPr>
            <a:spLocks noGrp="1"/>
          </p:cNvSpPr>
          <p:nvPr>
            <p:ph type="body" sz="quarter" idx="10"/>
          </p:nvPr>
        </p:nvSpPr>
        <p:spPr>
          <a:xfrm>
            <a:off x="457200" y="1600200"/>
            <a:ext cx="8229600" cy="4648200"/>
          </a:xfrm>
        </p:spPr>
        <p:txBody>
          <a:bodyPr/>
          <a:lstStyle/>
          <a:p>
            <a:pPr>
              <a:spcBef>
                <a:spcPct val="0"/>
              </a:spcBef>
            </a:pPr>
            <a:r>
              <a:rPr lang="en-US" altLang="en-US" smtClean="0"/>
              <a:t>Documentation must be retained for</a:t>
            </a:r>
            <a:r>
              <a:rPr lang="en-US" altLang="en-US" smtClean="0">
                <a:solidFill>
                  <a:srgbClr val="FF0000"/>
                </a:solidFill>
              </a:rPr>
              <a:t> 5 years </a:t>
            </a:r>
            <a:r>
              <a:rPr lang="en-US" altLang="en-US" smtClean="0"/>
              <a:t>from </a:t>
            </a:r>
            <a:r>
              <a:rPr lang="en-US" altLang="en-US" smtClean="0">
                <a:solidFill>
                  <a:schemeClr val="accent2"/>
                </a:solidFill>
              </a:rPr>
              <a:t>last date of service delivery</a:t>
            </a:r>
            <a:r>
              <a:rPr lang="en-US" altLang="en-US" smtClean="0">
                <a:solidFill>
                  <a:srgbClr val="0070C0"/>
                </a:solidFill>
              </a:rPr>
              <a:t> </a:t>
            </a:r>
            <a:r>
              <a:rPr lang="en-US" altLang="en-US" smtClean="0"/>
              <a:t>and can be in electronic format or paper.</a:t>
            </a:r>
          </a:p>
          <a:p>
            <a:pPr>
              <a:spcBef>
                <a:spcPct val="0"/>
              </a:spcBef>
            </a:pPr>
            <a:r>
              <a:rPr lang="en-US" altLang="en-US" smtClean="0"/>
              <a:t>Applicants &amp; service providers must retain </a:t>
            </a:r>
            <a:r>
              <a:rPr lang="en-US" altLang="en-US" smtClean="0">
                <a:solidFill>
                  <a:schemeClr val="accent2"/>
                </a:solidFill>
              </a:rPr>
              <a:t>ALL </a:t>
            </a:r>
            <a:r>
              <a:rPr lang="en-US" altLang="en-US" smtClean="0"/>
              <a:t>documentation that shows compliance with all FCC rules.</a:t>
            </a:r>
          </a:p>
          <a:p>
            <a:pPr>
              <a:spcBef>
                <a:spcPct val="0"/>
              </a:spcBef>
            </a:pPr>
            <a:r>
              <a:rPr lang="en-US" altLang="en-US" smtClean="0"/>
              <a:t>Any document from a </a:t>
            </a:r>
            <a:r>
              <a:rPr lang="en-US" altLang="en-US" b="1" i="1" smtClean="0">
                <a:solidFill>
                  <a:schemeClr val="accent2"/>
                </a:solidFill>
              </a:rPr>
              <a:t>prior year</a:t>
            </a:r>
            <a:r>
              <a:rPr lang="en-US" altLang="en-US" i="1" smtClean="0">
                <a:solidFill>
                  <a:schemeClr val="accent2"/>
                </a:solidFill>
              </a:rPr>
              <a:t> </a:t>
            </a:r>
            <a:r>
              <a:rPr lang="en-US" altLang="en-US" smtClean="0"/>
              <a:t>that supports current year activities must be kept for a period of 5 years after the last day of service delivered.</a:t>
            </a:r>
          </a:p>
          <a:p>
            <a:pPr lvl="1">
              <a:spcBef>
                <a:spcPct val="0"/>
              </a:spcBef>
            </a:pPr>
            <a:r>
              <a:rPr lang="en-US" altLang="en-US" sz="2400" smtClean="0"/>
              <a:t>E.g., Contract from 2005, used to support FY 2014 recurring service FRNs, must be kept until at least </a:t>
            </a:r>
            <a:r>
              <a:rPr lang="en-US" altLang="en-US" sz="2400" smtClean="0">
                <a:solidFill>
                  <a:srgbClr val="FF0000"/>
                </a:solidFill>
              </a:rPr>
              <a:t>June 30, 2020.</a:t>
            </a:r>
          </a:p>
          <a:p>
            <a:pPr>
              <a:spcBef>
                <a:spcPct val="0"/>
              </a:spcBef>
            </a:pPr>
            <a:endParaRPr lang="en-US" altLang="en-US" smtClean="0"/>
          </a:p>
          <a:p>
            <a:pPr>
              <a:spcBef>
                <a:spcPct val="0"/>
              </a:spcBef>
            </a:pPr>
            <a:endParaRPr lang="en-US" altLang="en-US" smtClean="0"/>
          </a:p>
        </p:txBody>
      </p:sp>
      <p:sp>
        <p:nvSpPr>
          <p:cNvPr id="23555" name="Text Placeholder 2"/>
          <p:cNvSpPr>
            <a:spLocks noGrp="1"/>
          </p:cNvSpPr>
          <p:nvPr>
            <p:ph type="body" sz="quarter" idx="11"/>
          </p:nvPr>
        </p:nvSpPr>
        <p:spPr>
          <a:xfrm>
            <a:off x="381000" y="1143000"/>
            <a:ext cx="8229600" cy="533400"/>
          </a:xfrm>
        </p:spPr>
        <p:txBody>
          <a:bodyPr/>
          <a:lstStyle/>
          <a:p>
            <a:pPr>
              <a:spcBef>
                <a:spcPct val="0"/>
              </a:spcBef>
            </a:pPr>
            <a:r>
              <a:rPr lang="en-US" altLang="en-US" smtClean="0">
                <a:solidFill>
                  <a:schemeClr val="accent2"/>
                </a:solidFill>
              </a:rPr>
              <a:t>Retain, Retain</a:t>
            </a:r>
          </a:p>
        </p:txBody>
      </p:sp>
      <p:sp>
        <p:nvSpPr>
          <p:cNvPr id="23556" name="Text Placeholder 3"/>
          <p:cNvSpPr>
            <a:spLocks noGrp="1"/>
          </p:cNvSpPr>
          <p:nvPr>
            <p:ph type="body" sz="quarter" idx="12"/>
          </p:nvPr>
        </p:nvSpPr>
        <p:spPr/>
        <p:txBody>
          <a:bodyPr/>
          <a:lstStyle/>
          <a:p>
            <a:pPr>
              <a:spcBef>
                <a:spcPct val="0"/>
              </a:spcBef>
            </a:pPr>
            <a:r>
              <a:rPr lang="en-US" altLang="en-US" smtClean="0"/>
              <a:t>Document Retention</a:t>
            </a:r>
          </a:p>
          <a:p>
            <a:pPr>
              <a:spcBef>
                <a:spcPct val="0"/>
              </a:spcBef>
            </a:pPr>
            <a:endParaRPr lang="en-US"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1"/>
          <p:cNvSpPr>
            <a:spLocks noGrp="1"/>
          </p:cNvSpPr>
          <p:nvPr>
            <p:ph type="body" sz="quarter" idx="10"/>
          </p:nvPr>
        </p:nvSpPr>
        <p:spPr>
          <a:xfrm>
            <a:off x="457200" y="1600200"/>
            <a:ext cx="8229600" cy="4648200"/>
          </a:xfrm>
        </p:spPr>
        <p:txBody>
          <a:bodyPr/>
          <a:lstStyle/>
          <a:p>
            <a:pPr>
              <a:spcBef>
                <a:spcPct val="0"/>
              </a:spcBef>
            </a:pPr>
            <a:r>
              <a:rPr lang="en-US" altLang="en-US" smtClean="0"/>
              <a:t>RFPs or similar documents</a:t>
            </a:r>
          </a:p>
          <a:p>
            <a:pPr>
              <a:spcBef>
                <a:spcPct val="0"/>
              </a:spcBef>
            </a:pPr>
            <a:r>
              <a:rPr lang="en-US" altLang="en-US" smtClean="0"/>
              <a:t>All bid responses &amp; correspondence</a:t>
            </a:r>
          </a:p>
          <a:p>
            <a:pPr>
              <a:spcBef>
                <a:spcPct val="0"/>
              </a:spcBef>
            </a:pPr>
            <a:r>
              <a:rPr lang="en-US" altLang="en-US" smtClean="0"/>
              <a:t>Contracts, service agreements, addendums, etc.  </a:t>
            </a:r>
          </a:p>
          <a:p>
            <a:pPr>
              <a:spcBef>
                <a:spcPct val="0"/>
              </a:spcBef>
            </a:pPr>
            <a:r>
              <a:rPr lang="en-US" altLang="en-US" smtClean="0"/>
              <a:t>Item 21 attachments</a:t>
            </a:r>
          </a:p>
          <a:p>
            <a:pPr>
              <a:spcBef>
                <a:spcPct val="0"/>
              </a:spcBef>
            </a:pPr>
            <a:r>
              <a:rPr lang="en-US" altLang="en-US" smtClean="0"/>
              <a:t>Purchase requisitions, POs, Packing Slips, customer bills</a:t>
            </a:r>
          </a:p>
          <a:p>
            <a:pPr>
              <a:spcBef>
                <a:spcPct val="0"/>
              </a:spcBef>
            </a:pPr>
            <a:r>
              <a:rPr lang="en-US" altLang="en-US" smtClean="0"/>
              <a:t>Delivery &amp; installation records</a:t>
            </a:r>
          </a:p>
          <a:p>
            <a:pPr>
              <a:spcBef>
                <a:spcPct val="0"/>
              </a:spcBef>
            </a:pPr>
            <a:r>
              <a:rPr lang="en-US" altLang="en-US" smtClean="0"/>
              <a:t>Maintenance logs</a:t>
            </a:r>
          </a:p>
          <a:p>
            <a:pPr>
              <a:spcBef>
                <a:spcPct val="0"/>
              </a:spcBef>
            </a:pPr>
            <a:r>
              <a:rPr lang="en-US" altLang="en-US" smtClean="0"/>
              <a:t>Payments (canceled checks, credit card receipts, ACH transactions)</a:t>
            </a:r>
          </a:p>
        </p:txBody>
      </p:sp>
      <p:sp>
        <p:nvSpPr>
          <p:cNvPr id="24579" name="Text Placeholder 2"/>
          <p:cNvSpPr>
            <a:spLocks noGrp="1"/>
          </p:cNvSpPr>
          <p:nvPr>
            <p:ph type="body" sz="quarter" idx="11"/>
          </p:nvPr>
        </p:nvSpPr>
        <p:spPr>
          <a:xfrm>
            <a:off x="381000" y="1143000"/>
            <a:ext cx="8229600" cy="533400"/>
          </a:xfrm>
        </p:spPr>
        <p:txBody>
          <a:bodyPr/>
          <a:lstStyle/>
          <a:p>
            <a:pPr>
              <a:spcBef>
                <a:spcPct val="0"/>
              </a:spcBef>
            </a:pPr>
            <a:r>
              <a:rPr lang="en-US" altLang="en-US" smtClean="0">
                <a:solidFill>
                  <a:schemeClr val="accent2"/>
                </a:solidFill>
              </a:rPr>
              <a:t>Documents to Retain</a:t>
            </a:r>
          </a:p>
        </p:txBody>
      </p:sp>
      <p:sp>
        <p:nvSpPr>
          <p:cNvPr id="24580" name="Text Placeholder 3"/>
          <p:cNvSpPr>
            <a:spLocks noGrp="1"/>
          </p:cNvSpPr>
          <p:nvPr>
            <p:ph type="body" sz="quarter" idx="12"/>
          </p:nvPr>
        </p:nvSpPr>
        <p:spPr/>
        <p:txBody>
          <a:bodyPr/>
          <a:lstStyle/>
          <a:p>
            <a:pPr>
              <a:spcBef>
                <a:spcPct val="0"/>
              </a:spcBef>
            </a:pPr>
            <a:r>
              <a:rPr lang="en-US" altLang="en-US" smtClean="0"/>
              <a:t>Document Retention</a:t>
            </a:r>
          </a:p>
          <a:p>
            <a:pPr>
              <a:spcBef>
                <a:spcPct val="0"/>
              </a:spcBef>
            </a:pPr>
            <a:endParaRPr lang="en-US"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1"/>
          <p:cNvSpPr>
            <a:spLocks noGrp="1"/>
          </p:cNvSpPr>
          <p:nvPr>
            <p:ph type="body" sz="quarter" idx="10"/>
          </p:nvPr>
        </p:nvSpPr>
        <p:spPr>
          <a:xfrm>
            <a:off x="304800" y="1524000"/>
            <a:ext cx="8610600" cy="4648200"/>
          </a:xfrm>
        </p:spPr>
        <p:txBody>
          <a:bodyPr/>
          <a:lstStyle/>
          <a:p>
            <a:pPr>
              <a:spcBef>
                <a:spcPct val="0"/>
              </a:spcBef>
            </a:pPr>
            <a:r>
              <a:rPr lang="en-US" altLang="en-US" sz="2800" dirty="0" smtClean="0"/>
              <a:t>USAC-approved SPIN changes and/or service substitutions (request, supporting documentation, and approval)</a:t>
            </a:r>
          </a:p>
          <a:p>
            <a:pPr>
              <a:spcBef>
                <a:spcPct val="0"/>
              </a:spcBef>
            </a:pPr>
            <a:r>
              <a:rPr lang="en-US" altLang="en-US" sz="2800" dirty="0" smtClean="0"/>
              <a:t>USAC-approved invoice deadline extension, service delivery and service substitution (request, supporting documentation, and approval)</a:t>
            </a:r>
          </a:p>
          <a:p>
            <a:pPr>
              <a:spcBef>
                <a:spcPct val="0"/>
              </a:spcBef>
            </a:pPr>
            <a:r>
              <a:rPr lang="en-US" altLang="en-US" sz="2800" dirty="0" smtClean="0"/>
              <a:t>Documents used to prepare forms (i.e., discount calculation docs like surveys, NSLP data, etc.)</a:t>
            </a:r>
          </a:p>
          <a:p>
            <a:pPr>
              <a:spcBef>
                <a:spcPct val="0"/>
              </a:spcBef>
            </a:pPr>
            <a:r>
              <a:rPr lang="en-US" altLang="en-US" sz="2800" dirty="0" smtClean="0"/>
              <a:t>FCC Forms</a:t>
            </a:r>
          </a:p>
          <a:p>
            <a:pPr>
              <a:spcBef>
                <a:spcPct val="0"/>
              </a:spcBef>
            </a:pPr>
            <a:r>
              <a:rPr lang="en-US" altLang="en-US" sz="2800" dirty="0" smtClean="0"/>
              <a:t>Letters received from USAC (e.g., FCC Forms 498, 474)</a:t>
            </a:r>
          </a:p>
          <a:p>
            <a:pPr>
              <a:spcBef>
                <a:spcPct val="0"/>
              </a:spcBef>
            </a:pPr>
            <a:endParaRPr lang="en-US" altLang="en-US" dirty="0" smtClean="0"/>
          </a:p>
        </p:txBody>
      </p:sp>
      <p:sp>
        <p:nvSpPr>
          <p:cNvPr id="25603" name="Text Placeholder 2"/>
          <p:cNvSpPr>
            <a:spLocks noGrp="1"/>
          </p:cNvSpPr>
          <p:nvPr>
            <p:ph type="body" sz="quarter" idx="11"/>
          </p:nvPr>
        </p:nvSpPr>
        <p:spPr>
          <a:xfrm>
            <a:off x="228600" y="1066800"/>
            <a:ext cx="8382000" cy="533400"/>
          </a:xfrm>
        </p:spPr>
        <p:txBody>
          <a:bodyPr/>
          <a:lstStyle/>
          <a:p>
            <a:pPr>
              <a:spcBef>
                <a:spcPct val="0"/>
              </a:spcBef>
            </a:pPr>
            <a:r>
              <a:rPr lang="en-US" altLang="en-US" dirty="0" smtClean="0">
                <a:solidFill>
                  <a:schemeClr val="accent2"/>
                </a:solidFill>
              </a:rPr>
              <a:t>Documents to Retain (continued)</a:t>
            </a:r>
          </a:p>
        </p:txBody>
      </p:sp>
      <p:sp>
        <p:nvSpPr>
          <p:cNvPr id="25604" name="Text Placeholder 3"/>
          <p:cNvSpPr>
            <a:spLocks noGrp="1"/>
          </p:cNvSpPr>
          <p:nvPr>
            <p:ph type="body" sz="quarter" idx="12"/>
          </p:nvPr>
        </p:nvSpPr>
        <p:spPr/>
        <p:txBody>
          <a:bodyPr/>
          <a:lstStyle/>
          <a:p>
            <a:pPr>
              <a:spcBef>
                <a:spcPct val="0"/>
              </a:spcBef>
            </a:pPr>
            <a:r>
              <a:rPr lang="en-US" altLang="en-US" smtClean="0"/>
              <a:t>Document Retention</a:t>
            </a:r>
          </a:p>
          <a:p>
            <a:pPr>
              <a:spcBef>
                <a:spcPct val="0"/>
              </a:spcBef>
            </a:pPr>
            <a:endParaRPr lang="en-US"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971800"/>
            <a:ext cx="8229600" cy="639763"/>
          </a:xfrm>
        </p:spPr>
        <p:txBody>
          <a:bodyPr/>
          <a:lstStyle/>
          <a:p>
            <a:pPr algn="ctr" eaLnBrk="1" hangingPunct="1"/>
            <a:r>
              <a:rPr lang="en-US" altLang="en-US" sz="6000" b="1" smtClean="0">
                <a:solidFill>
                  <a:srgbClr val="0070C0"/>
                </a:solidFill>
              </a:rPr>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9"/>
          <p:cNvSpPr>
            <a:spLocks noGrp="1"/>
          </p:cNvSpPr>
          <p:nvPr>
            <p:ph type="body" sz="quarter" idx="10"/>
          </p:nvPr>
        </p:nvSpPr>
        <p:spPr>
          <a:xfrm>
            <a:off x="4568687" y="2196548"/>
            <a:ext cx="4114800" cy="3352800"/>
          </a:xfrm>
        </p:spPr>
        <p:txBody>
          <a:bodyPr/>
          <a:lstStyle/>
          <a:p>
            <a:r>
              <a:rPr lang="en-US" altLang="en-US" sz="2800" dirty="0" smtClean="0"/>
              <a:t>Commitment to safeguarding the integrity of the Universal Service Fund (USF)</a:t>
            </a:r>
          </a:p>
          <a:p>
            <a:r>
              <a:rPr lang="en-US" altLang="en-US" sz="2800" dirty="0" smtClean="0"/>
              <a:t>Assess compliance with FCC rules</a:t>
            </a:r>
          </a:p>
          <a:p>
            <a:r>
              <a:rPr lang="en-US" altLang="en-US" sz="2800" dirty="0" smtClean="0"/>
              <a:t>Performance or agreed-upon procedures</a:t>
            </a:r>
          </a:p>
        </p:txBody>
      </p:sp>
      <p:sp>
        <p:nvSpPr>
          <p:cNvPr id="8195" name="Text Placeholder 10"/>
          <p:cNvSpPr>
            <a:spLocks noGrp="1"/>
          </p:cNvSpPr>
          <p:nvPr>
            <p:ph type="body" sz="quarter" idx="11"/>
          </p:nvPr>
        </p:nvSpPr>
        <p:spPr>
          <a:xfrm>
            <a:off x="4724400" y="1192696"/>
            <a:ext cx="4114800" cy="990600"/>
          </a:xfrm>
        </p:spPr>
        <p:txBody>
          <a:bodyPr/>
          <a:lstStyle/>
          <a:p>
            <a:pPr marL="0" indent="0"/>
            <a:r>
              <a:rPr lang="en-US" altLang="en-US" dirty="0" smtClean="0"/>
              <a:t>Beneficiary/Audit Compliance Program (BCAP)</a:t>
            </a:r>
          </a:p>
        </p:txBody>
      </p:sp>
      <p:sp>
        <p:nvSpPr>
          <p:cNvPr id="8196" name="Text Placeholder 11"/>
          <p:cNvSpPr>
            <a:spLocks noGrp="1"/>
          </p:cNvSpPr>
          <p:nvPr>
            <p:ph type="body" sz="quarter" idx="12"/>
          </p:nvPr>
        </p:nvSpPr>
        <p:spPr/>
        <p:txBody>
          <a:bodyPr/>
          <a:lstStyle/>
          <a:p>
            <a:r>
              <a:rPr lang="en-US" altLang="en-US" smtClean="0"/>
              <a:t>Audits Performed</a:t>
            </a:r>
          </a:p>
        </p:txBody>
      </p:sp>
      <p:sp>
        <p:nvSpPr>
          <p:cNvPr id="8197" name="Text Placeholder 12"/>
          <p:cNvSpPr>
            <a:spLocks noGrp="1"/>
          </p:cNvSpPr>
          <p:nvPr>
            <p:ph type="body" sz="quarter" idx="13"/>
          </p:nvPr>
        </p:nvSpPr>
        <p:spPr>
          <a:xfrm>
            <a:off x="381000" y="2183296"/>
            <a:ext cx="4114800" cy="4638261"/>
          </a:xfrm>
        </p:spPr>
        <p:txBody>
          <a:bodyPr/>
          <a:lstStyle/>
          <a:p>
            <a:r>
              <a:rPr lang="en-US" altLang="en-US" sz="2800" dirty="0" smtClean="0"/>
              <a:t>Commitment to support Improper Payments Improvement Act (IPIA) requirements</a:t>
            </a:r>
          </a:p>
          <a:p>
            <a:r>
              <a:rPr lang="en-US" altLang="en-US" sz="2800" dirty="0" smtClean="0"/>
              <a:t>Assess estimated rates of improper payments</a:t>
            </a:r>
          </a:p>
          <a:p>
            <a:r>
              <a:rPr lang="en-US" altLang="en-US" sz="2800" dirty="0" smtClean="0"/>
              <a:t>Assessment, not audit</a:t>
            </a:r>
          </a:p>
          <a:p>
            <a:pPr>
              <a:buFont typeface="Arial" charset="0"/>
              <a:buNone/>
            </a:pPr>
            <a:endParaRPr lang="en-US" altLang="en-US" dirty="0" smtClean="0"/>
          </a:p>
        </p:txBody>
      </p:sp>
      <p:sp>
        <p:nvSpPr>
          <p:cNvPr id="8198" name="Text Placeholder 10"/>
          <p:cNvSpPr txBox="1">
            <a:spLocks/>
          </p:cNvSpPr>
          <p:nvPr/>
        </p:nvSpPr>
        <p:spPr bwMode="auto">
          <a:xfrm>
            <a:off x="483704" y="1192696"/>
            <a:ext cx="4114800" cy="990600"/>
          </a:xfrm>
          <a:prstGeom prst="rect">
            <a:avLst/>
          </a:prstGeom>
          <a:noFill/>
          <a:ln w="9525">
            <a:noFill/>
            <a:miter lim="800000"/>
            <a:headEnd/>
            <a:tailEnd/>
          </a:ln>
        </p:spPr>
        <p:txBody>
          <a:bodyPr/>
          <a:lstStyle/>
          <a:p>
            <a:pPr>
              <a:spcBef>
                <a:spcPct val="20000"/>
              </a:spcBef>
              <a:buFont typeface="Arial" charset="0"/>
              <a:buNone/>
            </a:pPr>
            <a:r>
              <a:rPr lang="en-US" altLang="en-US" sz="2600" b="1" dirty="0">
                <a:solidFill>
                  <a:srgbClr val="0070C0"/>
                </a:solidFill>
                <a:latin typeface="Calibri" pitchFamily="34" charset="0"/>
              </a:rPr>
              <a:t>Payment Quality </a:t>
            </a:r>
            <a:br>
              <a:rPr lang="en-US" altLang="en-US" sz="2600" b="1" dirty="0">
                <a:solidFill>
                  <a:srgbClr val="0070C0"/>
                </a:solidFill>
                <a:latin typeface="Calibri" pitchFamily="34" charset="0"/>
              </a:rPr>
            </a:br>
            <a:r>
              <a:rPr lang="en-US" altLang="en-US" sz="2600" b="1" dirty="0">
                <a:solidFill>
                  <a:srgbClr val="0070C0"/>
                </a:solidFill>
                <a:latin typeface="Calibri" pitchFamily="34" charset="0"/>
              </a:rPr>
              <a:t>Assurance Program (PQA)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3"/>
          <p:cNvSpPr txBox="1">
            <a:spLocks/>
          </p:cNvSpPr>
          <p:nvPr/>
        </p:nvSpPr>
        <p:spPr bwMode="auto">
          <a:xfrm>
            <a:off x="914400" y="2667000"/>
            <a:ext cx="7772400" cy="838200"/>
          </a:xfrm>
          <a:prstGeom prst="rect">
            <a:avLst/>
          </a:prstGeom>
          <a:noFill/>
          <a:ln w="9525">
            <a:noFill/>
            <a:miter lim="800000"/>
            <a:headEnd/>
            <a:tailEnd/>
          </a:ln>
        </p:spPr>
        <p:txBody>
          <a:bodyPr/>
          <a:lstStyle/>
          <a:p>
            <a:pPr algn="r"/>
            <a:r>
              <a:rPr lang="en-US" altLang="en-US" sz="4400">
                <a:latin typeface="Calibri" pitchFamily="34" charset="0"/>
              </a:rPr>
              <a:t>E-rate Program</a:t>
            </a:r>
          </a:p>
        </p:txBody>
      </p:sp>
      <p:cxnSp>
        <p:nvCxnSpPr>
          <p:cNvPr id="4" name="Straight Connector 3"/>
          <p:cNvCxnSpPr/>
          <p:nvPr/>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txBox="1">
            <a:spLocks/>
          </p:cNvSpPr>
          <p:nvPr/>
        </p:nvSpPr>
        <p:spPr>
          <a:xfrm>
            <a:off x="914400" y="3505200"/>
            <a:ext cx="7772400" cy="838200"/>
          </a:xfrm>
          <a:prstGeom prst="rect">
            <a:avLst/>
          </a:prstGeom>
        </p:spPr>
        <p:txBody>
          <a:bodyPr/>
          <a:lstStyle>
            <a:lvl1pPr algn="r">
              <a:buNone/>
              <a:defRPr sz="6000" b="1"/>
            </a:lvl1pPr>
          </a:lstStyle>
          <a:p>
            <a:pPr marL="342900" indent="-342900" eaLnBrk="0" hangingPunct="0">
              <a:spcBef>
                <a:spcPct val="20000"/>
              </a:spcBef>
              <a:buFont typeface="Wingdings" pitchFamily="2" charset="2"/>
              <a:buNone/>
              <a:defRPr/>
            </a:pPr>
            <a:r>
              <a:rPr lang="en-US" sz="4800" kern="0" dirty="0" smtClean="0">
                <a:latin typeface="Calibri" pitchFamily="34" charset="0"/>
              </a:rPr>
              <a:t>What’s New</a:t>
            </a:r>
          </a:p>
        </p:txBody>
      </p:sp>
      <p:sp>
        <p:nvSpPr>
          <p:cNvPr id="6" name="Text Placeholder 3"/>
          <p:cNvSpPr txBox="1">
            <a:spLocks/>
          </p:cNvSpPr>
          <p:nvPr/>
        </p:nvSpPr>
        <p:spPr>
          <a:xfrm>
            <a:off x="990600" y="52578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baseline="0"/>
            </a:lvl1pPr>
          </a:lstStyle>
          <a:p>
            <a:pPr>
              <a:defRPr/>
            </a:pPr>
            <a:endParaRPr lang="en-US" sz="2400" kern="0" dirty="0" smtClean="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b="1" smtClean="0"/>
              <a:t>What’s New</a:t>
            </a:r>
          </a:p>
        </p:txBody>
      </p:sp>
      <p:sp>
        <p:nvSpPr>
          <p:cNvPr id="5123" name="Rectangle 3"/>
          <p:cNvSpPr>
            <a:spLocks noGrp="1" noChangeArrowheads="1"/>
          </p:cNvSpPr>
          <p:nvPr>
            <p:ph type="body" idx="1"/>
          </p:nvPr>
        </p:nvSpPr>
        <p:spPr>
          <a:xfrm>
            <a:off x="457200" y="1219200"/>
            <a:ext cx="8229600" cy="5029200"/>
          </a:xfrm>
        </p:spPr>
        <p:txBody>
          <a:bodyPr/>
          <a:lstStyle/>
          <a:p>
            <a:pPr eaLnBrk="1" hangingPunct="1">
              <a:lnSpc>
                <a:spcPct val="90000"/>
              </a:lnSpc>
              <a:defRPr/>
            </a:pPr>
            <a:r>
              <a:rPr lang="en-US" sz="3600" dirty="0" smtClean="0">
                <a:solidFill>
                  <a:schemeClr val="accent2"/>
                </a:solidFill>
              </a:rPr>
              <a:t>BCAP service </a:t>
            </a:r>
            <a:r>
              <a:rPr lang="en-US" sz="3600" dirty="0">
                <a:solidFill>
                  <a:schemeClr val="accent2"/>
                </a:solidFill>
              </a:rPr>
              <a:t>p</a:t>
            </a:r>
            <a:r>
              <a:rPr lang="en-US" sz="3600" dirty="0" smtClean="0">
                <a:solidFill>
                  <a:schemeClr val="accent2"/>
                </a:solidFill>
              </a:rPr>
              <a:t>rovider audits </a:t>
            </a:r>
          </a:p>
          <a:p>
            <a:pPr lvl="1" eaLnBrk="1" hangingPunct="1">
              <a:lnSpc>
                <a:spcPct val="90000"/>
              </a:lnSpc>
              <a:defRPr/>
            </a:pPr>
            <a:r>
              <a:rPr lang="en-US" sz="2400" dirty="0" smtClean="0"/>
              <a:t>Start in late spring 2013</a:t>
            </a:r>
          </a:p>
          <a:p>
            <a:pPr lvl="1" eaLnBrk="1" hangingPunct="1">
              <a:lnSpc>
                <a:spcPct val="90000"/>
              </a:lnSpc>
              <a:defRPr/>
            </a:pPr>
            <a:r>
              <a:rPr lang="en-US" sz="2400" dirty="0" smtClean="0"/>
              <a:t>Desk audits (no site visits)</a:t>
            </a:r>
          </a:p>
          <a:p>
            <a:pPr lvl="1" eaLnBrk="1" hangingPunct="1">
              <a:lnSpc>
                <a:spcPct val="90000"/>
              </a:lnSpc>
              <a:defRPr/>
            </a:pPr>
            <a:r>
              <a:rPr lang="en-US" sz="2400" dirty="0" smtClean="0"/>
              <a:t>Randomly selected</a:t>
            </a:r>
          </a:p>
          <a:p>
            <a:pPr lvl="1" eaLnBrk="1" hangingPunct="1">
              <a:lnSpc>
                <a:spcPct val="90000"/>
              </a:lnSpc>
              <a:defRPr/>
            </a:pPr>
            <a:r>
              <a:rPr lang="en-US" sz="2400" dirty="0" smtClean="0"/>
              <a:t>Auditing of invoices submitted </a:t>
            </a:r>
          </a:p>
          <a:p>
            <a:pPr lvl="1" eaLnBrk="1" hangingPunct="1">
              <a:lnSpc>
                <a:spcPct val="90000"/>
              </a:lnSpc>
              <a:defRPr/>
            </a:pPr>
            <a:r>
              <a:rPr lang="en-US" sz="2400" dirty="0" smtClean="0"/>
              <a:t>Auditing FYs 2010 &amp; 2011 </a:t>
            </a:r>
          </a:p>
          <a:p>
            <a:pPr lvl="1" eaLnBrk="1" hangingPunct="1">
              <a:lnSpc>
                <a:spcPct val="90000"/>
              </a:lnSpc>
              <a:defRPr/>
            </a:pPr>
            <a:r>
              <a:rPr lang="en-US" sz="2400" dirty="0" smtClean="0"/>
              <a:t>Applicants may  receive a questionnaire about the service provider’s process.  (e.g., were services delivered timely)</a:t>
            </a:r>
          </a:p>
          <a:p>
            <a:pPr marL="457200" lvl="1" indent="0" eaLnBrk="1" hangingPunct="1">
              <a:lnSpc>
                <a:spcPct val="90000"/>
              </a:lnSpc>
              <a:buNone/>
              <a:defRPr/>
            </a:pPr>
            <a:endParaRPr lang="en-US" sz="2400" dirty="0" smtClean="0"/>
          </a:p>
          <a:p>
            <a:pPr eaLnBrk="1" hangingPunct="1">
              <a:lnSpc>
                <a:spcPct val="90000"/>
              </a:lnSpc>
              <a:defRPr/>
            </a:pPr>
            <a:r>
              <a:rPr lang="en-US" sz="2800" dirty="0" smtClean="0"/>
              <a:t>USAC prepared a documentation checklist for service providers to use when preparing for an audit. The list is located on USAC’s website as </a:t>
            </a:r>
            <a:r>
              <a:rPr lang="en-US" sz="2800" dirty="0" smtClean="0">
                <a:hlinkClick r:id="rId3"/>
              </a:rPr>
              <a:t>BCAP Checklist</a:t>
            </a:r>
            <a:r>
              <a:rPr lang="en-US" sz="2800" dirty="0" smtClean="0"/>
              <a:t>. </a:t>
            </a:r>
          </a:p>
          <a:p>
            <a:pPr marL="457200" lvl="1" indent="0" eaLnBrk="1" hangingPunct="1">
              <a:lnSpc>
                <a:spcPct val="90000"/>
              </a:lnSpc>
              <a:buFontTx/>
              <a:buNone/>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b="1" smtClean="0"/>
              <a:t>What’s New</a:t>
            </a:r>
          </a:p>
        </p:txBody>
      </p:sp>
      <p:sp>
        <p:nvSpPr>
          <p:cNvPr id="5123" name="Rectangle 3"/>
          <p:cNvSpPr>
            <a:spLocks noGrp="1" noChangeArrowheads="1"/>
          </p:cNvSpPr>
          <p:nvPr>
            <p:ph type="body" idx="1"/>
          </p:nvPr>
        </p:nvSpPr>
        <p:spPr>
          <a:xfrm>
            <a:off x="457200" y="1447800"/>
            <a:ext cx="8229600" cy="4800600"/>
          </a:xfrm>
        </p:spPr>
        <p:txBody>
          <a:bodyPr/>
          <a:lstStyle/>
          <a:p>
            <a:pPr eaLnBrk="1" hangingPunct="1">
              <a:lnSpc>
                <a:spcPct val="90000"/>
              </a:lnSpc>
              <a:defRPr/>
            </a:pPr>
            <a:r>
              <a:rPr lang="en-US" sz="3600" dirty="0" smtClean="0">
                <a:solidFill>
                  <a:schemeClr val="accent2"/>
                </a:solidFill>
              </a:rPr>
              <a:t>PQA improper payment rate</a:t>
            </a:r>
          </a:p>
          <a:p>
            <a:pPr lvl="1" eaLnBrk="1" hangingPunct="1">
              <a:lnSpc>
                <a:spcPct val="90000"/>
              </a:lnSpc>
              <a:defRPr/>
            </a:pPr>
            <a:r>
              <a:rPr lang="en-US" dirty="0" smtClean="0"/>
              <a:t>The current Federal law requires programs to have an improper payment rate less than 2% for E-rate </a:t>
            </a:r>
          </a:p>
          <a:p>
            <a:pPr lvl="1" eaLnBrk="1" hangingPunct="1">
              <a:lnSpc>
                <a:spcPct val="90000"/>
              </a:lnSpc>
              <a:defRPr/>
            </a:pPr>
            <a:r>
              <a:rPr lang="en-US" dirty="0" smtClean="0"/>
              <a:t>Starting next year the improper payment rate standard changes to a rate of less than 1.5%</a:t>
            </a:r>
          </a:p>
          <a:p>
            <a:pPr marL="457200" lvl="1" indent="0" eaLnBrk="1" hangingPunct="1">
              <a:lnSpc>
                <a:spcPct val="90000"/>
              </a:lnSpc>
              <a:buNone/>
              <a:defRPr/>
            </a:pPr>
            <a:endParaRPr lang="en-US" dirty="0" smtClean="0"/>
          </a:p>
          <a:p>
            <a:pPr marL="57150" indent="0" eaLnBrk="1" hangingPunct="1">
              <a:lnSpc>
                <a:spcPct val="90000"/>
              </a:lnSpc>
              <a:buNone/>
              <a:defRPr/>
            </a:pPr>
            <a:r>
              <a:rPr lang="en-US" dirty="0" smtClean="0"/>
              <a:t>Applicants can ensure the improper payment rate is less than the standard when applicants are  compliant with program rules</a:t>
            </a:r>
            <a:endParaRPr lang="en-US" dirty="0"/>
          </a:p>
        </p:txBody>
      </p:sp>
    </p:spTree>
    <p:extLst>
      <p:ext uri="{BB962C8B-B14F-4D97-AF65-F5344CB8AC3E}">
        <p14:creationId xmlns:p14="http://schemas.microsoft.com/office/powerpoint/2010/main" val="19819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3"/>
          <p:cNvSpPr txBox="1">
            <a:spLocks/>
          </p:cNvSpPr>
          <p:nvPr/>
        </p:nvSpPr>
        <p:spPr bwMode="auto">
          <a:xfrm>
            <a:off x="914400" y="2667000"/>
            <a:ext cx="7772400" cy="838200"/>
          </a:xfrm>
          <a:prstGeom prst="rect">
            <a:avLst/>
          </a:prstGeom>
          <a:noFill/>
          <a:ln w="9525">
            <a:noFill/>
            <a:miter lim="800000"/>
            <a:headEnd/>
            <a:tailEnd/>
          </a:ln>
        </p:spPr>
        <p:txBody>
          <a:bodyPr/>
          <a:lstStyle/>
          <a:p>
            <a:pPr algn="r"/>
            <a:r>
              <a:rPr lang="en-US" altLang="en-US" sz="4400">
                <a:latin typeface="Calibri" pitchFamily="34" charset="0"/>
              </a:rPr>
              <a:t>E-rate Program</a:t>
            </a:r>
          </a:p>
        </p:txBody>
      </p:sp>
      <p:cxnSp>
        <p:nvCxnSpPr>
          <p:cNvPr id="4" name="Straight Connector 3"/>
          <p:cNvCxnSpPr/>
          <p:nvPr/>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txBox="1">
            <a:spLocks/>
          </p:cNvSpPr>
          <p:nvPr/>
        </p:nvSpPr>
        <p:spPr>
          <a:xfrm>
            <a:off x="914400" y="3505200"/>
            <a:ext cx="7772400" cy="838200"/>
          </a:xfrm>
          <a:prstGeom prst="rect">
            <a:avLst/>
          </a:prstGeom>
        </p:spPr>
        <p:txBody>
          <a:bodyPr/>
          <a:lstStyle>
            <a:lvl1pPr algn="r">
              <a:buNone/>
              <a:defRPr sz="6000" b="1"/>
            </a:lvl1pPr>
          </a:lstStyle>
          <a:p>
            <a:pPr marL="342900" indent="-342900" eaLnBrk="0" hangingPunct="0">
              <a:spcBef>
                <a:spcPct val="20000"/>
              </a:spcBef>
              <a:buFont typeface="Wingdings" pitchFamily="2" charset="2"/>
              <a:buNone/>
              <a:defRPr/>
            </a:pPr>
            <a:r>
              <a:rPr lang="en-US" sz="4800" kern="0" dirty="0" smtClean="0">
                <a:latin typeface="Calibri" pitchFamily="34" charset="0"/>
              </a:rPr>
              <a:t>Common BCAP &amp; </a:t>
            </a:r>
          </a:p>
          <a:p>
            <a:pPr marL="342900" indent="-342900" eaLnBrk="0" hangingPunct="0">
              <a:spcBef>
                <a:spcPct val="20000"/>
              </a:spcBef>
              <a:buFont typeface="Wingdings" pitchFamily="2" charset="2"/>
              <a:buNone/>
              <a:defRPr/>
            </a:pPr>
            <a:r>
              <a:rPr lang="en-US" sz="4800" kern="0" dirty="0" smtClean="0">
                <a:latin typeface="Calibri" pitchFamily="34" charset="0"/>
              </a:rPr>
              <a:t>PQA Findings</a:t>
            </a:r>
          </a:p>
        </p:txBody>
      </p:sp>
      <p:sp>
        <p:nvSpPr>
          <p:cNvPr id="6" name="Text Placeholder 3"/>
          <p:cNvSpPr txBox="1">
            <a:spLocks/>
          </p:cNvSpPr>
          <p:nvPr/>
        </p:nvSpPr>
        <p:spPr>
          <a:xfrm>
            <a:off x="990600" y="52578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baseline="0"/>
            </a:lvl1pPr>
          </a:lstStyle>
          <a:p>
            <a:pPr>
              <a:defRPr/>
            </a:pPr>
            <a:endParaRPr lang="en-US" sz="2400" kern="0" dirty="0" smtClean="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b="1" smtClean="0"/>
              <a:t>Invoicing</a:t>
            </a:r>
          </a:p>
        </p:txBody>
      </p:sp>
      <p:sp>
        <p:nvSpPr>
          <p:cNvPr id="10243" name="Rectangle 3"/>
          <p:cNvSpPr>
            <a:spLocks noGrp="1" noChangeArrowheads="1"/>
          </p:cNvSpPr>
          <p:nvPr>
            <p:ph type="body" idx="1"/>
          </p:nvPr>
        </p:nvSpPr>
        <p:spPr>
          <a:xfrm>
            <a:off x="457200" y="1524000"/>
            <a:ext cx="8229600" cy="3733800"/>
          </a:xfrm>
        </p:spPr>
        <p:txBody>
          <a:bodyPr/>
          <a:lstStyle/>
          <a:p>
            <a:pPr eaLnBrk="1" hangingPunct="1">
              <a:lnSpc>
                <a:spcPct val="90000"/>
              </a:lnSpc>
              <a:defRPr/>
            </a:pPr>
            <a:r>
              <a:rPr lang="en-US" altLang="en-US" sz="3600" dirty="0" smtClean="0"/>
              <a:t>One out of every 5 audits, especially non-compliant audits, has an invoicing finding.</a:t>
            </a:r>
          </a:p>
          <a:p>
            <a:pPr eaLnBrk="1" hangingPunct="1">
              <a:lnSpc>
                <a:spcPct val="90000"/>
              </a:lnSpc>
              <a:defRPr/>
            </a:pPr>
            <a:r>
              <a:rPr lang="en-US" altLang="en-US" sz="3600" smtClean="0"/>
              <a:t>Auditors </a:t>
            </a:r>
            <a:r>
              <a:rPr lang="en-US" altLang="en-US" sz="3600" dirty="0" smtClean="0"/>
              <a:t>identify errors on SPIs </a:t>
            </a:r>
            <a:r>
              <a:rPr lang="en-US" altLang="en-US" sz="3600" u="sng" dirty="0" smtClean="0"/>
              <a:t>and</a:t>
            </a:r>
            <a:r>
              <a:rPr lang="en-US" altLang="en-US" sz="3600" dirty="0" smtClean="0"/>
              <a:t> BEARs.</a:t>
            </a:r>
          </a:p>
          <a:p>
            <a:pPr marL="0" indent="0" eaLnBrk="1" hangingPunct="1">
              <a:lnSpc>
                <a:spcPct val="90000"/>
              </a:lnSpc>
              <a:buFont typeface="Wingdings" pitchFamily="2" charset="2"/>
              <a:buNone/>
              <a:defRPr/>
            </a:pPr>
            <a:endParaRPr lang="en-US" altLang="en-US" sz="2400" dirty="0" smtClean="0"/>
          </a:p>
          <a:p>
            <a:pPr marL="457200" lvl="1" indent="0" eaLnBrk="1" hangingPunct="1">
              <a:lnSpc>
                <a:spcPct val="90000"/>
              </a:lnSpc>
              <a:buFontTx/>
              <a:buNone/>
              <a:defRPr/>
            </a:pPr>
            <a:endParaRPr lang="en-US" altLang="en-US"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b="1" smtClean="0"/>
              <a:t>Invoicing</a:t>
            </a:r>
          </a:p>
        </p:txBody>
      </p:sp>
      <p:sp>
        <p:nvSpPr>
          <p:cNvPr id="10243" name="Rectangle 3"/>
          <p:cNvSpPr>
            <a:spLocks noGrp="1" noChangeArrowheads="1"/>
          </p:cNvSpPr>
          <p:nvPr>
            <p:ph type="body" idx="1"/>
          </p:nvPr>
        </p:nvSpPr>
        <p:spPr>
          <a:xfrm>
            <a:off x="381000" y="1143000"/>
            <a:ext cx="8382000" cy="5105400"/>
          </a:xfrm>
        </p:spPr>
        <p:txBody>
          <a:bodyPr/>
          <a:lstStyle/>
          <a:p>
            <a:pPr marL="0" indent="0" eaLnBrk="1" hangingPunct="1">
              <a:lnSpc>
                <a:spcPct val="90000"/>
              </a:lnSpc>
              <a:buFont typeface="Wingdings" pitchFamily="2" charset="2"/>
              <a:buNone/>
              <a:defRPr/>
            </a:pPr>
            <a:r>
              <a:rPr lang="en-US" altLang="en-US" dirty="0" smtClean="0">
                <a:solidFill>
                  <a:schemeClr val="accent6"/>
                </a:solidFill>
              </a:rPr>
              <a:t>Invoicing Findings</a:t>
            </a:r>
          </a:p>
          <a:p>
            <a:pPr eaLnBrk="1" hangingPunct="1">
              <a:lnSpc>
                <a:spcPct val="90000"/>
              </a:lnSpc>
              <a:defRPr/>
            </a:pPr>
            <a:r>
              <a:rPr lang="en-US" altLang="en-US" sz="2600" dirty="0" smtClean="0"/>
              <a:t>Recurring services received and invoiced after the end of the fund year in which the services were requested.</a:t>
            </a:r>
          </a:p>
          <a:p>
            <a:pPr eaLnBrk="1" hangingPunct="1">
              <a:lnSpc>
                <a:spcPct val="90000"/>
              </a:lnSpc>
              <a:defRPr/>
            </a:pPr>
            <a:r>
              <a:rPr lang="en-US" altLang="en-US" sz="2600" dirty="0" smtClean="0"/>
              <a:t>Ineligible equipment or services on the invoice.</a:t>
            </a:r>
          </a:p>
          <a:p>
            <a:pPr eaLnBrk="1" hangingPunct="1">
              <a:lnSpc>
                <a:spcPct val="90000"/>
              </a:lnSpc>
              <a:defRPr/>
            </a:pPr>
            <a:r>
              <a:rPr lang="en-US" altLang="en-US" sz="2600" dirty="0" smtClean="0"/>
              <a:t>Discount incorrectly calculated on the invoice.</a:t>
            </a:r>
          </a:p>
          <a:p>
            <a:pPr marL="0" indent="0" eaLnBrk="1" hangingPunct="1">
              <a:lnSpc>
                <a:spcPct val="90000"/>
              </a:lnSpc>
              <a:buFont typeface="Wingdings" pitchFamily="2" charset="2"/>
              <a:buNone/>
              <a:defRPr/>
            </a:pPr>
            <a:endParaRPr lang="en-US" altLang="en-US" sz="2600" dirty="0" smtClean="0"/>
          </a:p>
          <a:p>
            <a:pPr marL="0" indent="0" eaLnBrk="1" hangingPunct="1">
              <a:lnSpc>
                <a:spcPct val="90000"/>
              </a:lnSpc>
              <a:buFont typeface="Wingdings" pitchFamily="2" charset="2"/>
              <a:buNone/>
              <a:defRPr/>
            </a:pPr>
            <a:r>
              <a:rPr lang="en-US" altLang="en-US" dirty="0" smtClean="0">
                <a:solidFill>
                  <a:schemeClr val="accent6"/>
                </a:solidFill>
              </a:rPr>
              <a:t>Avoid by </a:t>
            </a:r>
          </a:p>
          <a:p>
            <a:pPr eaLnBrk="1" hangingPunct="1">
              <a:lnSpc>
                <a:spcPct val="90000"/>
              </a:lnSpc>
              <a:defRPr/>
            </a:pPr>
            <a:r>
              <a:rPr lang="en-US" altLang="en-US" sz="2600" dirty="0" smtClean="0"/>
              <a:t>Use the FCDL to prepare the SPI or BEAR.</a:t>
            </a:r>
          </a:p>
          <a:p>
            <a:pPr lvl="1" eaLnBrk="1" hangingPunct="1">
              <a:lnSpc>
                <a:spcPct val="90000"/>
              </a:lnSpc>
              <a:defRPr/>
            </a:pPr>
            <a:r>
              <a:rPr lang="en-US" altLang="en-US" sz="2400" dirty="0" smtClean="0"/>
              <a:t>FCDL comments explain what ineligible entities or services were removed and/or the amount of funding reduced.</a:t>
            </a:r>
          </a:p>
          <a:p>
            <a:pPr lvl="1" eaLnBrk="1" hangingPunct="1">
              <a:lnSpc>
                <a:spcPct val="90000"/>
              </a:lnSpc>
              <a:defRPr/>
            </a:pPr>
            <a:r>
              <a:rPr lang="en-US" altLang="en-US" sz="2400" dirty="0" smtClean="0"/>
              <a:t>Discount percent, last date to invoice, recurring and non-recurring amounts are listed on the FCDL.</a:t>
            </a:r>
          </a:p>
          <a:p>
            <a:pPr marL="0" indent="0" eaLnBrk="1" hangingPunct="1">
              <a:lnSpc>
                <a:spcPct val="90000"/>
              </a:lnSpc>
              <a:buFont typeface="Wingdings" pitchFamily="2" charset="2"/>
              <a:buNone/>
              <a:defRPr/>
            </a:pPr>
            <a:endParaRPr lang="en-US" altLang="en-US" sz="2600" dirty="0" smtClean="0">
              <a:solidFill>
                <a:schemeClr val="accent6"/>
              </a:solidFill>
            </a:endParaRPr>
          </a:p>
          <a:p>
            <a:pPr marL="0" indent="0" eaLnBrk="1" hangingPunct="1">
              <a:lnSpc>
                <a:spcPct val="90000"/>
              </a:lnSpc>
              <a:buFont typeface="Wingdings" pitchFamily="2" charset="2"/>
              <a:buNone/>
              <a:defRPr/>
            </a:pPr>
            <a:endParaRPr lang="en-US" altLang="en-US" sz="2600" dirty="0" smtClean="0"/>
          </a:p>
          <a:p>
            <a:pPr eaLnBrk="1" hangingPunct="1">
              <a:lnSpc>
                <a:spcPct val="90000"/>
              </a:lnSpc>
              <a:defRPr/>
            </a:pPr>
            <a:endParaRPr lang="en-US" altLang="en-US" sz="2400" dirty="0" smtClean="0">
              <a:solidFill>
                <a:schemeClr val="accent2"/>
              </a:solidFill>
            </a:endParaRPr>
          </a:p>
          <a:p>
            <a:pPr marL="0" indent="0" eaLnBrk="1" hangingPunct="1">
              <a:lnSpc>
                <a:spcPct val="90000"/>
              </a:lnSpc>
              <a:buFont typeface="Wingdings" pitchFamily="2" charset="2"/>
              <a:buNone/>
              <a:defRPr/>
            </a:pPr>
            <a:endParaRPr lang="en-US" altLang="en-US" sz="3600" dirty="0" smtClean="0">
              <a:solidFill>
                <a:schemeClr val="accent2"/>
              </a:solidFill>
            </a:endParaRPr>
          </a:p>
          <a:p>
            <a:pPr marL="0" indent="0" eaLnBrk="1" hangingPunct="1">
              <a:lnSpc>
                <a:spcPct val="90000"/>
              </a:lnSpc>
              <a:buFont typeface="Wingdings" pitchFamily="2" charset="2"/>
              <a:buNone/>
              <a:defRPr/>
            </a:pPr>
            <a:endParaRPr lang="en-US" altLang="en-US" sz="2400" dirty="0" smtClean="0"/>
          </a:p>
          <a:p>
            <a:pPr marL="457200" lvl="1" indent="0" eaLnBrk="1" hangingPunct="1">
              <a:lnSpc>
                <a:spcPct val="90000"/>
              </a:lnSpc>
              <a:buFontTx/>
              <a:buNone/>
              <a:defRPr/>
            </a:pPr>
            <a:endParaRPr lang="en-US"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PowerPoint Template 13">
      <a:dk1>
        <a:srgbClr val="000000"/>
      </a:dk1>
      <a:lt1>
        <a:srgbClr val="FFFFFF"/>
      </a:lt1>
      <a:dk2>
        <a:srgbClr val="000000"/>
      </a:dk2>
      <a:lt2>
        <a:srgbClr val="808080"/>
      </a:lt2>
      <a:accent1>
        <a:srgbClr val="FFFFFF"/>
      </a:accent1>
      <a:accent2>
        <a:srgbClr val="333399"/>
      </a:accent2>
      <a:accent3>
        <a:srgbClr val="FFFFFF"/>
      </a:accent3>
      <a:accent4>
        <a:srgbClr val="000000"/>
      </a:accent4>
      <a:accent5>
        <a:srgbClr val="FFFFFF"/>
      </a:accent5>
      <a:accent6>
        <a:srgbClr val="2D2D8A"/>
      </a:accent6>
      <a:hlink>
        <a:srgbClr val="2A56B2"/>
      </a:hlink>
      <a:folHlink>
        <a:srgbClr val="FF9933"/>
      </a:folHlink>
    </a:clrScheme>
    <a:fontScheme name="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owerPoint Template 13">
        <a:dk1>
          <a:srgbClr val="000000"/>
        </a:dk1>
        <a:lt1>
          <a:srgbClr val="FFFFFF"/>
        </a:lt1>
        <a:dk2>
          <a:srgbClr val="000000"/>
        </a:dk2>
        <a:lt2>
          <a:srgbClr val="808080"/>
        </a:lt2>
        <a:accent1>
          <a:srgbClr val="FFFFFF"/>
        </a:accent1>
        <a:accent2>
          <a:srgbClr val="333399"/>
        </a:accent2>
        <a:accent3>
          <a:srgbClr val="FFFFFF"/>
        </a:accent3>
        <a:accent4>
          <a:srgbClr val="000000"/>
        </a:accent4>
        <a:accent5>
          <a:srgbClr val="FFFFFF"/>
        </a:accent5>
        <a:accent6>
          <a:srgbClr val="2D2D8A"/>
        </a:accent6>
        <a:hlink>
          <a:srgbClr val="2A56B2"/>
        </a:hlink>
        <a:folHlink>
          <a:srgbClr val="FF99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33974</TotalTime>
  <Words>1196</Words>
  <Application>Microsoft Office PowerPoint</Application>
  <PresentationFormat>On-screen Show (4:3)</PresentationFormat>
  <Paragraphs>199</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PowerPoint Template</vt:lpstr>
      <vt:lpstr>PowerPoint Presentation</vt:lpstr>
      <vt:lpstr>Overview</vt:lpstr>
      <vt:lpstr>PowerPoint Presentation</vt:lpstr>
      <vt:lpstr>PowerPoint Presentation</vt:lpstr>
      <vt:lpstr>What’s New</vt:lpstr>
      <vt:lpstr>What’s New</vt:lpstr>
      <vt:lpstr>PowerPoint Presentation</vt:lpstr>
      <vt:lpstr>Invoicing</vt:lpstr>
      <vt:lpstr>Invoicing</vt:lpstr>
      <vt:lpstr>Invoicing</vt:lpstr>
      <vt:lpstr>Invoicing</vt:lpstr>
      <vt:lpstr>Discount Calculation</vt:lpstr>
      <vt:lpstr>Discount Calculation</vt:lpstr>
      <vt:lpstr>Competitive Bidding</vt:lpstr>
      <vt:lpstr>Competitive Bidding </vt:lpstr>
      <vt:lpstr>Competitive Bidding</vt:lpstr>
      <vt:lpstr>Competitive Bidding</vt:lpstr>
      <vt:lpstr>Competitive Bidding</vt:lpstr>
      <vt:lpstr>Document Retention</vt:lpstr>
      <vt:lpstr>PowerPoint Presentation</vt:lpstr>
      <vt:lpstr>PowerPoint Presentation</vt:lpstr>
      <vt:lpstr>PowerPoint Presentation</vt:lpstr>
      <vt:lpstr>Questions?</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rreynolds</dc:creator>
  <cp:lastModifiedBy>Abby Hills</cp:lastModifiedBy>
  <cp:revision>862</cp:revision>
  <cp:lastPrinted>2013-09-05T18:59:40Z</cp:lastPrinted>
  <dcterms:created xsi:type="dcterms:W3CDTF">2006-03-13T22:02:20Z</dcterms:created>
  <dcterms:modified xsi:type="dcterms:W3CDTF">2013-09-25T16:27:30Z</dcterms:modified>
</cp:coreProperties>
</file>