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78" r:id="rId5"/>
    <p:sldId id="297" r:id="rId6"/>
    <p:sldId id="354" r:id="rId7"/>
    <p:sldId id="372" r:id="rId8"/>
    <p:sldId id="373" r:id="rId9"/>
    <p:sldId id="337" r:id="rId10"/>
    <p:sldId id="374" r:id="rId11"/>
    <p:sldId id="348" r:id="rId12"/>
    <p:sldId id="376" r:id="rId13"/>
    <p:sldId id="379" r:id="rId14"/>
    <p:sldId id="375" r:id="rId15"/>
    <p:sldId id="377" r:id="rId16"/>
    <p:sldId id="381" r:id="rId17"/>
    <p:sldId id="349" r:id="rId18"/>
    <p:sldId id="378" r:id="rId19"/>
    <p:sldId id="380" r:id="rId20"/>
    <p:sldId id="383" r:id="rId21"/>
    <p:sldId id="369" r:id="rId22"/>
    <p:sldId id="384" r:id="rId23"/>
    <p:sldId id="265" r:id="rId2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6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56" y="-84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284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19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57200" y="6419850"/>
            <a:ext cx="8305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83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Openings,</a:t>
            </a:r>
            <a:r>
              <a:rPr lang="en-US" sz="1200" b="0" baseline="0" dirty="0" smtClean="0">
                <a:solidFill>
                  <a:schemeClr val="tx1"/>
                </a:solidFill>
                <a:latin typeface="Calibri" pitchFamily="34" charset="0"/>
              </a:rPr>
              <a:t> Closings, and </a:t>
            </a:r>
            <a:r>
              <a:rPr lang="en-US" sz="1200" b="0" baseline="0" dirty="0" smtClean="0">
                <a:solidFill>
                  <a:schemeClr val="tx1"/>
                </a:solidFill>
                <a:latin typeface="Calibri" pitchFamily="34" charset="0"/>
              </a:rPr>
              <a:t>Mergers Tutorial 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  2013 Schools and Libraries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  Fall Applicant 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Trainings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		   </a:t>
            </a:r>
            <a:fld id="{39C8BA52-36A6-4406-A84B-7137657C1E40}" type="slidenum">
              <a:rPr lang="en-US" sz="1200" smtClean="0">
                <a:solidFill>
                  <a:schemeClr val="tx1"/>
                </a:solidFill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0"/>
            <a:ext cx="1981199" cy="952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4400" dirty="0" smtClean="0"/>
              <a:t>Openings, Closings, and Mergers Tutorial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9600" y="4953000"/>
            <a:ext cx="7772400" cy="838200"/>
          </a:xfrm>
        </p:spPr>
        <p:txBody>
          <a:bodyPr/>
          <a:lstStyle/>
          <a:p>
            <a:r>
              <a:rPr lang="en-US" dirty="0" smtClean="0"/>
              <a:t>Fall 2013 Applicant Trainings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</p:spPr>
        <p:txBody>
          <a:bodyPr/>
          <a:lstStyle/>
          <a:p>
            <a:r>
              <a:rPr lang="en-US" dirty="0" smtClean="0"/>
              <a:t>E-rate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6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686800" cy="4648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300" dirty="0" smtClean="0"/>
              <a:t>Merging entities should consider applying as a consortium if the merger occurs during the funding year. 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Merging entities sign Letter of Agency (LOA).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Each entity has its own FRN for services.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PIA may ask about duplicative services.</a:t>
            </a:r>
          </a:p>
          <a:p>
            <a:pPr>
              <a:spcAft>
                <a:spcPts val="600"/>
              </a:spcAft>
            </a:pPr>
            <a:r>
              <a:rPr lang="en-US" sz="2300" dirty="0" smtClean="0"/>
              <a:t>Services/Equipment Requests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Will the same level of service be needed?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2300" dirty="0" smtClean="0"/>
              <a:t>Be able to explain why you are maintaining the same level of service (e.g., network service, cell phones)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2-in-5 status will change for </a:t>
            </a:r>
            <a:r>
              <a:rPr lang="en-US" sz="2300" u="sng" dirty="0" smtClean="0"/>
              <a:t>NEW</a:t>
            </a:r>
            <a:r>
              <a:rPr lang="en-US" sz="2300" dirty="0" smtClean="0"/>
              <a:t> entities </a:t>
            </a:r>
            <a:r>
              <a:rPr lang="en-US" sz="2300" dirty="0" smtClean="0"/>
              <a:t>only</a:t>
            </a:r>
            <a:endParaRPr lang="en-US" sz="23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How to apply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82000" cy="45720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Calculating </a:t>
            </a:r>
            <a:r>
              <a:rPr lang="en-US" sz="2400" dirty="0"/>
              <a:t>d</a:t>
            </a:r>
            <a:r>
              <a:rPr lang="en-US" sz="2400" dirty="0" smtClean="0"/>
              <a:t>iscounts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If you know which students will attend the </a:t>
            </a:r>
            <a:r>
              <a:rPr lang="en-US" sz="2400" dirty="0" smtClean="0"/>
              <a:t>“new” </a:t>
            </a:r>
            <a:r>
              <a:rPr lang="en-US" sz="2400" dirty="0"/>
              <a:t>school, calculate the discount </a:t>
            </a:r>
            <a:r>
              <a:rPr lang="en-US" sz="2400" dirty="0" smtClean="0"/>
              <a:t>based on that student population.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Unknown student population: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Use </a:t>
            </a:r>
            <a:r>
              <a:rPr lang="en-US" sz="2400" dirty="0"/>
              <a:t>the school district weighted </a:t>
            </a:r>
            <a:r>
              <a:rPr lang="en-US" sz="2400" dirty="0" smtClean="0"/>
              <a:t>average, or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If not part of a school district, use 20 percent discount 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The discount can updated during PIA review once the population is known. </a:t>
            </a:r>
          </a:p>
          <a:p>
            <a:pPr marL="514350" indent="-457200">
              <a:spcAft>
                <a:spcPts val="600"/>
              </a:spcAft>
            </a:pPr>
            <a:r>
              <a:rPr lang="en-US" sz="2400" dirty="0" smtClean="0"/>
              <a:t>Use the FCC Form 471 instructions on new construction for guidance in determining the discount calculation.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How to apply (cont.)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077200" cy="4495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tabLst>
                <a:tab pos="2743200" algn="l"/>
              </a:tabLst>
            </a:pPr>
            <a:r>
              <a:rPr lang="en-US" altLang="en-US" sz="2400" dirty="0"/>
              <a:t>Use the entity name from the FCDL to invoice for the </a:t>
            </a:r>
            <a:r>
              <a:rPr lang="en-US" altLang="en-US" sz="2400" dirty="0" smtClean="0"/>
              <a:t>service.</a:t>
            </a:r>
            <a:endParaRPr lang="en-US" altLang="en-US" sz="2400" dirty="0"/>
          </a:p>
          <a:p>
            <a:pPr lvl="1">
              <a:lnSpc>
                <a:spcPct val="90000"/>
              </a:lnSpc>
              <a:tabLst>
                <a:tab pos="2743200" algn="l"/>
              </a:tabLst>
            </a:pPr>
            <a:r>
              <a:rPr lang="en-US" altLang="en-US" sz="2400" dirty="0"/>
              <a:t>Additional documentation may be necessary if the invoice information differs from the information on the </a:t>
            </a:r>
            <a:r>
              <a:rPr lang="en-US" altLang="en-US" sz="2400" dirty="0" smtClean="0"/>
              <a:t>FCDL. </a:t>
            </a:r>
            <a:endParaRPr lang="en-US" altLang="en-US" sz="2400" dirty="0"/>
          </a:p>
          <a:p>
            <a:pPr>
              <a:lnSpc>
                <a:spcPct val="90000"/>
              </a:lnSpc>
              <a:tabLst>
                <a:tab pos="2743200" algn="l"/>
              </a:tabLst>
            </a:pPr>
            <a:r>
              <a:rPr lang="en-US" altLang="en-US" sz="2400" dirty="0"/>
              <a:t>Ensure the new customer bills clearly identify the relationship between the old and new entities for Service </a:t>
            </a:r>
            <a:r>
              <a:rPr lang="en-US" altLang="en-US" sz="2400" dirty="0" smtClean="0"/>
              <a:t>Certifications. </a:t>
            </a:r>
            <a:endParaRPr lang="en-US" altLang="en-US" sz="2400" dirty="0"/>
          </a:p>
          <a:p>
            <a:pPr>
              <a:lnSpc>
                <a:spcPct val="90000"/>
              </a:lnSpc>
              <a:tabLst>
                <a:tab pos="2743200" algn="l"/>
              </a:tabLst>
            </a:pPr>
            <a:r>
              <a:rPr lang="en-US" altLang="en-US" sz="2400" dirty="0"/>
              <a:t>If you get questions from Invoicing, attach a description of the </a:t>
            </a:r>
            <a:r>
              <a:rPr lang="en-US" altLang="en-US" sz="2400" dirty="0" smtClean="0"/>
              <a:t>merger.</a:t>
            </a:r>
            <a:endParaRPr lang="en-US" altLang="en-US" sz="2400" dirty="0"/>
          </a:p>
          <a:p>
            <a:pPr lvl="1"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Invoicing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82000" cy="4495800"/>
          </a:xfrm>
          <a:prstGeom prst="rect">
            <a:avLst/>
          </a:prstGeom>
        </p:spPr>
        <p:txBody>
          <a:bodyPr/>
          <a:lstStyle/>
          <a:p>
            <a:pPr lvl="0">
              <a:spcAft>
                <a:spcPts val="600"/>
              </a:spcAft>
            </a:pPr>
            <a:r>
              <a:rPr lang="en-US" sz="2400" dirty="0" smtClean="0"/>
              <a:t>When the entity is closed and the students are transferred to another entity, an applicant should submit a request </a:t>
            </a:r>
            <a:r>
              <a:rPr lang="en-US" sz="2400" dirty="0"/>
              <a:t>to add and/or remove an entity to and/or from </a:t>
            </a:r>
            <a:r>
              <a:rPr lang="en-US" sz="2400" dirty="0" smtClean="0"/>
              <a:t>FCC Form 471 Block </a:t>
            </a:r>
            <a:r>
              <a:rPr lang="en-US" sz="2400" dirty="0"/>
              <a:t>4 </a:t>
            </a:r>
            <a:r>
              <a:rPr lang="en-US" sz="2400" dirty="0" smtClean="0"/>
              <a:t>or Block 5 Item 22 and </a:t>
            </a:r>
            <a:r>
              <a:rPr lang="en-US" sz="2400" dirty="0"/>
              <a:t>transfer the </a:t>
            </a:r>
            <a:r>
              <a:rPr lang="en-US" sz="2400" dirty="0" smtClean="0"/>
              <a:t>funding to USAC Appeals.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Original discount and/or funding request </a:t>
            </a:r>
            <a:r>
              <a:rPr lang="en-US" sz="2400" u="sng" dirty="0" smtClean="0"/>
              <a:t>will not</a:t>
            </a:r>
            <a:r>
              <a:rPr lang="en-US" sz="2400" dirty="0" smtClean="0"/>
              <a:t> increase.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Appeals reviewer may request cost allocation for the cost of services to the closed school. Split FRN may occur.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Entity will not be removed if a disbursement was made for an internal connections FRN.</a:t>
            </a:r>
          </a:p>
          <a:p>
            <a:pPr lvl="0">
              <a:spcAft>
                <a:spcPts val="600"/>
              </a:spcAft>
            </a:pPr>
            <a:r>
              <a:rPr lang="en-US" sz="2400" dirty="0" smtClean="0"/>
              <a:t>USAC will issue a Revised FCDL (RFCDL). 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Post Commitment Block 4 Updates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6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0070C0"/>
                </a:solidFill>
              </a:rPr>
              <a:t>Document Retention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Receiving entity is responsible for retaining the closed entities’ documentation.  Make sure you have a document retention strategy and that you follow it.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70C0"/>
                </a:solidFill>
              </a:rPr>
              <a:t>Non-Instructional </a:t>
            </a:r>
            <a:r>
              <a:rPr lang="en-US" b="1" dirty="0">
                <a:solidFill>
                  <a:srgbClr val="0070C0"/>
                </a:solidFill>
              </a:rPr>
              <a:t>Facilities (NIFs)</a:t>
            </a:r>
          </a:p>
          <a:p>
            <a:pPr marL="400050">
              <a:spcAft>
                <a:spcPts val="600"/>
              </a:spcAft>
            </a:pPr>
            <a:r>
              <a:rPr lang="en-US" sz="2400" dirty="0" smtClean="0"/>
              <a:t>Closed entities may become NIFs when the facility is repurposed for the school use (e.g., admin building, IT).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0070C0"/>
                </a:solidFill>
              </a:rPr>
              <a:t>Swing Schools</a:t>
            </a:r>
          </a:p>
          <a:p>
            <a:pPr marL="400050">
              <a:spcAft>
                <a:spcPts val="600"/>
              </a:spcAft>
            </a:pPr>
            <a:r>
              <a:rPr lang="en-US" sz="2400" dirty="0" smtClean="0"/>
              <a:t>Closed entity may be designated a swing school.  Swing schools are used to house students on a temporary basis.  Schools should have a plan outlined for student placement.</a:t>
            </a:r>
          </a:p>
          <a:p>
            <a:pPr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70C0"/>
                </a:solidFill>
              </a:rPr>
              <a:t>Equipment Transfers</a:t>
            </a:r>
            <a:endParaRPr lang="en-US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 smtClean="0"/>
              <a:t>You must notify USAC when equipment is transferred if it is less than 3 years from the date of purchase.  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Equipment may be transferred to another </a:t>
            </a:r>
            <a:r>
              <a:rPr lang="en-US" sz="2400" u="sng" dirty="0" smtClean="0"/>
              <a:t>eligible</a:t>
            </a:r>
            <a:r>
              <a:rPr lang="en-US" sz="2400" dirty="0" smtClean="0"/>
              <a:t> entity if the facility where the equipment is located is permanently or temporarily closed.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The eligible entity is not required to have the same discount.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Submit equipment transfer </a:t>
            </a:r>
            <a:r>
              <a:rPr lang="en-US" sz="2400" dirty="0" smtClean="0"/>
              <a:t>requests to USAC. Use the FCC Form 500 when the new version of the form is available.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305800" cy="5105400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70C0"/>
                </a:solidFill>
              </a:rPr>
              <a:t>Service Substitutions</a:t>
            </a:r>
            <a:endParaRPr lang="en-US" b="1" dirty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950" dirty="0"/>
              <a:t>Service substitutions are changes in the products and/or services </a:t>
            </a:r>
            <a:r>
              <a:rPr lang="en-US" sz="1950" b="1" dirty="0"/>
              <a:t>specified</a:t>
            </a:r>
            <a:r>
              <a:rPr lang="en-US" sz="1950" dirty="0"/>
              <a:t> and approved in the FCC Form 471 and Item 21 </a:t>
            </a:r>
            <a:r>
              <a:rPr lang="en-US" sz="1950" dirty="0" smtClean="0"/>
              <a:t>attachment. Service Sub criteria:</a:t>
            </a:r>
          </a:p>
          <a:p>
            <a:pPr lvl="1">
              <a:spcAft>
                <a:spcPts val="600"/>
              </a:spcAft>
            </a:pPr>
            <a:r>
              <a:rPr lang="en-US" sz="1950" dirty="0" smtClean="0"/>
              <a:t> The substituted services or products have the same functionality as the services or products contained in the original proposal.</a:t>
            </a:r>
          </a:p>
          <a:p>
            <a:pPr lvl="1">
              <a:spcAft>
                <a:spcPts val="600"/>
              </a:spcAft>
            </a:pPr>
            <a:r>
              <a:rPr lang="en-US" sz="1950" dirty="0" smtClean="0"/>
              <a:t>The substitution does not violate any contract provisions or state or local procurement laws.</a:t>
            </a:r>
          </a:p>
          <a:p>
            <a:pPr lvl="1">
              <a:spcAft>
                <a:spcPts val="600"/>
              </a:spcAft>
            </a:pPr>
            <a:r>
              <a:rPr lang="en-US" sz="1950" dirty="0" smtClean="0"/>
              <a:t>The substitution does not result in an increase in the percentage of ineligible services or functions.</a:t>
            </a:r>
          </a:p>
          <a:p>
            <a:pPr lvl="1">
              <a:spcAft>
                <a:spcPts val="600"/>
              </a:spcAft>
            </a:pPr>
            <a:r>
              <a:rPr lang="en-US" sz="1950" dirty="0" smtClean="0"/>
              <a:t>The requested change is within the scope of the controlling FCC Form 470, including any Requests for Proposal (RFP), for the original service.</a:t>
            </a:r>
            <a:endParaRPr lang="en-US" sz="1950" dirty="0"/>
          </a:p>
          <a:p>
            <a:pPr lvl="1">
              <a:spcAft>
                <a:spcPts val="600"/>
              </a:spcAft>
            </a:pPr>
            <a:r>
              <a:rPr lang="en-US" sz="1950" b="1" dirty="0" smtClean="0"/>
              <a:t>DEADLINE</a:t>
            </a:r>
            <a:r>
              <a:rPr lang="en-US" sz="1950" b="1" dirty="0"/>
              <a:t>:</a:t>
            </a:r>
            <a:r>
              <a:rPr lang="en-US" sz="1950" dirty="0"/>
              <a:t> Request must be received or postmarked by the last day to receive </a:t>
            </a:r>
            <a:r>
              <a:rPr lang="en-US" sz="1950" dirty="0" smtClean="0"/>
              <a:t>services</a:t>
            </a:r>
            <a:r>
              <a:rPr lang="en-US" sz="1950" dirty="0" smtClean="0"/>
              <a:t>.</a:t>
            </a:r>
            <a:endParaRPr lang="en-US" sz="195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4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534400" cy="5105400"/>
          </a:xfrm>
          <a:prstGeom prst="rect">
            <a:avLst/>
          </a:prstGeom>
        </p:spPr>
        <p:txBody>
          <a:bodyPr/>
          <a:lstStyle/>
          <a:p>
            <a:pPr marL="57150" indent="0"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Invoice Deadline Extensions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An </a:t>
            </a:r>
            <a:r>
              <a:rPr lang="en-US" sz="2400" dirty="0"/>
              <a:t>extension of the deadline to file </a:t>
            </a:r>
            <a:r>
              <a:rPr lang="en-US" sz="2400" dirty="0" smtClean="0"/>
              <a:t>invoices – FCC </a:t>
            </a:r>
            <a:r>
              <a:rPr lang="en-US" sz="2400" dirty="0"/>
              <a:t>Form 472 (BEAR Form</a:t>
            </a:r>
            <a:r>
              <a:rPr lang="en-US" sz="2400" dirty="0" smtClean="0"/>
              <a:t>) or FCC </a:t>
            </a:r>
            <a:r>
              <a:rPr lang="en-US" sz="2400" dirty="0"/>
              <a:t>Form 474 (SPI Form</a:t>
            </a:r>
            <a:r>
              <a:rPr lang="en-US" sz="2400" dirty="0" smtClean="0"/>
              <a:t>).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An </a:t>
            </a:r>
            <a:r>
              <a:rPr lang="en-US" sz="2400" dirty="0"/>
              <a:t>extension request must be filed with and granted by USAC before an invoice can be </a:t>
            </a:r>
            <a:r>
              <a:rPr lang="en-US" sz="2400" dirty="0" smtClean="0"/>
              <a:t>processed.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DEADLINE: </a:t>
            </a:r>
            <a:r>
              <a:rPr lang="en-US" sz="2400" dirty="0"/>
              <a:t>Requests should be received or postmarked no later than 120 days after the last day to </a:t>
            </a:r>
            <a:r>
              <a:rPr lang="en-US" sz="2400" dirty="0" smtClean="0"/>
              <a:t>invoice.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dirty="0"/>
          </a:p>
          <a:p>
            <a:pPr marL="57150" indent="0">
              <a:spcAft>
                <a:spcPts val="600"/>
              </a:spcAft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82000" cy="4648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300" dirty="0"/>
              <a:t>E</a:t>
            </a:r>
            <a:r>
              <a:rPr lang="en-US" sz="2300" dirty="0" smtClean="0"/>
              <a:t>xtensions can be requested if the service provider: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W</a:t>
            </a:r>
            <a:r>
              <a:rPr lang="en-US" sz="2300" dirty="0" smtClean="0"/>
              <a:t>as unable to complete delivery and installation for reasons beyond the service provider’s control, or </a:t>
            </a:r>
          </a:p>
          <a:p>
            <a:pPr lvl="1">
              <a:spcAft>
                <a:spcPts val="600"/>
              </a:spcAft>
            </a:pPr>
            <a:r>
              <a:rPr lang="en-US" sz="2300" dirty="0" smtClean="0"/>
              <a:t>Was unwilling to complete delivery and installation after USAC withheld payment for those services on a properly submitted invoice for more than 60 days after submission of the invoice.</a:t>
            </a:r>
          </a:p>
          <a:p>
            <a:pPr>
              <a:spcAft>
                <a:spcPts val="600"/>
              </a:spcAft>
            </a:pPr>
            <a:r>
              <a:rPr lang="en-US" sz="2300" dirty="0" smtClean="0"/>
              <a:t>To request an extension, applicants will complete FCC Form 500, when the new form is available.</a:t>
            </a:r>
          </a:p>
          <a:p>
            <a:pPr>
              <a:spcAft>
                <a:spcPts val="600"/>
              </a:spcAft>
            </a:pPr>
            <a:r>
              <a:rPr lang="en-US" sz="2300" b="1" dirty="0"/>
              <a:t>DEADLINE: </a:t>
            </a:r>
            <a:r>
              <a:rPr lang="en-US" sz="2300" dirty="0"/>
              <a:t>Requests MUST BE received or postmarked on or before the last date to receive </a:t>
            </a:r>
            <a:r>
              <a:rPr lang="en-US" sz="2300" dirty="0" smtClean="0"/>
              <a:t>service</a:t>
            </a:r>
            <a:r>
              <a:rPr lang="en-US" sz="2300" dirty="0" smtClean="0"/>
              <a:t>.</a:t>
            </a:r>
            <a:endParaRPr lang="en-US" sz="23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D</a:t>
            </a:r>
            <a:r>
              <a:rPr lang="en-US" dirty="0" smtClean="0"/>
              <a:t>elivery Extension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001000" cy="46482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E</a:t>
            </a:r>
            <a:r>
              <a:rPr lang="en-US" dirty="0" smtClean="0"/>
              <a:t>xtensions are automatically granted when: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Funding Commitment Decision Letter (FCDL) is issued by USAC on or after March 1 of the funding year for which support is authorized.</a:t>
            </a:r>
          </a:p>
          <a:p>
            <a:pPr lvl="1">
              <a:spcAft>
                <a:spcPts val="600"/>
              </a:spcAft>
              <a:buNone/>
            </a:pPr>
            <a:endParaRPr lang="en-US" dirty="0" smtClean="0"/>
          </a:p>
          <a:p>
            <a:pPr lvl="1">
              <a:spcAft>
                <a:spcPts val="600"/>
              </a:spcAft>
            </a:pPr>
            <a:r>
              <a:rPr lang="en-US" dirty="0" smtClean="0"/>
              <a:t>Operational SPIN changes or service substitutions are approved by USAC on or after March 1 of the funding year.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/>
              <a:t>D</a:t>
            </a:r>
            <a:r>
              <a:rPr lang="en-US" dirty="0" smtClean="0"/>
              <a:t>elivery Extension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Program Reminders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495800"/>
          </a:xfrm>
        </p:spPr>
        <p:txBody>
          <a:bodyPr/>
          <a:lstStyle/>
          <a:p>
            <a:pPr indent="-347472">
              <a:spcAft>
                <a:spcPts val="600"/>
              </a:spcAft>
            </a:pPr>
            <a:r>
              <a:rPr lang="en-US" sz="2400" dirty="0" smtClean="0"/>
              <a:t>When to contact USAC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 smtClean="0"/>
              <a:t>New entity number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/>
              <a:t>N</a:t>
            </a:r>
            <a:r>
              <a:rPr lang="en-US" sz="2400" dirty="0" smtClean="0"/>
              <a:t>ame and address changes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 smtClean="0"/>
              <a:t>Merger and closing</a:t>
            </a:r>
          </a:p>
          <a:p>
            <a:pPr indent="-347472">
              <a:spcAft>
                <a:spcPts val="600"/>
              </a:spcAft>
            </a:pPr>
            <a:r>
              <a:rPr lang="en-US" sz="2400" dirty="0" smtClean="0"/>
              <a:t>Planning for the new entity, merger or closing</a:t>
            </a:r>
          </a:p>
          <a:p>
            <a:pPr indent="-347472">
              <a:spcAft>
                <a:spcPts val="600"/>
              </a:spcAft>
            </a:pPr>
            <a:r>
              <a:rPr lang="en-US" sz="2400" dirty="0" smtClean="0"/>
              <a:t>Program reminders 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 smtClean="0"/>
              <a:t>Equipment Transfer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 smtClean="0"/>
              <a:t>Filing FCC Form 500</a:t>
            </a:r>
          </a:p>
          <a:p>
            <a:pPr lvl="1" indent="-347472">
              <a:spcAft>
                <a:spcPts val="600"/>
              </a:spcAft>
            </a:pPr>
            <a:r>
              <a:rPr lang="en-US" sz="2400" dirty="0" smtClean="0"/>
              <a:t>FCC Form 471 Block 4 updates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Openings, Closings, and Mergers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Questions?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458200" cy="4419600"/>
          </a:xfrm>
        </p:spPr>
        <p:txBody>
          <a:bodyPr/>
          <a:lstStyle/>
          <a:p>
            <a:pPr>
              <a:tabLst>
                <a:tab pos="2743200" algn="l"/>
              </a:tabLst>
            </a:pPr>
            <a:r>
              <a:rPr lang="en-US" altLang="en-US" sz="2400" dirty="0"/>
              <a:t>Obtain a new entity </a:t>
            </a:r>
            <a:r>
              <a:rPr lang="en-US" altLang="en-US" sz="2400" dirty="0" smtClean="0"/>
              <a:t>number when your state determines a </a:t>
            </a:r>
            <a:r>
              <a:rPr lang="en-US" altLang="en-US" sz="2400" dirty="0"/>
              <a:t>school or library </a:t>
            </a:r>
            <a:r>
              <a:rPr lang="en-US" altLang="en-US" sz="2400" dirty="0" smtClean="0"/>
              <a:t>is </a:t>
            </a:r>
            <a:r>
              <a:rPr lang="en-US" altLang="en-US" sz="2400" dirty="0"/>
              <a:t>a new entity. </a:t>
            </a:r>
            <a:r>
              <a:rPr lang="en-US" altLang="en-US" sz="2400" dirty="0" smtClean="0"/>
              <a:t>Contact </a:t>
            </a:r>
            <a:r>
              <a:rPr lang="en-US" altLang="en-US" sz="2400" dirty="0" smtClean="0"/>
              <a:t>Client Service Bureau (CSB) for a new entity number.</a:t>
            </a:r>
          </a:p>
          <a:p>
            <a:pPr>
              <a:tabLst>
                <a:tab pos="2743200" algn="l"/>
              </a:tabLst>
            </a:pPr>
            <a:r>
              <a:rPr lang="en-US" altLang="en-US" sz="2400" dirty="0" smtClean="0"/>
              <a:t>If the state does not consider the school or library to be new, a new entity number is </a:t>
            </a:r>
            <a:r>
              <a:rPr lang="en-US" altLang="en-US" sz="2400" u="sng" dirty="0" smtClean="0"/>
              <a:t>not</a:t>
            </a:r>
            <a:r>
              <a:rPr lang="en-US" altLang="en-US" sz="2400" dirty="0" smtClean="0"/>
              <a:t> required.</a:t>
            </a:r>
          </a:p>
          <a:p>
            <a:pPr>
              <a:tabLst>
                <a:tab pos="2743200" algn="l"/>
              </a:tabLst>
            </a:pPr>
            <a:r>
              <a:rPr lang="en-US" altLang="en-US" sz="2400" dirty="0" smtClean="0"/>
              <a:t>New facility on existing campus should obtain an entity number when the facility has a different address, it is separated from the entity by a public right of way, or it serves multiple entities (e.g., IT facility serving multiple schools</a:t>
            </a:r>
            <a:r>
              <a:rPr lang="en-US" altLang="en-US" sz="2400" dirty="0" smtClean="0"/>
              <a:t>).</a:t>
            </a:r>
            <a:endParaRPr lang="en-US" altLang="en-US" sz="24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New Entity Number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When to Contact USAC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8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>
              <a:tabLst>
                <a:tab pos="2743200" algn="l"/>
              </a:tabLst>
            </a:pPr>
            <a:r>
              <a:rPr lang="en-US" altLang="en-US" dirty="0"/>
              <a:t>New entity construction</a:t>
            </a:r>
          </a:p>
          <a:p>
            <a:pPr lvl="1">
              <a:tabLst>
                <a:tab pos="2743200" algn="l"/>
              </a:tabLst>
            </a:pPr>
            <a:r>
              <a:rPr lang="en-US" altLang="en-US" dirty="0"/>
              <a:t>If </a:t>
            </a:r>
            <a:r>
              <a:rPr lang="en-US" altLang="en-US" dirty="0" smtClean="0"/>
              <a:t>the legal </a:t>
            </a:r>
            <a:r>
              <a:rPr lang="en-US" altLang="en-US" dirty="0"/>
              <a:t>name is unknown, provide CSB </a:t>
            </a:r>
            <a:r>
              <a:rPr lang="en-US" altLang="en-US" dirty="0" smtClean="0"/>
              <a:t>a temporary </a:t>
            </a:r>
            <a:r>
              <a:rPr lang="en-US" altLang="en-US" dirty="0"/>
              <a:t>name. Provide the legal name once it is known.</a:t>
            </a:r>
          </a:p>
          <a:p>
            <a:pPr lvl="1">
              <a:tabLst>
                <a:tab pos="2743200" algn="l"/>
              </a:tabLst>
            </a:pPr>
            <a:r>
              <a:rPr lang="en-US" altLang="en-US" dirty="0"/>
              <a:t>If the physical address is not </a:t>
            </a:r>
            <a:r>
              <a:rPr lang="en-US" altLang="en-US" dirty="0" smtClean="0"/>
              <a:t>known, </a:t>
            </a:r>
            <a:r>
              <a:rPr lang="en-US" altLang="en-US" dirty="0"/>
              <a:t>you may still receive an entity number</a:t>
            </a:r>
            <a:r>
              <a:rPr lang="en-US" altLang="en-US" dirty="0" smtClean="0"/>
              <a:t>.  </a:t>
            </a:r>
            <a:r>
              <a:rPr lang="en-US" altLang="en-US" dirty="0"/>
              <a:t>Invoices will not be paid until the physical address is provided.</a:t>
            </a:r>
          </a:p>
          <a:p>
            <a:pPr marL="457200" lvl="1" indent="0">
              <a:buNone/>
              <a:tabLst>
                <a:tab pos="2743200" algn="l"/>
              </a:tabLst>
            </a:pPr>
            <a:endParaRPr lang="en-US" altLang="en-US" sz="3200" dirty="0"/>
          </a:p>
          <a:p>
            <a:pPr lvl="1" indent="-347472">
              <a:spcAft>
                <a:spcPts val="600"/>
              </a:spcAft>
            </a:pPr>
            <a:endParaRPr lang="en-US" sz="245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New Entity Number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When to Contact USAC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>
              <a:tabLst>
                <a:tab pos="2743200" algn="l"/>
              </a:tabLst>
            </a:pPr>
            <a:r>
              <a:rPr lang="en-US" altLang="en-US" dirty="0" smtClean="0"/>
              <a:t>The entity is not new, but the BEN name changed and/or the entity moved to a new location.</a:t>
            </a:r>
          </a:p>
          <a:p>
            <a:pPr lvl="1">
              <a:tabLst>
                <a:tab pos="2743200" algn="l"/>
              </a:tabLst>
            </a:pPr>
            <a:r>
              <a:rPr lang="en-US" altLang="en-US" dirty="0" smtClean="0"/>
              <a:t>Update the BEN information.</a:t>
            </a:r>
          </a:p>
          <a:p>
            <a:pPr lvl="1">
              <a:tabLst>
                <a:tab pos="2743200" algn="l"/>
              </a:tabLst>
            </a:pPr>
            <a:r>
              <a:rPr lang="en-US" altLang="en-US" dirty="0" smtClean="0"/>
              <a:t>Update contact information, if necessary.</a:t>
            </a:r>
          </a:p>
          <a:p>
            <a:pPr lvl="1">
              <a:tabLst>
                <a:tab pos="2743200" algn="l"/>
              </a:tabLst>
            </a:pPr>
            <a:r>
              <a:rPr lang="en-US" altLang="en-US" dirty="0" smtClean="0"/>
              <a:t>Determine whether submitted forms require updating</a:t>
            </a:r>
            <a:r>
              <a:rPr lang="en-US" altLang="en-US" dirty="0" smtClean="0"/>
              <a:t>.</a:t>
            </a:r>
            <a:endParaRPr lang="en-US" alt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Name and Address Changes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When to Contact USAC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7772400" cy="4572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tabLst>
                <a:tab pos="2743200" algn="l"/>
              </a:tabLst>
            </a:pPr>
            <a:r>
              <a:rPr lang="en-US" altLang="en-US" dirty="0" smtClean="0"/>
              <a:t>Merger - Two or more entities combine into an existing entity, and that existing entity maintains the same entity number. </a:t>
            </a:r>
          </a:p>
          <a:p>
            <a:pPr>
              <a:lnSpc>
                <a:spcPct val="90000"/>
              </a:lnSpc>
              <a:tabLst>
                <a:tab pos="2743200" algn="l"/>
              </a:tabLst>
            </a:pPr>
            <a:r>
              <a:rPr lang="en-US" altLang="en-US" dirty="0" smtClean="0"/>
              <a:t>Closing – Services are permanently or temporarily discontinued to an entity.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Merger or Closing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When to Contact USAC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610600" cy="4572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/>
              <a:t>Inform your PIA reviewer if FCC Forms </a:t>
            </a:r>
            <a:r>
              <a:rPr lang="en-US" altLang="en-US" sz="2200" dirty="0" smtClean="0"/>
              <a:t>471 </a:t>
            </a:r>
            <a:r>
              <a:rPr lang="en-US" altLang="en-US" sz="2200" dirty="0"/>
              <a:t>are in </a:t>
            </a:r>
            <a:r>
              <a:rPr lang="en-US" altLang="en-US" sz="2200" dirty="0" smtClean="0"/>
              <a:t>review. If not, contact CSB.</a:t>
            </a:r>
            <a:endParaRPr lang="en-US" altLang="en-US" sz="2200" dirty="0"/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 smtClean="0"/>
              <a:t>Provide a </a:t>
            </a:r>
            <a:r>
              <a:rPr lang="en-US" altLang="en-US" sz="2200" dirty="0"/>
              <a:t>d</a:t>
            </a:r>
            <a:r>
              <a:rPr lang="en-US" altLang="en-US" sz="2200" dirty="0" smtClean="0"/>
              <a:t>escription </a:t>
            </a:r>
            <a:r>
              <a:rPr lang="en-US" altLang="en-US" sz="2200" dirty="0"/>
              <a:t>of what is happening (e.g., will the equipment be transferred, will services be maintained at the same level, etc.)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 smtClean="0"/>
              <a:t>Cite effective </a:t>
            </a:r>
            <a:r>
              <a:rPr lang="en-US" altLang="en-US" sz="2200" dirty="0"/>
              <a:t>dates (e.g., closing, service start date, service end date) 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/>
              <a:t>List </a:t>
            </a:r>
            <a:r>
              <a:rPr lang="en-US" altLang="en-US" sz="2200" dirty="0" smtClean="0"/>
              <a:t>all of the </a:t>
            </a:r>
            <a:r>
              <a:rPr lang="en-US" altLang="en-US" sz="2200" dirty="0"/>
              <a:t>affected </a:t>
            </a:r>
            <a:r>
              <a:rPr lang="en-US" altLang="en-US" sz="2200" dirty="0" smtClean="0"/>
              <a:t>FCC Forms </a:t>
            </a:r>
            <a:r>
              <a:rPr lang="en-US" altLang="en-US" sz="2200" dirty="0"/>
              <a:t>471 and FRNs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/>
              <a:t>Submit FCC Form 500 to cancel or modify FRNs, equipment transfer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/>
              <a:t>Update name, address or contact person (if applicable)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tabLst>
                <a:tab pos="2743200" algn="l"/>
              </a:tabLst>
            </a:pPr>
            <a:r>
              <a:rPr lang="en-US" altLang="en-US" sz="2200" dirty="0"/>
              <a:t>R</a:t>
            </a:r>
            <a:r>
              <a:rPr lang="en-US" altLang="en-US" sz="2200" dirty="0" smtClean="0"/>
              <a:t>equest invoice deadline extension, service substitution, service delivery extension and/or FCC Form 471 Block 4 </a:t>
            </a:r>
            <a:r>
              <a:rPr lang="en-US" altLang="en-US" sz="2200" dirty="0" smtClean="0"/>
              <a:t>update</a:t>
            </a:r>
            <a:endParaRPr lang="en-US" alt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Merger or Closing cont’d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When to Contact USAC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6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82000" cy="4495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New competitive bid is required when: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Increasing services and/or bandwidth significantly.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Adding entities.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Negotiating new pricing.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Merging entities should conduct the bid together (if possible).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Include the possibility for expansion when developing and requesting competitive bids.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Competitive bidding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382000" cy="4495800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Review existing contracts for: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Provisions to add new entities.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Termination clauses (e.g., penalties).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Successor rights, benefits and obligations.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Contract addendum to accommodate new entities could alter the original scope of the procurement. </a:t>
            </a:r>
            <a:r>
              <a:rPr lang="en-US" dirty="0" smtClean="0"/>
              <a:t>This </a:t>
            </a:r>
            <a:r>
              <a:rPr lang="en-US" dirty="0" smtClean="0"/>
              <a:t>may lead to a competitive bidding violation.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Planning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4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  <Share xmlns="6dd97b33-aba7-4b7a-8530-76b27dec7283">false</Share>
    <Dept_Hidden xmlns="6e3d0f97-b399-4212-93f2-28e795c0586f">General Counsel</Dept_Hidde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Word Doc" ma:contentTypeID="0x010100FCF7CCC3498C2246B96E8299F6001594010082F12E2AB5841D4DB52B628DA5F89880" ma:contentTypeVersion="6" ma:contentTypeDescription="Top-level content type; includes Share and Sticky site columns." ma:contentTypeScope="" ma:versionID="dc219c1b51cfb3a0c22c8beac3d0ff48">
  <xsd:schema xmlns:xsd="http://www.w3.org/2001/XMLSchema" xmlns:p="http://schemas.microsoft.com/office/2006/metadata/properties" xmlns:ns2="6dd97b33-aba7-4b7a-8530-76b27dec7283" xmlns:ns3="6e3d0f97-b399-4212-93f2-28e795c0586f" targetNamespace="http://schemas.microsoft.com/office/2006/metadata/properties" ma:root="true" ma:fieldsID="d228e882e414a962d4ce232911e91386" ns2:_="" ns3:_="">
    <xsd:import namespace="6dd97b33-aba7-4b7a-8530-76b27dec7283"/>
    <xsd:import namespace="6e3d0f97-b399-4212-93f2-28e795c0586f"/>
    <xsd:element name="properties">
      <xsd:complexType>
        <xsd:sequence>
          <xsd:element name="documentManagement">
            <xsd:complexType>
              <xsd:all>
                <xsd:element ref="ns2:Share" minOccurs="0"/>
                <xsd:element ref="ns2:Sticky" minOccurs="0"/>
                <xsd:element ref="ns3:Dept_Hidde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hare" ma:index="8" nillable="true" ma:displayName="Share" ma:default="0" ma:description="Share this item on the USAC Intranet main site? (Items do NOT appear on the home page. Applies only to Department sites, not sub-sites).  PLEASE DO NOT ABUSE THIS OPTION!!" ma:internalName="Share">
      <xsd:simpleType>
        <xsd:restriction base="dms:Boolean"/>
      </xsd:simpleType>
    </xsd:element>
    <xsd:element name="Sticky" ma:index="9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</xsd:schema>
  <xsd:schema xmlns:xsd="http://www.w3.org/2001/XMLSchema" xmlns:dms="http://schemas.microsoft.com/office/2006/documentManagement/types" targetNamespace="6e3d0f97-b399-4212-93f2-28e795c0586f" elementFormDefault="qualified">
    <xsd:import namespace="http://schemas.microsoft.com/office/2006/documentManagement/types"/>
    <xsd:element name="Dept_Hidden" ma:index="10" nillable="true" ma:displayName="Dept_Hidden" ma:default="General Counsel" ma:internalName="Dept_Hidde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A6031-AB2A-4A86-B0BA-DA4E7BC0600E}">
  <ds:schemaRefs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6e3d0f97-b399-4212-93f2-28e795c0586f"/>
    <ds:schemaRef ds:uri="6dd97b33-aba7-4b7a-8530-76b27dec728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F220E3-9ED8-45DB-ADE1-D26FC3793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6e3d0f97-b399-4212-93f2-28e795c0586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13813</TotalTime>
  <Words>1393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Abby Hills</cp:lastModifiedBy>
  <cp:revision>247</cp:revision>
  <cp:lastPrinted>2013-08-23T20:00:03Z</cp:lastPrinted>
  <dcterms:created xsi:type="dcterms:W3CDTF">2010-07-28T13:31:07Z</dcterms:created>
  <dcterms:modified xsi:type="dcterms:W3CDTF">2013-09-25T16:45:08Z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</Properties>
</file>