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handoutMasterIdLst>
    <p:handoutMasterId r:id="rId48"/>
  </p:handoutMasterIdLst>
  <p:sldIdLst>
    <p:sldId id="278" r:id="rId5"/>
    <p:sldId id="275" r:id="rId6"/>
    <p:sldId id="279" r:id="rId7"/>
    <p:sldId id="277" r:id="rId8"/>
    <p:sldId id="272" r:id="rId9"/>
    <p:sldId id="264" r:id="rId10"/>
    <p:sldId id="273" r:id="rId11"/>
    <p:sldId id="269" r:id="rId12"/>
    <p:sldId id="280" r:id="rId13"/>
    <p:sldId id="281" r:id="rId14"/>
    <p:sldId id="282" r:id="rId15"/>
    <p:sldId id="283" r:id="rId16"/>
    <p:sldId id="284" r:id="rId17"/>
    <p:sldId id="285" r:id="rId18"/>
    <p:sldId id="287" r:id="rId19"/>
    <p:sldId id="288" r:id="rId20"/>
    <p:sldId id="292" r:id="rId21"/>
    <p:sldId id="293" r:id="rId22"/>
    <p:sldId id="329" r:id="rId23"/>
    <p:sldId id="296" r:id="rId24"/>
    <p:sldId id="328" r:id="rId25"/>
    <p:sldId id="299" r:id="rId26"/>
    <p:sldId id="302" r:id="rId27"/>
    <p:sldId id="304" r:id="rId28"/>
    <p:sldId id="310" r:id="rId29"/>
    <p:sldId id="309" r:id="rId30"/>
    <p:sldId id="308" r:id="rId31"/>
    <p:sldId id="311" r:id="rId32"/>
    <p:sldId id="315" r:id="rId33"/>
    <p:sldId id="314" r:id="rId34"/>
    <p:sldId id="312" r:id="rId35"/>
    <p:sldId id="319" r:id="rId36"/>
    <p:sldId id="320" r:id="rId37"/>
    <p:sldId id="318" r:id="rId38"/>
    <p:sldId id="321" r:id="rId39"/>
    <p:sldId id="322" r:id="rId40"/>
    <p:sldId id="324" r:id="rId41"/>
    <p:sldId id="271" r:id="rId42"/>
    <p:sldId id="326" r:id="rId43"/>
    <p:sldId id="325" r:id="rId44"/>
    <p:sldId id="266" r:id="rId45"/>
    <p:sldId id="327" r:id="rId46"/>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EB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0" autoAdjust="0"/>
    <p:restoredTop sz="94660"/>
  </p:normalViewPr>
  <p:slideViewPr>
    <p:cSldViewPr>
      <p:cViewPr>
        <p:scale>
          <a:sx n="100" d="100"/>
          <a:sy n="100" d="100"/>
        </p:scale>
        <p:origin x="-990" y="-264"/>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1944" y="-102"/>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3"/>
          </p:nvPr>
        </p:nvSpPr>
        <p:spPr>
          <a:xfrm>
            <a:off x="3963988" y="8818563"/>
            <a:ext cx="3032125" cy="463550"/>
          </a:xfrm>
          <a:prstGeom prst="rect">
            <a:avLst/>
          </a:prstGeom>
        </p:spPr>
        <p:txBody>
          <a:bodyPr vert="horz" lIns="91440" tIns="45720" rIns="91440" bIns="45720" rtlCol="0" anchor="b"/>
          <a:lstStyle>
            <a:lvl1pPr algn="r">
              <a:defRPr sz="1200"/>
            </a:lvl1pPr>
          </a:lstStyle>
          <a:p>
            <a:fld id="{13210790-9FFE-4C9D-9DB8-31B7511E4C47}" type="slidenum">
              <a:rPr lang="en-US" smtClean="0"/>
              <a:t>‹#›</a:t>
            </a:fld>
            <a:endParaRPr lang="en-US"/>
          </a:p>
        </p:txBody>
      </p:sp>
    </p:spTree>
    <p:extLst>
      <p:ext uri="{BB962C8B-B14F-4D97-AF65-F5344CB8AC3E}">
        <p14:creationId xmlns:p14="http://schemas.microsoft.com/office/powerpoint/2010/main" val="364284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idx="1"/>
          </p:nvPr>
        </p:nvSpPr>
        <p:spPr>
          <a:xfrm>
            <a:off x="3963744" y="0"/>
            <a:ext cx="3032337" cy="464185"/>
          </a:xfrm>
          <a:prstGeom prst="rect">
            <a:avLst/>
          </a:prstGeom>
        </p:spPr>
        <p:txBody>
          <a:bodyPr vert="horz" lIns="93031" tIns="46516" rIns="93031" bIns="46516" rtlCol="0"/>
          <a:lstStyle>
            <a:lvl1pPr algn="r">
              <a:defRPr sz="1200"/>
            </a:lvl1pPr>
          </a:lstStyle>
          <a:p>
            <a:fld id="{EE51AE11-624E-49BD-A8AA-FA86B3DA0A89}" type="datetimeFigureOut">
              <a:rPr lang="en-US" smtClean="0"/>
              <a:pPr/>
              <a:t>9/25/2013</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endParaRPr lang="en-US"/>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31" tIns="46516" rIns="93031" bIns="465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31" tIns="46516" rIns="93031" bIns="46516" rtlCol="0" anchor="b"/>
          <a:lstStyle>
            <a:lvl1pPr algn="r">
              <a:defRPr sz="1200"/>
            </a:lvl1pPr>
          </a:lstStyle>
          <a:p>
            <a:fld id="{AB37D9F1-85C1-4865-99BA-DB24273BDFED}" type="slidenum">
              <a:rPr lang="en-US" smtClean="0"/>
              <a:pPr/>
              <a:t>‹#›</a:t>
            </a:fld>
            <a:endParaRPr lang="en-US"/>
          </a:p>
        </p:txBody>
      </p:sp>
    </p:spTree>
    <p:extLst>
      <p:ext uri="{BB962C8B-B14F-4D97-AF65-F5344CB8AC3E}">
        <p14:creationId xmlns:p14="http://schemas.microsoft.com/office/powerpoint/2010/main" val="2663270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8</a:t>
            </a:fld>
            <a:endParaRPr lang="en-US"/>
          </a:p>
        </p:txBody>
      </p:sp>
    </p:spTree>
    <p:extLst>
      <p:ext uri="{BB962C8B-B14F-4D97-AF65-F5344CB8AC3E}">
        <p14:creationId xmlns:p14="http://schemas.microsoft.com/office/powerpoint/2010/main" val="998360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13</a:t>
            </a:fld>
            <a:endParaRPr lang="en-US"/>
          </a:p>
        </p:txBody>
      </p:sp>
    </p:spTree>
    <p:extLst>
      <p:ext uri="{BB962C8B-B14F-4D97-AF65-F5344CB8AC3E}">
        <p14:creationId xmlns:p14="http://schemas.microsoft.com/office/powerpoint/2010/main" val="888274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3"/>
          <p:cNvSpPr>
            <a:spLocks noGrp="1"/>
          </p:cNvSpPr>
          <p:nvPr>
            <p:ph type="body" sz="quarter" idx="10" hasCustomPrompt="1"/>
          </p:nvPr>
        </p:nvSpPr>
        <p:spPr>
          <a:xfrm>
            <a:off x="609600" y="2667000"/>
            <a:ext cx="7772400" cy="838200"/>
          </a:xfrm>
          <a:prstGeom prst="rect">
            <a:avLst/>
          </a:prstGeom>
        </p:spPr>
        <p:txBody>
          <a:bodyPr/>
          <a:lstStyle>
            <a:lvl1pPr marL="0" indent="0" algn="r">
              <a:buNone/>
              <a:defRPr sz="4400"/>
            </a:lvl1pPr>
          </a:lstStyle>
          <a:p>
            <a:pPr lvl="0"/>
            <a:r>
              <a:rPr lang="en-US" dirty="0" smtClean="0"/>
              <a:t>Program Title or Event Name</a:t>
            </a:r>
          </a:p>
        </p:txBody>
      </p:sp>
      <p:sp>
        <p:nvSpPr>
          <p:cNvPr id="8" name="Text Placeholder 3"/>
          <p:cNvSpPr>
            <a:spLocks noGrp="1"/>
          </p:cNvSpPr>
          <p:nvPr>
            <p:ph type="body" sz="quarter" idx="11" hasCustomPrompt="1"/>
          </p:nvPr>
        </p:nvSpPr>
        <p:spPr>
          <a:xfrm>
            <a:off x="609600" y="3505200"/>
            <a:ext cx="7772400" cy="838200"/>
          </a:xfrm>
          <a:prstGeom prst="rect">
            <a:avLst/>
          </a:prstGeom>
        </p:spPr>
        <p:txBody>
          <a:bodyPr/>
          <a:lstStyle>
            <a:lvl1pPr marL="0" indent="0" algn="r">
              <a:buNone/>
              <a:defRPr sz="6000" b="1"/>
            </a:lvl1pPr>
          </a:lstStyle>
          <a:p>
            <a:pPr lvl="0"/>
            <a:r>
              <a:rPr lang="en-US" dirty="0" smtClean="0"/>
              <a:t>Presentation Title</a:t>
            </a:r>
          </a:p>
        </p:txBody>
      </p:sp>
      <p:sp>
        <p:nvSpPr>
          <p:cNvPr id="11" name="Text Placeholder 3"/>
          <p:cNvSpPr>
            <a:spLocks noGrp="1"/>
          </p:cNvSpPr>
          <p:nvPr>
            <p:ph type="body" sz="quarter" idx="12" hasCustomPrompt="1"/>
          </p:nvPr>
        </p:nvSpPr>
        <p:spPr>
          <a:xfrm>
            <a:off x="609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marL="342900" marR="0" lvl="0" indent="-342900" algn="r" defTabSz="914400" rtl="0" eaLnBrk="1" fontAlgn="auto" latinLnBrk="0" hangingPunct="1">
              <a:lnSpc>
                <a:spcPct val="100000"/>
              </a:lnSpc>
              <a:spcBef>
                <a:spcPts val="0"/>
              </a:spcBef>
              <a:spcAft>
                <a:spcPts val="1200"/>
              </a:spcAft>
              <a:buClrTx/>
              <a:buSzTx/>
              <a:tabLst/>
              <a:defRPr/>
            </a:pPr>
            <a:r>
              <a:rPr lang="en-US" sz="2800" dirty="0" smtClean="0"/>
              <a:t>Date  I  Location</a:t>
            </a:r>
            <a:r>
              <a:rPr lang="en-US" sz="2800" baseline="0" dirty="0" smtClean="0"/>
              <a:t> (if applicable)</a:t>
            </a:r>
            <a:endParaRPr lang="en-US" sz="2800" dirty="0" smtClean="0"/>
          </a:p>
        </p:txBody>
      </p:sp>
      <p:sp>
        <p:nvSpPr>
          <p:cNvPr id="2" name="TextBox 1"/>
          <p:cNvSpPr txBox="1"/>
          <p:nvPr userDrawn="1"/>
        </p:nvSpPr>
        <p:spPr>
          <a:xfrm>
            <a:off x="457200" y="6419850"/>
            <a:ext cx="8305800" cy="369332"/>
          </a:xfrm>
          <a:prstGeom prst="rect">
            <a:avLst/>
          </a:prstGeom>
          <a:solidFill>
            <a:schemeClr val="bg1"/>
          </a:solidFill>
          <a:ln>
            <a:solidFill>
              <a:schemeClr val="bg1"/>
            </a:solidFill>
          </a:ln>
        </p:spPr>
        <p:txBody>
          <a:bodyPr wrap="square" rtlCol="0">
            <a:spAutoFit/>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0" hasCustomPrompt="1"/>
          </p:nvPr>
        </p:nvSpPr>
        <p:spPr>
          <a:xfrm>
            <a:off x="609600" y="2667000"/>
            <a:ext cx="7772400" cy="838200"/>
          </a:xfrm>
          <a:prstGeom prst="rect">
            <a:avLst/>
          </a:prstGeom>
        </p:spPr>
        <p:txBody>
          <a:bodyPr/>
          <a:lstStyle>
            <a:lvl1pPr marL="0" indent="0" algn="r">
              <a:spcBef>
                <a:spcPts val="0"/>
              </a:spcBef>
              <a:buNone/>
              <a:defRPr sz="4400"/>
            </a:lvl1pPr>
          </a:lstStyle>
          <a:p>
            <a:pPr lvl="0"/>
            <a:r>
              <a:rPr lang="en-US" dirty="0" smtClean="0"/>
              <a:t>Presentation Title</a:t>
            </a:r>
          </a:p>
        </p:txBody>
      </p:sp>
      <p:sp>
        <p:nvSpPr>
          <p:cNvPr id="12" name="Text Placeholder 3"/>
          <p:cNvSpPr>
            <a:spLocks noGrp="1"/>
          </p:cNvSpPr>
          <p:nvPr>
            <p:ph type="body" sz="quarter" idx="11" hasCustomPrompt="1"/>
          </p:nvPr>
        </p:nvSpPr>
        <p:spPr>
          <a:xfrm>
            <a:off x="609600" y="3505200"/>
            <a:ext cx="7772400" cy="838200"/>
          </a:xfrm>
          <a:prstGeom prst="rect">
            <a:avLst/>
          </a:prstGeom>
        </p:spPr>
        <p:txBody>
          <a:bodyPr/>
          <a:lstStyle>
            <a:lvl1pPr marL="0" indent="0" algn="r">
              <a:spcBef>
                <a:spcPts val="0"/>
              </a:spcBef>
              <a:buNone/>
              <a:defRPr sz="6000" b="1"/>
            </a:lvl1pPr>
          </a:lstStyle>
          <a:p>
            <a:pPr lvl="0"/>
            <a:r>
              <a:rPr lang="en-US" dirty="0" smtClean="0"/>
              <a:t>Section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2"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3"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 Placeholder 15"/>
          <p:cNvSpPr>
            <a:spLocks noGrp="1"/>
          </p:cNvSpPr>
          <p:nvPr>
            <p:ph type="body" sz="quarter" idx="10"/>
          </p:nvPr>
        </p:nvSpPr>
        <p:spPr>
          <a:xfrm>
            <a:off x="4572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3"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4"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
        <p:nvSpPr>
          <p:cNvPr id="15" name="Text Placeholder 15"/>
          <p:cNvSpPr>
            <a:spLocks noGrp="1"/>
          </p:cNvSpPr>
          <p:nvPr>
            <p:ph type="body" sz="quarter" idx="13"/>
          </p:nvPr>
        </p:nvSpPr>
        <p:spPr>
          <a:xfrm>
            <a:off x="45720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Tree>
    <p:extLst>
      <p:ext uri="{BB962C8B-B14F-4D97-AF65-F5344CB8AC3E}">
        <p14:creationId xmlns:p14="http://schemas.microsoft.com/office/powerpoint/2010/main" val="4216783300"/>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txBox="1">
            <a:spLocks/>
          </p:cNvSpPr>
          <p:nvPr/>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0" dirty="0" smtClean="0">
                <a:solidFill>
                  <a:schemeClr val="tx1"/>
                </a:solidFill>
                <a:latin typeface="Calibri" pitchFamily="34" charset="0"/>
              </a:rPr>
              <a:t>Introduction to </a:t>
            </a:r>
            <a:r>
              <a:rPr lang="en-US" sz="1200" b="0" dirty="0" smtClean="0">
                <a:solidFill>
                  <a:schemeClr val="tx1"/>
                </a:solidFill>
                <a:latin typeface="Calibri" pitchFamily="34" charset="0"/>
              </a:rPr>
              <a:t>E-rate </a:t>
            </a:r>
            <a:r>
              <a:rPr lang="en-US" sz="1200" b="0" baseline="0" dirty="0" smtClean="0">
                <a:solidFill>
                  <a:schemeClr val="tx1"/>
                </a:solidFill>
                <a:latin typeface="Calibri" pitchFamily="34" charset="0"/>
              </a:rPr>
              <a:t> </a:t>
            </a:r>
            <a:r>
              <a:rPr lang="en-US" sz="1200" dirty="0" smtClean="0">
                <a:solidFill>
                  <a:schemeClr val="tx1"/>
                </a:solidFill>
                <a:latin typeface="Calibri" pitchFamily="34" charset="0"/>
              </a:rPr>
              <a:t>I  2013 Schools and Libraries</a:t>
            </a:r>
            <a:r>
              <a:rPr lang="en-US" sz="1200" baseline="0" dirty="0" smtClean="0">
                <a:solidFill>
                  <a:schemeClr val="tx1"/>
                </a:solidFill>
                <a:latin typeface="Calibri" pitchFamily="34" charset="0"/>
              </a:rPr>
              <a:t> Fall Applicant Trainings    			             </a:t>
            </a:r>
            <a:fld id="{4BD449E9-1AE7-465E-BB17-C3BC28C03833}" type="slidenum">
              <a:rPr lang="en-US" sz="1200" baseline="0" smtClean="0">
                <a:solidFill>
                  <a:schemeClr val="tx1"/>
                </a:solidFill>
                <a:latin typeface="Calibri" pitchFamily="34" charset="0"/>
              </a:rPr>
              <a:t>‹#›</a:t>
            </a:fld>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2401" y="0"/>
            <a:ext cx="1981199" cy="952926"/>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52" r:id="rId4"/>
    <p:sldLayoutId id="2147483653"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hyperlink" Target="http://www.usac.org/sl" TargetMode="Externa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sz="4400" dirty="0" smtClean="0"/>
              <a:t>Introduction to </a:t>
            </a:r>
            <a:r>
              <a:rPr lang="en-US" sz="4400" dirty="0" smtClean="0"/>
              <a:t>E-rate</a:t>
            </a:r>
            <a:endParaRPr lang="en-US" sz="4400" dirty="0"/>
          </a:p>
        </p:txBody>
      </p:sp>
      <p:sp>
        <p:nvSpPr>
          <p:cNvPr id="4" name="Text Placeholder 3"/>
          <p:cNvSpPr>
            <a:spLocks noGrp="1"/>
          </p:cNvSpPr>
          <p:nvPr>
            <p:ph type="body" sz="quarter" idx="12"/>
          </p:nvPr>
        </p:nvSpPr>
        <p:spPr/>
        <p:txBody>
          <a:bodyPr/>
          <a:lstStyle/>
          <a:p>
            <a:r>
              <a:rPr lang="en-US" dirty="0" smtClean="0"/>
              <a:t>Fall 2013 Applicant Trainings</a:t>
            </a:r>
            <a:endParaRPr lang="en-US" dirty="0"/>
          </a:p>
        </p:txBody>
      </p:sp>
      <p:sp>
        <p:nvSpPr>
          <p:cNvPr id="5" name="Text Placeholder 1"/>
          <p:cNvSpPr>
            <a:spLocks noGrp="1"/>
          </p:cNvSpPr>
          <p:nvPr>
            <p:ph type="body" sz="quarter" idx="10"/>
          </p:nvPr>
        </p:nvSpPr>
        <p:spPr>
          <a:xfrm>
            <a:off x="609600" y="2667000"/>
            <a:ext cx="7772400" cy="838200"/>
          </a:xfrm>
        </p:spPr>
        <p:txBody>
          <a:bodyPr/>
          <a:lstStyle/>
          <a:p>
            <a:r>
              <a:rPr lang="en-US" dirty="0" smtClean="0"/>
              <a:t>E-rate Program</a:t>
            </a:r>
            <a:endParaRPr lang="en-US" dirty="0"/>
          </a:p>
        </p:txBody>
      </p:sp>
    </p:spTree>
    <p:extLst>
      <p:ext uri="{BB962C8B-B14F-4D97-AF65-F5344CB8AC3E}">
        <p14:creationId xmlns:p14="http://schemas.microsoft.com/office/powerpoint/2010/main" val="1361960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Discount </a:t>
            </a:r>
            <a:r>
              <a:rPr lang="en-US" dirty="0" smtClean="0"/>
              <a:t>Matrix</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a:t>
            </a:r>
            <a:r>
              <a:rPr lang="en-US" dirty="0" smtClean="0"/>
              <a:t>Information</a:t>
            </a:r>
            <a:endParaRPr lang="en-US" dirty="0"/>
          </a:p>
        </p:txBody>
      </p:sp>
      <p:graphicFrame>
        <p:nvGraphicFramePr>
          <p:cNvPr id="5" name="Content Placeholder 10"/>
          <p:cNvGraphicFramePr>
            <a:graphicFrameLocks/>
          </p:cNvGraphicFramePr>
          <p:nvPr/>
        </p:nvGraphicFramePr>
        <p:xfrm>
          <a:off x="457200" y="2209800"/>
          <a:ext cx="8229600" cy="326136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en-US" b="1" dirty="0">
                          <a:solidFill>
                            <a:schemeClr val="bg1"/>
                          </a:solidFill>
                        </a:rPr>
                        <a:t>INCOME</a:t>
                      </a:r>
                      <a:r>
                        <a:rPr lang="en-US" dirty="0">
                          <a:solidFill>
                            <a:schemeClr val="bg1"/>
                          </a:solidFill>
                        </a:rPr>
                        <a:t> </a:t>
                      </a:r>
                      <a:br>
                        <a:rPr lang="en-US" dirty="0">
                          <a:solidFill>
                            <a:schemeClr val="bg1"/>
                          </a:solidFill>
                        </a:rPr>
                      </a:br>
                      <a:r>
                        <a:rPr lang="en-US" sz="1600" b="0" i="1" dirty="0" smtClean="0">
                          <a:solidFill>
                            <a:schemeClr val="bg1"/>
                          </a:solidFill>
                        </a:rPr>
                        <a:t>% </a:t>
                      </a:r>
                      <a:r>
                        <a:rPr lang="en-US" sz="1600" b="0" i="1" dirty="0">
                          <a:solidFill>
                            <a:schemeClr val="bg1"/>
                          </a:solidFill>
                        </a:rPr>
                        <a:t>of students eligible for </a:t>
                      </a:r>
                      <a:r>
                        <a:rPr lang="en-US" sz="1600" b="0" i="1" dirty="0" smtClean="0">
                          <a:solidFill>
                            <a:schemeClr val="bg1"/>
                          </a:solidFill>
                        </a:rPr>
                        <a:t>NSLP</a:t>
                      </a:r>
                    </a:p>
                  </a:txBody>
                  <a:tcPr marL="0" marR="0" marT="0" marB="0">
                    <a:solidFill>
                      <a:srgbClr val="0070C0"/>
                    </a:solidFill>
                  </a:tcPr>
                </a:tc>
                <a:tc>
                  <a:txBody>
                    <a:bodyPr/>
                    <a:lstStyle/>
                    <a:p>
                      <a:pPr algn="ctr"/>
                      <a:r>
                        <a:rPr lang="en-US" b="1" dirty="0">
                          <a:solidFill>
                            <a:schemeClr val="bg1"/>
                          </a:solidFill>
                        </a:rPr>
                        <a:t>URBAN LOCATION</a:t>
                      </a:r>
                      <a:r>
                        <a:rPr lang="en-US" dirty="0">
                          <a:solidFill>
                            <a:schemeClr val="bg1"/>
                          </a:solidFill>
                        </a:rPr>
                        <a:t> </a:t>
                      </a:r>
                      <a:br>
                        <a:rPr lang="en-US" dirty="0">
                          <a:solidFill>
                            <a:schemeClr val="bg1"/>
                          </a:solidFill>
                        </a:rPr>
                      </a:br>
                      <a:r>
                        <a:rPr lang="en-US" b="0" i="1" dirty="0">
                          <a:solidFill>
                            <a:schemeClr val="bg1"/>
                          </a:solidFill>
                        </a:rPr>
                        <a:t>Discount </a:t>
                      </a:r>
                    </a:p>
                  </a:txBody>
                  <a:tcPr marL="0" marR="0" marT="0" marB="0">
                    <a:solidFill>
                      <a:srgbClr val="0070C0"/>
                    </a:solidFill>
                  </a:tcPr>
                </a:tc>
                <a:tc>
                  <a:txBody>
                    <a:bodyPr/>
                    <a:lstStyle/>
                    <a:p>
                      <a:pPr algn="ctr"/>
                      <a:r>
                        <a:rPr lang="en-US" b="1" dirty="0">
                          <a:solidFill>
                            <a:schemeClr val="bg1"/>
                          </a:solidFill>
                        </a:rPr>
                        <a:t>RURAL LOCATION</a:t>
                      </a:r>
                      <a:r>
                        <a:rPr lang="en-US" dirty="0">
                          <a:solidFill>
                            <a:schemeClr val="bg1"/>
                          </a:solidFill>
                        </a:rPr>
                        <a:t> </a:t>
                      </a:r>
                      <a:br>
                        <a:rPr lang="en-US" dirty="0">
                          <a:solidFill>
                            <a:schemeClr val="bg1"/>
                          </a:solidFill>
                        </a:rPr>
                      </a:br>
                      <a:r>
                        <a:rPr lang="en-US" b="0" i="1" dirty="0">
                          <a:solidFill>
                            <a:schemeClr val="bg1"/>
                          </a:solidFill>
                        </a:rPr>
                        <a:t>Discount </a:t>
                      </a:r>
                    </a:p>
                  </a:txBody>
                  <a:tcPr marL="0" marR="0" marT="0" marB="0">
                    <a:solidFill>
                      <a:srgbClr val="0070C0"/>
                    </a:solidFill>
                  </a:tcPr>
                </a:tc>
              </a:tr>
              <a:tr h="370840">
                <a:tc>
                  <a:txBody>
                    <a:bodyPr/>
                    <a:lstStyle/>
                    <a:p>
                      <a:pPr algn="ctr"/>
                      <a:r>
                        <a:rPr lang="en-US" sz="1600" dirty="0" smtClean="0"/>
                        <a:t>If the % eligible is...</a:t>
                      </a:r>
                      <a:br>
                        <a:rPr lang="en-US" sz="1600" dirty="0" smtClean="0"/>
                      </a:br>
                      <a:endParaRPr lang="en-US" sz="1600" dirty="0"/>
                    </a:p>
                  </a:txBody>
                  <a:tcPr marL="0" marR="0" marT="0" marB="0">
                    <a:solidFill>
                      <a:schemeClr val="bg1">
                        <a:lumMod val="85000"/>
                      </a:schemeClr>
                    </a:solidFill>
                  </a:tcPr>
                </a:tc>
                <a:tc>
                  <a:txBody>
                    <a:bodyPr/>
                    <a:lstStyle/>
                    <a:p>
                      <a:pPr algn="ctr"/>
                      <a:r>
                        <a:rPr lang="en-US" sz="1600" dirty="0"/>
                        <a:t>...and </a:t>
                      </a:r>
                      <a:r>
                        <a:rPr lang="en-US" sz="1600" dirty="0" smtClean="0"/>
                        <a:t>you’re </a:t>
                      </a:r>
                      <a:r>
                        <a:rPr lang="en-US" sz="1600" dirty="0"/>
                        <a:t>in an URBAN area, your </a:t>
                      </a:r>
                      <a:r>
                        <a:rPr lang="en-US" sz="1600" dirty="0" smtClean="0"/>
                        <a:t>discount </a:t>
                      </a:r>
                      <a:r>
                        <a:rPr lang="en-US" sz="1600" dirty="0"/>
                        <a:t>will be... </a:t>
                      </a:r>
                    </a:p>
                  </a:txBody>
                  <a:tcPr marL="0" marR="0" marT="0" marB="0">
                    <a:solidFill>
                      <a:schemeClr val="bg1">
                        <a:lumMod val="85000"/>
                      </a:schemeClr>
                    </a:solidFill>
                  </a:tcPr>
                </a:tc>
                <a:tc>
                  <a:txBody>
                    <a:bodyPr/>
                    <a:lstStyle/>
                    <a:p>
                      <a:pPr algn="ctr"/>
                      <a:r>
                        <a:rPr lang="en-US" sz="1600" dirty="0"/>
                        <a:t>...and </a:t>
                      </a:r>
                      <a:r>
                        <a:rPr lang="en-US" sz="1600" dirty="0" smtClean="0"/>
                        <a:t>you’re </a:t>
                      </a:r>
                      <a:r>
                        <a:rPr lang="en-US" sz="1600" dirty="0"/>
                        <a:t>in a RURAL area, your </a:t>
                      </a:r>
                      <a:r>
                        <a:rPr lang="en-US" sz="1600" dirty="0" smtClean="0"/>
                        <a:t>discount </a:t>
                      </a:r>
                      <a:r>
                        <a:rPr lang="en-US" sz="1600" dirty="0"/>
                        <a:t>will be...</a:t>
                      </a:r>
                    </a:p>
                  </a:txBody>
                  <a:tcPr marL="0" marR="0" marT="0" marB="0">
                    <a:solidFill>
                      <a:schemeClr val="bg1">
                        <a:lumMod val="85000"/>
                      </a:schemeClr>
                    </a:solidFill>
                  </a:tcPr>
                </a:tc>
              </a:tr>
              <a:tr h="370840">
                <a:tc>
                  <a:txBody>
                    <a:bodyPr/>
                    <a:lstStyle/>
                    <a:p>
                      <a:pPr algn="ctr"/>
                      <a:r>
                        <a:rPr lang="en-US" dirty="0"/>
                        <a:t>Less than 1% </a:t>
                      </a:r>
                    </a:p>
                  </a:txBody>
                  <a:tcPr marL="0" marR="0" marT="0" marB="0"/>
                </a:tc>
                <a:tc>
                  <a:txBody>
                    <a:bodyPr/>
                    <a:lstStyle/>
                    <a:p>
                      <a:pPr algn="ctr"/>
                      <a:r>
                        <a:rPr lang="en-US" dirty="0"/>
                        <a:t>20% </a:t>
                      </a:r>
                    </a:p>
                  </a:txBody>
                  <a:tcPr marL="0" marR="0" marT="0" marB="0"/>
                </a:tc>
                <a:tc>
                  <a:txBody>
                    <a:bodyPr/>
                    <a:lstStyle/>
                    <a:p>
                      <a:pPr algn="ctr"/>
                      <a:r>
                        <a:rPr lang="en-US" dirty="0"/>
                        <a:t>25% </a:t>
                      </a:r>
                    </a:p>
                  </a:txBody>
                  <a:tcPr marL="0" marR="0" marT="0" marB="0"/>
                </a:tc>
              </a:tr>
              <a:tr h="370840">
                <a:tc>
                  <a:txBody>
                    <a:bodyPr/>
                    <a:lstStyle/>
                    <a:p>
                      <a:pPr algn="ctr"/>
                      <a:r>
                        <a:rPr lang="en-US" dirty="0"/>
                        <a:t>1% to 19% </a:t>
                      </a:r>
                    </a:p>
                  </a:txBody>
                  <a:tcPr marL="0" marR="0" marT="0" marB="0">
                    <a:solidFill>
                      <a:schemeClr val="bg1">
                        <a:lumMod val="85000"/>
                      </a:schemeClr>
                    </a:solidFill>
                  </a:tcPr>
                </a:tc>
                <a:tc>
                  <a:txBody>
                    <a:bodyPr/>
                    <a:lstStyle/>
                    <a:p>
                      <a:pPr algn="ctr"/>
                      <a:r>
                        <a:rPr lang="en-US" dirty="0"/>
                        <a:t>40% </a:t>
                      </a:r>
                    </a:p>
                  </a:txBody>
                  <a:tcPr marL="0" marR="0" marT="0" marB="0">
                    <a:solidFill>
                      <a:schemeClr val="bg1">
                        <a:lumMod val="85000"/>
                      </a:schemeClr>
                    </a:solidFill>
                  </a:tcPr>
                </a:tc>
                <a:tc>
                  <a:txBody>
                    <a:bodyPr/>
                    <a:lstStyle/>
                    <a:p>
                      <a:pPr algn="ctr"/>
                      <a:r>
                        <a:rPr lang="en-US" dirty="0"/>
                        <a:t>50% </a:t>
                      </a:r>
                    </a:p>
                  </a:txBody>
                  <a:tcPr marL="0" marR="0" marT="0" marB="0">
                    <a:solidFill>
                      <a:schemeClr val="bg1">
                        <a:lumMod val="85000"/>
                      </a:schemeClr>
                    </a:solidFill>
                  </a:tcPr>
                </a:tc>
              </a:tr>
              <a:tr h="370840">
                <a:tc>
                  <a:txBody>
                    <a:bodyPr/>
                    <a:lstStyle/>
                    <a:p>
                      <a:pPr algn="ctr"/>
                      <a:r>
                        <a:rPr lang="en-US"/>
                        <a:t>20% to 34% </a:t>
                      </a:r>
                    </a:p>
                  </a:txBody>
                  <a:tcPr marL="0" marR="0" marT="0" marB="0"/>
                </a:tc>
                <a:tc>
                  <a:txBody>
                    <a:bodyPr/>
                    <a:lstStyle/>
                    <a:p>
                      <a:pPr algn="ctr"/>
                      <a:r>
                        <a:rPr lang="en-US" dirty="0"/>
                        <a:t>50% </a:t>
                      </a:r>
                    </a:p>
                  </a:txBody>
                  <a:tcPr marL="0" marR="0" marT="0" marB="0"/>
                </a:tc>
                <a:tc>
                  <a:txBody>
                    <a:bodyPr/>
                    <a:lstStyle/>
                    <a:p>
                      <a:pPr algn="ctr"/>
                      <a:r>
                        <a:rPr lang="en-US" dirty="0"/>
                        <a:t>60% </a:t>
                      </a:r>
                    </a:p>
                  </a:txBody>
                  <a:tcPr marL="0" marR="0" marT="0" marB="0"/>
                </a:tc>
              </a:tr>
              <a:tr h="370840">
                <a:tc>
                  <a:txBody>
                    <a:bodyPr/>
                    <a:lstStyle/>
                    <a:p>
                      <a:pPr algn="ctr"/>
                      <a:r>
                        <a:rPr lang="en-US"/>
                        <a:t>35% to 49% </a:t>
                      </a:r>
                    </a:p>
                  </a:txBody>
                  <a:tcPr marL="0" marR="0" marT="0" marB="0">
                    <a:solidFill>
                      <a:schemeClr val="bg1">
                        <a:lumMod val="85000"/>
                      </a:schemeClr>
                    </a:solidFill>
                  </a:tcPr>
                </a:tc>
                <a:tc>
                  <a:txBody>
                    <a:bodyPr/>
                    <a:lstStyle/>
                    <a:p>
                      <a:pPr algn="ctr"/>
                      <a:r>
                        <a:rPr lang="en-US" dirty="0"/>
                        <a:t>60% </a:t>
                      </a:r>
                    </a:p>
                  </a:txBody>
                  <a:tcPr marL="0" marR="0" marT="0" marB="0">
                    <a:solidFill>
                      <a:schemeClr val="bg1">
                        <a:lumMod val="85000"/>
                      </a:schemeClr>
                    </a:solidFill>
                  </a:tcPr>
                </a:tc>
                <a:tc>
                  <a:txBody>
                    <a:bodyPr/>
                    <a:lstStyle/>
                    <a:p>
                      <a:pPr algn="ctr"/>
                      <a:r>
                        <a:rPr lang="en-US" dirty="0"/>
                        <a:t>70% </a:t>
                      </a:r>
                    </a:p>
                  </a:txBody>
                  <a:tcPr marL="0" marR="0" marT="0" marB="0">
                    <a:solidFill>
                      <a:schemeClr val="bg1">
                        <a:lumMod val="85000"/>
                      </a:schemeClr>
                    </a:solidFill>
                  </a:tcPr>
                </a:tc>
              </a:tr>
              <a:tr h="370840">
                <a:tc>
                  <a:txBody>
                    <a:bodyPr/>
                    <a:lstStyle/>
                    <a:p>
                      <a:pPr algn="ctr"/>
                      <a:r>
                        <a:rPr lang="en-US"/>
                        <a:t>50% to 74% </a:t>
                      </a:r>
                    </a:p>
                  </a:txBody>
                  <a:tcPr marL="0" marR="0" marT="0" marB="0"/>
                </a:tc>
                <a:tc>
                  <a:txBody>
                    <a:bodyPr/>
                    <a:lstStyle/>
                    <a:p>
                      <a:pPr algn="ctr"/>
                      <a:r>
                        <a:rPr lang="en-US" dirty="0"/>
                        <a:t>80% </a:t>
                      </a:r>
                    </a:p>
                  </a:txBody>
                  <a:tcPr marL="0" marR="0" marT="0" marB="0"/>
                </a:tc>
                <a:tc>
                  <a:txBody>
                    <a:bodyPr/>
                    <a:lstStyle/>
                    <a:p>
                      <a:pPr algn="ctr"/>
                      <a:r>
                        <a:rPr lang="en-US" dirty="0"/>
                        <a:t>80% </a:t>
                      </a:r>
                    </a:p>
                  </a:txBody>
                  <a:tcPr marL="0" marR="0" marT="0" marB="0"/>
                </a:tc>
              </a:tr>
              <a:tr h="370840">
                <a:tc>
                  <a:txBody>
                    <a:bodyPr/>
                    <a:lstStyle/>
                    <a:p>
                      <a:pPr algn="ctr"/>
                      <a:r>
                        <a:rPr lang="en-US" dirty="0"/>
                        <a:t>75% to 100% </a:t>
                      </a:r>
                    </a:p>
                  </a:txBody>
                  <a:tcPr marL="0" marR="0" marT="0" marB="0">
                    <a:solidFill>
                      <a:schemeClr val="bg1">
                        <a:lumMod val="85000"/>
                      </a:schemeClr>
                    </a:solidFill>
                  </a:tcPr>
                </a:tc>
                <a:tc>
                  <a:txBody>
                    <a:bodyPr/>
                    <a:lstStyle/>
                    <a:p>
                      <a:pPr algn="ctr"/>
                      <a:r>
                        <a:rPr lang="en-US" dirty="0"/>
                        <a:t>90% </a:t>
                      </a:r>
                    </a:p>
                  </a:txBody>
                  <a:tcPr marL="0" marR="0" marT="0" marB="0">
                    <a:solidFill>
                      <a:schemeClr val="bg1">
                        <a:lumMod val="85000"/>
                      </a:schemeClr>
                    </a:solidFill>
                  </a:tcPr>
                </a:tc>
                <a:tc>
                  <a:txBody>
                    <a:bodyPr/>
                    <a:lstStyle/>
                    <a:p>
                      <a:pPr algn="ctr"/>
                      <a:r>
                        <a:rPr lang="en-US" dirty="0"/>
                        <a:t>90% </a:t>
                      </a:r>
                    </a:p>
                  </a:txBody>
                  <a:tcPr marL="0" marR="0" marT="0" marB="0">
                    <a:solidFill>
                      <a:schemeClr val="bg1">
                        <a:lumMod val="85000"/>
                      </a:schemeClr>
                    </a:solidFill>
                  </a:tcPr>
                </a:tc>
              </a:tr>
            </a:tbl>
          </a:graphicData>
        </a:graphic>
      </p:graphicFrame>
    </p:spTree>
    <p:extLst>
      <p:ext uri="{BB962C8B-B14F-4D97-AF65-F5344CB8AC3E}">
        <p14:creationId xmlns:p14="http://schemas.microsoft.com/office/powerpoint/2010/main" val="27519692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7472" indent="-347472">
              <a:spcAft>
                <a:spcPts val="600"/>
              </a:spcAft>
            </a:pPr>
            <a:r>
              <a:rPr lang="en-US" dirty="0"/>
              <a:t>Priority 1 (P1): funded </a:t>
            </a:r>
            <a:r>
              <a:rPr lang="en-US" dirty="0" smtClean="0"/>
              <a:t>first</a:t>
            </a:r>
          </a:p>
          <a:p>
            <a:pPr marL="747522" lvl="1" indent="-347472">
              <a:spcAft>
                <a:spcPts val="600"/>
              </a:spcAft>
            </a:pPr>
            <a:r>
              <a:rPr lang="en-US" dirty="0" smtClean="0"/>
              <a:t>Telecommunications </a:t>
            </a:r>
            <a:r>
              <a:rPr lang="en-US" dirty="0"/>
              <a:t>Services </a:t>
            </a:r>
            <a:endParaRPr lang="en-US" dirty="0" smtClean="0"/>
          </a:p>
          <a:p>
            <a:pPr marL="747522" lvl="1" indent="-347472">
              <a:spcAft>
                <a:spcPts val="600"/>
              </a:spcAft>
            </a:pPr>
            <a:r>
              <a:rPr lang="en-US" dirty="0" smtClean="0"/>
              <a:t>Internet </a:t>
            </a:r>
            <a:r>
              <a:rPr lang="en-US" dirty="0"/>
              <a:t>Access </a:t>
            </a:r>
            <a:endParaRPr lang="en-US" dirty="0" smtClean="0"/>
          </a:p>
          <a:p>
            <a:pPr marL="747522" lvl="1" indent="-347472">
              <a:spcAft>
                <a:spcPts val="600"/>
              </a:spcAft>
            </a:pPr>
            <a:r>
              <a:rPr lang="en-US" dirty="0" smtClean="0"/>
              <a:t>Telecommunications</a:t>
            </a:r>
            <a:endParaRPr lang="en-US" dirty="0"/>
          </a:p>
          <a:p>
            <a:pPr marL="347472" indent="-347472">
              <a:spcAft>
                <a:spcPts val="600"/>
              </a:spcAft>
            </a:pPr>
            <a:r>
              <a:rPr lang="en-US" dirty="0"/>
              <a:t>Priority 2 (P2): </a:t>
            </a:r>
            <a:r>
              <a:rPr lang="en-US" dirty="0" smtClean="0"/>
              <a:t>funded second and starts </a:t>
            </a:r>
            <a:r>
              <a:rPr lang="en-US" dirty="0"/>
              <a:t>with neediest </a:t>
            </a:r>
            <a:r>
              <a:rPr lang="en-US" dirty="0" smtClean="0"/>
              <a:t>applicants</a:t>
            </a:r>
          </a:p>
          <a:p>
            <a:pPr marL="747522" lvl="1" indent="-347472">
              <a:spcAft>
                <a:spcPts val="600"/>
              </a:spcAft>
            </a:pPr>
            <a:r>
              <a:rPr lang="en-US" dirty="0" smtClean="0"/>
              <a:t>Internal </a:t>
            </a:r>
            <a:r>
              <a:rPr lang="en-US" dirty="0"/>
              <a:t>Connections </a:t>
            </a:r>
            <a:endParaRPr lang="en-US" dirty="0" smtClean="0"/>
          </a:p>
          <a:p>
            <a:pPr marL="747522" lvl="1" indent="-347472">
              <a:spcAft>
                <a:spcPts val="600"/>
              </a:spcAft>
            </a:pPr>
            <a:r>
              <a:rPr lang="en-US" dirty="0" smtClean="0"/>
              <a:t>Basic </a:t>
            </a:r>
            <a:r>
              <a:rPr lang="en-US" dirty="0"/>
              <a:t>Maintenance of Internal Connections </a:t>
            </a:r>
          </a:p>
          <a:p>
            <a:endParaRPr lang="en-US" dirty="0"/>
          </a:p>
        </p:txBody>
      </p:sp>
      <p:sp>
        <p:nvSpPr>
          <p:cNvPr id="3" name="Text Placeholder 2"/>
          <p:cNvSpPr>
            <a:spLocks noGrp="1"/>
          </p:cNvSpPr>
          <p:nvPr>
            <p:ph type="body" sz="quarter" idx="11"/>
          </p:nvPr>
        </p:nvSpPr>
        <p:spPr/>
        <p:txBody>
          <a:bodyPr/>
          <a:lstStyle/>
          <a:p>
            <a:r>
              <a:rPr lang="en-US" dirty="0" smtClean="0"/>
              <a:t>E-rate </a:t>
            </a:r>
            <a:r>
              <a:rPr lang="en-US" dirty="0"/>
              <a:t>Categories of </a:t>
            </a:r>
            <a:r>
              <a:rPr lang="en-US" dirty="0" smtClean="0"/>
              <a:t>Service</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a:t>
            </a:r>
            <a:r>
              <a:rPr lang="en-US" dirty="0" smtClean="0"/>
              <a:t>Information</a:t>
            </a:r>
            <a:endParaRPr lang="en-US" dirty="0"/>
          </a:p>
        </p:txBody>
      </p:sp>
    </p:spTree>
    <p:extLst>
      <p:ext uri="{BB962C8B-B14F-4D97-AF65-F5344CB8AC3E}">
        <p14:creationId xmlns:p14="http://schemas.microsoft.com/office/powerpoint/2010/main" val="1452995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4191000"/>
          </a:xfrm>
        </p:spPr>
        <p:txBody>
          <a:bodyPr/>
          <a:lstStyle/>
          <a:p>
            <a:pPr marL="347472" indent="-347472">
              <a:spcAft>
                <a:spcPts val="600"/>
              </a:spcAft>
              <a:defRPr/>
            </a:pPr>
            <a:r>
              <a:rPr lang="en-US" dirty="0"/>
              <a:t>How do I file a program </a:t>
            </a:r>
            <a:r>
              <a:rPr lang="en-US" dirty="0" smtClean="0"/>
              <a:t>form?</a:t>
            </a:r>
          </a:p>
          <a:p>
            <a:pPr marL="747522" lvl="1" indent="-347472">
              <a:spcAft>
                <a:spcPts val="600"/>
              </a:spcAft>
              <a:defRPr/>
            </a:pPr>
            <a:r>
              <a:rPr lang="en-US" dirty="0" smtClean="0"/>
              <a:t>Three options:</a:t>
            </a:r>
          </a:p>
          <a:p>
            <a:pPr marL="1147572" lvl="2" indent="-347472">
              <a:spcBef>
                <a:spcPts val="0"/>
              </a:spcBef>
              <a:spcAft>
                <a:spcPts val="600"/>
              </a:spcAft>
              <a:defRPr/>
            </a:pPr>
            <a:r>
              <a:rPr lang="en-US" sz="2600" dirty="0"/>
              <a:t>File online, certify on paper</a:t>
            </a:r>
          </a:p>
          <a:p>
            <a:pPr marL="1147572" lvl="2" indent="-347472">
              <a:spcBef>
                <a:spcPts val="0"/>
              </a:spcBef>
              <a:spcAft>
                <a:spcPts val="600"/>
              </a:spcAft>
              <a:defRPr/>
            </a:pPr>
            <a:r>
              <a:rPr lang="en-US" sz="2600" dirty="0"/>
              <a:t>File online, certify online</a:t>
            </a:r>
          </a:p>
          <a:p>
            <a:pPr marL="1147572" lvl="2" indent="-347472">
              <a:spcBef>
                <a:spcPts val="0"/>
              </a:spcBef>
              <a:spcAft>
                <a:spcPts val="600"/>
              </a:spcAft>
              <a:defRPr/>
            </a:pPr>
            <a:r>
              <a:rPr lang="en-US" sz="2600" dirty="0"/>
              <a:t>File on paper, certify on paper</a:t>
            </a:r>
          </a:p>
          <a:p>
            <a:pPr marL="747522" lvl="1" indent="-347472">
              <a:spcAft>
                <a:spcPts val="600"/>
              </a:spcAft>
              <a:defRPr/>
            </a:pPr>
            <a:endParaRPr lang="en-US" dirty="0" smtClean="0"/>
          </a:p>
          <a:p>
            <a:pPr marL="747522" lvl="1" indent="-347472">
              <a:spcAft>
                <a:spcPts val="600"/>
              </a:spcAft>
              <a:defRPr/>
            </a:pPr>
            <a:r>
              <a:rPr lang="en-US" dirty="0" smtClean="0"/>
              <a:t>USAC </a:t>
            </a:r>
            <a:r>
              <a:rPr lang="en-US" dirty="0"/>
              <a:t>encourages you to file online, because online </a:t>
            </a:r>
            <a:r>
              <a:rPr lang="en-US" dirty="0" smtClean="0"/>
              <a:t>filing </a:t>
            </a:r>
            <a:r>
              <a:rPr lang="en-US" dirty="0"/>
              <a:t>speeds processing and reduces </a:t>
            </a:r>
            <a:r>
              <a:rPr lang="en-US" dirty="0" smtClean="0"/>
              <a:t>errors.</a:t>
            </a:r>
            <a:endParaRPr lang="en-US" dirty="0"/>
          </a:p>
          <a:p>
            <a:endParaRPr lang="en-US" dirty="0"/>
          </a:p>
        </p:txBody>
      </p:sp>
      <p:sp>
        <p:nvSpPr>
          <p:cNvPr id="3" name="Text Placeholder 2"/>
          <p:cNvSpPr>
            <a:spLocks noGrp="1"/>
          </p:cNvSpPr>
          <p:nvPr>
            <p:ph type="body" sz="quarter" idx="11"/>
          </p:nvPr>
        </p:nvSpPr>
        <p:spPr>
          <a:xfrm>
            <a:off x="457200" y="1600200"/>
            <a:ext cx="8229600" cy="609600"/>
          </a:xfrm>
        </p:spPr>
        <p:txBody>
          <a:bodyPr/>
          <a:lstStyle/>
          <a:p>
            <a:r>
              <a:rPr lang="en-US" dirty="0" smtClean="0"/>
              <a:t>E-rate </a:t>
            </a:r>
            <a:r>
              <a:rPr lang="en-US" dirty="0" smtClean="0"/>
              <a:t>Forms</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a:t>
            </a:r>
            <a:r>
              <a:rPr lang="en-US" dirty="0" smtClean="0"/>
              <a:t>Information</a:t>
            </a:r>
            <a:endParaRPr lang="en-US" dirty="0"/>
          </a:p>
        </p:txBody>
      </p:sp>
    </p:spTree>
    <p:extLst>
      <p:ext uri="{BB962C8B-B14F-4D97-AF65-F5344CB8AC3E}">
        <p14:creationId xmlns:p14="http://schemas.microsoft.com/office/powerpoint/2010/main" val="3273894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7200" y="1295400"/>
            <a:ext cx="8229600" cy="609600"/>
          </a:xfrm>
        </p:spPr>
        <p:txBody>
          <a:bodyPr/>
          <a:lstStyle/>
          <a:p>
            <a:r>
              <a:rPr lang="en-US" dirty="0" smtClean="0"/>
              <a:t>E-rate </a:t>
            </a:r>
            <a:r>
              <a:rPr lang="en-US" dirty="0" smtClean="0"/>
              <a:t>Letters</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a:t>
            </a:r>
            <a:r>
              <a:rPr lang="en-US" dirty="0" smtClean="0"/>
              <a:t>Information</a:t>
            </a:r>
            <a:endParaRPr lang="en-US" dirty="0"/>
          </a:p>
        </p:txBody>
      </p:sp>
      <p:sp>
        <p:nvSpPr>
          <p:cNvPr id="9" name="Text Placeholder 1"/>
          <p:cNvSpPr>
            <a:spLocks noGrp="1"/>
          </p:cNvSpPr>
          <p:nvPr>
            <p:ph type="body" sz="quarter" idx="10"/>
          </p:nvPr>
        </p:nvSpPr>
        <p:spPr>
          <a:xfrm>
            <a:off x="457200" y="1828800"/>
            <a:ext cx="8229600" cy="4495800"/>
          </a:xfrm>
        </p:spPr>
        <p:txBody>
          <a:bodyPr/>
          <a:lstStyle/>
          <a:p>
            <a:pPr>
              <a:spcAft>
                <a:spcPts val="0"/>
              </a:spcAft>
              <a:buNone/>
              <a:defRPr/>
            </a:pPr>
            <a:r>
              <a:rPr lang="en-US" dirty="0" smtClean="0"/>
              <a:t>Each </a:t>
            </a:r>
            <a:r>
              <a:rPr lang="en-US" dirty="0"/>
              <a:t>time </a:t>
            </a:r>
            <a:r>
              <a:rPr lang="en-US" dirty="0" smtClean="0"/>
              <a:t>applicants </a:t>
            </a:r>
            <a:r>
              <a:rPr lang="en-US" dirty="0"/>
              <a:t>file a program form, USAC sends you </a:t>
            </a:r>
            <a:r>
              <a:rPr lang="en-US" dirty="0" smtClean="0"/>
              <a:t>a </a:t>
            </a:r>
          </a:p>
          <a:p>
            <a:pPr>
              <a:spcAft>
                <a:spcPts val="0"/>
              </a:spcAft>
              <a:buNone/>
              <a:defRPr/>
            </a:pPr>
            <a:r>
              <a:rPr lang="en-US" dirty="0" smtClean="0"/>
              <a:t>notification or acknowledgement letter.</a:t>
            </a:r>
            <a:endParaRPr lang="en-US" dirty="0"/>
          </a:p>
          <a:p>
            <a:pPr>
              <a:spcAft>
                <a:spcPts val="600"/>
              </a:spcAft>
              <a:defRPr/>
            </a:pPr>
            <a:r>
              <a:rPr lang="en-US" dirty="0"/>
              <a:t>Letters are color-coded by funding </a:t>
            </a:r>
            <a:r>
              <a:rPr lang="en-US" dirty="0" smtClean="0"/>
              <a:t>year</a:t>
            </a:r>
          </a:p>
          <a:p>
            <a:pPr lvl="1">
              <a:spcBef>
                <a:spcPts val="600"/>
              </a:spcBef>
              <a:spcAft>
                <a:spcPts val="600"/>
              </a:spcAft>
              <a:defRPr/>
            </a:pPr>
            <a:r>
              <a:rPr lang="en-US" dirty="0" smtClean="0"/>
              <a:t> 2013</a:t>
            </a:r>
          </a:p>
          <a:p>
            <a:pPr lvl="1">
              <a:spcBef>
                <a:spcPts val="600"/>
              </a:spcBef>
              <a:spcAft>
                <a:spcPts val="600"/>
              </a:spcAft>
              <a:defRPr/>
            </a:pPr>
            <a:r>
              <a:rPr lang="en-US" dirty="0" smtClean="0"/>
              <a:t> 2014</a:t>
            </a:r>
          </a:p>
          <a:p>
            <a:pPr lvl="1">
              <a:spcBef>
                <a:spcPts val="600"/>
              </a:spcBef>
              <a:spcAft>
                <a:spcPts val="600"/>
              </a:spcAft>
              <a:defRPr/>
            </a:pPr>
            <a:r>
              <a:rPr lang="en-US" dirty="0" smtClean="0"/>
              <a:t> 2015</a:t>
            </a:r>
          </a:p>
          <a:p>
            <a:pPr lvl="1">
              <a:spcBef>
                <a:spcPts val="600"/>
              </a:spcBef>
              <a:spcAft>
                <a:spcPts val="600"/>
              </a:spcAft>
              <a:defRPr/>
            </a:pPr>
            <a:endParaRPr lang="en-US" sz="1000" dirty="0" smtClean="0"/>
          </a:p>
          <a:p>
            <a:r>
              <a:rPr lang="en-US" sz="2500" dirty="0"/>
              <a:t>Note: When storing documents, USAC encourages you to separate your program forms and letters by funding year to better organize </a:t>
            </a:r>
            <a:r>
              <a:rPr lang="en-US" sz="2500" dirty="0" smtClean="0"/>
              <a:t>them.</a:t>
            </a:r>
            <a:endParaRPr lang="en-US" sz="2500" dirty="0"/>
          </a:p>
          <a:p>
            <a:endParaRPr lang="en-US" dirty="0"/>
          </a:p>
        </p:txBody>
      </p:sp>
      <p:sp>
        <p:nvSpPr>
          <p:cNvPr id="10" name="TextBox 9"/>
          <p:cNvSpPr txBox="1"/>
          <p:nvPr/>
        </p:nvSpPr>
        <p:spPr>
          <a:xfrm>
            <a:off x="2819400" y="3200400"/>
            <a:ext cx="1543050" cy="492443"/>
          </a:xfrm>
          <a:prstGeom prst="rect">
            <a:avLst/>
          </a:prstGeom>
          <a:solidFill>
            <a:srgbClr val="FF3399"/>
          </a:solidFill>
        </p:spPr>
        <p:txBody>
          <a:bodyPr wrap="square" rtlCol="0">
            <a:spAutoFit/>
          </a:bodyPr>
          <a:lstStyle/>
          <a:p>
            <a:pPr algn="ctr"/>
            <a:r>
              <a:rPr lang="en-US" sz="2600" dirty="0" smtClean="0">
                <a:solidFill>
                  <a:schemeClr val="bg1"/>
                </a:solidFill>
              </a:rPr>
              <a:t>Pink</a:t>
            </a:r>
            <a:endParaRPr lang="en-US" sz="2600" dirty="0">
              <a:solidFill>
                <a:schemeClr val="bg1"/>
              </a:solidFill>
            </a:endParaRPr>
          </a:p>
        </p:txBody>
      </p:sp>
      <p:sp>
        <p:nvSpPr>
          <p:cNvPr id="11" name="TextBox 10"/>
          <p:cNvSpPr txBox="1"/>
          <p:nvPr/>
        </p:nvSpPr>
        <p:spPr>
          <a:xfrm>
            <a:off x="2819400" y="3692843"/>
            <a:ext cx="1543050" cy="492443"/>
          </a:xfrm>
          <a:prstGeom prst="rect">
            <a:avLst/>
          </a:prstGeom>
          <a:solidFill>
            <a:srgbClr val="0070C0"/>
          </a:solidFill>
        </p:spPr>
        <p:txBody>
          <a:bodyPr wrap="square" rtlCol="0">
            <a:spAutoFit/>
          </a:bodyPr>
          <a:lstStyle/>
          <a:p>
            <a:pPr algn="ctr"/>
            <a:r>
              <a:rPr lang="en-US" sz="2600" dirty="0" smtClean="0">
                <a:solidFill>
                  <a:schemeClr val="bg1"/>
                </a:solidFill>
              </a:rPr>
              <a:t>Blue</a:t>
            </a:r>
            <a:endParaRPr lang="en-US" sz="2600" dirty="0">
              <a:solidFill>
                <a:schemeClr val="bg1"/>
              </a:solidFill>
            </a:endParaRPr>
          </a:p>
        </p:txBody>
      </p:sp>
      <p:sp>
        <p:nvSpPr>
          <p:cNvPr id="12" name="TextBox 11"/>
          <p:cNvSpPr txBox="1"/>
          <p:nvPr/>
        </p:nvSpPr>
        <p:spPr>
          <a:xfrm>
            <a:off x="2819400" y="4185286"/>
            <a:ext cx="1543050" cy="492443"/>
          </a:xfrm>
          <a:prstGeom prst="rect">
            <a:avLst/>
          </a:prstGeom>
          <a:solidFill>
            <a:srgbClr val="FFFF00"/>
          </a:solidFill>
        </p:spPr>
        <p:txBody>
          <a:bodyPr wrap="square" rtlCol="0">
            <a:spAutoFit/>
          </a:bodyPr>
          <a:lstStyle/>
          <a:p>
            <a:pPr algn="ctr"/>
            <a:r>
              <a:rPr lang="en-US" sz="2600" dirty="0" smtClean="0"/>
              <a:t>Canary</a:t>
            </a:r>
            <a:endParaRPr lang="en-US" sz="2600" dirty="0"/>
          </a:p>
        </p:txBody>
      </p:sp>
    </p:spTree>
    <p:extLst>
      <p:ext uri="{BB962C8B-B14F-4D97-AF65-F5344CB8AC3E}">
        <p14:creationId xmlns:p14="http://schemas.microsoft.com/office/powerpoint/2010/main" val="2031218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6" name="Text Placeholder 5"/>
          <p:cNvSpPr>
            <a:spLocks noGrp="1"/>
          </p:cNvSpPr>
          <p:nvPr>
            <p:ph type="body" sz="quarter" idx="11"/>
          </p:nvPr>
        </p:nvSpPr>
        <p:spPr/>
        <p:txBody>
          <a:bodyPr/>
          <a:lstStyle/>
          <a:p>
            <a:r>
              <a:rPr lang="en-US" dirty="0"/>
              <a:t>Technology </a:t>
            </a:r>
            <a:r>
              <a:rPr lang="en-US" dirty="0" smtClean="0"/>
              <a:t>Planning</a:t>
            </a:r>
            <a:endParaRPr lang="en-US" dirty="0"/>
          </a:p>
        </p:txBody>
      </p:sp>
    </p:spTree>
    <p:extLst>
      <p:ext uri="{BB962C8B-B14F-4D97-AF65-F5344CB8AC3E}">
        <p14:creationId xmlns:p14="http://schemas.microsoft.com/office/powerpoint/2010/main" val="3626906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534400" cy="4038600"/>
          </a:xfrm>
        </p:spPr>
        <p:txBody>
          <a:bodyPr/>
          <a:lstStyle/>
          <a:p>
            <a:pPr marL="347472" indent="-347472">
              <a:spcAft>
                <a:spcPts val="600"/>
              </a:spcAft>
            </a:pPr>
            <a:r>
              <a:rPr lang="en-US" dirty="0"/>
              <a:t>A technology plan must contain the following </a:t>
            </a:r>
            <a:r>
              <a:rPr lang="en-US" dirty="0" smtClean="0"/>
              <a:t>4 elements:</a:t>
            </a:r>
          </a:p>
          <a:p>
            <a:pPr marL="747522" lvl="1" indent="-347472">
              <a:spcAft>
                <a:spcPts val="600"/>
              </a:spcAft>
            </a:pPr>
            <a:r>
              <a:rPr lang="en-US" dirty="0" smtClean="0"/>
              <a:t>Goals </a:t>
            </a:r>
            <a:r>
              <a:rPr lang="en-US" dirty="0"/>
              <a:t>and strategies for using technology to </a:t>
            </a:r>
            <a:r>
              <a:rPr lang="en-US" dirty="0" smtClean="0"/>
              <a:t>improve education </a:t>
            </a:r>
            <a:r>
              <a:rPr lang="en-US" dirty="0"/>
              <a:t>or library </a:t>
            </a:r>
            <a:r>
              <a:rPr lang="en-US" dirty="0" smtClean="0"/>
              <a:t>services</a:t>
            </a:r>
          </a:p>
          <a:p>
            <a:pPr marL="747522" lvl="1" indent="-347472">
              <a:spcAft>
                <a:spcPts val="600"/>
              </a:spcAft>
            </a:pPr>
            <a:r>
              <a:rPr lang="en-US" dirty="0" smtClean="0"/>
              <a:t>Needs assessment</a:t>
            </a:r>
          </a:p>
          <a:p>
            <a:pPr marL="747522" lvl="1" indent="-347472">
              <a:spcAft>
                <a:spcPts val="600"/>
              </a:spcAft>
            </a:pPr>
            <a:r>
              <a:rPr lang="en-US" dirty="0" smtClean="0"/>
              <a:t>Staff training</a:t>
            </a:r>
          </a:p>
          <a:p>
            <a:pPr marL="747522" lvl="1" indent="-347472">
              <a:spcAft>
                <a:spcPts val="600"/>
              </a:spcAft>
            </a:pPr>
            <a:r>
              <a:rPr lang="en-US" dirty="0" smtClean="0"/>
              <a:t>Evaluation plan</a:t>
            </a:r>
            <a:endParaRPr lang="en-US" dirty="0"/>
          </a:p>
          <a:p>
            <a:r>
              <a:rPr lang="en-US" dirty="0" smtClean="0"/>
              <a:t>Technology plans must be approved </a:t>
            </a:r>
            <a:r>
              <a:rPr lang="en-US" dirty="0"/>
              <a:t>by a USAC-certified Technology Plan Approver (TPA</a:t>
            </a:r>
            <a:r>
              <a:rPr lang="en-US" dirty="0" smtClean="0"/>
              <a:t>).</a:t>
            </a:r>
            <a:endParaRPr lang="en-US" dirty="0"/>
          </a:p>
        </p:txBody>
      </p:sp>
      <p:sp>
        <p:nvSpPr>
          <p:cNvPr id="3" name="Text Placeholder 2"/>
          <p:cNvSpPr>
            <a:spLocks noGrp="1"/>
          </p:cNvSpPr>
          <p:nvPr>
            <p:ph type="body" sz="quarter" idx="11"/>
          </p:nvPr>
        </p:nvSpPr>
        <p:spPr/>
        <p:txBody>
          <a:bodyPr/>
          <a:lstStyle/>
          <a:p>
            <a:r>
              <a:rPr lang="en-US" dirty="0" smtClean="0"/>
              <a:t>Technology Plans (P2 Services Only)</a:t>
            </a:r>
            <a:endParaRPr lang="en-US" dirty="0"/>
          </a:p>
        </p:txBody>
      </p:sp>
      <p:sp>
        <p:nvSpPr>
          <p:cNvPr id="4" name="Text Placeholder 3"/>
          <p:cNvSpPr>
            <a:spLocks noGrp="1"/>
          </p:cNvSpPr>
          <p:nvPr>
            <p:ph type="body" sz="quarter" idx="12"/>
          </p:nvPr>
        </p:nvSpPr>
        <p:spPr>
          <a:xfrm>
            <a:off x="2667000" y="381000"/>
            <a:ext cx="6096000" cy="533400"/>
          </a:xfrm>
        </p:spPr>
        <p:txBody>
          <a:bodyPr/>
          <a:lstStyle/>
          <a:p>
            <a:r>
              <a:rPr lang="en-US" dirty="0"/>
              <a:t>Technology </a:t>
            </a:r>
            <a:r>
              <a:rPr lang="en-US" dirty="0" smtClean="0"/>
              <a:t>Planning</a:t>
            </a:r>
            <a:endParaRPr lang="en-US" dirty="0"/>
          </a:p>
        </p:txBody>
      </p:sp>
    </p:spTree>
    <p:extLst>
      <p:ext uri="{BB962C8B-B14F-4D97-AF65-F5344CB8AC3E}">
        <p14:creationId xmlns:p14="http://schemas.microsoft.com/office/powerpoint/2010/main" val="12923041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6" name="Text Placeholder 5"/>
          <p:cNvSpPr>
            <a:spLocks noGrp="1"/>
          </p:cNvSpPr>
          <p:nvPr>
            <p:ph type="body" sz="quarter" idx="11"/>
          </p:nvPr>
        </p:nvSpPr>
        <p:spPr/>
        <p:txBody>
          <a:bodyPr/>
          <a:lstStyle/>
          <a:p>
            <a:r>
              <a:rPr lang="en-US" dirty="0"/>
              <a:t>Requesting </a:t>
            </a:r>
            <a:r>
              <a:rPr lang="en-US" dirty="0" smtClean="0"/>
              <a:t>Services </a:t>
            </a:r>
          </a:p>
          <a:p>
            <a:r>
              <a:rPr lang="en-US" dirty="0" smtClean="0"/>
              <a:t>(</a:t>
            </a:r>
            <a:r>
              <a:rPr lang="en-US" dirty="0"/>
              <a:t>FCC Form 470</a:t>
            </a:r>
            <a:r>
              <a:rPr lang="en-US" dirty="0" smtClean="0"/>
              <a:t>)</a:t>
            </a:r>
            <a:endParaRPr lang="en-US" dirty="0"/>
          </a:p>
        </p:txBody>
      </p:sp>
    </p:spTree>
    <p:extLst>
      <p:ext uri="{BB962C8B-B14F-4D97-AF65-F5344CB8AC3E}">
        <p14:creationId xmlns:p14="http://schemas.microsoft.com/office/powerpoint/2010/main" val="2396080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905000"/>
            <a:ext cx="8229600" cy="4419600"/>
          </a:xfrm>
        </p:spPr>
        <p:txBody>
          <a:bodyPr/>
          <a:lstStyle/>
          <a:p>
            <a:pPr marL="342900" lvl="1" indent="-342900">
              <a:spcAft>
                <a:spcPts val="600"/>
              </a:spcAft>
              <a:buFont typeface="Arial" pitchFamily="34" charset="0"/>
              <a:buChar char="•"/>
              <a:defRPr/>
            </a:pPr>
            <a:r>
              <a:rPr lang="en-US" dirty="0"/>
              <a:t>Opens </a:t>
            </a:r>
            <a:r>
              <a:rPr lang="en-US" dirty="0" smtClean="0"/>
              <a:t>your </a:t>
            </a:r>
            <a:r>
              <a:rPr lang="en-US" dirty="0"/>
              <a:t>competitive bidding </a:t>
            </a:r>
            <a:r>
              <a:rPr lang="en-US" dirty="0" smtClean="0"/>
              <a:t>process.</a:t>
            </a:r>
            <a:endParaRPr lang="en-US" dirty="0"/>
          </a:p>
          <a:p>
            <a:pPr marL="342900" lvl="1" indent="-342900">
              <a:spcAft>
                <a:spcPts val="600"/>
              </a:spcAft>
              <a:buFont typeface="Arial" pitchFamily="34" charset="0"/>
              <a:buChar char="•"/>
              <a:defRPr/>
            </a:pPr>
            <a:r>
              <a:rPr lang="en-US" dirty="0"/>
              <a:t>Notifies potential bidders of the types and quantities of services that you </a:t>
            </a:r>
            <a:r>
              <a:rPr lang="en-US" dirty="0" smtClean="0"/>
              <a:t>need.</a:t>
            </a:r>
            <a:endParaRPr lang="en-US" dirty="0"/>
          </a:p>
          <a:p>
            <a:pPr marL="342900" lvl="1" indent="-342900">
              <a:spcAft>
                <a:spcPts val="600"/>
              </a:spcAft>
              <a:buFont typeface="Arial" pitchFamily="34" charset="0"/>
              <a:buChar char="•"/>
              <a:defRPr/>
            </a:pPr>
            <a:r>
              <a:rPr lang="en-US" dirty="0"/>
              <a:t>Must be posted on the USAC website at least 28 days before filing the FCC Form </a:t>
            </a:r>
            <a:r>
              <a:rPr lang="en-US" dirty="0" smtClean="0"/>
              <a:t>471.</a:t>
            </a:r>
            <a:endParaRPr lang="en-US" dirty="0"/>
          </a:p>
          <a:p>
            <a:pPr marL="342900" lvl="1" indent="-342900">
              <a:spcAft>
                <a:spcPts val="600"/>
              </a:spcAft>
              <a:buFont typeface="Arial" pitchFamily="34" charset="0"/>
              <a:buChar char="•"/>
              <a:defRPr/>
            </a:pPr>
            <a:endParaRPr lang="en-US" sz="800" dirty="0"/>
          </a:p>
          <a:p>
            <a:pPr marL="0" lvl="1" indent="0">
              <a:spcAft>
                <a:spcPts val="600"/>
              </a:spcAft>
              <a:buNone/>
              <a:defRPr/>
            </a:pPr>
            <a:r>
              <a:rPr lang="en-US" sz="2400" b="1" dirty="0"/>
              <a:t>Note:</a:t>
            </a:r>
            <a:r>
              <a:rPr lang="en-US" sz="2400" dirty="0"/>
              <a:t> Request for Proposals (RFPs) </a:t>
            </a:r>
            <a:r>
              <a:rPr lang="en-US" sz="2400" dirty="0">
                <a:ea typeface="Calibri"/>
                <a:cs typeface="Times New Roman"/>
              </a:rPr>
              <a:t>or other supplemental </a:t>
            </a:r>
            <a:r>
              <a:rPr lang="en-US" sz="2400" dirty="0" smtClean="0">
                <a:ea typeface="Calibri"/>
                <a:cs typeface="Times New Roman"/>
              </a:rPr>
              <a:t>documents </a:t>
            </a:r>
            <a:r>
              <a:rPr lang="en-US" sz="2400" dirty="0" smtClean="0"/>
              <a:t>may </a:t>
            </a:r>
            <a:r>
              <a:rPr lang="en-US" sz="2400" dirty="0"/>
              <a:t>be issued in addition to describe specific needs and circumstances. If you issue </a:t>
            </a:r>
            <a:r>
              <a:rPr lang="en-US" sz="2400" dirty="0" smtClean="0"/>
              <a:t>an </a:t>
            </a:r>
            <a:r>
              <a:rPr lang="en-US" sz="2400" dirty="0"/>
              <a:t>RFP (or provide supplemental documents)</a:t>
            </a:r>
            <a:r>
              <a:rPr lang="en-US" sz="2400" dirty="0" smtClean="0"/>
              <a:t>, </a:t>
            </a:r>
            <a:r>
              <a:rPr lang="en-US" sz="2400" dirty="0"/>
              <a:t>the </a:t>
            </a:r>
            <a:r>
              <a:rPr lang="en-US" sz="2400" b="1" dirty="0"/>
              <a:t>RFP, supplemental documents, and </a:t>
            </a:r>
            <a:r>
              <a:rPr lang="en-US" sz="2400" b="1" dirty="0" smtClean="0"/>
              <a:t>FCC </a:t>
            </a:r>
            <a:r>
              <a:rPr lang="en-US" sz="2400" b="1" dirty="0"/>
              <a:t>Form 470 must be available during the same 28-day period.</a:t>
            </a:r>
          </a:p>
          <a:p>
            <a:endParaRPr lang="en-US" dirty="0"/>
          </a:p>
        </p:txBody>
      </p:sp>
      <p:sp>
        <p:nvSpPr>
          <p:cNvPr id="3" name="Text Placeholder 2"/>
          <p:cNvSpPr>
            <a:spLocks noGrp="1"/>
          </p:cNvSpPr>
          <p:nvPr>
            <p:ph type="body" sz="quarter" idx="11"/>
          </p:nvPr>
        </p:nvSpPr>
        <p:spPr>
          <a:xfrm>
            <a:off x="457200" y="1371600"/>
            <a:ext cx="8229600" cy="609600"/>
          </a:xfrm>
        </p:spPr>
        <p:txBody>
          <a:bodyPr/>
          <a:lstStyle/>
          <a:p>
            <a:r>
              <a:rPr lang="en-US" dirty="0"/>
              <a:t>FCC Form 470 </a:t>
            </a:r>
            <a:r>
              <a:rPr lang="en-US" dirty="0" smtClean="0"/>
              <a:t>Purpose</a:t>
            </a:r>
            <a:endParaRPr lang="en-US" dirty="0"/>
          </a:p>
        </p:txBody>
      </p:sp>
      <p:sp>
        <p:nvSpPr>
          <p:cNvPr id="4" name="Text Placeholder 3"/>
          <p:cNvSpPr>
            <a:spLocks noGrp="1"/>
          </p:cNvSpPr>
          <p:nvPr>
            <p:ph type="body" sz="quarter" idx="12"/>
          </p:nvPr>
        </p:nvSpPr>
        <p:spPr/>
        <p:txBody>
          <a:bodyPr/>
          <a:lstStyle/>
          <a:p>
            <a:r>
              <a:rPr lang="en-US" dirty="0"/>
              <a:t>Requesting </a:t>
            </a:r>
            <a:r>
              <a:rPr lang="en-US" dirty="0" smtClean="0"/>
              <a:t>Services</a:t>
            </a:r>
            <a:endParaRPr lang="en-US" dirty="0"/>
          </a:p>
        </p:txBody>
      </p:sp>
    </p:spTree>
    <p:extLst>
      <p:ext uri="{BB962C8B-B14F-4D97-AF65-F5344CB8AC3E}">
        <p14:creationId xmlns:p14="http://schemas.microsoft.com/office/powerpoint/2010/main" val="3337556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133600"/>
            <a:ext cx="8229600" cy="4191000"/>
          </a:xfrm>
        </p:spPr>
        <p:txBody>
          <a:bodyPr/>
          <a:lstStyle/>
          <a:p>
            <a:pPr marL="342900" lvl="1" indent="-342900">
              <a:spcAft>
                <a:spcPts val="600"/>
              </a:spcAft>
              <a:buFont typeface="Arial" charset="0"/>
              <a:buChar char="•"/>
            </a:pPr>
            <a:r>
              <a:rPr lang="en-US" dirty="0" smtClean="0"/>
              <a:t>Billed </a:t>
            </a:r>
            <a:r>
              <a:rPr lang="en-US" dirty="0"/>
              <a:t>Entity Number (BEN): an identification number assigned by USAC to each school or library </a:t>
            </a:r>
            <a:r>
              <a:rPr lang="en-US" dirty="0" smtClean="0"/>
              <a:t>building.</a:t>
            </a:r>
            <a:endParaRPr lang="en-US" dirty="0"/>
          </a:p>
          <a:p>
            <a:pPr marL="342900" lvl="2" indent="-342900">
              <a:spcBef>
                <a:spcPts val="0"/>
              </a:spcBef>
              <a:spcAft>
                <a:spcPts val="600"/>
              </a:spcAft>
            </a:pPr>
            <a:r>
              <a:rPr lang="en-US" sz="2600" dirty="0"/>
              <a:t>Personal Identification Number (PIN): a code assigned by USAC to applicants for use in certifying program forms </a:t>
            </a:r>
            <a:r>
              <a:rPr lang="en-US" sz="2600" dirty="0" smtClean="0"/>
              <a:t>online.</a:t>
            </a:r>
          </a:p>
          <a:p>
            <a:pPr marL="342900" lvl="2" indent="-342900">
              <a:spcBef>
                <a:spcPts val="0"/>
              </a:spcBef>
              <a:spcAft>
                <a:spcPts val="600"/>
              </a:spcAft>
            </a:pPr>
            <a:r>
              <a:rPr lang="en-US" sz="2600" dirty="0">
                <a:solidFill>
                  <a:prstClr val="black"/>
                </a:solidFill>
              </a:rPr>
              <a:t>Allowable </a:t>
            </a:r>
            <a:r>
              <a:rPr lang="en-US" sz="2600" dirty="0" smtClean="0">
                <a:solidFill>
                  <a:prstClr val="black"/>
                </a:solidFill>
              </a:rPr>
              <a:t>Contract </a:t>
            </a:r>
            <a:r>
              <a:rPr lang="en-US" sz="2600" dirty="0">
                <a:solidFill>
                  <a:prstClr val="black"/>
                </a:solidFill>
              </a:rPr>
              <a:t>Date (ACD): the date which marks the end of the </a:t>
            </a:r>
            <a:r>
              <a:rPr lang="en-US" sz="2600" dirty="0"/>
              <a:t>28-day waiting </a:t>
            </a:r>
            <a:r>
              <a:rPr lang="en-US" sz="2600" dirty="0" smtClean="0"/>
              <a:t>period.</a:t>
            </a:r>
          </a:p>
          <a:p>
            <a:pPr marL="342900" lvl="2" indent="-342900">
              <a:spcBef>
                <a:spcPts val="0"/>
              </a:spcBef>
              <a:spcAft>
                <a:spcPts val="600"/>
              </a:spcAft>
            </a:pPr>
            <a:endParaRPr lang="en-US" sz="2800" dirty="0">
              <a:solidFill>
                <a:prstClr val="black"/>
              </a:solidFill>
            </a:endParaRPr>
          </a:p>
          <a:p>
            <a:pPr marL="342900" lvl="2" indent="-342900">
              <a:spcBef>
                <a:spcPts val="0"/>
              </a:spcBef>
              <a:spcAft>
                <a:spcPts val="600"/>
              </a:spcAft>
            </a:pPr>
            <a:endParaRPr lang="en-US" sz="2600" dirty="0"/>
          </a:p>
          <a:p>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Acronyms</a:t>
            </a:r>
            <a:endParaRPr lang="en-US" dirty="0"/>
          </a:p>
        </p:txBody>
      </p:sp>
      <p:sp>
        <p:nvSpPr>
          <p:cNvPr id="4" name="Text Placeholder 3"/>
          <p:cNvSpPr>
            <a:spLocks noGrp="1"/>
          </p:cNvSpPr>
          <p:nvPr>
            <p:ph type="body" sz="quarter" idx="12"/>
          </p:nvPr>
        </p:nvSpPr>
        <p:spPr/>
        <p:txBody>
          <a:bodyPr/>
          <a:lstStyle/>
          <a:p>
            <a:r>
              <a:rPr lang="en-US" dirty="0"/>
              <a:t>Requesting </a:t>
            </a:r>
            <a:r>
              <a:rPr lang="en-US" dirty="0" smtClean="0"/>
              <a:t>Services</a:t>
            </a:r>
            <a:endParaRPr lang="en-US" dirty="0"/>
          </a:p>
        </p:txBody>
      </p:sp>
    </p:spTree>
    <p:extLst>
      <p:ext uri="{BB962C8B-B14F-4D97-AF65-F5344CB8AC3E}">
        <p14:creationId xmlns:p14="http://schemas.microsoft.com/office/powerpoint/2010/main" val="1633237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86000"/>
            <a:ext cx="8229600" cy="4038600"/>
          </a:xfrm>
        </p:spPr>
        <p:txBody>
          <a:bodyPr/>
          <a:lstStyle/>
          <a:p>
            <a:pPr marL="342900" lvl="2" indent="-342900">
              <a:spcBef>
                <a:spcPts val="0"/>
              </a:spcBef>
              <a:spcAft>
                <a:spcPts val="600"/>
              </a:spcAft>
            </a:pPr>
            <a:r>
              <a:rPr lang="en-US" sz="2600" dirty="0" smtClean="0"/>
              <a:t>FCC </a:t>
            </a:r>
            <a:r>
              <a:rPr lang="en-US" sz="2600" dirty="0"/>
              <a:t>Form 470 Receipt Notification Letter (RNL): a letter issued by USAC to the applicant that summarizes the information provided in the FCC Form </a:t>
            </a:r>
            <a:r>
              <a:rPr lang="en-US" sz="2600" dirty="0" smtClean="0"/>
              <a:t>470.</a:t>
            </a:r>
            <a:endParaRPr lang="en-US" sz="2600" dirty="0"/>
          </a:p>
          <a:p>
            <a:pPr marL="342900" lvl="2" indent="-342900">
              <a:spcBef>
                <a:spcPts val="0"/>
              </a:spcBef>
              <a:spcAft>
                <a:spcPts val="600"/>
              </a:spcAft>
            </a:pPr>
            <a:r>
              <a:rPr lang="en-US" sz="2600" dirty="0" smtClean="0"/>
              <a:t>If you notice mistakes, use </a:t>
            </a:r>
            <a:r>
              <a:rPr lang="en-US" sz="2600" dirty="0"/>
              <a:t>the RNL to make allowable </a:t>
            </a:r>
            <a:r>
              <a:rPr lang="en-US" sz="2600" dirty="0" smtClean="0"/>
              <a:t>corrections immediately.</a:t>
            </a:r>
            <a:endParaRPr lang="en-US" sz="2600" dirty="0"/>
          </a:p>
          <a:p>
            <a:pPr marL="342900" lvl="2" indent="-342900">
              <a:spcBef>
                <a:spcPts val="0"/>
              </a:spcBef>
              <a:spcAft>
                <a:spcPts val="600"/>
              </a:spcAft>
            </a:pPr>
            <a:endParaRPr lang="en-US" sz="2800" dirty="0">
              <a:solidFill>
                <a:prstClr val="black"/>
              </a:solidFill>
            </a:endParaRPr>
          </a:p>
          <a:p>
            <a:pPr marL="342900" lvl="2" indent="-342900">
              <a:spcBef>
                <a:spcPts val="0"/>
              </a:spcBef>
              <a:spcAft>
                <a:spcPts val="600"/>
              </a:spcAft>
            </a:pPr>
            <a:endParaRPr lang="en-US" sz="2600" dirty="0"/>
          </a:p>
          <a:p>
            <a:endParaRPr lang="en-US" dirty="0"/>
          </a:p>
        </p:txBody>
      </p:sp>
      <p:sp>
        <p:nvSpPr>
          <p:cNvPr id="3" name="Text Placeholder 2"/>
          <p:cNvSpPr>
            <a:spLocks noGrp="1"/>
          </p:cNvSpPr>
          <p:nvPr>
            <p:ph type="body" sz="quarter" idx="11"/>
          </p:nvPr>
        </p:nvSpPr>
        <p:spPr>
          <a:xfrm>
            <a:off x="457200" y="1524000"/>
            <a:ext cx="8229600" cy="609600"/>
          </a:xfrm>
        </p:spPr>
        <p:txBody>
          <a:bodyPr/>
          <a:lstStyle/>
          <a:p>
            <a:r>
              <a:rPr lang="en-US" dirty="0" smtClean="0"/>
              <a:t>Response Letter</a:t>
            </a:r>
            <a:endParaRPr lang="en-US" dirty="0"/>
          </a:p>
        </p:txBody>
      </p:sp>
      <p:sp>
        <p:nvSpPr>
          <p:cNvPr id="4" name="Text Placeholder 3"/>
          <p:cNvSpPr>
            <a:spLocks noGrp="1"/>
          </p:cNvSpPr>
          <p:nvPr>
            <p:ph type="body" sz="quarter" idx="12"/>
          </p:nvPr>
        </p:nvSpPr>
        <p:spPr/>
        <p:txBody>
          <a:bodyPr/>
          <a:lstStyle/>
          <a:p>
            <a:r>
              <a:rPr lang="en-US" dirty="0"/>
              <a:t>Requesting </a:t>
            </a:r>
            <a:r>
              <a:rPr lang="en-US" dirty="0" smtClean="0"/>
              <a:t>Services</a:t>
            </a:r>
            <a:endParaRPr lang="en-US" dirty="0"/>
          </a:p>
        </p:txBody>
      </p:sp>
    </p:spTree>
    <p:extLst>
      <p:ext uri="{BB962C8B-B14F-4D97-AF65-F5344CB8AC3E}">
        <p14:creationId xmlns:p14="http://schemas.microsoft.com/office/powerpoint/2010/main" val="23139584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8229600" cy="4191000"/>
          </a:xfrm>
          <a:prstGeom prst="rect">
            <a:avLst/>
          </a:prstGeom>
        </p:spPr>
        <p:txBody>
          <a:bodyPr/>
          <a:lstStyle/>
          <a:p>
            <a:pPr>
              <a:spcAft>
                <a:spcPts val="600"/>
              </a:spcAft>
            </a:pPr>
            <a:r>
              <a:rPr lang="en-US" dirty="0"/>
              <a:t>General information about E-rate</a:t>
            </a:r>
          </a:p>
          <a:p>
            <a:pPr>
              <a:spcAft>
                <a:spcPts val="600"/>
              </a:spcAft>
            </a:pPr>
            <a:r>
              <a:rPr lang="en-US" dirty="0"/>
              <a:t>Technology planning</a:t>
            </a:r>
          </a:p>
          <a:p>
            <a:pPr>
              <a:spcAft>
                <a:spcPts val="600"/>
              </a:spcAft>
            </a:pPr>
            <a:r>
              <a:rPr lang="en-US" dirty="0"/>
              <a:t>Requesting services (FCC Form 470)</a:t>
            </a:r>
          </a:p>
          <a:p>
            <a:pPr>
              <a:spcAft>
                <a:spcPts val="600"/>
              </a:spcAft>
            </a:pPr>
            <a:r>
              <a:rPr lang="en-US" dirty="0"/>
              <a:t>Competitive bidding process</a:t>
            </a:r>
          </a:p>
          <a:p>
            <a:pPr>
              <a:spcAft>
                <a:spcPts val="600"/>
              </a:spcAft>
            </a:pPr>
            <a:r>
              <a:rPr lang="en-US" dirty="0"/>
              <a:t>Ordering services (FCC Form 471)</a:t>
            </a:r>
          </a:p>
          <a:p>
            <a:pPr>
              <a:spcAft>
                <a:spcPts val="600"/>
              </a:spcAft>
            </a:pPr>
            <a:r>
              <a:rPr lang="en-US" dirty="0"/>
              <a:t>Application review </a:t>
            </a:r>
            <a:r>
              <a:rPr lang="en-US" dirty="0" smtClean="0"/>
              <a:t>and </a:t>
            </a:r>
            <a:r>
              <a:rPr lang="en-US" dirty="0"/>
              <a:t>funding commitments</a:t>
            </a:r>
          </a:p>
          <a:p>
            <a:pPr>
              <a:spcAft>
                <a:spcPts val="600"/>
              </a:spcAft>
            </a:pPr>
            <a:r>
              <a:rPr lang="en-US" dirty="0"/>
              <a:t>Begin receiving services (FCC Form 486)</a:t>
            </a:r>
          </a:p>
          <a:p>
            <a:pPr>
              <a:spcAft>
                <a:spcPts val="600"/>
              </a:spcAft>
            </a:pPr>
            <a:r>
              <a:rPr lang="en-US" dirty="0"/>
              <a:t>Invoicing USAC (FCC Form 472 and FCC Form 474)</a:t>
            </a:r>
          </a:p>
          <a:p>
            <a:pPr>
              <a:spcAft>
                <a:spcPts val="600"/>
              </a:spcAft>
            </a:pPr>
            <a:r>
              <a:rPr lang="en-US" dirty="0"/>
              <a:t>Deadlines</a:t>
            </a:r>
          </a:p>
          <a:p>
            <a:endParaRPr lang="en-US" dirty="0"/>
          </a:p>
        </p:txBody>
      </p:sp>
      <p:sp>
        <p:nvSpPr>
          <p:cNvPr id="3" name="Text Placeholder 2"/>
          <p:cNvSpPr>
            <a:spLocks noGrp="1"/>
          </p:cNvSpPr>
          <p:nvPr>
            <p:ph type="body" sz="quarter" idx="11"/>
          </p:nvPr>
        </p:nvSpPr>
        <p:spPr>
          <a:xfrm>
            <a:off x="457200" y="1447800"/>
            <a:ext cx="8229600" cy="609600"/>
          </a:xfrm>
          <a:prstGeom prst="rect">
            <a:avLst/>
          </a:prstGeom>
        </p:spPr>
        <p:txBody>
          <a:bodyPr/>
          <a:lstStyle/>
          <a:p>
            <a:r>
              <a:rPr lang="en-US" dirty="0"/>
              <a:t>Overview</a:t>
            </a:r>
          </a:p>
        </p:txBody>
      </p:sp>
      <p:sp>
        <p:nvSpPr>
          <p:cNvPr id="4" name="Text Placeholder 3"/>
          <p:cNvSpPr>
            <a:spLocks noGrp="1"/>
          </p:cNvSpPr>
          <p:nvPr>
            <p:ph type="body" sz="quarter" idx="12"/>
          </p:nvPr>
        </p:nvSpPr>
        <p:spPr>
          <a:prstGeom prst="rect">
            <a:avLst/>
          </a:prstGeom>
        </p:spPr>
        <p:txBody>
          <a:bodyPr/>
          <a:lstStyle/>
          <a:p>
            <a:r>
              <a:rPr lang="en-US" dirty="0" smtClean="0"/>
              <a:t>Introduction to </a:t>
            </a:r>
            <a:r>
              <a:rPr lang="en-US" dirty="0" smtClean="0"/>
              <a:t>E-rate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6" name="Text Placeholder 5"/>
          <p:cNvSpPr>
            <a:spLocks noGrp="1"/>
          </p:cNvSpPr>
          <p:nvPr>
            <p:ph type="body" sz="quarter" idx="11"/>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23348009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981200"/>
            <a:ext cx="8229600" cy="4343400"/>
          </a:xfrm>
        </p:spPr>
        <p:txBody>
          <a:bodyPr/>
          <a:lstStyle/>
          <a:p>
            <a:pPr>
              <a:spcAft>
                <a:spcPts val="600"/>
              </a:spcAft>
            </a:pPr>
            <a:r>
              <a:rPr lang="en-US" dirty="0" smtClean="0"/>
              <a:t>No one </a:t>
            </a:r>
            <a:r>
              <a:rPr lang="en-US" dirty="0"/>
              <a:t>other than the applicant or an authorized representative of the applicant </a:t>
            </a:r>
            <a:r>
              <a:rPr lang="en-US" dirty="0" smtClean="0"/>
              <a:t>should prepare, sign or submit </a:t>
            </a:r>
            <a:r>
              <a:rPr lang="en-US" dirty="0"/>
              <a:t>the FCC Form 470 </a:t>
            </a:r>
            <a:r>
              <a:rPr lang="en-US" dirty="0" smtClean="0"/>
              <a:t>or certification.</a:t>
            </a:r>
          </a:p>
          <a:p>
            <a:pPr>
              <a:spcAft>
                <a:spcPts val="600"/>
              </a:spcAft>
            </a:pPr>
            <a:r>
              <a:rPr lang="en-US" dirty="0"/>
              <a:t>The FCC Form 470 must describe the desired products and services with sufficient specificity to enable interested parties to submit bid responses</a:t>
            </a:r>
            <a:r>
              <a:rPr lang="en-US" dirty="0" smtClean="0"/>
              <a:t>.</a:t>
            </a:r>
          </a:p>
          <a:p>
            <a:pPr marL="347472" indent="-347472">
              <a:spcAft>
                <a:spcPts val="600"/>
              </a:spcAft>
            </a:pPr>
            <a:r>
              <a:rPr lang="en-US" dirty="0">
                <a:solidFill>
                  <a:prstClr val="black"/>
                </a:solidFill>
              </a:rPr>
              <a:t>All potential bidders must have access to your FCC Form </a:t>
            </a:r>
            <a:r>
              <a:rPr lang="en-US" dirty="0" smtClean="0">
                <a:solidFill>
                  <a:prstClr val="black"/>
                </a:solidFill>
              </a:rPr>
              <a:t>470, RFP (</a:t>
            </a:r>
            <a:r>
              <a:rPr lang="en-US" dirty="0" smtClean="0"/>
              <a:t>or </a:t>
            </a:r>
            <a:r>
              <a:rPr lang="en-US" dirty="0"/>
              <a:t>other supplemental documents describing the </a:t>
            </a:r>
            <a:r>
              <a:rPr lang="en-US" dirty="0" smtClean="0"/>
              <a:t>procurement, if </a:t>
            </a:r>
            <a:r>
              <a:rPr lang="en-US" dirty="0"/>
              <a:t>you have them</a:t>
            </a:r>
            <a:r>
              <a:rPr lang="en-US" dirty="0" smtClean="0"/>
              <a:t>).</a:t>
            </a:r>
            <a:endParaRPr lang="en-US" dirty="0">
              <a:solidFill>
                <a:prstClr val="black"/>
              </a:solidFill>
            </a:endParaRPr>
          </a:p>
          <a:p>
            <a:pPr marL="347472" indent="-347472">
              <a:spcAft>
                <a:spcPts val="600"/>
              </a:spcAft>
            </a:pPr>
            <a:r>
              <a:rPr lang="en-US" dirty="0" smtClean="0"/>
              <a:t>You must evaluate </a:t>
            </a:r>
            <a:r>
              <a:rPr lang="en-US" dirty="0"/>
              <a:t>the incoming bids fairly and </a:t>
            </a:r>
            <a:r>
              <a:rPr lang="en-US" dirty="0" smtClean="0"/>
              <a:t>equally.</a:t>
            </a:r>
            <a:endParaRPr lang="en-US" dirty="0"/>
          </a:p>
          <a:p>
            <a:pPr>
              <a:spcAft>
                <a:spcPts val="600"/>
              </a:spcAft>
            </a:pPr>
            <a:endParaRPr lang="en-US" dirty="0"/>
          </a:p>
          <a:p>
            <a:pPr>
              <a:spcAft>
                <a:spcPts val="600"/>
              </a:spcAft>
            </a:pPr>
            <a:endParaRPr lang="en-US" dirty="0"/>
          </a:p>
          <a:p>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Competitive Bidding Requirements</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376482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graphicFrame>
        <p:nvGraphicFramePr>
          <p:cNvPr id="5" name="Content Placeholder 11"/>
          <p:cNvGraphicFramePr>
            <a:graphicFrameLocks/>
          </p:cNvGraphicFramePr>
          <p:nvPr>
            <p:extLst>
              <p:ext uri="{D42A27DB-BD31-4B8C-83A1-F6EECF244321}">
                <p14:modId xmlns:p14="http://schemas.microsoft.com/office/powerpoint/2010/main" val="4184597237"/>
              </p:ext>
            </p:extLst>
          </p:nvPr>
        </p:nvGraphicFramePr>
        <p:xfrm>
          <a:off x="381000" y="2743200"/>
          <a:ext cx="8382000" cy="3444240"/>
        </p:xfrm>
        <a:graphic>
          <a:graphicData uri="http://schemas.openxmlformats.org/drawingml/2006/table">
            <a:tbl>
              <a:tblPr firstRow="1" bandRow="1">
                <a:tableStyleId>{5C22544A-7EE6-4342-B048-85BDC9FD1C3A}</a:tableStyleId>
              </a:tblPr>
              <a:tblGrid>
                <a:gridCol w="2819400"/>
                <a:gridCol w="1880787"/>
                <a:gridCol w="1253383"/>
                <a:gridCol w="1175047"/>
                <a:gridCol w="1253383"/>
              </a:tblGrid>
              <a:tr h="320040">
                <a:tc>
                  <a:txBody>
                    <a:bodyPr/>
                    <a:lstStyle/>
                    <a:p>
                      <a:pPr algn="ctr"/>
                      <a:r>
                        <a:rPr lang="en-US" sz="2000" dirty="0" smtClean="0">
                          <a:solidFill>
                            <a:schemeClr val="bg1"/>
                          </a:solidFill>
                        </a:rPr>
                        <a:t>Factor</a:t>
                      </a:r>
                      <a:endParaRPr lang="en-US" sz="2000" dirty="0">
                        <a:solidFill>
                          <a:schemeClr val="bg1"/>
                        </a:solidFill>
                      </a:endParaRPr>
                    </a:p>
                  </a:txBody>
                  <a:tcPr>
                    <a:solidFill>
                      <a:srgbClr val="0070C0"/>
                    </a:solidFill>
                  </a:tcPr>
                </a:tc>
                <a:tc>
                  <a:txBody>
                    <a:bodyPr/>
                    <a:lstStyle/>
                    <a:p>
                      <a:r>
                        <a:rPr lang="en-US" sz="2000" dirty="0" smtClean="0">
                          <a:solidFill>
                            <a:schemeClr val="bg1"/>
                          </a:solidFill>
                        </a:rPr>
                        <a:t>Points Available</a:t>
                      </a:r>
                      <a:endParaRPr lang="en-US" sz="2000" dirty="0">
                        <a:solidFill>
                          <a:schemeClr val="bg1"/>
                        </a:solidFill>
                      </a:endParaRPr>
                    </a:p>
                  </a:txBody>
                  <a:tcPr>
                    <a:solidFill>
                      <a:srgbClr val="0070C0"/>
                    </a:solidFill>
                  </a:tcPr>
                </a:tc>
                <a:tc>
                  <a:txBody>
                    <a:bodyPr/>
                    <a:lstStyle/>
                    <a:p>
                      <a:r>
                        <a:rPr lang="en-US" sz="2000" dirty="0" smtClean="0">
                          <a:solidFill>
                            <a:schemeClr val="bg1"/>
                          </a:solidFill>
                        </a:rPr>
                        <a:t>Vendor 1</a:t>
                      </a:r>
                    </a:p>
                  </a:txBody>
                  <a:tcPr>
                    <a:solidFill>
                      <a:srgbClr val="0070C0"/>
                    </a:solidFill>
                  </a:tcPr>
                </a:tc>
                <a:tc>
                  <a:txBody>
                    <a:bodyPr/>
                    <a:lstStyle/>
                    <a:p>
                      <a:r>
                        <a:rPr lang="en-US" sz="2000" dirty="0" smtClean="0">
                          <a:solidFill>
                            <a:schemeClr val="bg1"/>
                          </a:solidFill>
                        </a:rPr>
                        <a:t>Vendor</a:t>
                      </a:r>
                      <a:r>
                        <a:rPr lang="en-US" sz="2000" baseline="0" dirty="0" smtClean="0">
                          <a:solidFill>
                            <a:schemeClr val="bg1"/>
                          </a:solidFill>
                        </a:rPr>
                        <a:t> 2</a:t>
                      </a:r>
                      <a:endParaRPr lang="en-US" sz="2000" dirty="0">
                        <a:solidFill>
                          <a:schemeClr val="bg1"/>
                        </a:solidFill>
                      </a:endParaRPr>
                    </a:p>
                  </a:txBody>
                  <a:tcPr>
                    <a:solidFill>
                      <a:srgbClr val="0070C0"/>
                    </a:solidFill>
                  </a:tcPr>
                </a:tc>
                <a:tc>
                  <a:txBody>
                    <a:bodyPr/>
                    <a:lstStyle/>
                    <a:p>
                      <a:r>
                        <a:rPr lang="en-US" sz="2000" dirty="0" smtClean="0">
                          <a:solidFill>
                            <a:schemeClr val="bg1"/>
                          </a:solidFill>
                        </a:rPr>
                        <a:t>Vendor 3</a:t>
                      </a:r>
                      <a:endParaRPr lang="en-US" sz="2000" dirty="0">
                        <a:solidFill>
                          <a:schemeClr val="bg1"/>
                        </a:solidFill>
                      </a:endParaRPr>
                    </a:p>
                  </a:txBody>
                  <a:tcPr>
                    <a:solidFill>
                      <a:srgbClr val="0070C0"/>
                    </a:solidFill>
                  </a:tcPr>
                </a:tc>
              </a:tr>
              <a:tr h="423333">
                <a:tc>
                  <a:txBody>
                    <a:bodyPr/>
                    <a:lstStyle/>
                    <a:p>
                      <a:pPr algn="ctr"/>
                      <a:r>
                        <a:rPr lang="en-US" b="1" dirty="0">
                          <a:solidFill>
                            <a:schemeClr val="tx1"/>
                          </a:solidFill>
                        </a:rPr>
                        <a:t>Price of the ELIGIBLE </a:t>
                      </a:r>
                      <a:r>
                        <a:rPr lang="en-US" b="1" dirty="0" smtClean="0">
                          <a:solidFill>
                            <a:schemeClr val="tx1"/>
                          </a:solidFill>
                        </a:rPr>
                        <a:t>products and </a:t>
                      </a:r>
                      <a:r>
                        <a:rPr lang="en-US" b="1" dirty="0">
                          <a:solidFill>
                            <a:schemeClr val="tx1"/>
                          </a:solidFill>
                        </a:rPr>
                        <a:t>services</a:t>
                      </a:r>
                    </a:p>
                  </a:txBody>
                  <a:tcPr marL="0" marR="0" marT="0" marB="0" anchor="ctr">
                    <a:solidFill>
                      <a:schemeClr val="bg1">
                        <a:lumMod val="85000"/>
                      </a:schemeClr>
                    </a:solidFill>
                  </a:tcPr>
                </a:tc>
                <a:tc>
                  <a:txBody>
                    <a:bodyPr/>
                    <a:lstStyle/>
                    <a:p>
                      <a:pPr algn="ctr"/>
                      <a:r>
                        <a:rPr lang="en-US" sz="2400" i="0" dirty="0" smtClean="0"/>
                        <a:t>30</a:t>
                      </a:r>
                      <a:endParaRPr lang="en-US" sz="2400" i="0" dirty="0"/>
                    </a:p>
                  </a:txBody>
                  <a:tcPr marL="0" marR="0" marT="0" marB="0" anchor="ctr">
                    <a:solidFill>
                      <a:schemeClr val="tx2">
                        <a:lumMod val="40000"/>
                        <a:lumOff val="60000"/>
                      </a:schemeClr>
                    </a:solidFill>
                  </a:tcPr>
                </a:tc>
                <a:tc>
                  <a:txBody>
                    <a:bodyPr/>
                    <a:lstStyle/>
                    <a:p>
                      <a:pPr algn="ctr"/>
                      <a:r>
                        <a:rPr lang="en-US" sz="2400" dirty="0" smtClean="0"/>
                        <a:t>15</a:t>
                      </a:r>
                      <a:endParaRPr lang="en-US" sz="2400" dirty="0"/>
                    </a:p>
                  </a:txBody>
                  <a:tcPr anchor="ctr">
                    <a:solidFill>
                      <a:schemeClr val="bg1">
                        <a:lumMod val="85000"/>
                      </a:schemeClr>
                    </a:solidFill>
                  </a:tcPr>
                </a:tc>
                <a:tc>
                  <a:txBody>
                    <a:bodyPr/>
                    <a:lstStyle/>
                    <a:p>
                      <a:pPr algn="ctr"/>
                      <a:r>
                        <a:rPr lang="en-US" sz="2400" dirty="0" smtClean="0"/>
                        <a:t>30</a:t>
                      </a:r>
                      <a:endParaRPr lang="en-US" sz="2400" dirty="0"/>
                    </a:p>
                  </a:txBody>
                  <a:tcPr anchor="ctr">
                    <a:solidFill>
                      <a:schemeClr val="bg1">
                        <a:lumMod val="85000"/>
                      </a:schemeClr>
                    </a:solidFill>
                  </a:tcPr>
                </a:tc>
                <a:tc>
                  <a:txBody>
                    <a:bodyPr/>
                    <a:lstStyle/>
                    <a:p>
                      <a:pPr algn="ctr"/>
                      <a:r>
                        <a:rPr lang="en-US" sz="2400" dirty="0" smtClean="0"/>
                        <a:t>25</a:t>
                      </a:r>
                      <a:endParaRPr lang="en-US" sz="2400" dirty="0"/>
                    </a:p>
                  </a:txBody>
                  <a:tcPr anchor="ctr">
                    <a:solidFill>
                      <a:schemeClr val="bg1">
                        <a:lumMod val="85000"/>
                      </a:schemeClr>
                    </a:solidFill>
                  </a:tcPr>
                </a:tc>
              </a:tr>
              <a:tr h="423333">
                <a:tc>
                  <a:txBody>
                    <a:bodyPr/>
                    <a:lstStyle/>
                    <a:p>
                      <a:pPr algn="ctr"/>
                      <a:r>
                        <a:rPr lang="en-US" dirty="0"/>
                        <a:t>Prior </a:t>
                      </a:r>
                      <a:r>
                        <a:rPr lang="en-US" dirty="0" smtClean="0"/>
                        <a:t>experience w/</a:t>
                      </a:r>
                      <a:r>
                        <a:rPr lang="en-US" baseline="0" dirty="0" smtClean="0"/>
                        <a:t> vendor</a:t>
                      </a:r>
                      <a:endParaRPr lang="en-US" dirty="0"/>
                    </a:p>
                  </a:txBody>
                  <a:tcPr marL="0" marR="0" marT="0" marB="0" anchor="ctr"/>
                </a:tc>
                <a:tc>
                  <a:txBody>
                    <a:bodyPr/>
                    <a:lstStyle/>
                    <a:p>
                      <a:pPr algn="ctr"/>
                      <a:r>
                        <a:rPr lang="en-US" sz="2400" i="0" dirty="0" smtClean="0"/>
                        <a:t>20</a:t>
                      </a:r>
                      <a:endParaRPr lang="en-US" sz="2400" i="0" dirty="0"/>
                    </a:p>
                  </a:txBody>
                  <a:tcPr marL="0" marR="0" marT="0" marB="0" anchor="ctr">
                    <a:solidFill>
                      <a:schemeClr val="tx2">
                        <a:lumMod val="40000"/>
                        <a:lumOff val="60000"/>
                      </a:schemeClr>
                    </a:solidFill>
                  </a:tcPr>
                </a:tc>
                <a:tc>
                  <a:txBody>
                    <a:bodyPr/>
                    <a:lstStyle/>
                    <a:p>
                      <a:pPr algn="ctr"/>
                      <a:r>
                        <a:rPr lang="en-US" sz="2400" dirty="0" smtClean="0"/>
                        <a:t>20</a:t>
                      </a:r>
                      <a:endParaRPr lang="en-US" sz="2400" dirty="0"/>
                    </a:p>
                  </a:txBody>
                  <a:tcPr anchor="ctr"/>
                </a:tc>
                <a:tc>
                  <a:txBody>
                    <a:bodyPr/>
                    <a:lstStyle/>
                    <a:p>
                      <a:pPr algn="ctr"/>
                      <a:r>
                        <a:rPr lang="en-US" sz="2400" dirty="0" smtClean="0"/>
                        <a:t>0</a:t>
                      </a:r>
                      <a:endParaRPr lang="en-US" sz="2400" dirty="0"/>
                    </a:p>
                  </a:txBody>
                  <a:tcPr anchor="ctr"/>
                </a:tc>
                <a:tc>
                  <a:txBody>
                    <a:bodyPr/>
                    <a:lstStyle/>
                    <a:p>
                      <a:pPr algn="ctr"/>
                      <a:r>
                        <a:rPr lang="en-US" sz="2400" dirty="0" smtClean="0"/>
                        <a:t>20</a:t>
                      </a:r>
                      <a:endParaRPr lang="en-US" sz="2400" dirty="0"/>
                    </a:p>
                  </a:txBody>
                  <a:tcPr anchor="ctr"/>
                </a:tc>
              </a:tr>
              <a:tr h="423333">
                <a:tc>
                  <a:txBody>
                    <a:bodyPr/>
                    <a:lstStyle/>
                    <a:p>
                      <a:pPr algn="ctr"/>
                      <a:r>
                        <a:rPr lang="en-US" dirty="0" smtClean="0"/>
                        <a:t>Prices for ineligible</a:t>
                      </a:r>
                      <a:r>
                        <a:rPr lang="en-US" baseline="0" dirty="0" smtClean="0"/>
                        <a:t> services, products and fees</a:t>
                      </a:r>
                      <a:endParaRPr lang="en-US" dirty="0"/>
                    </a:p>
                  </a:txBody>
                  <a:tcPr marL="0" marR="0" marT="0" marB="0" anchor="ctr">
                    <a:solidFill>
                      <a:schemeClr val="bg1">
                        <a:lumMod val="85000"/>
                      </a:schemeClr>
                    </a:solidFill>
                  </a:tcPr>
                </a:tc>
                <a:tc>
                  <a:txBody>
                    <a:bodyPr/>
                    <a:lstStyle/>
                    <a:p>
                      <a:pPr algn="ctr"/>
                      <a:r>
                        <a:rPr lang="en-US" sz="2400" i="0" dirty="0" smtClean="0"/>
                        <a:t>25</a:t>
                      </a:r>
                      <a:endParaRPr lang="en-US" sz="2400" i="0" dirty="0"/>
                    </a:p>
                  </a:txBody>
                  <a:tcPr marL="0" marR="0" marT="0" marB="0" anchor="ctr">
                    <a:solidFill>
                      <a:schemeClr val="tx2">
                        <a:lumMod val="40000"/>
                        <a:lumOff val="60000"/>
                      </a:schemeClr>
                    </a:solidFill>
                  </a:tcPr>
                </a:tc>
                <a:tc>
                  <a:txBody>
                    <a:bodyPr/>
                    <a:lstStyle/>
                    <a:p>
                      <a:pPr algn="ctr"/>
                      <a:r>
                        <a:rPr lang="en-US" sz="2400" dirty="0" smtClean="0"/>
                        <a:t>20</a:t>
                      </a:r>
                      <a:endParaRPr lang="en-US" sz="2400" dirty="0"/>
                    </a:p>
                  </a:txBody>
                  <a:tcPr anchor="ctr">
                    <a:solidFill>
                      <a:schemeClr val="bg1">
                        <a:lumMod val="85000"/>
                      </a:schemeClr>
                    </a:solidFill>
                  </a:tcPr>
                </a:tc>
                <a:tc>
                  <a:txBody>
                    <a:bodyPr/>
                    <a:lstStyle/>
                    <a:p>
                      <a:pPr algn="ctr"/>
                      <a:r>
                        <a:rPr lang="en-US" sz="2400" dirty="0" smtClean="0"/>
                        <a:t>15</a:t>
                      </a:r>
                      <a:endParaRPr lang="en-US" sz="2400" dirty="0"/>
                    </a:p>
                  </a:txBody>
                  <a:tcPr anchor="ctr">
                    <a:solidFill>
                      <a:schemeClr val="bg1">
                        <a:lumMod val="85000"/>
                      </a:schemeClr>
                    </a:solidFill>
                  </a:tcPr>
                </a:tc>
                <a:tc>
                  <a:txBody>
                    <a:bodyPr/>
                    <a:lstStyle/>
                    <a:p>
                      <a:pPr algn="ctr"/>
                      <a:r>
                        <a:rPr lang="en-US" sz="2400" dirty="0" smtClean="0"/>
                        <a:t>25</a:t>
                      </a:r>
                      <a:endParaRPr lang="en-US" sz="2400" dirty="0"/>
                    </a:p>
                  </a:txBody>
                  <a:tcPr anchor="ctr">
                    <a:solidFill>
                      <a:schemeClr val="bg1">
                        <a:lumMod val="85000"/>
                      </a:schemeClr>
                    </a:solidFill>
                  </a:tcPr>
                </a:tc>
              </a:tr>
              <a:tr h="423333">
                <a:tc>
                  <a:txBody>
                    <a:bodyPr/>
                    <a:lstStyle/>
                    <a:p>
                      <a:pPr algn="ctr"/>
                      <a:r>
                        <a:rPr lang="en-US" dirty="0" smtClean="0"/>
                        <a:t>Flexible Invoicing: 472 or 474</a:t>
                      </a:r>
                      <a:endParaRPr lang="en-US" dirty="0"/>
                    </a:p>
                  </a:txBody>
                  <a:tcPr marL="0" marR="0" marT="0" marB="0" anchor="ctr"/>
                </a:tc>
                <a:tc>
                  <a:txBody>
                    <a:bodyPr/>
                    <a:lstStyle/>
                    <a:p>
                      <a:pPr algn="ctr"/>
                      <a:r>
                        <a:rPr lang="en-US" sz="2400" i="0" dirty="0" smtClean="0"/>
                        <a:t>15</a:t>
                      </a:r>
                      <a:endParaRPr lang="en-US" sz="2400" i="0" dirty="0"/>
                    </a:p>
                  </a:txBody>
                  <a:tcPr marL="0" marR="0" marT="0" marB="0" anchor="ctr">
                    <a:solidFill>
                      <a:schemeClr val="tx2">
                        <a:lumMod val="40000"/>
                        <a:lumOff val="60000"/>
                      </a:schemeClr>
                    </a:solidFill>
                  </a:tcPr>
                </a:tc>
                <a:tc>
                  <a:txBody>
                    <a:bodyPr/>
                    <a:lstStyle/>
                    <a:p>
                      <a:pPr algn="ctr"/>
                      <a:r>
                        <a:rPr lang="en-US" sz="2400" dirty="0" smtClean="0"/>
                        <a:t>0</a:t>
                      </a:r>
                      <a:endParaRPr lang="en-US" sz="2400" dirty="0"/>
                    </a:p>
                  </a:txBody>
                  <a:tcPr anchor="ctr"/>
                </a:tc>
                <a:tc>
                  <a:txBody>
                    <a:bodyPr/>
                    <a:lstStyle/>
                    <a:p>
                      <a:pPr algn="ctr"/>
                      <a:r>
                        <a:rPr lang="en-US" sz="2400" dirty="0" smtClean="0"/>
                        <a:t>15</a:t>
                      </a:r>
                      <a:endParaRPr lang="en-US" sz="2400" dirty="0"/>
                    </a:p>
                  </a:txBody>
                  <a:tcPr anchor="ctr"/>
                </a:tc>
                <a:tc>
                  <a:txBody>
                    <a:bodyPr/>
                    <a:lstStyle/>
                    <a:p>
                      <a:pPr algn="ctr"/>
                      <a:r>
                        <a:rPr lang="en-US" sz="2400" dirty="0" smtClean="0"/>
                        <a:t>15</a:t>
                      </a:r>
                      <a:endParaRPr lang="en-US" sz="2400" dirty="0"/>
                    </a:p>
                  </a:txBody>
                  <a:tcPr anchor="ctr"/>
                </a:tc>
              </a:tr>
              <a:tr h="423333">
                <a:tc>
                  <a:txBody>
                    <a:bodyPr/>
                    <a:lstStyle/>
                    <a:p>
                      <a:pPr algn="ctr"/>
                      <a:r>
                        <a:rPr lang="en-US" dirty="0" smtClean="0"/>
                        <a:t>Local or in</a:t>
                      </a:r>
                      <a:r>
                        <a:rPr lang="en-US" baseline="0" dirty="0" smtClean="0"/>
                        <a:t>-</a:t>
                      </a:r>
                      <a:r>
                        <a:rPr lang="en-US" dirty="0" smtClean="0"/>
                        <a:t>state vendor</a:t>
                      </a:r>
                      <a:endParaRPr lang="en-US" dirty="0"/>
                    </a:p>
                  </a:txBody>
                  <a:tcPr marL="0" marR="0" marT="0" marB="0" anchor="ctr"/>
                </a:tc>
                <a:tc>
                  <a:txBody>
                    <a:bodyPr/>
                    <a:lstStyle/>
                    <a:p>
                      <a:pPr algn="ctr"/>
                      <a:r>
                        <a:rPr lang="en-US" sz="2400" i="0" dirty="0" smtClean="0"/>
                        <a:t>10</a:t>
                      </a:r>
                      <a:endParaRPr lang="en-US" sz="2400" i="0" dirty="0"/>
                    </a:p>
                  </a:txBody>
                  <a:tcPr marL="0" marR="0" marT="0" marB="0" anchor="ctr">
                    <a:solidFill>
                      <a:schemeClr val="tx2">
                        <a:lumMod val="40000"/>
                        <a:lumOff val="60000"/>
                      </a:schemeClr>
                    </a:solidFill>
                  </a:tcPr>
                </a:tc>
                <a:tc>
                  <a:txBody>
                    <a:bodyPr/>
                    <a:lstStyle/>
                    <a:p>
                      <a:pPr algn="ctr"/>
                      <a:r>
                        <a:rPr lang="en-US" sz="2400" dirty="0" smtClean="0"/>
                        <a:t>10</a:t>
                      </a:r>
                      <a:endParaRPr lang="en-US" sz="2400" dirty="0"/>
                    </a:p>
                  </a:txBody>
                  <a:tcPr anchor="ctr"/>
                </a:tc>
                <a:tc>
                  <a:txBody>
                    <a:bodyPr/>
                    <a:lstStyle/>
                    <a:p>
                      <a:pPr algn="ctr"/>
                      <a:r>
                        <a:rPr lang="en-US" sz="2400" dirty="0" smtClean="0"/>
                        <a:t>8</a:t>
                      </a:r>
                      <a:endParaRPr lang="en-US" sz="2400" dirty="0"/>
                    </a:p>
                  </a:txBody>
                  <a:tcPr anchor="ctr"/>
                </a:tc>
                <a:tc>
                  <a:txBody>
                    <a:bodyPr/>
                    <a:lstStyle/>
                    <a:p>
                      <a:pPr algn="ctr"/>
                      <a:r>
                        <a:rPr lang="en-US" sz="2400" dirty="0" smtClean="0"/>
                        <a:t>7</a:t>
                      </a:r>
                      <a:endParaRPr lang="en-US" sz="2400" dirty="0"/>
                    </a:p>
                  </a:txBody>
                  <a:tcPr anchor="ctr"/>
                </a:tc>
              </a:tr>
              <a:tr h="423333">
                <a:tc>
                  <a:txBody>
                    <a:bodyPr/>
                    <a:lstStyle/>
                    <a:p>
                      <a:pPr algn="ctr"/>
                      <a:r>
                        <a:rPr lang="en-US" b="1" dirty="0"/>
                        <a:t>Total </a:t>
                      </a:r>
                    </a:p>
                  </a:txBody>
                  <a:tcPr marL="0" marR="0" marT="0" marB="0" anchor="ctr">
                    <a:solidFill>
                      <a:schemeClr val="bg1">
                        <a:lumMod val="85000"/>
                      </a:schemeClr>
                    </a:solidFill>
                  </a:tcPr>
                </a:tc>
                <a:tc>
                  <a:txBody>
                    <a:bodyPr/>
                    <a:lstStyle/>
                    <a:p>
                      <a:pPr algn="ctr"/>
                      <a:r>
                        <a:rPr lang="en-US" sz="2400" b="1" i="0" dirty="0" smtClean="0"/>
                        <a:t>100</a:t>
                      </a:r>
                      <a:endParaRPr lang="en-US" sz="2400" b="1" i="0" dirty="0"/>
                    </a:p>
                  </a:txBody>
                  <a:tcPr marL="0" marR="0" marT="0" marB="0" anchor="ctr">
                    <a:solidFill>
                      <a:schemeClr val="tx2">
                        <a:lumMod val="40000"/>
                        <a:lumOff val="60000"/>
                      </a:schemeClr>
                    </a:solidFill>
                  </a:tcPr>
                </a:tc>
                <a:tc>
                  <a:txBody>
                    <a:bodyPr/>
                    <a:lstStyle/>
                    <a:p>
                      <a:pPr algn="ctr"/>
                      <a:r>
                        <a:rPr lang="en-US" sz="2400" b="1" dirty="0" smtClean="0"/>
                        <a:t>65</a:t>
                      </a:r>
                      <a:endParaRPr lang="en-US" sz="2400" b="1" dirty="0"/>
                    </a:p>
                  </a:txBody>
                  <a:tcPr anchor="ctr">
                    <a:solidFill>
                      <a:schemeClr val="bg1">
                        <a:lumMod val="85000"/>
                      </a:schemeClr>
                    </a:solidFill>
                  </a:tcPr>
                </a:tc>
                <a:tc>
                  <a:txBody>
                    <a:bodyPr/>
                    <a:lstStyle/>
                    <a:p>
                      <a:pPr algn="ctr"/>
                      <a:r>
                        <a:rPr lang="en-US" sz="2400" b="1" dirty="0" smtClean="0"/>
                        <a:t>68</a:t>
                      </a:r>
                      <a:endParaRPr lang="en-US" sz="2400" b="1" dirty="0"/>
                    </a:p>
                  </a:txBody>
                  <a:tcPr anchor="ctr">
                    <a:solidFill>
                      <a:schemeClr val="bg1">
                        <a:lumMod val="85000"/>
                      </a:schemeClr>
                    </a:solidFill>
                  </a:tcPr>
                </a:tc>
                <a:tc>
                  <a:txBody>
                    <a:bodyPr/>
                    <a:lstStyle/>
                    <a:p>
                      <a:pPr algn="ctr"/>
                      <a:r>
                        <a:rPr lang="en-US" sz="3200" b="1" dirty="0" smtClean="0">
                          <a:solidFill>
                            <a:srgbClr val="C00000"/>
                          </a:solidFill>
                        </a:rPr>
                        <a:t>92</a:t>
                      </a:r>
                      <a:endParaRPr lang="en-US" sz="3200" b="1" dirty="0">
                        <a:solidFill>
                          <a:srgbClr val="C00000"/>
                        </a:solidFill>
                      </a:endParaRPr>
                    </a:p>
                  </a:txBody>
                  <a:tcPr anchor="ctr">
                    <a:solidFill>
                      <a:schemeClr val="bg1">
                        <a:lumMod val="85000"/>
                      </a:schemeClr>
                    </a:solidFill>
                  </a:tcPr>
                </a:tc>
              </a:tr>
            </a:tbl>
          </a:graphicData>
        </a:graphic>
      </p:graphicFrame>
      <p:sp>
        <p:nvSpPr>
          <p:cNvPr id="6" name="Text Placeholder 1"/>
          <p:cNvSpPr>
            <a:spLocks noGrp="1"/>
          </p:cNvSpPr>
          <p:nvPr>
            <p:ph type="body" sz="quarter" idx="10"/>
          </p:nvPr>
        </p:nvSpPr>
        <p:spPr>
          <a:xfrm>
            <a:off x="457200" y="1828800"/>
            <a:ext cx="8458200" cy="838200"/>
          </a:xfrm>
        </p:spPr>
        <p:txBody>
          <a:bodyPr/>
          <a:lstStyle/>
          <a:p>
            <a:pPr lvl="0">
              <a:spcAft>
                <a:spcPts val="600"/>
              </a:spcAft>
              <a:buClr>
                <a:prstClr val="black"/>
              </a:buClr>
            </a:pPr>
            <a:r>
              <a:rPr lang="en-US" sz="2500" dirty="0">
                <a:solidFill>
                  <a:prstClr val="black"/>
                </a:solidFill>
              </a:rPr>
              <a:t>T</a:t>
            </a:r>
            <a:r>
              <a:rPr lang="en-US" sz="2500" dirty="0" smtClean="0">
                <a:solidFill>
                  <a:prstClr val="black"/>
                </a:solidFill>
              </a:rPr>
              <a:t>he </a:t>
            </a:r>
            <a:r>
              <a:rPr lang="en-US" sz="2500" dirty="0">
                <a:solidFill>
                  <a:prstClr val="black"/>
                </a:solidFill>
              </a:rPr>
              <a:t>price of the eligible products and services must be the most heavily weighted factor in your evaluation of </a:t>
            </a:r>
            <a:r>
              <a:rPr lang="en-US" sz="2500" dirty="0" smtClean="0">
                <a:solidFill>
                  <a:prstClr val="black"/>
                </a:solidFill>
              </a:rPr>
              <a:t>bids</a:t>
            </a:r>
            <a:endParaRPr lang="en-US" sz="2500" dirty="0">
              <a:solidFill>
                <a:prstClr val="black"/>
              </a:solidFill>
            </a:endParaRPr>
          </a:p>
        </p:txBody>
      </p:sp>
      <p:sp>
        <p:nvSpPr>
          <p:cNvPr id="7" name="Text Placeholder 2"/>
          <p:cNvSpPr>
            <a:spLocks noGrp="1"/>
          </p:cNvSpPr>
          <p:nvPr>
            <p:ph type="body" sz="quarter" idx="11"/>
          </p:nvPr>
        </p:nvSpPr>
        <p:spPr>
          <a:xfrm>
            <a:off x="381000" y="1295400"/>
            <a:ext cx="8305800" cy="533400"/>
          </a:xfrm>
        </p:spPr>
        <p:txBody>
          <a:bodyPr/>
          <a:lstStyle/>
          <a:p>
            <a:r>
              <a:rPr lang="en-US" dirty="0" smtClean="0"/>
              <a:t>Sample Matrix</a:t>
            </a:r>
            <a:endParaRPr lang="en-US" dirty="0"/>
          </a:p>
        </p:txBody>
      </p:sp>
    </p:spTree>
    <p:extLst>
      <p:ext uri="{BB962C8B-B14F-4D97-AF65-F5344CB8AC3E}">
        <p14:creationId xmlns:p14="http://schemas.microsoft.com/office/powerpoint/2010/main" val="34160816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342900" lvl="1" indent="-342900">
              <a:spcAft>
                <a:spcPts val="600"/>
              </a:spcAft>
              <a:buFont typeface="Arial" charset="0"/>
              <a:buChar char="•"/>
            </a:pPr>
            <a:r>
              <a:rPr lang="en-US" dirty="0" smtClean="0">
                <a:solidFill>
                  <a:prstClr val="black"/>
                </a:solidFill>
              </a:rPr>
              <a:t>After </a:t>
            </a:r>
            <a:r>
              <a:rPr lang="en-US" dirty="0">
                <a:solidFill>
                  <a:prstClr val="black"/>
                </a:solidFill>
              </a:rPr>
              <a:t>the 28-day waiting period </a:t>
            </a:r>
            <a:r>
              <a:rPr lang="en-US" dirty="0" smtClean="0">
                <a:solidFill>
                  <a:prstClr val="black"/>
                </a:solidFill>
              </a:rPr>
              <a:t>closes, on </a:t>
            </a:r>
            <a:r>
              <a:rPr lang="en-US" dirty="0">
                <a:solidFill>
                  <a:prstClr val="black"/>
                </a:solidFill>
              </a:rPr>
              <a:t>the 29</a:t>
            </a:r>
            <a:r>
              <a:rPr lang="en-US" baseline="30000" dirty="0">
                <a:solidFill>
                  <a:prstClr val="black"/>
                </a:solidFill>
              </a:rPr>
              <a:t>th</a:t>
            </a:r>
            <a:r>
              <a:rPr lang="en-US" dirty="0">
                <a:solidFill>
                  <a:prstClr val="black"/>
                </a:solidFill>
              </a:rPr>
              <a:t> </a:t>
            </a:r>
            <a:r>
              <a:rPr lang="en-US" dirty="0" smtClean="0">
                <a:solidFill>
                  <a:prstClr val="black"/>
                </a:solidFill>
              </a:rPr>
              <a:t>day, you </a:t>
            </a:r>
            <a:r>
              <a:rPr lang="en-US" dirty="0">
                <a:solidFill>
                  <a:prstClr val="black"/>
                </a:solidFill>
              </a:rPr>
              <a:t>can:</a:t>
            </a:r>
          </a:p>
          <a:p>
            <a:pPr marL="914400" lvl="1" indent="-514350">
              <a:spcAft>
                <a:spcPts val="600"/>
              </a:spcAft>
              <a:buFont typeface="+mj-lt"/>
              <a:buAutoNum type="arabicPeriod"/>
            </a:pPr>
            <a:r>
              <a:rPr lang="en-US" dirty="0">
                <a:solidFill>
                  <a:prstClr val="black"/>
                </a:solidFill>
              </a:rPr>
              <a:t>Evaluate bids received</a:t>
            </a:r>
          </a:p>
          <a:p>
            <a:pPr marL="914400" lvl="1" indent="-514350">
              <a:spcAft>
                <a:spcPts val="600"/>
              </a:spcAft>
              <a:buFont typeface="+mj-lt"/>
              <a:buAutoNum type="arabicPeriod"/>
            </a:pPr>
            <a:r>
              <a:rPr lang="en-US" dirty="0">
                <a:solidFill>
                  <a:prstClr val="black"/>
                </a:solidFill>
              </a:rPr>
              <a:t>Choose your service provider(s)</a:t>
            </a:r>
          </a:p>
          <a:p>
            <a:pPr marL="914400" lvl="1" indent="-514350">
              <a:spcAft>
                <a:spcPts val="600"/>
              </a:spcAft>
              <a:buFont typeface="+mj-lt"/>
              <a:buAutoNum type="arabicPeriod"/>
            </a:pPr>
            <a:r>
              <a:rPr lang="en-US" dirty="0">
                <a:solidFill>
                  <a:prstClr val="black"/>
                </a:solidFill>
              </a:rPr>
              <a:t>Sign a contract (if applicable)</a:t>
            </a:r>
          </a:p>
          <a:p>
            <a:pPr marL="914400" lvl="1" indent="-514350">
              <a:spcAft>
                <a:spcPts val="600"/>
              </a:spcAft>
              <a:buFont typeface="+mj-lt"/>
              <a:buAutoNum type="arabicPeriod"/>
            </a:pPr>
            <a:r>
              <a:rPr lang="en-US" dirty="0">
                <a:solidFill>
                  <a:prstClr val="black"/>
                </a:solidFill>
              </a:rPr>
              <a:t>Submit an FCC Form </a:t>
            </a:r>
            <a:r>
              <a:rPr lang="en-US" dirty="0" smtClean="0">
                <a:solidFill>
                  <a:prstClr val="black"/>
                </a:solidFill>
              </a:rPr>
              <a:t>471.</a:t>
            </a:r>
            <a:endParaRPr lang="en-US" dirty="0">
              <a:solidFill>
                <a:prstClr val="black"/>
              </a:solidFill>
            </a:endParaRPr>
          </a:p>
        </p:txBody>
      </p:sp>
      <p:sp>
        <p:nvSpPr>
          <p:cNvPr id="3" name="Text Placeholder 2"/>
          <p:cNvSpPr>
            <a:spLocks noGrp="1"/>
          </p:cNvSpPr>
          <p:nvPr>
            <p:ph type="body" sz="quarter" idx="11"/>
          </p:nvPr>
        </p:nvSpPr>
        <p:spPr/>
        <p:txBody>
          <a:bodyPr/>
          <a:lstStyle/>
          <a:p>
            <a:r>
              <a:rPr lang="en-US" dirty="0" smtClean="0"/>
              <a:t>Competitive Bidding Process</a:t>
            </a:r>
            <a:endParaRPr lang="en-US" dirty="0"/>
          </a:p>
        </p:txBody>
      </p:sp>
      <p:sp>
        <p:nvSpPr>
          <p:cNvPr id="4" name="Text Placeholder 3"/>
          <p:cNvSpPr>
            <a:spLocks noGrp="1"/>
          </p:cNvSpPr>
          <p:nvPr>
            <p:ph type="body" sz="quarter" idx="12"/>
          </p:nvPr>
        </p:nvSpPr>
        <p:spPr/>
        <p:txBody>
          <a:bodyPr/>
          <a:lstStyle/>
          <a:p>
            <a:r>
              <a:rPr lang="en-US" dirty="0"/>
              <a:t>Competitive </a:t>
            </a:r>
            <a:r>
              <a:rPr lang="en-US" dirty="0" smtClean="0"/>
              <a:t>Bidding</a:t>
            </a:r>
            <a:endParaRPr lang="en-US" dirty="0"/>
          </a:p>
        </p:txBody>
      </p:sp>
    </p:spTree>
    <p:extLst>
      <p:ext uri="{BB962C8B-B14F-4D97-AF65-F5344CB8AC3E}">
        <p14:creationId xmlns:p14="http://schemas.microsoft.com/office/powerpoint/2010/main" val="4166485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6" name="Text Placeholder 5"/>
          <p:cNvSpPr>
            <a:spLocks noGrp="1"/>
          </p:cNvSpPr>
          <p:nvPr>
            <p:ph type="body" sz="quarter" idx="11"/>
          </p:nvPr>
        </p:nvSpPr>
        <p:spPr/>
        <p:txBody>
          <a:bodyPr/>
          <a:lstStyle/>
          <a:p>
            <a:r>
              <a:rPr lang="en-US" dirty="0"/>
              <a:t>Ordering Services </a:t>
            </a:r>
          </a:p>
          <a:p>
            <a:r>
              <a:rPr lang="en-US" dirty="0"/>
              <a:t>(FCC Form 471</a:t>
            </a:r>
            <a:r>
              <a:rPr lang="en-US" dirty="0" smtClean="0"/>
              <a:t>)</a:t>
            </a:r>
            <a:endParaRPr lang="en-US" dirty="0"/>
          </a:p>
        </p:txBody>
      </p:sp>
    </p:spTree>
    <p:extLst>
      <p:ext uri="{BB962C8B-B14F-4D97-AF65-F5344CB8AC3E}">
        <p14:creationId xmlns:p14="http://schemas.microsoft.com/office/powerpoint/2010/main" val="16121866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8153400" cy="4267200"/>
          </a:xfrm>
        </p:spPr>
        <p:txBody>
          <a:bodyPr/>
          <a:lstStyle/>
          <a:p>
            <a:pPr lvl="0">
              <a:spcAft>
                <a:spcPts val="600"/>
              </a:spcAft>
            </a:pPr>
            <a:r>
              <a:rPr lang="en-US" dirty="0">
                <a:solidFill>
                  <a:prstClr val="black"/>
                </a:solidFill>
              </a:rPr>
              <a:t>Identifies the service providers and eligible services you have </a:t>
            </a:r>
            <a:r>
              <a:rPr lang="en-US" dirty="0" smtClean="0">
                <a:solidFill>
                  <a:prstClr val="black"/>
                </a:solidFill>
              </a:rPr>
              <a:t>chosen on funding requests.</a:t>
            </a:r>
            <a:endParaRPr lang="en-US" dirty="0">
              <a:solidFill>
                <a:prstClr val="black"/>
              </a:solidFill>
            </a:endParaRPr>
          </a:p>
          <a:p>
            <a:pPr lvl="0">
              <a:spcAft>
                <a:spcPts val="600"/>
              </a:spcAft>
            </a:pPr>
            <a:r>
              <a:rPr lang="en-US" dirty="0">
                <a:solidFill>
                  <a:prstClr val="black"/>
                </a:solidFill>
              </a:rPr>
              <a:t>Identifies the eligible schools and libraries that will receive </a:t>
            </a:r>
            <a:r>
              <a:rPr lang="en-US" dirty="0" smtClean="0">
                <a:solidFill>
                  <a:prstClr val="black"/>
                </a:solidFill>
              </a:rPr>
              <a:t>services.</a:t>
            </a:r>
            <a:endParaRPr lang="en-US" dirty="0">
              <a:solidFill>
                <a:prstClr val="black"/>
              </a:solidFill>
            </a:endParaRPr>
          </a:p>
          <a:p>
            <a:pPr lvl="0">
              <a:spcAft>
                <a:spcPts val="600"/>
              </a:spcAft>
            </a:pPr>
            <a:r>
              <a:rPr lang="en-US" dirty="0">
                <a:solidFill>
                  <a:prstClr val="black"/>
                </a:solidFill>
              </a:rPr>
              <a:t>Calculates how much support you seek for the </a:t>
            </a:r>
            <a:r>
              <a:rPr lang="en-US" dirty="0" smtClean="0">
                <a:solidFill>
                  <a:prstClr val="black"/>
                </a:solidFill>
              </a:rPr>
              <a:t>funding year </a:t>
            </a:r>
            <a:r>
              <a:rPr lang="en-US" dirty="0">
                <a:solidFill>
                  <a:prstClr val="black"/>
                </a:solidFill>
              </a:rPr>
              <a:t>using your discount calculation </a:t>
            </a:r>
            <a:r>
              <a:rPr lang="en-US" dirty="0" smtClean="0">
                <a:solidFill>
                  <a:prstClr val="black"/>
                </a:solidFill>
              </a:rPr>
              <a:t>information.</a:t>
            </a:r>
          </a:p>
          <a:p>
            <a:pPr lvl="0">
              <a:spcAft>
                <a:spcPts val="600"/>
              </a:spcAft>
            </a:pPr>
            <a:endParaRPr lang="en-US" sz="2800" dirty="0">
              <a:solidFill>
                <a:prstClr val="black"/>
              </a:solidFill>
            </a:endParaRPr>
          </a:p>
          <a:p>
            <a:endParaRPr lang="en-US" dirty="0"/>
          </a:p>
        </p:txBody>
      </p:sp>
      <p:sp>
        <p:nvSpPr>
          <p:cNvPr id="3" name="Text Placeholder 2"/>
          <p:cNvSpPr>
            <a:spLocks noGrp="1"/>
          </p:cNvSpPr>
          <p:nvPr>
            <p:ph type="body" sz="quarter" idx="11"/>
          </p:nvPr>
        </p:nvSpPr>
        <p:spPr>
          <a:xfrm>
            <a:off x="381000" y="1447800"/>
            <a:ext cx="8229600" cy="609600"/>
          </a:xfrm>
        </p:spPr>
        <p:txBody>
          <a:bodyPr/>
          <a:lstStyle/>
          <a:p>
            <a:r>
              <a:rPr lang="en-US" dirty="0"/>
              <a:t>FCC Form 471 </a:t>
            </a:r>
            <a:r>
              <a:rPr lang="en-US" dirty="0" smtClean="0"/>
              <a:t>Purpose</a:t>
            </a:r>
            <a:endParaRPr lang="en-US" dirty="0"/>
          </a:p>
        </p:txBody>
      </p:sp>
      <p:sp>
        <p:nvSpPr>
          <p:cNvPr id="4" name="Text Placeholder 3"/>
          <p:cNvSpPr>
            <a:spLocks noGrp="1"/>
          </p:cNvSpPr>
          <p:nvPr>
            <p:ph type="body" sz="quarter" idx="12"/>
          </p:nvPr>
        </p:nvSpPr>
        <p:spPr/>
        <p:txBody>
          <a:bodyPr/>
          <a:lstStyle/>
          <a:p>
            <a:r>
              <a:rPr lang="en-US" dirty="0"/>
              <a:t>Ordering </a:t>
            </a:r>
            <a:r>
              <a:rPr lang="en-US" dirty="0" smtClean="0"/>
              <a:t>Services</a:t>
            </a:r>
            <a:endParaRPr lang="en-US" dirty="0"/>
          </a:p>
        </p:txBody>
      </p:sp>
    </p:spTree>
    <p:extLst>
      <p:ext uri="{BB962C8B-B14F-4D97-AF65-F5344CB8AC3E}">
        <p14:creationId xmlns:p14="http://schemas.microsoft.com/office/powerpoint/2010/main" val="32795135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981200"/>
            <a:ext cx="8229600" cy="4343400"/>
          </a:xfrm>
        </p:spPr>
        <p:txBody>
          <a:bodyPr/>
          <a:lstStyle/>
          <a:p>
            <a:pPr marL="347472" indent="-347472">
              <a:spcAft>
                <a:spcPts val="600"/>
              </a:spcAft>
            </a:pPr>
            <a:r>
              <a:rPr lang="en-US" dirty="0"/>
              <a:t>Funding Request Number (FRN): </a:t>
            </a:r>
            <a:r>
              <a:rPr lang="en-US" dirty="0" smtClean="0"/>
              <a:t>The </a:t>
            </a:r>
            <a:r>
              <a:rPr lang="en-US" dirty="0"/>
              <a:t>identification number assigned to </a:t>
            </a:r>
            <a:r>
              <a:rPr lang="en-US" dirty="0" smtClean="0"/>
              <a:t>each </a:t>
            </a:r>
            <a:r>
              <a:rPr lang="en-US" dirty="0"/>
              <a:t>FCC Form 471 Block 5 funding </a:t>
            </a:r>
            <a:r>
              <a:rPr lang="en-US" dirty="0" smtClean="0"/>
              <a:t>request.</a:t>
            </a:r>
            <a:endParaRPr lang="en-US" dirty="0"/>
          </a:p>
          <a:p>
            <a:pPr marL="347472" indent="-347472">
              <a:spcAft>
                <a:spcPts val="600"/>
              </a:spcAft>
            </a:pPr>
            <a:r>
              <a:rPr lang="en-US" dirty="0"/>
              <a:t>Service Provider Identification Number (SPIN): </a:t>
            </a:r>
            <a:r>
              <a:rPr lang="en-US" dirty="0" smtClean="0"/>
              <a:t>The </a:t>
            </a:r>
            <a:r>
              <a:rPr lang="en-US" dirty="0"/>
              <a:t>identification number assigned by USAC to a service </a:t>
            </a:r>
            <a:r>
              <a:rPr lang="en-US" dirty="0" smtClean="0"/>
              <a:t>provider.</a:t>
            </a:r>
          </a:p>
          <a:p>
            <a:pPr marL="347472" lvl="0" indent="-347472">
              <a:spcAft>
                <a:spcPts val="600"/>
              </a:spcAft>
            </a:pPr>
            <a:r>
              <a:rPr lang="en-US" dirty="0">
                <a:solidFill>
                  <a:prstClr val="black"/>
                </a:solidFill>
              </a:rPr>
              <a:t>Item 21 Attachment (Item 21): A description of services and prices associated with each funding </a:t>
            </a:r>
            <a:r>
              <a:rPr lang="en-US" dirty="0" smtClean="0">
                <a:solidFill>
                  <a:prstClr val="black"/>
                </a:solidFill>
              </a:rPr>
              <a:t>request.</a:t>
            </a:r>
            <a:endParaRPr lang="en-US" dirty="0">
              <a:solidFill>
                <a:prstClr val="black"/>
              </a:solidFill>
            </a:endParaRPr>
          </a:p>
          <a:p>
            <a:pPr marL="747522" lvl="1" indent="-347472">
              <a:spcAft>
                <a:spcPts val="600"/>
              </a:spcAft>
            </a:pPr>
            <a:r>
              <a:rPr lang="en-US" dirty="0">
                <a:solidFill>
                  <a:prstClr val="black"/>
                </a:solidFill>
              </a:rPr>
              <a:t>Item 21 attachment(s) are part of the FCC Form 471 and are a window filing </a:t>
            </a:r>
            <a:r>
              <a:rPr lang="en-US" dirty="0" smtClean="0">
                <a:solidFill>
                  <a:prstClr val="black"/>
                </a:solidFill>
              </a:rPr>
              <a:t>requirement.</a:t>
            </a:r>
            <a:endParaRPr lang="en-US" dirty="0">
              <a:solidFill>
                <a:prstClr val="black"/>
              </a:solidFill>
            </a:endParaRPr>
          </a:p>
          <a:p>
            <a:pPr marL="347472" indent="-347472">
              <a:spcAft>
                <a:spcPts val="600"/>
              </a:spcAft>
            </a:pPr>
            <a:endParaRPr lang="en-US" dirty="0" smtClean="0"/>
          </a:p>
          <a:p>
            <a:pPr marL="747522" lvl="1" indent="-347472">
              <a:spcAft>
                <a:spcPts val="600"/>
              </a:spcAft>
            </a:pPr>
            <a:endParaRPr lang="en-US" dirty="0"/>
          </a:p>
          <a:p>
            <a:pPr lvl="0"/>
            <a:endParaRPr lang="en-US" dirty="0">
              <a:solidFill>
                <a:prstClr val="black"/>
              </a:solidFill>
            </a:endParaRPr>
          </a:p>
          <a:p>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a:t>Acronyms </a:t>
            </a:r>
            <a:r>
              <a:rPr lang="en-US" dirty="0" smtClean="0"/>
              <a:t>and Terms</a:t>
            </a:r>
            <a:endParaRPr lang="en-US" dirty="0"/>
          </a:p>
        </p:txBody>
      </p:sp>
      <p:sp>
        <p:nvSpPr>
          <p:cNvPr id="4" name="Text Placeholder 3"/>
          <p:cNvSpPr>
            <a:spLocks noGrp="1"/>
          </p:cNvSpPr>
          <p:nvPr>
            <p:ph type="body" sz="quarter" idx="12"/>
          </p:nvPr>
        </p:nvSpPr>
        <p:spPr/>
        <p:txBody>
          <a:bodyPr/>
          <a:lstStyle/>
          <a:p>
            <a:r>
              <a:rPr lang="en-US" dirty="0"/>
              <a:t>Ordering Services</a:t>
            </a:r>
          </a:p>
        </p:txBody>
      </p:sp>
    </p:spTree>
    <p:extLst>
      <p:ext uri="{BB962C8B-B14F-4D97-AF65-F5344CB8AC3E}">
        <p14:creationId xmlns:p14="http://schemas.microsoft.com/office/powerpoint/2010/main" val="22607814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7848600" cy="4191000"/>
          </a:xfrm>
        </p:spPr>
        <p:txBody>
          <a:bodyPr/>
          <a:lstStyle/>
          <a:p>
            <a:pPr lvl="0"/>
            <a:r>
              <a:rPr lang="en-US" dirty="0" smtClean="0">
                <a:solidFill>
                  <a:prstClr val="black"/>
                </a:solidFill>
              </a:rPr>
              <a:t>Receipt Acknowledgment Letter (RAL): a </a:t>
            </a:r>
            <a:r>
              <a:rPr lang="en-US" dirty="0">
                <a:solidFill>
                  <a:prstClr val="black"/>
                </a:solidFill>
              </a:rPr>
              <a:t>letter issued by USAC to the applicant and the service provider that summarizes the information provided in the FCC Form 471, which </a:t>
            </a:r>
            <a:r>
              <a:rPr lang="en-US" dirty="0" smtClean="0">
                <a:solidFill>
                  <a:prstClr val="black"/>
                </a:solidFill>
              </a:rPr>
              <a:t>you </a:t>
            </a:r>
            <a:r>
              <a:rPr lang="en-US" dirty="0">
                <a:solidFill>
                  <a:prstClr val="black"/>
                </a:solidFill>
              </a:rPr>
              <a:t>should carefully </a:t>
            </a:r>
            <a:r>
              <a:rPr lang="en-US" dirty="0" smtClean="0">
                <a:solidFill>
                  <a:prstClr val="black"/>
                </a:solidFill>
              </a:rPr>
              <a:t>review.</a:t>
            </a:r>
            <a:endParaRPr lang="en-US" dirty="0">
              <a:solidFill>
                <a:prstClr val="black"/>
              </a:solidFill>
            </a:endParaRPr>
          </a:p>
          <a:p>
            <a:r>
              <a:rPr lang="en-US" dirty="0"/>
              <a:t>If you notice mistakes, use the </a:t>
            </a:r>
            <a:r>
              <a:rPr lang="en-US" dirty="0" smtClean="0"/>
              <a:t>RAL </a:t>
            </a:r>
            <a:r>
              <a:rPr lang="en-US" dirty="0"/>
              <a:t>to make allowable corrections immediately.</a:t>
            </a:r>
          </a:p>
          <a:p>
            <a:pPr lvl="0"/>
            <a:endParaRPr lang="en-US" dirty="0">
              <a:solidFill>
                <a:prstClr val="black"/>
              </a:solidFill>
            </a:endParaRPr>
          </a:p>
          <a:p>
            <a:pPr marL="400050" lvl="1" indent="0">
              <a:spcAft>
                <a:spcPts val="600"/>
              </a:spcAft>
              <a:buNone/>
            </a:pPr>
            <a:endParaRPr lang="en-US" sz="2800" dirty="0">
              <a:solidFill>
                <a:prstClr val="black"/>
              </a:solidFill>
            </a:endParaRPr>
          </a:p>
        </p:txBody>
      </p:sp>
      <p:sp>
        <p:nvSpPr>
          <p:cNvPr id="3" name="Text Placeholder 2"/>
          <p:cNvSpPr>
            <a:spLocks noGrp="1"/>
          </p:cNvSpPr>
          <p:nvPr>
            <p:ph type="body" sz="quarter" idx="11"/>
          </p:nvPr>
        </p:nvSpPr>
        <p:spPr>
          <a:xfrm>
            <a:off x="381000" y="1371600"/>
            <a:ext cx="8229600" cy="609600"/>
          </a:xfrm>
        </p:spPr>
        <p:txBody>
          <a:bodyPr/>
          <a:lstStyle/>
          <a:p>
            <a:r>
              <a:rPr lang="en-US" dirty="0" smtClean="0"/>
              <a:t>Response Letter</a:t>
            </a:r>
            <a:endParaRPr lang="en-US" dirty="0"/>
          </a:p>
        </p:txBody>
      </p:sp>
      <p:sp>
        <p:nvSpPr>
          <p:cNvPr id="4" name="Text Placeholder 3"/>
          <p:cNvSpPr>
            <a:spLocks noGrp="1"/>
          </p:cNvSpPr>
          <p:nvPr>
            <p:ph type="body" sz="quarter" idx="12"/>
          </p:nvPr>
        </p:nvSpPr>
        <p:spPr/>
        <p:txBody>
          <a:bodyPr/>
          <a:lstStyle/>
          <a:p>
            <a:r>
              <a:rPr lang="en-US" dirty="0"/>
              <a:t>Ordering </a:t>
            </a:r>
            <a:r>
              <a:rPr lang="en-US" dirty="0" smtClean="0"/>
              <a:t>Services</a:t>
            </a:r>
            <a:endParaRPr lang="en-US" dirty="0"/>
          </a:p>
        </p:txBody>
      </p:sp>
    </p:spTree>
    <p:extLst>
      <p:ext uri="{BB962C8B-B14F-4D97-AF65-F5344CB8AC3E}">
        <p14:creationId xmlns:p14="http://schemas.microsoft.com/office/powerpoint/2010/main" val="32449773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6" name="Text Placeholder 5"/>
          <p:cNvSpPr>
            <a:spLocks noGrp="1"/>
          </p:cNvSpPr>
          <p:nvPr>
            <p:ph type="body" sz="quarter" idx="11"/>
          </p:nvPr>
        </p:nvSpPr>
        <p:spPr/>
        <p:txBody>
          <a:bodyPr/>
          <a:lstStyle/>
          <a:p>
            <a:r>
              <a:rPr lang="en-US" dirty="0"/>
              <a:t>Application Review </a:t>
            </a:r>
            <a:r>
              <a:rPr lang="en-US" dirty="0" smtClean="0"/>
              <a:t>and </a:t>
            </a:r>
            <a:r>
              <a:rPr lang="en-US" dirty="0"/>
              <a:t>Funding </a:t>
            </a:r>
            <a:r>
              <a:rPr lang="en-US" dirty="0" smtClean="0"/>
              <a:t>Commitments</a:t>
            </a:r>
            <a:endParaRPr lang="en-US" dirty="0"/>
          </a:p>
        </p:txBody>
      </p:sp>
    </p:spTree>
    <p:extLst>
      <p:ext uri="{BB962C8B-B14F-4D97-AF65-F5344CB8AC3E}">
        <p14:creationId xmlns:p14="http://schemas.microsoft.com/office/powerpoint/2010/main" val="3967124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133600"/>
            <a:ext cx="8229600" cy="4038600"/>
          </a:xfrm>
        </p:spPr>
        <p:txBody>
          <a:bodyPr/>
          <a:lstStyle/>
          <a:p>
            <a:pPr marL="347472" lvl="0" indent="-347472">
              <a:spcAft>
                <a:spcPts val="600"/>
              </a:spcAft>
            </a:pPr>
            <a:r>
              <a:rPr lang="en-US" dirty="0">
                <a:solidFill>
                  <a:prstClr val="black"/>
                </a:solidFill>
              </a:rPr>
              <a:t>Program Integrity Assurance (PIA) is the USAC group that reviews and makes funding decisions on program applications: </a:t>
            </a:r>
          </a:p>
          <a:p>
            <a:pPr marL="747522" lvl="1" indent="-347472">
              <a:spcAft>
                <a:spcPts val="600"/>
              </a:spcAft>
            </a:pPr>
            <a:r>
              <a:rPr lang="en-US" dirty="0">
                <a:solidFill>
                  <a:prstClr val="black"/>
                </a:solidFill>
              </a:rPr>
              <a:t>Verifies eligibility of the schools and </a:t>
            </a:r>
            <a:r>
              <a:rPr lang="en-US" dirty="0" smtClean="0">
                <a:solidFill>
                  <a:prstClr val="black"/>
                </a:solidFill>
              </a:rPr>
              <a:t>libraries entities, entity </a:t>
            </a:r>
            <a:r>
              <a:rPr lang="en-US" dirty="0">
                <a:solidFill>
                  <a:prstClr val="black"/>
                </a:solidFill>
              </a:rPr>
              <a:t>discount </a:t>
            </a:r>
            <a:r>
              <a:rPr lang="en-US" dirty="0" smtClean="0">
                <a:solidFill>
                  <a:prstClr val="black"/>
                </a:solidFill>
              </a:rPr>
              <a:t>levels, </a:t>
            </a:r>
            <a:r>
              <a:rPr lang="en-US" dirty="0">
                <a:solidFill>
                  <a:prstClr val="black"/>
                </a:solidFill>
              </a:rPr>
              <a:t>and the services </a:t>
            </a:r>
            <a:r>
              <a:rPr lang="en-US" dirty="0" smtClean="0">
                <a:solidFill>
                  <a:prstClr val="black"/>
                </a:solidFill>
              </a:rPr>
              <a:t>requested.</a:t>
            </a:r>
            <a:endParaRPr lang="en-US" dirty="0">
              <a:solidFill>
                <a:prstClr val="black"/>
              </a:solidFill>
            </a:endParaRPr>
          </a:p>
          <a:p>
            <a:pPr marL="747522" lvl="1" indent="-347472">
              <a:spcAft>
                <a:spcPts val="600"/>
              </a:spcAft>
            </a:pPr>
            <a:r>
              <a:rPr lang="en-US" dirty="0">
                <a:solidFill>
                  <a:prstClr val="black"/>
                </a:solidFill>
              </a:rPr>
              <a:t>Gives you an opportunity to make allowable corrections to your </a:t>
            </a:r>
            <a:r>
              <a:rPr lang="en-US" dirty="0" smtClean="0">
                <a:solidFill>
                  <a:prstClr val="black"/>
                </a:solidFill>
              </a:rPr>
              <a:t>form.</a:t>
            </a:r>
            <a:endParaRPr lang="en-US" dirty="0">
              <a:solidFill>
                <a:prstClr val="black"/>
              </a:solidFill>
            </a:endParaRPr>
          </a:p>
          <a:p>
            <a:pPr marL="747522" lvl="1" indent="-347472">
              <a:spcAft>
                <a:spcPts val="600"/>
              </a:spcAft>
            </a:pPr>
            <a:r>
              <a:rPr lang="en-US" dirty="0">
                <a:solidFill>
                  <a:prstClr val="black"/>
                </a:solidFill>
              </a:rPr>
              <a:t>In some cases, asks for additional verification of your compliance with program </a:t>
            </a:r>
            <a:r>
              <a:rPr lang="en-US" dirty="0" smtClean="0">
                <a:solidFill>
                  <a:prstClr val="black"/>
                </a:solidFill>
              </a:rPr>
              <a:t>rules.</a:t>
            </a:r>
            <a:endParaRPr lang="en-US" dirty="0">
              <a:solidFill>
                <a:prstClr val="black"/>
              </a:solidFill>
            </a:endParaRPr>
          </a:p>
          <a:p>
            <a:endParaRPr lang="en-US" dirty="0"/>
          </a:p>
        </p:txBody>
      </p:sp>
      <p:sp>
        <p:nvSpPr>
          <p:cNvPr id="5" name="Text Placeholder 4"/>
          <p:cNvSpPr>
            <a:spLocks noGrp="1"/>
          </p:cNvSpPr>
          <p:nvPr>
            <p:ph type="body" sz="quarter" idx="11"/>
          </p:nvPr>
        </p:nvSpPr>
        <p:spPr>
          <a:xfrm>
            <a:off x="457200" y="1447800"/>
            <a:ext cx="8229600" cy="609600"/>
          </a:xfrm>
        </p:spPr>
        <p:txBody>
          <a:bodyPr/>
          <a:lstStyle/>
          <a:p>
            <a:r>
              <a:rPr lang="en-US" dirty="0" smtClean="0"/>
              <a:t>PIA and </a:t>
            </a:r>
            <a:r>
              <a:rPr lang="en-US" dirty="0"/>
              <a:t>USAC </a:t>
            </a:r>
            <a:r>
              <a:rPr lang="en-US" dirty="0" smtClean="0"/>
              <a:t>Reviews, </a:t>
            </a:r>
            <a:r>
              <a:rPr lang="en-US" dirty="0"/>
              <a:t>FCC Form(s) 471 </a:t>
            </a:r>
          </a:p>
        </p:txBody>
      </p:sp>
      <p:sp>
        <p:nvSpPr>
          <p:cNvPr id="6" name="Text Placeholder 5"/>
          <p:cNvSpPr>
            <a:spLocks noGrp="1"/>
          </p:cNvSpPr>
          <p:nvPr>
            <p:ph type="body" sz="quarter" idx="12"/>
          </p:nvPr>
        </p:nvSpPr>
        <p:spPr/>
        <p:txBody>
          <a:bodyPr/>
          <a:lstStyle/>
          <a:p>
            <a:r>
              <a:rPr lang="en-US" dirty="0"/>
              <a:t>Application </a:t>
            </a:r>
            <a:r>
              <a:rPr lang="en-US" dirty="0" smtClean="0"/>
              <a:t>Review/Commitments</a:t>
            </a:r>
            <a:endParaRPr lang="en-US" dirty="0"/>
          </a:p>
        </p:txBody>
      </p:sp>
    </p:spTree>
    <p:extLst>
      <p:ext uri="{BB962C8B-B14F-4D97-AF65-F5344CB8AC3E}">
        <p14:creationId xmlns:p14="http://schemas.microsoft.com/office/powerpoint/2010/main" val="4108048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6" name="Text Placeholder 5"/>
          <p:cNvSpPr>
            <a:spLocks noGrp="1"/>
          </p:cNvSpPr>
          <p:nvPr>
            <p:ph type="body" sz="quarter" idx="11"/>
          </p:nvPr>
        </p:nvSpPr>
        <p:spPr/>
        <p:txBody>
          <a:bodyPr/>
          <a:lstStyle/>
          <a:p>
            <a:r>
              <a:rPr lang="en-US" dirty="0"/>
              <a:t>General </a:t>
            </a:r>
            <a:r>
              <a:rPr lang="en-US" dirty="0" smtClean="0"/>
              <a:t>E-rate </a:t>
            </a:r>
            <a:r>
              <a:rPr lang="en-US" dirty="0" smtClean="0"/>
              <a:t>Information</a:t>
            </a:r>
            <a:endParaRPr lang="en-US" dirty="0"/>
          </a:p>
        </p:txBody>
      </p:sp>
    </p:spTree>
    <p:extLst>
      <p:ext uri="{BB962C8B-B14F-4D97-AF65-F5344CB8AC3E}">
        <p14:creationId xmlns:p14="http://schemas.microsoft.com/office/powerpoint/2010/main" val="25029589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133600"/>
            <a:ext cx="8229600" cy="4038600"/>
          </a:xfrm>
        </p:spPr>
        <p:txBody>
          <a:bodyPr/>
          <a:lstStyle/>
          <a:p>
            <a:pPr marL="347472" indent="-347472">
              <a:spcAft>
                <a:spcPts val="600"/>
              </a:spcAft>
            </a:pPr>
            <a:r>
              <a:rPr lang="en-US" dirty="0" smtClean="0"/>
              <a:t>Funding </a:t>
            </a:r>
            <a:r>
              <a:rPr lang="en-US" dirty="0"/>
              <a:t>Commitment Decision Letter (FCDL): </a:t>
            </a:r>
            <a:r>
              <a:rPr lang="en-US" dirty="0" smtClean="0"/>
              <a:t>Following </a:t>
            </a:r>
            <a:r>
              <a:rPr lang="en-US" dirty="0"/>
              <a:t>application review, USAC issues this </a:t>
            </a:r>
            <a:r>
              <a:rPr lang="en-US" dirty="0" smtClean="0"/>
              <a:t>letter </a:t>
            </a:r>
            <a:r>
              <a:rPr lang="en-US" dirty="0"/>
              <a:t>to both the applicant and the service </a:t>
            </a:r>
            <a:r>
              <a:rPr lang="en-US" dirty="0" smtClean="0"/>
              <a:t>provider. It contains decisions </a:t>
            </a:r>
            <a:r>
              <a:rPr lang="en-US" dirty="0"/>
              <a:t>on </a:t>
            </a:r>
            <a:r>
              <a:rPr lang="en-US" dirty="0" smtClean="0"/>
              <a:t>approved or denied </a:t>
            </a:r>
            <a:r>
              <a:rPr lang="en-US" dirty="0"/>
              <a:t>funding </a:t>
            </a:r>
            <a:r>
              <a:rPr lang="en-US" dirty="0" smtClean="0"/>
              <a:t>requests and next steps.</a:t>
            </a:r>
            <a:endParaRPr lang="en-US" dirty="0"/>
          </a:p>
          <a:p>
            <a:pPr>
              <a:spcAft>
                <a:spcPts val="600"/>
              </a:spcAft>
            </a:pPr>
            <a:endParaRPr lang="en-US" dirty="0"/>
          </a:p>
          <a:p>
            <a:endParaRPr lang="en-US" dirty="0"/>
          </a:p>
        </p:txBody>
      </p:sp>
      <p:sp>
        <p:nvSpPr>
          <p:cNvPr id="5" name="Text Placeholder 4"/>
          <p:cNvSpPr>
            <a:spLocks noGrp="1"/>
          </p:cNvSpPr>
          <p:nvPr>
            <p:ph type="body" sz="quarter" idx="11"/>
          </p:nvPr>
        </p:nvSpPr>
        <p:spPr>
          <a:xfrm>
            <a:off x="457200" y="1371600"/>
            <a:ext cx="8229600" cy="609600"/>
          </a:xfrm>
        </p:spPr>
        <p:txBody>
          <a:bodyPr/>
          <a:lstStyle/>
          <a:p>
            <a:r>
              <a:rPr lang="en-US" dirty="0" smtClean="0"/>
              <a:t>Decision Letter</a:t>
            </a:r>
            <a:endParaRPr lang="en-US" dirty="0"/>
          </a:p>
        </p:txBody>
      </p:sp>
      <p:sp>
        <p:nvSpPr>
          <p:cNvPr id="6" name="Text Placeholder 5"/>
          <p:cNvSpPr>
            <a:spLocks noGrp="1"/>
          </p:cNvSpPr>
          <p:nvPr>
            <p:ph type="body" sz="quarter" idx="12"/>
          </p:nvPr>
        </p:nvSpPr>
        <p:spPr/>
        <p:txBody>
          <a:bodyPr/>
          <a:lstStyle/>
          <a:p>
            <a:r>
              <a:rPr lang="en-US" dirty="0"/>
              <a:t>Application </a:t>
            </a:r>
            <a:r>
              <a:rPr lang="en-US" dirty="0" smtClean="0"/>
              <a:t>Review/Commitments</a:t>
            </a:r>
            <a:endParaRPr lang="en-US" dirty="0"/>
          </a:p>
        </p:txBody>
      </p:sp>
    </p:spTree>
    <p:extLst>
      <p:ext uri="{BB962C8B-B14F-4D97-AF65-F5344CB8AC3E}">
        <p14:creationId xmlns:p14="http://schemas.microsoft.com/office/powerpoint/2010/main" val="25001138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3" name="Text Placeholder 2"/>
          <p:cNvSpPr>
            <a:spLocks noGrp="1"/>
          </p:cNvSpPr>
          <p:nvPr>
            <p:ph type="body" sz="quarter" idx="11"/>
          </p:nvPr>
        </p:nvSpPr>
        <p:spPr/>
        <p:txBody>
          <a:bodyPr/>
          <a:lstStyle/>
          <a:p>
            <a:r>
              <a:rPr lang="en-US" sz="5800" dirty="0"/>
              <a:t>Begin Receiving </a:t>
            </a:r>
            <a:r>
              <a:rPr lang="en-US" sz="5800" dirty="0" smtClean="0"/>
              <a:t>Services (FCC </a:t>
            </a:r>
            <a:r>
              <a:rPr lang="en-US" sz="5800" dirty="0"/>
              <a:t>Form 486</a:t>
            </a:r>
            <a:r>
              <a:rPr lang="en-US" sz="5800" dirty="0" smtClean="0"/>
              <a:t>)</a:t>
            </a:r>
            <a:endParaRPr lang="en-US" sz="5800" dirty="0"/>
          </a:p>
        </p:txBody>
      </p:sp>
    </p:spTree>
    <p:extLst>
      <p:ext uri="{BB962C8B-B14F-4D97-AF65-F5344CB8AC3E}">
        <p14:creationId xmlns:p14="http://schemas.microsoft.com/office/powerpoint/2010/main" val="10346358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lvl="0">
              <a:spcAft>
                <a:spcPts val="600"/>
              </a:spcAft>
            </a:pPr>
            <a:r>
              <a:rPr lang="en-US" dirty="0">
                <a:solidFill>
                  <a:prstClr val="black"/>
                </a:solidFill>
              </a:rPr>
              <a:t>Notifies USAC that your eligible services have started or been delivered and invoices for those services can be processed and </a:t>
            </a:r>
            <a:r>
              <a:rPr lang="en-US" dirty="0" smtClean="0">
                <a:solidFill>
                  <a:prstClr val="black"/>
                </a:solidFill>
              </a:rPr>
              <a:t>paid.</a:t>
            </a:r>
            <a:endParaRPr lang="en-US" dirty="0">
              <a:solidFill>
                <a:prstClr val="black"/>
              </a:solidFill>
            </a:endParaRPr>
          </a:p>
          <a:p>
            <a:pPr lvl="0">
              <a:spcAft>
                <a:spcPts val="600"/>
              </a:spcAft>
            </a:pPr>
            <a:r>
              <a:rPr lang="en-US" dirty="0">
                <a:solidFill>
                  <a:prstClr val="black"/>
                </a:solidFill>
              </a:rPr>
              <a:t>Provides the name of the TPA that approved your technology plan (if applicable</a:t>
            </a:r>
            <a:r>
              <a:rPr lang="en-US" dirty="0" smtClean="0">
                <a:solidFill>
                  <a:prstClr val="black"/>
                </a:solidFill>
              </a:rPr>
              <a:t>).</a:t>
            </a:r>
            <a:endParaRPr lang="en-US" dirty="0">
              <a:solidFill>
                <a:prstClr val="black"/>
              </a:solidFill>
            </a:endParaRPr>
          </a:p>
          <a:p>
            <a:pPr lvl="0">
              <a:spcAft>
                <a:spcPts val="600"/>
              </a:spcAft>
            </a:pPr>
            <a:r>
              <a:rPr lang="en-US" dirty="0">
                <a:solidFill>
                  <a:prstClr val="black"/>
                </a:solidFill>
              </a:rPr>
              <a:t>Reports your status of compliance with Children’s Internet Protection Act (CIPA</a:t>
            </a:r>
            <a:r>
              <a:rPr lang="en-US" dirty="0" smtClean="0">
                <a:solidFill>
                  <a:prstClr val="black"/>
                </a:solidFill>
              </a:rPr>
              <a:t>)—</a:t>
            </a:r>
            <a:r>
              <a:rPr lang="en-US" dirty="0" smtClean="0"/>
              <a:t>a  </a:t>
            </a:r>
            <a:r>
              <a:rPr lang="en-US" dirty="0"/>
              <a:t>law with specific requirements on Internet safety </a:t>
            </a:r>
            <a:r>
              <a:rPr lang="en-US" dirty="0" smtClean="0"/>
              <a:t>policies. </a:t>
            </a:r>
            <a:endParaRPr lang="en-US" dirty="0">
              <a:solidFill>
                <a:prstClr val="black"/>
              </a:solidFill>
            </a:endParaRPr>
          </a:p>
          <a:p>
            <a:endParaRPr lang="en-US" dirty="0"/>
          </a:p>
        </p:txBody>
      </p:sp>
      <p:sp>
        <p:nvSpPr>
          <p:cNvPr id="3" name="Text Placeholder 2"/>
          <p:cNvSpPr>
            <a:spLocks noGrp="1"/>
          </p:cNvSpPr>
          <p:nvPr>
            <p:ph type="body" sz="quarter" idx="11"/>
          </p:nvPr>
        </p:nvSpPr>
        <p:spPr/>
        <p:txBody>
          <a:bodyPr/>
          <a:lstStyle/>
          <a:p>
            <a:r>
              <a:rPr lang="en-US" dirty="0"/>
              <a:t>FCC Form 486 </a:t>
            </a:r>
            <a:r>
              <a:rPr lang="en-US" dirty="0" smtClean="0"/>
              <a:t>Purpose</a:t>
            </a:r>
            <a:endParaRPr lang="en-US" dirty="0"/>
          </a:p>
        </p:txBody>
      </p:sp>
      <p:sp>
        <p:nvSpPr>
          <p:cNvPr id="4" name="Text Placeholder 3"/>
          <p:cNvSpPr>
            <a:spLocks noGrp="1"/>
          </p:cNvSpPr>
          <p:nvPr>
            <p:ph type="body" sz="quarter" idx="12"/>
          </p:nvPr>
        </p:nvSpPr>
        <p:spPr/>
        <p:txBody>
          <a:bodyPr/>
          <a:lstStyle/>
          <a:p>
            <a:r>
              <a:rPr lang="en-US" dirty="0"/>
              <a:t>Begin Receiving </a:t>
            </a:r>
            <a:r>
              <a:rPr lang="en-US" dirty="0" smtClean="0"/>
              <a:t>Services</a:t>
            </a:r>
            <a:endParaRPr lang="en-US" dirty="0"/>
          </a:p>
        </p:txBody>
      </p:sp>
    </p:spTree>
    <p:extLst>
      <p:ext uri="{BB962C8B-B14F-4D97-AF65-F5344CB8AC3E}">
        <p14:creationId xmlns:p14="http://schemas.microsoft.com/office/powerpoint/2010/main" val="30690146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696200" cy="4038600"/>
          </a:xfrm>
        </p:spPr>
        <p:txBody>
          <a:bodyPr/>
          <a:lstStyle/>
          <a:p>
            <a:pPr>
              <a:spcAft>
                <a:spcPts val="600"/>
              </a:spcAft>
              <a:buClr>
                <a:schemeClr val="tx1"/>
              </a:buClr>
            </a:pPr>
            <a:r>
              <a:rPr lang="en-US" dirty="0">
                <a:solidFill>
                  <a:prstClr val="black"/>
                </a:solidFill>
              </a:rPr>
              <a:t>FCC </a:t>
            </a:r>
            <a:r>
              <a:rPr lang="en-US" dirty="0"/>
              <a:t>Form 486 Notification Letter: a letter issued by USAC to the applicant and service provider after an FCC Form 486 has been </a:t>
            </a:r>
            <a:r>
              <a:rPr lang="en-US" dirty="0" smtClean="0"/>
              <a:t>processed.</a:t>
            </a:r>
          </a:p>
          <a:p>
            <a:pPr>
              <a:spcAft>
                <a:spcPts val="600"/>
              </a:spcAft>
              <a:buClr>
                <a:schemeClr val="tx1"/>
              </a:buClr>
            </a:pPr>
            <a:endParaRPr lang="en-US" dirty="0"/>
          </a:p>
          <a:p>
            <a:endParaRPr lang="en-US" dirty="0"/>
          </a:p>
        </p:txBody>
      </p:sp>
      <p:sp>
        <p:nvSpPr>
          <p:cNvPr id="3" name="Text Placeholder 2"/>
          <p:cNvSpPr>
            <a:spLocks noGrp="1"/>
          </p:cNvSpPr>
          <p:nvPr>
            <p:ph type="body" sz="quarter" idx="11"/>
          </p:nvPr>
        </p:nvSpPr>
        <p:spPr/>
        <p:txBody>
          <a:bodyPr/>
          <a:lstStyle/>
          <a:p>
            <a:r>
              <a:rPr lang="en-US" dirty="0" smtClean="0"/>
              <a:t>Response Letter</a:t>
            </a:r>
            <a:endParaRPr lang="en-US" dirty="0"/>
          </a:p>
        </p:txBody>
      </p:sp>
      <p:sp>
        <p:nvSpPr>
          <p:cNvPr id="4" name="Text Placeholder 3"/>
          <p:cNvSpPr>
            <a:spLocks noGrp="1"/>
          </p:cNvSpPr>
          <p:nvPr>
            <p:ph type="body" sz="quarter" idx="12"/>
          </p:nvPr>
        </p:nvSpPr>
        <p:spPr/>
        <p:txBody>
          <a:bodyPr/>
          <a:lstStyle/>
          <a:p>
            <a:r>
              <a:rPr lang="en-US" dirty="0"/>
              <a:t>Begin Receiving </a:t>
            </a:r>
            <a:r>
              <a:rPr lang="en-US" dirty="0" smtClean="0"/>
              <a:t>Services</a:t>
            </a:r>
            <a:endParaRPr lang="en-US" dirty="0"/>
          </a:p>
        </p:txBody>
      </p:sp>
    </p:spTree>
    <p:extLst>
      <p:ext uri="{BB962C8B-B14F-4D97-AF65-F5344CB8AC3E}">
        <p14:creationId xmlns:p14="http://schemas.microsoft.com/office/powerpoint/2010/main" val="8277318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6" name="Text Placeholder 5"/>
          <p:cNvSpPr>
            <a:spLocks noGrp="1"/>
          </p:cNvSpPr>
          <p:nvPr>
            <p:ph type="body" sz="quarter" idx="11"/>
          </p:nvPr>
        </p:nvSpPr>
        <p:spPr/>
        <p:txBody>
          <a:bodyPr/>
          <a:lstStyle/>
          <a:p>
            <a:r>
              <a:rPr lang="en-US" dirty="0"/>
              <a:t>Invoicing USAC </a:t>
            </a:r>
          </a:p>
          <a:p>
            <a:r>
              <a:rPr lang="en-US" dirty="0"/>
              <a:t>(FCC Forms </a:t>
            </a:r>
            <a:r>
              <a:rPr lang="en-US" dirty="0" smtClean="0"/>
              <a:t>472, 474)</a:t>
            </a:r>
            <a:endParaRPr lang="en-US" dirty="0"/>
          </a:p>
        </p:txBody>
      </p:sp>
    </p:spTree>
    <p:extLst>
      <p:ext uri="{BB962C8B-B14F-4D97-AF65-F5344CB8AC3E}">
        <p14:creationId xmlns:p14="http://schemas.microsoft.com/office/powerpoint/2010/main" val="717340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marL="347472" indent="-347472">
              <a:spcAft>
                <a:spcPts val="600"/>
              </a:spcAft>
            </a:pPr>
            <a:r>
              <a:rPr lang="en-US" dirty="0"/>
              <a:t>Applicants and s</a:t>
            </a:r>
            <a:r>
              <a:rPr lang="en-US" dirty="0" smtClean="0"/>
              <a:t>ervice providers </a:t>
            </a:r>
            <a:r>
              <a:rPr lang="en-US" dirty="0"/>
              <a:t>receive an FCDL from USAC for the services being </a:t>
            </a:r>
            <a:r>
              <a:rPr lang="en-US" dirty="0" smtClean="0"/>
              <a:t>invoiced.</a:t>
            </a:r>
            <a:endParaRPr lang="en-US" dirty="0"/>
          </a:p>
          <a:p>
            <a:pPr marL="347472" indent="-347472">
              <a:spcAft>
                <a:spcPts val="600"/>
              </a:spcAft>
            </a:pPr>
            <a:r>
              <a:rPr lang="en-US" dirty="0" smtClean="0"/>
              <a:t>Applicants </a:t>
            </a:r>
            <a:r>
              <a:rPr lang="en-US" dirty="0"/>
              <a:t>must file an FCC Form 486 and receive an FCC 486 Notification </a:t>
            </a:r>
            <a:r>
              <a:rPr lang="en-US" dirty="0" smtClean="0"/>
              <a:t>Letter.</a:t>
            </a:r>
            <a:endParaRPr lang="en-US" dirty="0"/>
          </a:p>
          <a:p>
            <a:pPr marL="347472" indent="-347472">
              <a:spcAft>
                <a:spcPts val="600"/>
              </a:spcAft>
            </a:pPr>
            <a:r>
              <a:rPr lang="en-US" dirty="0" smtClean="0"/>
              <a:t>Service providers </a:t>
            </a:r>
            <a:r>
              <a:rPr lang="en-US" dirty="0"/>
              <a:t>must file an Service Provider Annual Certification (SPAC</a:t>
            </a:r>
            <a:r>
              <a:rPr lang="en-US" dirty="0" smtClean="0"/>
              <a:t>) FCC </a:t>
            </a:r>
            <a:r>
              <a:rPr lang="en-US" dirty="0"/>
              <a:t>Form 473 </a:t>
            </a:r>
            <a:r>
              <a:rPr lang="en-US" dirty="0" smtClean="0"/>
              <a:t>each </a:t>
            </a:r>
            <a:r>
              <a:rPr lang="en-US" dirty="0"/>
              <a:t>funding </a:t>
            </a:r>
            <a:r>
              <a:rPr lang="en-US" dirty="0" smtClean="0"/>
              <a:t>year.</a:t>
            </a:r>
          </a:p>
          <a:p>
            <a:endParaRPr lang="en-US" dirty="0"/>
          </a:p>
        </p:txBody>
      </p:sp>
      <p:sp>
        <p:nvSpPr>
          <p:cNvPr id="5" name="Text Placeholder 4"/>
          <p:cNvSpPr>
            <a:spLocks noGrp="1"/>
          </p:cNvSpPr>
          <p:nvPr>
            <p:ph type="body" sz="quarter" idx="11"/>
          </p:nvPr>
        </p:nvSpPr>
        <p:spPr/>
        <p:txBody>
          <a:bodyPr/>
          <a:lstStyle/>
          <a:p>
            <a:r>
              <a:rPr lang="en-US" dirty="0"/>
              <a:t>Requirements Before Invoicing </a:t>
            </a:r>
            <a:r>
              <a:rPr lang="en-US" dirty="0" smtClean="0"/>
              <a:t>USAC</a:t>
            </a:r>
            <a:endParaRPr lang="en-US" dirty="0"/>
          </a:p>
        </p:txBody>
      </p:sp>
      <p:sp>
        <p:nvSpPr>
          <p:cNvPr id="6" name="Text Placeholder 5"/>
          <p:cNvSpPr>
            <a:spLocks noGrp="1"/>
          </p:cNvSpPr>
          <p:nvPr>
            <p:ph type="body" sz="quarter" idx="12"/>
          </p:nvPr>
        </p:nvSpPr>
        <p:spPr/>
        <p:txBody>
          <a:bodyPr/>
          <a:lstStyle/>
          <a:p>
            <a:r>
              <a:rPr lang="en-US" dirty="0"/>
              <a:t>Invoicing </a:t>
            </a:r>
            <a:r>
              <a:rPr lang="en-US" dirty="0" smtClean="0"/>
              <a:t>USAC</a:t>
            </a:r>
            <a:endParaRPr lang="en-US" dirty="0"/>
          </a:p>
        </p:txBody>
      </p:sp>
    </p:spTree>
    <p:extLst>
      <p:ext uri="{BB962C8B-B14F-4D97-AF65-F5344CB8AC3E}">
        <p14:creationId xmlns:p14="http://schemas.microsoft.com/office/powerpoint/2010/main" val="34497435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057400"/>
            <a:ext cx="8229600" cy="4267200"/>
          </a:xfrm>
        </p:spPr>
        <p:txBody>
          <a:bodyPr/>
          <a:lstStyle/>
          <a:p>
            <a:pPr marL="514350" lvl="1" indent="-514350">
              <a:spcAft>
                <a:spcPts val="600"/>
              </a:spcAft>
              <a:buFont typeface="+mj-lt"/>
              <a:buAutoNum type="arabicParenR"/>
            </a:pPr>
            <a:r>
              <a:rPr lang="en-US" dirty="0"/>
              <a:t>Billed Entity Applicant Reimbursement (BEAR) FCC Form 472: </a:t>
            </a:r>
            <a:r>
              <a:rPr lang="en-US" i="1" dirty="0"/>
              <a:t>filed by applicant </a:t>
            </a:r>
            <a:r>
              <a:rPr lang="en-US" dirty="0"/>
              <a:t>after services have been paid in full                                  </a:t>
            </a:r>
            <a:r>
              <a:rPr lang="en-US" sz="2800" b="1" dirty="0"/>
              <a:t>OR</a:t>
            </a:r>
          </a:p>
          <a:p>
            <a:pPr marL="514350" lvl="1" indent="-514350">
              <a:spcAft>
                <a:spcPts val="600"/>
              </a:spcAft>
              <a:buFont typeface="+mj-lt"/>
              <a:buAutoNum type="arabicParenR"/>
            </a:pPr>
            <a:r>
              <a:rPr lang="en-US" dirty="0"/>
              <a:t>Service Provider Invoice (SPI) FCC Form 474: </a:t>
            </a:r>
            <a:r>
              <a:rPr lang="en-US" i="1" dirty="0"/>
              <a:t>filed by service provider</a:t>
            </a:r>
            <a:r>
              <a:rPr lang="en-US" dirty="0"/>
              <a:t> after the applicant has been billed for the non-discount portion of eligible </a:t>
            </a:r>
            <a:r>
              <a:rPr lang="en-US" dirty="0" smtClean="0"/>
              <a:t>services.</a:t>
            </a:r>
          </a:p>
          <a:p>
            <a:pPr marL="514350" lvl="1" indent="-514350">
              <a:spcAft>
                <a:spcPts val="600"/>
              </a:spcAft>
              <a:buFont typeface="+mj-lt"/>
              <a:buAutoNum type="arabicParenR"/>
            </a:pPr>
            <a:endParaRPr lang="en-US" sz="1100" dirty="0"/>
          </a:p>
          <a:p>
            <a:pPr marL="0" lvl="1" indent="0">
              <a:spcAft>
                <a:spcPts val="600"/>
              </a:spcAft>
              <a:buNone/>
            </a:pPr>
            <a:r>
              <a:rPr lang="en-US" b="1" dirty="0" smtClean="0"/>
              <a:t>Note: </a:t>
            </a:r>
            <a:r>
              <a:rPr lang="en-US" dirty="0"/>
              <a:t>Applicants can choose their method of invoicing; service providers cannot force applicants to use a particular </a:t>
            </a:r>
            <a:r>
              <a:rPr lang="en-US" dirty="0" smtClean="0"/>
              <a:t>method.</a:t>
            </a:r>
            <a:endParaRPr lang="en-US" dirty="0"/>
          </a:p>
          <a:p>
            <a:endParaRPr lang="en-US" dirty="0"/>
          </a:p>
        </p:txBody>
      </p:sp>
      <p:sp>
        <p:nvSpPr>
          <p:cNvPr id="5" name="Text Placeholder 4"/>
          <p:cNvSpPr>
            <a:spLocks noGrp="1"/>
          </p:cNvSpPr>
          <p:nvPr>
            <p:ph type="body" sz="quarter" idx="11"/>
          </p:nvPr>
        </p:nvSpPr>
        <p:spPr>
          <a:xfrm>
            <a:off x="457200" y="1371600"/>
            <a:ext cx="8229600" cy="609600"/>
          </a:xfrm>
        </p:spPr>
        <p:txBody>
          <a:bodyPr/>
          <a:lstStyle/>
          <a:p>
            <a:r>
              <a:rPr lang="en-US" dirty="0" smtClean="0"/>
              <a:t>Two </a:t>
            </a:r>
            <a:r>
              <a:rPr lang="en-US" dirty="0"/>
              <a:t>Methods of </a:t>
            </a:r>
            <a:r>
              <a:rPr lang="en-US" dirty="0" smtClean="0"/>
              <a:t>Invoicing</a:t>
            </a:r>
            <a:endParaRPr lang="en-US" dirty="0"/>
          </a:p>
        </p:txBody>
      </p:sp>
      <p:sp>
        <p:nvSpPr>
          <p:cNvPr id="6" name="Text Placeholder 5"/>
          <p:cNvSpPr>
            <a:spLocks noGrp="1"/>
          </p:cNvSpPr>
          <p:nvPr>
            <p:ph type="body" sz="quarter" idx="12"/>
          </p:nvPr>
        </p:nvSpPr>
        <p:spPr/>
        <p:txBody>
          <a:bodyPr/>
          <a:lstStyle/>
          <a:p>
            <a:r>
              <a:rPr lang="en-US" dirty="0"/>
              <a:t>Invoicing </a:t>
            </a:r>
            <a:r>
              <a:rPr lang="en-US" dirty="0" smtClean="0"/>
              <a:t>USAC</a:t>
            </a:r>
            <a:endParaRPr lang="en-US" dirty="0"/>
          </a:p>
        </p:txBody>
      </p:sp>
    </p:spTree>
    <p:extLst>
      <p:ext uri="{BB962C8B-B14F-4D97-AF65-F5344CB8AC3E}">
        <p14:creationId xmlns:p14="http://schemas.microsoft.com/office/powerpoint/2010/main" val="1985376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buClr>
                <a:schemeClr val="tx1"/>
              </a:buClr>
            </a:pPr>
            <a:endParaRPr lang="en-US" sz="1000" dirty="0"/>
          </a:p>
          <a:p>
            <a:pPr>
              <a:spcAft>
                <a:spcPts val="600"/>
              </a:spcAft>
              <a:buClr>
                <a:schemeClr val="tx1"/>
              </a:buClr>
            </a:pPr>
            <a:r>
              <a:rPr lang="en-US" dirty="0"/>
              <a:t>BEAR Notification Letter: </a:t>
            </a:r>
            <a:r>
              <a:rPr lang="en-US" dirty="0">
                <a:solidFill>
                  <a:prstClr val="black"/>
                </a:solidFill>
              </a:rPr>
              <a:t>a</a:t>
            </a:r>
            <a:r>
              <a:rPr lang="en-US" dirty="0" smtClean="0">
                <a:solidFill>
                  <a:prstClr val="black"/>
                </a:solidFill>
              </a:rPr>
              <a:t> </a:t>
            </a:r>
            <a:r>
              <a:rPr lang="en-US" dirty="0">
                <a:solidFill>
                  <a:prstClr val="black"/>
                </a:solidFill>
              </a:rPr>
              <a:t>letter issued by USAC to the applicant </a:t>
            </a:r>
            <a:r>
              <a:rPr lang="en-US" dirty="0" smtClean="0">
                <a:solidFill>
                  <a:prstClr val="black"/>
                </a:solidFill>
              </a:rPr>
              <a:t>with a copy to the </a:t>
            </a:r>
            <a:r>
              <a:rPr lang="en-US" dirty="0">
                <a:solidFill>
                  <a:prstClr val="black"/>
                </a:solidFill>
              </a:rPr>
              <a:t>service provider after a BEAR is </a:t>
            </a:r>
            <a:r>
              <a:rPr lang="en-US" dirty="0" smtClean="0">
                <a:solidFill>
                  <a:prstClr val="black"/>
                </a:solidFill>
              </a:rPr>
              <a:t>processed.</a:t>
            </a:r>
            <a:endParaRPr lang="en-US" dirty="0">
              <a:solidFill>
                <a:prstClr val="black"/>
              </a:solidFill>
            </a:endParaRPr>
          </a:p>
          <a:p>
            <a:pPr>
              <a:spcAft>
                <a:spcPts val="600"/>
              </a:spcAft>
              <a:buClr>
                <a:schemeClr val="tx1"/>
              </a:buClr>
            </a:pPr>
            <a:endParaRPr lang="en-US" dirty="0"/>
          </a:p>
          <a:p>
            <a:pPr>
              <a:spcAft>
                <a:spcPts val="600"/>
              </a:spcAft>
              <a:buClr>
                <a:schemeClr val="tx1"/>
              </a:buClr>
            </a:pPr>
            <a:r>
              <a:rPr lang="en-US" dirty="0"/>
              <a:t>Quarterly Disbursement Report: </a:t>
            </a:r>
            <a:r>
              <a:rPr lang="en-US" dirty="0">
                <a:solidFill>
                  <a:prstClr val="black"/>
                </a:solidFill>
              </a:rPr>
              <a:t>a</a:t>
            </a:r>
            <a:r>
              <a:rPr lang="en-US" dirty="0" smtClean="0">
                <a:solidFill>
                  <a:prstClr val="black"/>
                </a:solidFill>
              </a:rPr>
              <a:t> </a:t>
            </a:r>
            <a:r>
              <a:rPr lang="en-US" dirty="0">
                <a:solidFill>
                  <a:prstClr val="black"/>
                </a:solidFill>
              </a:rPr>
              <a:t>letter issued to the applicant detailing all invoicing activity (BEARs and SPIs) during the previous </a:t>
            </a:r>
            <a:r>
              <a:rPr lang="en-US" dirty="0" smtClean="0">
                <a:solidFill>
                  <a:prstClr val="black"/>
                </a:solidFill>
              </a:rPr>
              <a:t>quarter.</a:t>
            </a:r>
            <a:endParaRPr lang="en-US" dirty="0">
              <a:solidFill>
                <a:prstClr val="black"/>
              </a:solidFill>
            </a:endParaRPr>
          </a:p>
        </p:txBody>
      </p:sp>
      <p:sp>
        <p:nvSpPr>
          <p:cNvPr id="3" name="Text Placeholder 2"/>
          <p:cNvSpPr>
            <a:spLocks noGrp="1"/>
          </p:cNvSpPr>
          <p:nvPr>
            <p:ph type="body" sz="quarter" idx="11"/>
          </p:nvPr>
        </p:nvSpPr>
        <p:spPr/>
        <p:txBody>
          <a:bodyPr/>
          <a:lstStyle/>
          <a:p>
            <a:r>
              <a:rPr lang="en-US" dirty="0" smtClean="0"/>
              <a:t>Response Letters</a:t>
            </a:r>
            <a:endParaRPr lang="en-US" dirty="0"/>
          </a:p>
        </p:txBody>
      </p:sp>
      <p:sp>
        <p:nvSpPr>
          <p:cNvPr id="4" name="Text Placeholder 3"/>
          <p:cNvSpPr>
            <a:spLocks noGrp="1"/>
          </p:cNvSpPr>
          <p:nvPr>
            <p:ph type="body" sz="quarter" idx="12"/>
          </p:nvPr>
        </p:nvSpPr>
        <p:spPr/>
        <p:txBody>
          <a:bodyPr/>
          <a:lstStyle/>
          <a:p>
            <a:r>
              <a:rPr lang="en-US" dirty="0"/>
              <a:t>Invoicing </a:t>
            </a:r>
            <a:r>
              <a:rPr lang="en-US" dirty="0" smtClean="0"/>
              <a:t>USAC</a:t>
            </a:r>
            <a:endParaRPr lang="en-US" dirty="0"/>
          </a:p>
        </p:txBody>
      </p:sp>
    </p:spTree>
    <p:extLst>
      <p:ext uri="{BB962C8B-B14F-4D97-AF65-F5344CB8AC3E}">
        <p14:creationId xmlns:p14="http://schemas.microsoft.com/office/powerpoint/2010/main" val="2766930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Introduction to </a:t>
            </a:r>
            <a:r>
              <a:rPr lang="en-US" dirty="0" smtClean="0"/>
              <a:t>E-rate</a:t>
            </a:r>
            <a:endParaRPr lang="en-US" dirty="0"/>
          </a:p>
        </p:txBody>
      </p:sp>
      <p:sp>
        <p:nvSpPr>
          <p:cNvPr id="3" name="Text Placeholder 2"/>
          <p:cNvSpPr>
            <a:spLocks noGrp="1"/>
          </p:cNvSpPr>
          <p:nvPr>
            <p:ph type="body" sz="quarter" idx="11"/>
          </p:nvPr>
        </p:nvSpPr>
        <p:spPr/>
        <p:txBody>
          <a:bodyPr/>
          <a:lstStyle/>
          <a:p>
            <a:r>
              <a:rPr lang="en-US" dirty="0" smtClean="0"/>
              <a:t>Deadlines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1828800"/>
            <a:ext cx="8229600" cy="4495800"/>
          </a:xfrm>
        </p:spPr>
        <p:txBody>
          <a:bodyPr/>
          <a:lstStyle/>
          <a:p>
            <a:pPr marL="347472" indent="-347472">
              <a:spcAft>
                <a:spcPts val="600"/>
              </a:spcAft>
            </a:pPr>
            <a:r>
              <a:rPr lang="en-US" sz="2500" b="1" dirty="0" smtClean="0"/>
              <a:t>Tech Plan </a:t>
            </a:r>
            <a:r>
              <a:rPr lang="en-US" sz="2500" dirty="0" smtClean="0"/>
              <a:t>- drafted </a:t>
            </a:r>
            <a:r>
              <a:rPr lang="en-US" sz="2500" dirty="0"/>
              <a:t>before </a:t>
            </a:r>
            <a:r>
              <a:rPr lang="en-US" sz="2500" dirty="0" smtClean="0"/>
              <a:t>the competitive </a:t>
            </a:r>
            <a:r>
              <a:rPr lang="en-US" sz="2500" dirty="0"/>
              <a:t>bidding process and approved </a:t>
            </a:r>
            <a:r>
              <a:rPr lang="en-US" sz="2500" dirty="0" smtClean="0"/>
              <a:t>on </a:t>
            </a:r>
            <a:r>
              <a:rPr lang="en-US" sz="2500" dirty="0"/>
              <a:t>or before the date when you begin receiving services or at the time you file the FCC Form 486, whichever date is </a:t>
            </a:r>
            <a:r>
              <a:rPr lang="en-US" sz="2500" dirty="0" smtClean="0"/>
              <a:t>earlier.</a:t>
            </a:r>
          </a:p>
          <a:p>
            <a:pPr marL="347472" indent="-347472">
              <a:spcAft>
                <a:spcPts val="600"/>
              </a:spcAft>
            </a:pPr>
            <a:r>
              <a:rPr lang="en-US" sz="2500" b="1" dirty="0" smtClean="0"/>
              <a:t>FCC </a:t>
            </a:r>
            <a:r>
              <a:rPr lang="en-US" sz="2500" b="1" dirty="0"/>
              <a:t>Form 470 </a:t>
            </a:r>
            <a:r>
              <a:rPr lang="en-US" sz="2500" dirty="0" smtClean="0"/>
              <a:t>- Posted </a:t>
            </a:r>
            <a:r>
              <a:rPr lang="en-US" sz="2500" dirty="0"/>
              <a:t>at least 28 days before the filing of the FCC Form 471, keeping in mind the FCC Form 471 application filing window opening and closing </a:t>
            </a:r>
            <a:r>
              <a:rPr lang="en-US" sz="2500" dirty="0" smtClean="0"/>
              <a:t>dates.</a:t>
            </a:r>
            <a:endParaRPr lang="en-US" sz="2500" dirty="0"/>
          </a:p>
          <a:p>
            <a:pPr marL="347472" indent="-347472">
              <a:spcAft>
                <a:spcPts val="600"/>
              </a:spcAft>
            </a:pPr>
            <a:r>
              <a:rPr lang="en-US" sz="2500" b="1" dirty="0"/>
              <a:t>FCC Form </a:t>
            </a:r>
            <a:r>
              <a:rPr lang="en-US" sz="2500" b="1" dirty="0" smtClean="0"/>
              <a:t>471 and Item 21 Attachment </a:t>
            </a:r>
            <a:r>
              <a:rPr lang="en-US" sz="2500" dirty="0" smtClean="0"/>
              <a:t>- Received </a:t>
            </a:r>
            <a:r>
              <a:rPr lang="en-US" sz="2500" dirty="0"/>
              <a:t>or postmarked no later than 11:59 </a:t>
            </a:r>
            <a:r>
              <a:rPr lang="en-US" sz="2500" dirty="0" smtClean="0"/>
              <a:t>PM ET </a:t>
            </a:r>
            <a:r>
              <a:rPr lang="en-US" sz="2500" dirty="0"/>
              <a:t>on the day of the close of the FCC Form 471 application filing window (exact </a:t>
            </a:r>
            <a:r>
              <a:rPr lang="en-US" sz="2500" dirty="0" smtClean="0"/>
              <a:t>window dates </a:t>
            </a:r>
            <a:r>
              <a:rPr lang="en-US" sz="2500" dirty="0"/>
              <a:t>will be posted on our website</a:t>
            </a:r>
            <a:r>
              <a:rPr lang="en-US" sz="2500" dirty="0" smtClean="0"/>
              <a:t>).</a:t>
            </a:r>
            <a:endParaRPr lang="en-US" sz="2500" dirty="0"/>
          </a:p>
          <a:p>
            <a:endParaRPr lang="en-US" dirty="0"/>
          </a:p>
        </p:txBody>
      </p:sp>
      <p:sp>
        <p:nvSpPr>
          <p:cNvPr id="5" name="Text Placeholder 4"/>
          <p:cNvSpPr>
            <a:spLocks noGrp="1"/>
          </p:cNvSpPr>
          <p:nvPr>
            <p:ph type="body" sz="quarter" idx="11"/>
          </p:nvPr>
        </p:nvSpPr>
        <p:spPr>
          <a:xfrm>
            <a:off x="457200" y="1295400"/>
            <a:ext cx="8229600" cy="609600"/>
          </a:xfrm>
        </p:spPr>
        <p:txBody>
          <a:bodyPr/>
          <a:lstStyle/>
          <a:p>
            <a:r>
              <a:rPr lang="en-US" dirty="0"/>
              <a:t>Application </a:t>
            </a:r>
            <a:r>
              <a:rPr lang="en-US" dirty="0" smtClean="0"/>
              <a:t>Deadlines</a:t>
            </a:r>
            <a:endParaRPr lang="en-US" dirty="0"/>
          </a:p>
        </p:txBody>
      </p:sp>
      <p:sp>
        <p:nvSpPr>
          <p:cNvPr id="6" name="Text Placeholder 5"/>
          <p:cNvSpPr>
            <a:spLocks noGrp="1"/>
          </p:cNvSpPr>
          <p:nvPr>
            <p:ph type="body" sz="quarter" idx="12"/>
          </p:nvPr>
        </p:nvSpPr>
        <p:spPr/>
        <p:txBody>
          <a:bodyPr/>
          <a:lstStyle/>
          <a:p>
            <a:r>
              <a:rPr lang="en-US" dirty="0" smtClean="0"/>
              <a:t>Deadlines</a:t>
            </a:r>
            <a:endParaRPr lang="en-US" dirty="0"/>
          </a:p>
        </p:txBody>
      </p:sp>
    </p:spTree>
    <p:extLst>
      <p:ext uri="{BB962C8B-B14F-4D97-AF65-F5344CB8AC3E}">
        <p14:creationId xmlns:p14="http://schemas.microsoft.com/office/powerpoint/2010/main" val="4180477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spcAft>
                <a:spcPts val="600"/>
              </a:spcAft>
            </a:pPr>
            <a:r>
              <a:rPr lang="en-US" dirty="0"/>
              <a:t>Federal Communications Commission (FCC), an independent U.S. government agency, established and oversees the E-rate </a:t>
            </a:r>
            <a:r>
              <a:rPr lang="en-US" dirty="0" smtClean="0"/>
              <a:t>Program.</a:t>
            </a:r>
            <a:endParaRPr lang="en-US" dirty="0"/>
          </a:p>
          <a:p>
            <a:pPr>
              <a:spcAft>
                <a:spcPts val="600"/>
              </a:spcAft>
            </a:pPr>
            <a:r>
              <a:rPr lang="en-US" dirty="0"/>
              <a:t>Universal Service Administrative Company (USAC), a not-for-profit, administers the E-rate </a:t>
            </a:r>
            <a:r>
              <a:rPr lang="en-US" dirty="0" smtClean="0"/>
              <a:t>Program </a:t>
            </a:r>
            <a:r>
              <a:rPr lang="en-US" dirty="0"/>
              <a:t>along with three other </a:t>
            </a:r>
            <a:r>
              <a:rPr lang="en-US" dirty="0" smtClean="0"/>
              <a:t>programs.</a:t>
            </a:r>
            <a:endParaRPr lang="en-US" dirty="0"/>
          </a:p>
          <a:p>
            <a:pPr>
              <a:spcAft>
                <a:spcPts val="600"/>
              </a:spcAft>
            </a:pPr>
            <a:r>
              <a:rPr lang="en-US" dirty="0"/>
              <a:t>Schools and Libraries </a:t>
            </a:r>
            <a:r>
              <a:rPr lang="en-US" dirty="0" smtClean="0"/>
              <a:t>Program </a:t>
            </a:r>
            <a:r>
              <a:rPr lang="en-US" dirty="0"/>
              <a:t>(</a:t>
            </a:r>
            <a:r>
              <a:rPr lang="en-US" dirty="0" smtClean="0"/>
              <a:t>SL) </a:t>
            </a:r>
            <a:r>
              <a:rPr lang="en-US" dirty="0"/>
              <a:t>is the part of USAC with responsibility for </a:t>
            </a:r>
            <a:r>
              <a:rPr lang="en-US" dirty="0" smtClean="0"/>
              <a:t>E-rate.</a:t>
            </a:r>
            <a:endParaRPr lang="en-US" dirty="0"/>
          </a:p>
          <a:p>
            <a:endParaRPr lang="en-US" dirty="0"/>
          </a:p>
        </p:txBody>
      </p:sp>
      <p:sp>
        <p:nvSpPr>
          <p:cNvPr id="3" name="Text Placeholder 2"/>
          <p:cNvSpPr>
            <a:spLocks noGrp="1"/>
          </p:cNvSpPr>
          <p:nvPr>
            <p:ph type="body" sz="quarter" idx="11"/>
          </p:nvPr>
        </p:nvSpPr>
        <p:spPr/>
        <p:txBody>
          <a:bodyPr/>
          <a:lstStyle/>
          <a:p>
            <a:r>
              <a:rPr lang="en-US" dirty="0" smtClean="0"/>
              <a:t>E-rate </a:t>
            </a:r>
            <a:r>
              <a:rPr lang="en-US" dirty="0" smtClean="0"/>
              <a:t>Background</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a:t>
            </a:r>
            <a:r>
              <a:rPr lang="en-US" dirty="0" smtClean="0"/>
              <a:t>Information</a:t>
            </a:r>
            <a:endParaRPr lang="en-US" dirty="0"/>
          </a:p>
        </p:txBody>
      </p:sp>
    </p:spTree>
    <p:extLst>
      <p:ext uri="{BB962C8B-B14F-4D97-AF65-F5344CB8AC3E}">
        <p14:creationId xmlns:p14="http://schemas.microsoft.com/office/powerpoint/2010/main" val="5558470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1905000"/>
            <a:ext cx="8229600" cy="4114800"/>
          </a:xfrm>
        </p:spPr>
        <p:txBody>
          <a:bodyPr/>
          <a:lstStyle/>
          <a:p>
            <a:pPr>
              <a:spcAft>
                <a:spcPts val="600"/>
              </a:spcAft>
            </a:pPr>
            <a:r>
              <a:rPr lang="en-US" sz="2500" b="1" dirty="0"/>
              <a:t>FCC Form 486 </a:t>
            </a:r>
            <a:r>
              <a:rPr lang="en-US" sz="2500" dirty="0"/>
              <a:t>- Received or postmarked no later than 120 days after the date of the </a:t>
            </a:r>
            <a:r>
              <a:rPr lang="en-US" sz="2500" dirty="0" smtClean="0"/>
              <a:t>FCDL </a:t>
            </a:r>
            <a:r>
              <a:rPr lang="en-US" sz="2500" dirty="0"/>
              <a:t>or the service start date, whichever is </a:t>
            </a:r>
            <a:r>
              <a:rPr lang="en-US" sz="2500" dirty="0" smtClean="0"/>
              <a:t>later.</a:t>
            </a:r>
            <a:endParaRPr lang="en-US" sz="2500" dirty="0"/>
          </a:p>
          <a:p>
            <a:pPr>
              <a:spcAft>
                <a:spcPts val="600"/>
              </a:spcAft>
            </a:pPr>
            <a:r>
              <a:rPr lang="en-US" sz="2500" b="1" dirty="0"/>
              <a:t>FCC Form 472/ FCC Form 474 </a:t>
            </a:r>
            <a:r>
              <a:rPr lang="en-US" sz="2500" dirty="0"/>
              <a:t>- Received or postmarked no later than 120 days after the date of the FCC Form 486 Notification Letter or the last date that the applicant can receive service from the provider in the funding year at issue, whichever is </a:t>
            </a:r>
            <a:r>
              <a:rPr lang="en-US" sz="2500" dirty="0" smtClean="0"/>
              <a:t>later.</a:t>
            </a:r>
            <a:endParaRPr lang="en-US" sz="2500" dirty="0"/>
          </a:p>
          <a:p>
            <a:pPr>
              <a:spcAft>
                <a:spcPts val="600"/>
              </a:spcAft>
            </a:pPr>
            <a:r>
              <a:rPr lang="en-US" sz="2500" b="1" dirty="0"/>
              <a:t>Appeals</a:t>
            </a:r>
            <a:r>
              <a:rPr lang="en-US" sz="2500" dirty="0"/>
              <a:t> - Received or postmarked no later than 60 days after the date of USAC's decision </a:t>
            </a:r>
            <a:r>
              <a:rPr lang="en-US" sz="2500" dirty="0" smtClean="0"/>
              <a:t>letter.</a:t>
            </a:r>
            <a:endParaRPr lang="en-US" sz="2500" dirty="0"/>
          </a:p>
          <a:p>
            <a:endParaRPr lang="en-US" dirty="0"/>
          </a:p>
        </p:txBody>
      </p:sp>
      <p:sp>
        <p:nvSpPr>
          <p:cNvPr id="5" name="Text Placeholder 4"/>
          <p:cNvSpPr>
            <a:spLocks noGrp="1"/>
          </p:cNvSpPr>
          <p:nvPr>
            <p:ph type="body" sz="quarter" idx="11"/>
          </p:nvPr>
        </p:nvSpPr>
        <p:spPr>
          <a:xfrm>
            <a:off x="457200" y="1371600"/>
            <a:ext cx="8229600" cy="609600"/>
          </a:xfrm>
        </p:spPr>
        <p:txBody>
          <a:bodyPr/>
          <a:lstStyle/>
          <a:p>
            <a:r>
              <a:rPr lang="en-US" dirty="0"/>
              <a:t>More </a:t>
            </a:r>
            <a:r>
              <a:rPr lang="en-US" dirty="0" smtClean="0"/>
              <a:t>Deadlines</a:t>
            </a:r>
            <a:endParaRPr lang="en-US" dirty="0"/>
          </a:p>
        </p:txBody>
      </p:sp>
      <p:sp>
        <p:nvSpPr>
          <p:cNvPr id="6" name="Text Placeholder 5"/>
          <p:cNvSpPr>
            <a:spLocks noGrp="1"/>
          </p:cNvSpPr>
          <p:nvPr>
            <p:ph type="body" sz="quarter" idx="12"/>
          </p:nvPr>
        </p:nvSpPr>
        <p:spPr/>
        <p:txBody>
          <a:bodyPr/>
          <a:lstStyle/>
          <a:p>
            <a:r>
              <a:rPr lang="en-US" dirty="0" smtClean="0"/>
              <a:t>Deadlines</a:t>
            </a:r>
            <a:endParaRPr lang="en-US" dirty="0"/>
          </a:p>
        </p:txBody>
      </p:sp>
    </p:spTree>
    <p:extLst>
      <p:ext uri="{BB962C8B-B14F-4D97-AF65-F5344CB8AC3E}">
        <p14:creationId xmlns:p14="http://schemas.microsoft.com/office/powerpoint/2010/main" val="30802019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5"/>
          <p:cNvSpPr>
            <a:spLocks noGrp="1"/>
          </p:cNvSpPr>
          <p:nvPr>
            <p:ph type="body" sz="quarter" idx="10"/>
          </p:nvPr>
        </p:nvSpPr>
        <p:spPr>
          <a:xfrm>
            <a:off x="457200" y="2743200"/>
            <a:ext cx="8229600" cy="1905000"/>
          </a:xfrm>
          <a:prstGeom prst="rect">
            <a:avLst/>
          </a:prstGeom>
        </p:spPr>
        <p:txBody>
          <a:bodyPr/>
          <a:lstStyle>
            <a:lvl1pPr>
              <a:defRPr sz="2600"/>
            </a:lvl1pPr>
            <a:lvl2pPr>
              <a:defRPr sz="2600"/>
            </a:lvl2pPr>
          </a:lstStyle>
          <a:p>
            <a:pPr lvl="1">
              <a:buFont typeface="Arial" charset="0"/>
              <a:buNone/>
            </a:pPr>
            <a:r>
              <a:rPr lang="en-US" b="1" dirty="0"/>
              <a:t>Phone: </a:t>
            </a:r>
            <a:r>
              <a:rPr lang="en-US" dirty="0"/>
              <a:t>(888) 203-8100</a:t>
            </a:r>
          </a:p>
          <a:p>
            <a:pPr lvl="1">
              <a:buFont typeface="Arial" charset="0"/>
              <a:buNone/>
            </a:pPr>
            <a:r>
              <a:rPr lang="en-US" b="1" dirty="0"/>
              <a:t>Fax: </a:t>
            </a:r>
            <a:r>
              <a:rPr lang="en-US" dirty="0"/>
              <a:t>(888) 276-8736</a:t>
            </a:r>
          </a:p>
          <a:p>
            <a:pPr lvl="1">
              <a:buFont typeface="Arial" charset="0"/>
              <a:buNone/>
            </a:pPr>
            <a:r>
              <a:rPr lang="en-US" b="1" dirty="0" smtClean="0"/>
              <a:t>Website</a:t>
            </a:r>
            <a:r>
              <a:rPr lang="en-US" b="1" dirty="0"/>
              <a:t>:</a:t>
            </a:r>
            <a:r>
              <a:rPr lang="en-US" dirty="0"/>
              <a:t> </a:t>
            </a:r>
            <a:r>
              <a:rPr lang="en-US" dirty="0">
                <a:hlinkClick r:id="rId2"/>
              </a:rPr>
              <a:t>www.usac.org/sl</a:t>
            </a:r>
            <a:r>
              <a:rPr lang="en-US" dirty="0"/>
              <a:t> </a:t>
            </a:r>
          </a:p>
          <a:p>
            <a:pPr lvl="0"/>
            <a:endParaRPr lang="en-US" dirty="0" smtClean="0"/>
          </a:p>
        </p:txBody>
      </p:sp>
      <p:sp>
        <p:nvSpPr>
          <p:cNvPr id="8" name="Text Placeholder 7"/>
          <p:cNvSpPr>
            <a:spLocks noGrp="1"/>
          </p:cNvSpPr>
          <p:nvPr>
            <p:ph type="body" sz="quarter" idx="11"/>
          </p:nvPr>
        </p:nvSpPr>
        <p:spPr>
          <a:prstGeom prst="rect">
            <a:avLst/>
          </a:prstGeom>
        </p:spPr>
        <p:txBody>
          <a:bodyPr/>
          <a:lstStyle/>
          <a:p>
            <a:pPr lvl="0"/>
            <a:r>
              <a:rPr lang="en-US" sz="2800" dirty="0"/>
              <a:t>With questions, please contact us</a:t>
            </a:r>
            <a:r>
              <a:rPr lang="en-US" sz="2800" dirty="0" smtClean="0"/>
              <a:t>!</a:t>
            </a:r>
            <a:endParaRPr lang="en-US" sz="2800" dirty="0"/>
          </a:p>
        </p:txBody>
      </p:sp>
      <p:sp>
        <p:nvSpPr>
          <p:cNvPr id="9" name="Text Placeholder 8"/>
          <p:cNvSpPr>
            <a:spLocks noGrp="1"/>
          </p:cNvSpPr>
          <p:nvPr>
            <p:ph type="body" sz="quarter" idx="12"/>
          </p:nvPr>
        </p:nvSpPr>
        <p:spPr>
          <a:prstGeom prst="rect">
            <a:avLst/>
          </a:prstGeom>
        </p:spPr>
        <p:txBody>
          <a:bodyPr/>
          <a:lstStyle/>
          <a:p>
            <a:r>
              <a:rPr lang="en-US" dirty="0" smtClean="0"/>
              <a:t>Contacts</a:t>
            </a:r>
            <a:endParaRPr lang="en-US" dirty="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lgn="ctr">
              <a:buNone/>
            </a:pPr>
            <a:endParaRPr lang="en-US" sz="5000" b="1" dirty="0" smtClean="0">
              <a:solidFill>
                <a:srgbClr val="0070C0"/>
              </a:solidFill>
            </a:endParaRPr>
          </a:p>
          <a:p>
            <a:pPr marL="0" indent="0" algn="ctr">
              <a:buNone/>
            </a:pPr>
            <a:r>
              <a:rPr lang="en-US" sz="5000" b="1" dirty="0" smtClean="0">
                <a:solidFill>
                  <a:srgbClr val="0070C0"/>
                </a:solidFill>
              </a:rPr>
              <a:t>Questions?</a:t>
            </a:r>
            <a:endParaRPr lang="en-US" sz="5000" b="1" dirty="0">
              <a:solidFill>
                <a:srgbClr val="0070C0"/>
              </a:solidFill>
            </a:endParaRPr>
          </a:p>
        </p:txBody>
      </p:sp>
    </p:spTree>
    <p:extLst>
      <p:ext uri="{BB962C8B-B14F-4D97-AF65-F5344CB8AC3E}">
        <p14:creationId xmlns:p14="http://schemas.microsoft.com/office/powerpoint/2010/main" val="3698973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prstGeom prst="rect">
            <a:avLst/>
          </a:prstGeom>
        </p:spPr>
        <p:txBody>
          <a:bodyPr/>
          <a:lstStyle/>
          <a:p>
            <a:pPr marL="347472" indent="-347472">
              <a:spcAft>
                <a:spcPts val="600"/>
              </a:spcAft>
            </a:pPr>
            <a:r>
              <a:rPr lang="en-US" dirty="0"/>
              <a:t>Congress directed the FCC to establish the E-rate </a:t>
            </a:r>
            <a:r>
              <a:rPr lang="en-US" dirty="0" smtClean="0"/>
              <a:t>Program </a:t>
            </a:r>
            <a:r>
              <a:rPr lang="en-US" dirty="0"/>
              <a:t>in </a:t>
            </a:r>
            <a:r>
              <a:rPr lang="en-US" dirty="0" smtClean="0"/>
              <a:t>1996.</a:t>
            </a:r>
            <a:endParaRPr lang="en-US" dirty="0"/>
          </a:p>
          <a:p>
            <a:pPr marL="347472" indent="-347472">
              <a:spcAft>
                <a:spcPts val="600"/>
              </a:spcAft>
            </a:pPr>
            <a:r>
              <a:rPr lang="en-US" dirty="0"/>
              <a:t>The</a:t>
            </a:r>
            <a:r>
              <a:rPr lang="en-US" dirty="0">
                <a:solidFill>
                  <a:srgbClr val="FF0000"/>
                </a:solidFill>
              </a:rPr>
              <a:t> </a:t>
            </a:r>
            <a:r>
              <a:rPr lang="en-US" dirty="0"/>
              <a:t>FCC sets rules and policies through </a:t>
            </a:r>
            <a:r>
              <a:rPr lang="en-US" dirty="0" smtClean="0"/>
              <a:t>orders.</a:t>
            </a:r>
            <a:endParaRPr lang="en-US" dirty="0"/>
          </a:p>
          <a:p>
            <a:pPr marL="347472" indent="-347472">
              <a:spcAft>
                <a:spcPts val="600"/>
              </a:spcAft>
              <a:buClr>
                <a:schemeClr val="tx1"/>
              </a:buClr>
            </a:pPr>
            <a:r>
              <a:rPr lang="en-US" dirty="0" smtClean="0"/>
              <a:t>USAC develops </a:t>
            </a:r>
            <a:r>
              <a:rPr lang="en-US" dirty="0"/>
              <a:t>procedures for specific actions, such as how to process </a:t>
            </a:r>
            <a:r>
              <a:rPr lang="en-US" dirty="0" smtClean="0"/>
              <a:t>applications.</a:t>
            </a:r>
            <a:endParaRPr lang="en-US" dirty="0"/>
          </a:p>
          <a:p>
            <a:pPr marL="514350" indent="-514350">
              <a:spcBef>
                <a:spcPts val="0"/>
              </a:spcBef>
              <a:spcAft>
                <a:spcPts val="600"/>
              </a:spcAft>
              <a:defRPr/>
            </a:pPr>
            <a:endParaRPr lang="en-US" sz="2400" dirty="0" smtClean="0"/>
          </a:p>
        </p:txBody>
      </p:sp>
      <p:sp>
        <p:nvSpPr>
          <p:cNvPr id="5" name="Text Placeholder 4"/>
          <p:cNvSpPr>
            <a:spLocks noGrp="1"/>
          </p:cNvSpPr>
          <p:nvPr>
            <p:ph type="body" sz="quarter" idx="11"/>
          </p:nvPr>
        </p:nvSpPr>
        <p:spPr>
          <a:prstGeom prst="rect">
            <a:avLst/>
          </a:prstGeom>
        </p:spPr>
        <p:txBody>
          <a:bodyPr/>
          <a:lstStyle/>
          <a:p>
            <a:r>
              <a:rPr lang="en-US" dirty="0" smtClean="0"/>
              <a:t>E-rate </a:t>
            </a:r>
            <a:r>
              <a:rPr lang="en-US" dirty="0"/>
              <a:t>Rules</a:t>
            </a:r>
          </a:p>
        </p:txBody>
      </p:sp>
      <p:sp>
        <p:nvSpPr>
          <p:cNvPr id="7" name="Text Placeholder 6"/>
          <p:cNvSpPr>
            <a:spLocks noGrp="1"/>
          </p:cNvSpPr>
          <p:nvPr>
            <p:ph type="body" sz="quarter" idx="12"/>
          </p:nvPr>
        </p:nvSpPr>
        <p:spPr>
          <a:prstGeom prst="rect">
            <a:avLst/>
          </a:prstGeom>
        </p:spPr>
        <p:txBody>
          <a:bodyPr/>
          <a:lstStyle/>
          <a:p>
            <a:r>
              <a:rPr lang="en-US" dirty="0"/>
              <a:t>General </a:t>
            </a:r>
            <a:r>
              <a:rPr lang="en-US" dirty="0" smtClean="0"/>
              <a:t>E-rate </a:t>
            </a:r>
            <a:r>
              <a:rPr lang="en-US" dirty="0" smtClean="0"/>
              <a:t>Information</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209800"/>
            <a:ext cx="7391400" cy="4038600"/>
          </a:xfrm>
          <a:prstGeom prst="rect">
            <a:avLst/>
          </a:prstGeom>
        </p:spPr>
        <p:txBody>
          <a:bodyPr/>
          <a:lstStyle/>
          <a:p>
            <a:pPr>
              <a:spcAft>
                <a:spcPts val="600"/>
              </a:spcAft>
            </a:pPr>
            <a:r>
              <a:rPr lang="en-US" dirty="0"/>
              <a:t>Commitments for E-rate are made </a:t>
            </a:r>
            <a:r>
              <a:rPr lang="en-US" dirty="0" smtClean="0"/>
              <a:t>by funding </a:t>
            </a:r>
            <a:r>
              <a:rPr lang="en-US" dirty="0"/>
              <a:t>year (FY), which runs from July 1 through the following June </a:t>
            </a:r>
            <a:r>
              <a:rPr lang="en-US" dirty="0" smtClean="0"/>
              <a:t>30.</a:t>
            </a:r>
            <a:endParaRPr lang="en-US" dirty="0"/>
          </a:p>
          <a:p>
            <a:pPr>
              <a:spcAft>
                <a:spcPts val="600"/>
              </a:spcAft>
            </a:pPr>
            <a:r>
              <a:rPr lang="en-US" dirty="0"/>
              <a:t>USAC refers to the funding year as the year in which most services will </a:t>
            </a:r>
            <a:r>
              <a:rPr lang="en-US" dirty="0" smtClean="0"/>
              <a:t>begin, e.g</a:t>
            </a:r>
            <a:r>
              <a:rPr lang="en-US" dirty="0"/>
              <a:t>., </a:t>
            </a:r>
            <a:r>
              <a:rPr lang="en-US" dirty="0" smtClean="0"/>
              <a:t>FY2013 </a:t>
            </a:r>
            <a:r>
              <a:rPr lang="en-US" dirty="0"/>
              <a:t>is July 1, </a:t>
            </a:r>
            <a:r>
              <a:rPr lang="en-US" dirty="0" smtClean="0"/>
              <a:t>2013 to </a:t>
            </a:r>
            <a:r>
              <a:rPr lang="en-US" dirty="0"/>
              <a:t>June 30, </a:t>
            </a:r>
            <a:r>
              <a:rPr lang="en-US" dirty="0" smtClean="0"/>
              <a:t>2014.</a:t>
            </a:r>
            <a:endParaRPr lang="en-US" dirty="0"/>
          </a:p>
          <a:p>
            <a:pPr marL="514350" lvl="0" indent="-514350">
              <a:spcBef>
                <a:spcPts val="0"/>
              </a:spcBef>
              <a:spcAft>
                <a:spcPts val="1200"/>
              </a:spcAft>
              <a:defRPr/>
            </a:pPr>
            <a:endParaRPr lang="en-US" dirty="0" smtClean="0"/>
          </a:p>
        </p:txBody>
      </p:sp>
      <p:sp>
        <p:nvSpPr>
          <p:cNvPr id="5" name="Text Placeholder 4"/>
          <p:cNvSpPr>
            <a:spLocks noGrp="1"/>
          </p:cNvSpPr>
          <p:nvPr>
            <p:ph type="body" sz="quarter" idx="11"/>
          </p:nvPr>
        </p:nvSpPr>
        <p:spPr>
          <a:prstGeom prst="rect">
            <a:avLst/>
          </a:prstGeom>
        </p:spPr>
        <p:txBody>
          <a:bodyPr/>
          <a:lstStyle/>
          <a:p>
            <a:r>
              <a:rPr lang="en-US" dirty="0" smtClean="0"/>
              <a:t>E-rate </a:t>
            </a:r>
            <a:r>
              <a:rPr lang="en-US" dirty="0" smtClean="0"/>
              <a:t>Timeline</a:t>
            </a:r>
            <a:endParaRPr lang="en-US" dirty="0"/>
          </a:p>
        </p:txBody>
      </p:sp>
      <p:sp>
        <p:nvSpPr>
          <p:cNvPr id="6" name="Text Placeholder 5"/>
          <p:cNvSpPr>
            <a:spLocks noGrp="1"/>
          </p:cNvSpPr>
          <p:nvPr>
            <p:ph type="body" sz="quarter" idx="12"/>
          </p:nvPr>
        </p:nvSpPr>
        <p:spPr>
          <a:prstGeom prst="rect">
            <a:avLst/>
          </a:prstGeom>
        </p:spPr>
        <p:txBody>
          <a:bodyPr/>
          <a:lstStyle/>
          <a:p>
            <a:r>
              <a:rPr lang="en-US" dirty="0"/>
              <a:t>General </a:t>
            </a:r>
            <a:r>
              <a:rPr lang="en-US" dirty="0" smtClean="0"/>
              <a:t>E-rate </a:t>
            </a:r>
            <a:r>
              <a:rPr lang="en-US" dirty="0" smtClean="0"/>
              <a:t>Information</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prstGeom prst="rect">
            <a:avLst/>
          </a:prstGeom>
        </p:spPr>
        <p:txBody>
          <a:bodyPr/>
          <a:lstStyle/>
          <a:p>
            <a:pPr>
              <a:spcAft>
                <a:spcPts val="600"/>
              </a:spcAft>
            </a:pPr>
            <a:r>
              <a:rPr lang="en-US" dirty="0"/>
              <a:t>The FCC </a:t>
            </a:r>
            <a:r>
              <a:rPr lang="en-US" dirty="0" smtClean="0"/>
              <a:t>capped E-rate funding </a:t>
            </a:r>
            <a:r>
              <a:rPr lang="en-US" sz="2800" dirty="0">
                <a:ea typeface="Calibri"/>
                <a:cs typeface="Times New Roman"/>
              </a:rPr>
              <a:t>at $2.25 </a:t>
            </a:r>
            <a:r>
              <a:rPr lang="en-US" sz="2800" dirty="0" smtClean="0">
                <a:ea typeface="Calibri"/>
                <a:cs typeface="Times New Roman"/>
              </a:rPr>
              <a:t>billion </a:t>
            </a:r>
            <a:r>
              <a:rPr lang="en-US" sz="2800" dirty="0">
                <a:ea typeface="Calibri"/>
                <a:cs typeface="Times New Roman"/>
              </a:rPr>
              <a:t>per year, until 2010 when the FCC began to adjust the cap annually for </a:t>
            </a:r>
            <a:r>
              <a:rPr lang="en-US" sz="2800" dirty="0" smtClean="0">
                <a:ea typeface="Calibri"/>
                <a:cs typeface="Times New Roman"/>
              </a:rPr>
              <a:t>inflation</a:t>
            </a:r>
            <a:endParaRPr lang="en-US" dirty="0" smtClean="0"/>
          </a:p>
          <a:p>
            <a:pPr>
              <a:spcAft>
                <a:spcPts val="600"/>
              </a:spcAft>
            </a:pPr>
            <a:r>
              <a:rPr lang="en-US" dirty="0"/>
              <a:t>Once a year, the FCC is required to roll over all funds that are collected and are unused from prior funding years to the next full funding year</a:t>
            </a:r>
            <a:endParaRPr lang="en-US" dirty="0" smtClean="0"/>
          </a:p>
        </p:txBody>
      </p:sp>
      <p:sp>
        <p:nvSpPr>
          <p:cNvPr id="5" name="Text Placeholder 4"/>
          <p:cNvSpPr>
            <a:spLocks noGrp="1"/>
          </p:cNvSpPr>
          <p:nvPr>
            <p:ph type="body" sz="quarter" idx="11"/>
          </p:nvPr>
        </p:nvSpPr>
        <p:spPr>
          <a:prstGeom prst="rect">
            <a:avLst/>
          </a:prstGeom>
        </p:spPr>
        <p:txBody>
          <a:bodyPr/>
          <a:lstStyle/>
          <a:p>
            <a:r>
              <a:rPr lang="en-US" dirty="0" smtClean="0"/>
              <a:t>E-rate </a:t>
            </a:r>
            <a:r>
              <a:rPr lang="en-US" dirty="0" smtClean="0"/>
              <a:t>Budget</a:t>
            </a:r>
            <a:endParaRPr lang="en-US" dirty="0"/>
          </a:p>
        </p:txBody>
      </p:sp>
      <p:sp>
        <p:nvSpPr>
          <p:cNvPr id="6" name="Text Placeholder 5"/>
          <p:cNvSpPr>
            <a:spLocks noGrp="1"/>
          </p:cNvSpPr>
          <p:nvPr>
            <p:ph type="body" sz="quarter" idx="12"/>
          </p:nvPr>
        </p:nvSpPr>
        <p:spPr>
          <a:prstGeom prst="rect">
            <a:avLst/>
          </a:prstGeom>
        </p:spPr>
        <p:txBody>
          <a:bodyPr/>
          <a:lstStyle/>
          <a:p>
            <a:r>
              <a:rPr lang="en-US" dirty="0"/>
              <a:t>General </a:t>
            </a:r>
            <a:r>
              <a:rPr lang="en-US" dirty="0" smtClean="0"/>
              <a:t>E-rate </a:t>
            </a:r>
            <a:r>
              <a:rPr lang="en-US" dirty="0" smtClean="0"/>
              <a:t>Information</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620000" cy="4038600"/>
          </a:xfrm>
        </p:spPr>
        <p:txBody>
          <a:bodyPr/>
          <a:lstStyle/>
          <a:p>
            <a:pPr marL="347472" indent="-347472">
              <a:spcAft>
                <a:spcPts val="600"/>
              </a:spcAft>
            </a:pPr>
            <a:r>
              <a:rPr lang="en-US" sz="2800" dirty="0"/>
              <a:t>Who is eligible for E-rate </a:t>
            </a:r>
            <a:r>
              <a:rPr lang="en-US" sz="2800" dirty="0" smtClean="0"/>
              <a:t>funding?</a:t>
            </a:r>
          </a:p>
          <a:p>
            <a:pPr marL="747522" lvl="1" indent="-347472">
              <a:spcAft>
                <a:spcPts val="600"/>
              </a:spcAft>
            </a:pPr>
            <a:r>
              <a:rPr lang="en-US" sz="2800" dirty="0" smtClean="0"/>
              <a:t>Elementary and Secondary schools and school districts</a:t>
            </a:r>
          </a:p>
          <a:p>
            <a:pPr marL="1147572" lvl="2" indent="-347472">
              <a:spcAft>
                <a:spcPts val="600"/>
              </a:spcAft>
            </a:pPr>
            <a:r>
              <a:rPr lang="en-US" dirty="0" smtClean="0"/>
              <a:t>Non-traditional </a:t>
            </a:r>
            <a:r>
              <a:rPr lang="en-US" dirty="0"/>
              <a:t>facilities (conditionally by </a:t>
            </a:r>
            <a:r>
              <a:rPr lang="en-US" dirty="0" smtClean="0"/>
              <a:t>state)</a:t>
            </a:r>
          </a:p>
          <a:p>
            <a:pPr marL="747522" lvl="1" indent="-347472">
              <a:spcAft>
                <a:spcPts val="600"/>
              </a:spcAft>
            </a:pPr>
            <a:r>
              <a:rPr lang="en-US" sz="2800" dirty="0" smtClean="0"/>
              <a:t>Libraries </a:t>
            </a:r>
            <a:r>
              <a:rPr lang="en-US" sz="2800" dirty="0"/>
              <a:t>and library </a:t>
            </a:r>
            <a:r>
              <a:rPr lang="en-US" sz="2800" dirty="0" smtClean="0"/>
              <a:t>systems</a:t>
            </a:r>
          </a:p>
          <a:p>
            <a:pPr marL="747522" lvl="1" indent="-347472">
              <a:spcAft>
                <a:spcPts val="600"/>
              </a:spcAft>
            </a:pPr>
            <a:r>
              <a:rPr lang="en-US" sz="2800" dirty="0" smtClean="0"/>
              <a:t>Consortia </a:t>
            </a:r>
            <a:r>
              <a:rPr lang="en-US" sz="2800" dirty="0"/>
              <a:t>– groups of eligible entities that band together to aggregate demand and negotiate lower prices</a:t>
            </a:r>
          </a:p>
          <a:p>
            <a:endParaRPr lang="en-US" dirty="0"/>
          </a:p>
        </p:txBody>
      </p:sp>
      <p:sp>
        <p:nvSpPr>
          <p:cNvPr id="3" name="Text Placeholder 2"/>
          <p:cNvSpPr>
            <a:spLocks noGrp="1"/>
          </p:cNvSpPr>
          <p:nvPr>
            <p:ph type="body" sz="quarter" idx="11"/>
          </p:nvPr>
        </p:nvSpPr>
        <p:spPr>
          <a:xfrm>
            <a:off x="457200" y="1600200"/>
            <a:ext cx="8229600" cy="609600"/>
          </a:xfrm>
        </p:spPr>
        <p:txBody>
          <a:bodyPr/>
          <a:lstStyle/>
          <a:p>
            <a:r>
              <a:rPr lang="en-US" dirty="0" smtClean="0"/>
              <a:t>E-rate </a:t>
            </a:r>
            <a:r>
              <a:rPr lang="en-US" dirty="0" smtClean="0"/>
              <a:t>Eligibility</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a:t>
            </a:r>
            <a:r>
              <a:rPr lang="en-US" dirty="0" smtClean="0"/>
              <a:t>Information</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4191000"/>
          </a:xfrm>
        </p:spPr>
        <p:txBody>
          <a:bodyPr/>
          <a:lstStyle/>
          <a:p>
            <a:pPr marL="347472" indent="-347472">
              <a:spcAft>
                <a:spcPts val="600"/>
              </a:spcAft>
              <a:defRPr/>
            </a:pPr>
            <a:r>
              <a:rPr lang="en-US" sz="2400" dirty="0" smtClean="0"/>
              <a:t>How large are the discounts on eligible products and services?</a:t>
            </a:r>
          </a:p>
          <a:p>
            <a:pPr marL="747522" lvl="1" indent="-347472">
              <a:spcAft>
                <a:spcPts val="600"/>
              </a:spcAft>
              <a:defRPr/>
            </a:pPr>
            <a:r>
              <a:rPr lang="en-US" sz="2400" dirty="0" smtClean="0"/>
              <a:t>Discounts are 20-90 percent of eligible costs.</a:t>
            </a:r>
          </a:p>
          <a:p>
            <a:pPr marL="747522" lvl="1" indent="-347472">
              <a:spcAft>
                <a:spcPts val="600"/>
              </a:spcAft>
              <a:defRPr/>
            </a:pPr>
            <a:r>
              <a:rPr lang="en-US" sz="2400" dirty="0" smtClean="0"/>
              <a:t>Discount level for a school or library depends on:</a:t>
            </a:r>
          </a:p>
          <a:p>
            <a:pPr marL="1147572" lvl="2" indent="-347472">
              <a:spcBef>
                <a:spcPts val="0"/>
              </a:spcBef>
              <a:spcAft>
                <a:spcPts val="600"/>
              </a:spcAft>
              <a:defRPr/>
            </a:pPr>
            <a:r>
              <a:rPr lang="en-US" dirty="0" smtClean="0"/>
              <a:t>Percentage of students who are eligible for National School Lunch Program (NSLP) in </a:t>
            </a:r>
          </a:p>
          <a:p>
            <a:pPr marL="1604772" lvl="3" indent="-347472">
              <a:spcBef>
                <a:spcPts val="0"/>
              </a:spcBef>
              <a:spcAft>
                <a:spcPts val="600"/>
              </a:spcAft>
              <a:defRPr/>
            </a:pPr>
            <a:r>
              <a:rPr lang="en-US" sz="2400" dirty="0" smtClean="0"/>
              <a:t>(for a school) the school</a:t>
            </a:r>
          </a:p>
          <a:p>
            <a:pPr marL="1604772" lvl="3" indent="-347472">
              <a:spcBef>
                <a:spcPts val="0"/>
              </a:spcBef>
              <a:spcAft>
                <a:spcPts val="600"/>
              </a:spcAft>
              <a:defRPr/>
            </a:pPr>
            <a:r>
              <a:rPr lang="en-US" sz="2400" dirty="0" smtClean="0"/>
              <a:t>(for a library) the school district in which the library is  located.</a:t>
            </a:r>
          </a:p>
          <a:p>
            <a:pPr marL="1147572" lvl="2" indent="-347472">
              <a:spcBef>
                <a:spcPts val="0"/>
              </a:spcBef>
              <a:spcAft>
                <a:spcPts val="600"/>
              </a:spcAft>
              <a:defRPr/>
            </a:pPr>
            <a:r>
              <a:rPr lang="en-US" dirty="0" smtClean="0"/>
              <a:t>Urban or rural location of the school or library.</a:t>
            </a:r>
          </a:p>
          <a:p>
            <a:endParaRPr lang="en-US" dirty="0"/>
          </a:p>
        </p:txBody>
      </p:sp>
      <p:sp>
        <p:nvSpPr>
          <p:cNvPr id="3" name="Text Placeholder 2"/>
          <p:cNvSpPr>
            <a:spLocks noGrp="1"/>
          </p:cNvSpPr>
          <p:nvPr>
            <p:ph type="body" sz="quarter" idx="11"/>
          </p:nvPr>
        </p:nvSpPr>
        <p:spPr/>
        <p:txBody>
          <a:bodyPr/>
          <a:lstStyle/>
          <a:p>
            <a:r>
              <a:rPr lang="en-US" dirty="0" smtClean="0"/>
              <a:t>E-rate </a:t>
            </a:r>
            <a:r>
              <a:rPr lang="en-US" dirty="0" smtClean="0"/>
              <a:t>Discounts</a:t>
            </a:r>
            <a:endParaRPr lang="en-US" dirty="0"/>
          </a:p>
        </p:txBody>
      </p:sp>
      <p:sp>
        <p:nvSpPr>
          <p:cNvPr id="4" name="Text Placeholder 3"/>
          <p:cNvSpPr>
            <a:spLocks noGrp="1"/>
          </p:cNvSpPr>
          <p:nvPr>
            <p:ph type="body" sz="quarter" idx="12"/>
          </p:nvPr>
        </p:nvSpPr>
        <p:spPr/>
        <p:txBody>
          <a:bodyPr/>
          <a:lstStyle/>
          <a:p>
            <a:r>
              <a:rPr lang="en-US" dirty="0"/>
              <a:t>General </a:t>
            </a:r>
            <a:r>
              <a:rPr lang="en-US" dirty="0" smtClean="0"/>
              <a:t>E-rate </a:t>
            </a:r>
            <a:r>
              <a:rPr lang="en-US" dirty="0" smtClean="0"/>
              <a:t>Information</a:t>
            </a:r>
            <a:endParaRPr lang="en-US" dirty="0"/>
          </a:p>
        </p:txBody>
      </p:sp>
    </p:spTree>
    <p:extLst>
      <p:ext uri="{BB962C8B-B14F-4D97-AF65-F5344CB8AC3E}">
        <p14:creationId xmlns:p14="http://schemas.microsoft.com/office/powerpoint/2010/main" val="1007651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Word Doc" ma:contentTypeID="0x010100FCF7CCC3498C2246B96E8299F6001594010082F12E2AB5841D4DB52B628DA5F89880" ma:contentTypeVersion="6" ma:contentTypeDescription="Top-level content type; includes Share and Sticky site columns." ma:contentTypeScope="" ma:versionID="dc219c1b51cfb3a0c22c8beac3d0ff48">
  <xsd:schema xmlns:xsd="http://www.w3.org/2001/XMLSchema" xmlns:p="http://schemas.microsoft.com/office/2006/metadata/properties" xmlns:ns2="6dd97b33-aba7-4b7a-8530-76b27dec7283" xmlns:ns3="6e3d0f97-b399-4212-93f2-28e795c0586f" targetNamespace="http://schemas.microsoft.com/office/2006/metadata/properties" ma:root="true" ma:fieldsID="d228e882e414a962d4ce232911e91386" ns2:_="" ns3:_="">
    <xsd:import namespace="6dd97b33-aba7-4b7a-8530-76b27dec7283"/>
    <xsd:import namespace="6e3d0f97-b399-4212-93f2-28e795c0586f"/>
    <xsd:element name="properties">
      <xsd:complexType>
        <xsd:sequence>
          <xsd:element name="documentManagement">
            <xsd:complexType>
              <xsd:all>
                <xsd:element ref="ns2:Share" minOccurs="0"/>
                <xsd:element ref="ns2:Sticky" minOccurs="0"/>
                <xsd:element ref="ns3:Dept_Hidden" minOccurs="0"/>
              </xsd:all>
            </xsd:complexType>
          </xsd:element>
        </xsd:sequence>
      </xsd:complexType>
    </xsd:element>
  </xsd:schema>
  <xsd:schema xmlns:xsd="http://www.w3.org/2001/XMLSchema" xmlns:dms="http://schemas.microsoft.com/office/2006/documentManagement/types" targetNamespace="6dd97b33-aba7-4b7a-8530-76b27dec7283" elementFormDefault="qualified">
    <xsd:import namespace="http://schemas.microsoft.com/office/2006/documentManagement/types"/>
    <xsd:element name="Share" ma:index="8" nillable="true" ma:displayName="Share" ma:default="0" ma:description="Share this item on the USAC Intranet main site? (Items do NOT appear on the home page. Applies only to Department sites, not sub-sites).  PLEASE DO NOT ABUSE THIS OPTION!!" ma:internalName="Share">
      <xsd:simpleType>
        <xsd:restriction base="dms:Boolean"/>
      </xsd:simpleType>
    </xsd:element>
    <xsd:element name="Sticky" ma:index="9" nillable="true" ma:displayName="Sticky" ma:default="0" ma:description="Marks an item for special treatment, e.g. posting on the team's home page, or staying at the top of a list." ma:internalName="Sticky">
      <xsd:simpleType>
        <xsd:restriction base="dms:Boolean"/>
      </xsd:simpleType>
    </xsd:element>
  </xsd:schema>
  <xsd:schema xmlns:xsd="http://www.w3.org/2001/XMLSchema" xmlns:dms="http://schemas.microsoft.com/office/2006/documentManagement/types" targetNamespace="6e3d0f97-b399-4212-93f2-28e795c0586f" elementFormDefault="qualified">
    <xsd:import namespace="http://schemas.microsoft.com/office/2006/documentManagement/types"/>
    <xsd:element name="Dept_Hidden" ma:index="10" nillable="true" ma:displayName="Dept_Hidden" ma:default="General Counsel" ma:internalName="Dept_Hidden">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ticky xmlns="6dd97b33-aba7-4b7a-8530-76b27dec7283">false</Sticky>
    <Share xmlns="6dd97b33-aba7-4b7a-8530-76b27dec7283">false</Share>
    <Dept_Hidden xmlns="6e3d0f97-b399-4212-93f2-28e795c0586f">General Counsel</Dept_Hidden>
  </documentManagement>
</p:properties>
</file>

<file path=customXml/itemProps1.xml><?xml version="1.0" encoding="utf-8"?>
<ds:datastoreItem xmlns:ds="http://schemas.openxmlformats.org/officeDocument/2006/customXml" ds:itemID="{55F220E3-9ED8-45DB-ADE1-D26FC3793E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97b33-aba7-4b7a-8530-76b27dec7283"/>
    <ds:schemaRef ds:uri="6e3d0f97-b399-4212-93f2-28e795c0586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D00F40-56FD-4E75-AA00-B5B9C1B3CFA8}">
  <ds:schemaRefs>
    <ds:schemaRef ds:uri="http://schemas.microsoft.com/sharepoint/v3/contenttype/forms"/>
  </ds:schemaRefs>
</ds:datastoreItem>
</file>

<file path=customXml/itemProps3.xml><?xml version="1.0" encoding="utf-8"?>
<ds:datastoreItem xmlns:ds="http://schemas.openxmlformats.org/officeDocument/2006/customXml" ds:itemID="{294A6031-AB2A-4A86-B0BA-DA4E7BC0600E}">
  <ds:schemaRefs>
    <ds:schemaRef ds:uri="6dd97b33-aba7-4b7a-8530-76b27dec7283"/>
    <ds:schemaRef ds:uri="http://purl.org/dc/dcmitype/"/>
    <ds:schemaRef ds:uri="http://schemas.microsoft.com/office/2006/documentManagement/types"/>
    <ds:schemaRef ds:uri="http://purl.org/dc/terms/"/>
    <ds:schemaRef ds:uri="http://schemas.microsoft.com/office/2006/metadata/properties"/>
    <ds:schemaRef ds:uri="http://www.w3.org/XML/1998/namespace"/>
    <ds:schemaRef ds:uri="http://schemas.openxmlformats.org/package/2006/metadata/core-properties"/>
    <ds:schemaRef ds:uri="6e3d0f97-b399-4212-93f2-28e795c0586f"/>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2252</TotalTime>
  <Words>2018</Words>
  <Application>Microsoft Office PowerPoint</Application>
  <PresentationFormat>On-screen Show (4:3)</PresentationFormat>
  <Paragraphs>274</Paragraphs>
  <Slides>42</Slides>
  <Notes>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Abby Hills</cp:lastModifiedBy>
  <cp:revision>190</cp:revision>
  <dcterms:created xsi:type="dcterms:W3CDTF">2010-07-28T13:31:07Z</dcterms:created>
  <dcterms:modified xsi:type="dcterms:W3CDTF">2013-09-25T20:47:22Z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0x01010075E9B38927DF7A41B6C9EA3CB0069252</vt:lpwstr>
  </property>
  <property fmtid="{D5CDD505-2E9C-101B-9397-08002B2CF9AE}" pid="3" name="Share">
    <vt:lpwstr>false</vt:lpwstr>
  </property>
  <property fmtid="{D5CDD505-2E9C-101B-9397-08002B2CF9AE}" pid="4" name="Dept_Hidden">
    <vt:lpwstr>External Relations</vt:lpwstr>
  </property>
  <property fmtid="{D5CDD505-2E9C-101B-9397-08002B2CF9AE}" pid="5" name="TemplateUrl">
    <vt:lpwstr/>
  </property>
  <property fmtid="{D5CDD505-2E9C-101B-9397-08002B2CF9AE}" pid="6" name="Order">
    <vt:r8>8600</vt:r8>
  </property>
  <property fmtid="{D5CDD505-2E9C-101B-9397-08002B2CF9AE}" pid="7" name="xd_ProgID">
    <vt:lpwstr/>
  </property>
  <property fmtid="{D5CDD505-2E9C-101B-9397-08002B2CF9AE}" pid="8" name="_CopySource">
    <vt:lpwstr>http://intranet/er/PublicDocuments/USAC Templates/PowerPoint Template.pptx</vt:lpwstr>
  </property>
</Properties>
</file>