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handoutMasterIdLst>
    <p:handoutMasterId r:id="rId33"/>
  </p:handoutMasterIdLst>
  <p:sldIdLst>
    <p:sldId id="277" r:id="rId5"/>
    <p:sldId id="279" r:id="rId6"/>
    <p:sldId id="382" r:id="rId7"/>
    <p:sldId id="383" r:id="rId8"/>
    <p:sldId id="384" r:id="rId9"/>
    <p:sldId id="280" r:id="rId10"/>
    <p:sldId id="288" r:id="rId11"/>
    <p:sldId id="385" r:id="rId12"/>
    <p:sldId id="290" r:id="rId13"/>
    <p:sldId id="294" r:id="rId14"/>
    <p:sldId id="293" r:id="rId15"/>
    <p:sldId id="303" r:id="rId16"/>
    <p:sldId id="304" r:id="rId17"/>
    <p:sldId id="307" r:id="rId18"/>
    <p:sldId id="309" r:id="rId19"/>
    <p:sldId id="310" r:id="rId20"/>
    <p:sldId id="376" r:id="rId21"/>
    <p:sldId id="374" r:id="rId22"/>
    <p:sldId id="375" r:id="rId23"/>
    <p:sldId id="378" r:id="rId24"/>
    <p:sldId id="377" r:id="rId25"/>
    <p:sldId id="379" r:id="rId26"/>
    <p:sldId id="319" r:id="rId27"/>
    <p:sldId id="320" r:id="rId28"/>
    <p:sldId id="326" r:id="rId29"/>
    <p:sldId id="327" r:id="rId30"/>
    <p:sldId id="274" r:id="rId31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hn Noran" initials="JN" lastIdx="1" clrIdx="0"/>
  <p:cmAuthor id="1" name="Catriona Ayer" initials="CA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B8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>
      <p:cViewPr>
        <p:scale>
          <a:sx n="100" d="100"/>
          <a:sy n="100" d="100"/>
        </p:scale>
        <p:origin x="-1098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3900"/>
    </p:cViewPr>
  </p:sorterViewPr>
  <p:notesViewPr>
    <p:cSldViewPr>
      <p:cViewPr varScale="1">
        <p:scale>
          <a:sx n="76" d="100"/>
          <a:sy n="76" d="100"/>
        </p:scale>
        <p:origin x="-2082" y="-90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2119" cy="464820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1"/>
            <a:ext cx="2982119" cy="464820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32C5D2DE-B195-4978-A4BF-D78679C05706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2982119" cy="464820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5E23D7D9-2DE5-44F5-B7B2-63B7975589D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11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82119" cy="464820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1"/>
            <a:ext cx="2982119" cy="464820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EE51AE11-624E-49BD-A8AA-FA86B3DA0A89}" type="datetimeFigureOut">
              <a:rPr lang="en-US" smtClean="0"/>
              <a:pPr/>
              <a:t>9/25/2013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8500"/>
            <a:ext cx="46466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1"/>
            <a:ext cx="5505450" cy="4183380"/>
          </a:xfrm>
          <a:prstGeom prst="rect">
            <a:avLst/>
          </a:prstGeom>
        </p:spPr>
        <p:txBody>
          <a:bodyPr vert="horz" lIns="93031" tIns="46516" rIns="93031" bIns="465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2982119" cy="464820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AB37D9F1-85C1-4865-99BA-DB24273BDF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296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667000"/>
            <a:ext cx="7772400" cy="838200"/>
          </a:xfrm>
          <a:prstGeom prst="rect">
            <a:avLst/>
          </a:prstGeom>
        </p:spPr>
        <p:txBody>
          <a:bodyPr/>
          <a:lstStyle>
            <a:lvl1pPr algn="r">
              <a:buNone/>
              <a:defRPr sz="4400"/>
            </a:lvl1pPr>
          </a:lstStyle>
          <a:p>
            <a:pPr lvl="0"/>
            <a:r>
              <a:rPr lang="en-US" dirty="0" smtClean="0"/>
              <a:t>Program Title or Event Name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505200"/>
            <a:ext cx="7772400" cy="838200"/>
          </a:xfrm>
          <a:prstGeom prst="rect">
            <a:avLst/>
          </a:prstGeom>
        </p:spPr>
        <p:txBody>
          <a:bodyPr/>
          <a:lstStyle>
            <a:lvl1pPr algn="r">
              <a:buNone/>
              <a:defRPr sz="6000" b="1"/>
            </a:lvl1pPr>
          </a:lstStyle>
          <a:p>
            <a:pPr lvl="0"/>
            <a:r>
              <a:rPr lang="en-US" dirty="0" smtClean="0"/>
              <a:t>Presentation Title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4419600"/>
            <a:ext cx="7772400" cy="838200"/>
          </a:xfrm>
          <a:prstGeom prst="rect">
            <a:avLst/>
          </a:prstGeom>
        </p:spPr>
        <p:txBody>
          <a:bodyPr/>
          <a:lstStyle>
            <a:lvl1pPr marL="342900" marR="0" indent="-34290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 sz="2800"/>
            </a:lvl1pPr>
          </a:lstStyle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tabLst/>
              <a:defRPr/>
            </a:pPr>
            <a:r>
              <a:rPr lang="en-US" sz="2800" dirty="0" smtClean="0"/>
              <a:t>Date  I  Location</a:t>
            </a:r>
            <a:r>
              <a:rPr lang="en-US" sz="2800" baseline="0" dirty="0" smtClean="0"/>
              <a:t> (if applicable)</a:t>
            </a:r>
            <a:endParaRPr lang="en-US" sz="2800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2667000"/>
            <a:ext cx="7772400" cy="838200"/>
          </a:xfrm>
          <a:prstGeom prst="rect">
            <a:avLst/>
          </a:prstGeom>
        </p:spPr>
        <p:txBody>
          <a:bodyPr/>
          <a:lstStyle>
            <a:lvl1pPr algn="r">
              <a:buNone/>
              <a:defRPr sz="4400"/>
            </a:lvl1pPr>
          </a:lstStyle>
          <a:p>
            <a:pPr lvl="0"/>
            <a:r>
              <a:rPr lang="en-US" dirty="0" smtClean="0"/>
              <a:t>Presentation Title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3505200"/>
            <a:ext cx="7772400" cy="838200"/>
          </a:xfrm>
          <a:prstGeom prst="rect">
            <a:avLst/>
          </a:prstGeom>
        </p:spPr>
        <p:txBody>
          <a:bodyPr/>
          <a:lstStyle>
            <a:lvl1pPr algn="r">
              <a:buNone/>
              <a:defRPr sz="6000" b="1"/>
            </a:lvl1pPr>
          </a:lstStyle>
          <a:p>
            <a:pPr lvl="0"/>
            <a:r>
              <a:rPr lang="en-US" dirty="0" smtClean="0"/>
              <a:t>Section Title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03860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22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z="2600" b="1" dirty="0" smtClean="0">
                <a:solidFill>
                  <a:srgbClr val="0070C0"/>
                </a:solidFill>
              </a:rPr>
              <a:t>Content Title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2" hasCustomPrompt="1"/>
          </p:nvPr>
        </p:nvSpPr>
        <p:spPr>
          <a:xfrm>
            <a:off x="5029200" y="381000"/>
            <a:ext cx="3657600" cy="533400"/>
          </a:xfrm>
          <a:prstGeom prst="rect">
            <a:avLst/>
          </a:prstGeom>
        </p:spPr>
        <p:txBody>
          <a:bodyPr/>
          <a:lstStyle>
            <a:lvl1pPr algn="r">
              <a:buNone/>
              <a:defRPr sz="3200" b="1"/>
            </a:lvl1pPr>
          </a:lstStyle>
          <a:p>
            <a:pPr lvl="0"/>
            <a:r>
              <a:rPr lang="en-US" dirty="0" smtClean="0"/>
              <a:t>Section Title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6650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304800" y="914400"/>
            <a:ext cx="83820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457200" y="2209800"/>
            <a:ext cx="8229600" cy="40386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5029200" y="381000"/>
            <a:ext cx="3657600" cy="533400"/>
          </a:xfrm>
          <a:prstGeom prst="rect">
            <a:avLst/>
          </a:prstGeom>
        </p:spPr>
        <p:txBody>
          <a:bodyPr/>
          <a:lstStyle>
            <a:lvl1pPr algn="r">
              <a:buNone/>
              <a:defRPr sz="32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1390522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304800" y="914400"/>
            <a:ext cx="83820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03860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  <a:prstGeom prst="rect">
            <a:avLst/>
          </a:prstGeom>
        </p:spPr>
        <p:txBody>
          <a:bodyPr/>
          <a:lstStyle>
            <a:lvl1pPr>
              <a:buNone/>
              <a:defRPr sz="2600" b="1">
                <a:solidFill>
                  <a:srgbClr val="0070C0"/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5029200" y="381000"/>
            <a:ext cx="3657600" cy="533400"/>
          </a:xfrm>
          <a:prstGeom prst="rect">
            <a:avLst/>
          </a:prstGeom>
        </p:spPr>
        <p:txBody>
          <a:bodyPr/>
          <a:lstStyle>
            <a:lvl1pPr algn="r">
              <a:buNone/>
              <a:defRPr sz="32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8998606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490537" y="6400800"/>
            <a:ext cx="8196263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>
                <a:solidFill>
                  <a:schemeClr val="tx1"/>
                </a:solidFill>
                <a:latin typeface="Calibri" pitchFamily="34" charset="0"/>
              </a:rPr>
              <a:t>Ensuring Program Compliance  </a:t>
            </a: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I  </a:t>
            </a: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2013 Schools and Libraries</a:t>
            </a:r>
            <a:r>
              <a:rPr lang="en-US" sz="1200" baseline="0" dirty="0" smtClean="0">
                <a:solidFill>
                  <a:schemeClr val="tx1"/>
                </a:solidFill>
                <a:latin typeface="Calibri" pitchFamily="34" charset="0"/>
              </a:rPr>
              <a:t> Fall Applicant Trainings    			             </a:t>
            </a:r>
            <a:fld id="{4BD449E9-1AE7-465E-BB17-C3BC28C03833}" type="slidenum">
              <a:rPr lang="en-US" sz="1200" baseline="0" smtClean="0">
                <a:solidFill>
                  <a:schemeClr val="tx1"/>
                </a:solidFill>
                <a:latin typeface="Calibri" pitchFamily="34" charset="0"/>
              </a:r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0"/>
            <a:ext cx="1981199" cy="95292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49" r:id="rId3"/>
    <p:sldLayoutId id="2147483653" r:id="rId4"/>
    <p:sldLayoutId id="2147483654" r:id="rId5"/>
    <p:sldLayoutId id="2147483655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ac.org/_res/documents/sl/pdf/samples/samples-checklist-vendor-selection-templates.pdf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ac.org/sl/applicants/step03/evaluation.aspx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ition.fcc.gov/Daily_Releases/Daily_Business/2010/db1108/FCC-10-175A1.pdf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Placeholder 3"/>
          <p:cNvSpPr txBox="1">
            <a:spLocks/>
          </p:cNvSpPr>
          <p:nvPr/>
        </p:nvSpPr>
        <p:spPr bwMode="auto">
          <a:xfrm>
            <a:off x="914400" y="26670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sz="4400" dirty="0" smtClean="0">
                <a:latin typeface="Calibri" pitchFamily="34" charset="0"/>
              </a:rPr>
              <a:t>E-rate Program</a:t>
            </a:r>
            <a:endParaRPr lang="en-US" sz="4400" dirty="0">
              <a:latin typeface="Calibri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3"/>
          <p:cNvSpPr txBox="1">
            <a:spLocks/>
          </p:cNvSpPr>
          <p:nvPr/>
        </p:nvSpPr>
        <p:spPr>
          <a:xfrm>
            <a:off x="914400" y="3505200"/>
            <a:ext cx="7772400" cy="838200"/>
          </a:xfrm>
          <a:prstGeom prst="rect">
            <a:avLst/>
          </a:prstGeom>
        </p:spPr>
        <p:txBody>
          <a:bodyPr/>
          <a:lstStyle>
            <a:lvl1pPr algn="r">
              <a:buNone/>
              <a:defRPr sz="6000" b="1"/>
            </a:lvl1pPr>
          </a:lstStyle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4800" kern="0" dirty="0" smtClean="0">
                <a:latin typeface="Calibri" pitchFamily="34" charset="0"/>
              </a:rPr>
              <a:t>Ensuring Program Compliance</a:t>
            </a:r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914400" y="4419600"/>
            <a:ext cx="7772400" cy="838200"/>
          </a:xfrm>
          <a:prstGeom prst="rect">
            <a:avLst/>
          </a:prstGeom>
        </p:spPr>
        <p:txBody>
          <a:bodyPr/>
          <a:lstStyle>
            <a:lvl1pPr marL="342900" marR="0" indent="-34290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 sz="2800" baseline="0"/>
            </a:lvl1pPr>
          </a:lstStyle>
          <a:p>
            <a:r>
              <a:rPr lang="en-US" sz="2400" dirty="0"/>
              <a:t>Fall 2013 Applicant Trainings</a:t>
            </a:r>
          </a:p>
        </p:txBody>
      </p:sp>
    </p:spTree>
    <p:extLst>
      <p:ext uri="{BB962C8B-B14F-4D97-AF65-F5344CB8AC3E}">
        <p14:creationId xmlns:p14="http://schemas.microsoft.com/office/powerpoint/2010/main" val="295556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dirty="0" smtClean="0"/>
              <a:t>Have a relationship with service providers that would </a:t>
            </a:r>
            <a:r>
              <a:rPr lang="en-US" sz="2200" dirty="0" smtClean="0">
                <a:solidFill>
                  <a:schemeClr val="accent4"/>
                </a:solidFill>
              </a:rPr>
              <a:t>unfairly influence </a:t>
            </a:r>
            <a:r>
              <a:rPr lang="en-US" sz="2200" dirty="0" smtClean="0"/>
              <a:t>the outcome of the competition.</a:t>
            </a:r>
          </a:p>
          <a:p>
            <a:r>
              <a:rPr lang="en-US" sz="2200" dirty="0" smtClean="0"/>
              <a:t>Furnish service providers with inside competitive information.</a:t>
            </a:r>
          </a:p>
          <a:p>
            <a:r>
              <a:rPr lang="en-US" sz="2200" dirty="0" smtClean="0"/>
              <a:t>Have ownership interest in a service provider’s company competing for services.</a:t>
            </a:r>
          </a:p>
          <a:p>
            <a:r>
              <a:rPr lang="en-US" sz="2200" dirty="0" smtClean="0"/>
              <a:t>Violate applicant’s own ethical regulations policy.</a:t>
            </a:r>
          </a:p>
          <a:p>
            <a:r>
              <a:rPr lang="en-US" sz="2200" dirty="0" smtClean="0"/>
              <a:t>Fail to describe the desired products and services with sufficient specificity to enable interested parties to bid. </a:t>
            </a:r>
          </a:p>
          <a:p>
            <a:r>
              <a:rPr lang="en-US" sz="2200" dirty="0"/>
              <a:t>Receive gifts or donations from service providers that violate FCC rules or seek to circumvent FCC rules.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Applicants </a:t>
            </a:r>
            <a:r>
              <a:rPr lang="en-US" dirty="0" smtClean="0">
                <a:solidFill>
                  <a:schemeClr val="accent4"/>
                </a:solidFill>
              </a:rPr>
              <a:t>Cannot: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2209800" y="381000"/>
            <a:ext cx="6477000" cy="533400"/>
          </a:xfrm>
        </p:spPr>
        <p:txBody>
          <a:bodyPr/>
          <a:lstStyle/>
          <a:p>
            <a:r>
              <a:rPr lang="en-US" dirty="0" smtClean="0"/>
              <a:t>Fair and Open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2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200" dirty="0" smtClean="0"/>
              <a:t>Have pre-bidding discussions.</a:t>
            </a:r>
          </a:p>
          <a:p>
            <a:pPr lvl="1"/>
            <a:r>
              <a:rPr lang="en-US" sz="2200" dirty="0" smtClean="0"/>
              <a:t>Discuss new product offering.</a:t>
            </a:r>
          </a:p>
          <a:p>
            <a:pPr lvl="1"/>
            <a:r>
              <a:rPr lang="en-US" sz="2200" dirty="0" smtClean="0"/>
              <a:t>Teach applicants about new technologies.</a:t>
            </a:r>
          </a:p>
          <a:p>
            <a:pPr lvl="1"/>
            <a:r>
              <a:rPr lang="en-US" sz="2200" dirty="0" smtClean="0"/>
              <a:t>Present product demonstrations.</a:t>
            </a:r>
          </a:p>
          <a:p>
            <a:r>
              <a:rPr lang="en-US" sz="2200" dirty="0" smtClean="0"/>
              <a:t>Provide or receive </a:t>
            </a:r>
            <a:r>
              <a:rPr lang="en-US" sz="2200" i="1" dirty="0" smtClean="0">
                <a:solidFill>
                  <a:schemeClr val="accent4"/>
                </a:solidFill>
              </a:rPr>
              <a:t>de </a:t>
            </a:r>
            <a:r>
              <a:rPr lang="en-US" sz="2200" i="1" dirty="0" err="1" smtClean="0">
                <a:solidFill>
                  <a:schemeClr val="accent4"/>
                </a:solidFill>
              </a:rPr>
              <a:t>minimis</a:t>
            </a:r>
            <a:r>
              <a:rPr lang="en-US" sz="2200" i="1" dirty="0" smtClean="0">
                <a:solidFill>
                  <a:schemeClr val="accent4"/>
                </a:solidFill>
              </a:rPr>
              <a:t> </a:t>
            </a:r>
            <a:r>
              <a:rPr lang="en-US" sz="2200" dirty="0" smtClean="0"/>
              <a:t>items.</a:t>
            </a:r>
          </a:p>
          <a:p>
            <a:pPr lvl="1"/>
            <a:r>
              <a:rPr lang="en-US" sz="2200" dirty="0" smtClean="0"/>
              <a:t>Modest refreshments, not offered as a part of a meal.</a:t>
            </a:r>
          </a:p>
          <a:p>
            <a:pPr lvl="1"/>
            <a:r>
              <a:rPr lang="en-US" sz="2200" dirty="0" smtClean="0"/>
              <a:t>Items with little intrinsic value such as certificates and plaques.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Applicants and Service Providers Can: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581400" y="381000"/>
            <a:ext cx="5105400" cy="533400"/>
          </a:xfrm>
        </p:spPr>
        <p:txBody>
          <a:bodyPr/>
          <a:lstStyle/>
          <a:p>
            <a:r>
              <a:rPr lang="en-US" dirty="0" smtClean="0"/>
              <a:t>Fair and Open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50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200" dirty="0" smtClean="0"/>
              <a:t>FCC rules refer to RFPs generically but they may have a variety of names (Request for Quotes, </a:t>
            </a:r>
            <a:r>
              <a:rPr lang="en-US" sz="2200" dirty="0"/>
              <a:t>Scope of Work, Summary of Projects, Instructions to Bidders, </a:t>
            </a:r>
            <a:r>
              <a:rPr lang="en-US" sz="2200" dirty="0" err="1"/>
              <a:t>etc</a:t>
            </a:r>
            <a:r>
              <a:rPr lang="en-US" sz="2200" dirty="0"/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FCC rules do not require RFPs but state and local procurement rules may.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Must be based on entities’ tech plan (if applicable).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Must be available to bidders for at least 28 days.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Applicants must count 28 calendar days from whichever (FCC Form 470 or RFP) was posted or available last.</a:t>
            </a:r>
          </a:p>
          <a:p>
            <a:pPr lvl="2">
              <a:lnSpc>
                <a:spcPct val="90000"/>
              </a:lnSpc>
            </a:pPr>
            <a:r>
              <a:rPr lang="en-US" sz="2200" b="1" dirty="0" smtClean="0">
                <a:solidFill>
                  <a:srgbClr val="002060"/>
                </a:solidFill>
              </a:rPr>
              <a:t>Example:</a:t>
            </a:r>
            <a:r>
              <a:rPr lang="en-US" sz="2200" dirty="0" smtClean="0"/>
              <a:t> RFP posted on December 1, FCC Form 470 posted on December 15; </a:t>
            </a:r>
            <a:r>
              <a:rPr lang="en-US" sz="2200" dirty="0" smtClean="0">
                <a:solidFill>
                  <a:schemeClr val="accent4"/>
                </a:solidFill>
              </a:rPr>
              <a:t>December 15 starts the 28-day count 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r>
              <a:rPr lang="en-US" dirty="0" smtClean="0"/>
              <a:t>Requests for Proposal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124200" y="381000"/>
            <a:ext cx="5562600" cy="533400"/>
          </a:xfrm>
        </p:spPr>
        <p:txBody>
          <a:bodyPr/>
          <a:lstStyle/>
          <a:p>
            <a:r>
              <a:rPr lang="en-US" dirty="0" smtClean="0"/>
              <a:t>Fair and Open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6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dirty="0" smtClean="0"/>
              <a:t>Applicants must ensure that they post for the correct category of service.</a:t>
            </a:r>
          </a:p>
          <a:p>
            <a:pPr lvl="1" eaLnBrk="1" hangingPunct="1"/>
            <a:r>
              <a:rPr lang="en-US" sz="2200" dirty="0"/>
              <a:t>New FCC Form 470 combines Telecom and Internet Access.</a:t>
            </a:r>
          </a:p>
          <a:p>
            <a:pPr eaLnBrk="1" hangingPunct="1"/>
            <a:r>
              <a:rPr lang="en-US" sz="2200" dirty="0"/>
              <a:t>Sufficient detail in FCC Form 470 to enable service providers to formulate bids.</a:t>
            </a:r>
          </a:p>
          <a:p>
            <a:pPr lvl="1"/>
            <a:r>
              <a:rPr lang="en-US" sz="2200" dirty="0" smtClean="0"/>
              <a:t>Cannot provide </a:t>
            </a:r>
            <a:r>
              <a:rPr lang="en-US" sz="2200" dirty="0" smtClean="0">
                <a:solidFill>
                  <a:schemeClr val="accent4"/>
                </a:solidFill>
              </a:rPr>
              <a:t>generic descriptions </a:t>
            </a:r>
            <a:r>
              <a:rPr lang="en-US" sz="2200" dirty="0" smtClean="0"/>
              <a:t>(e.g., all eligible telecom services, Digital Transmission Services).</a:t>
            </a:r>
          </a:p>
          <a:p>
            <a:pPr lvl="1" eaLnBrk="1" hangingPunct="1"/>
            <a:r>
              <a:rPr lang="en-US" sz="2200" dirty="0" smtClean="0"/>
              <a:t>Cannot provide </a:t>
            </a:r>
            <a:r>
              <a:rPr lang="en-US" sz="2200" dirty="0" smtClean="0">
                <a:solidFill>
                  <a:schemeClr val="accent4"/>
                </a:solidFill>
              </a:rPr>
              <a:t>laundry lists </a:t>
            </a:r>
            <a:r>
              <a:rPr lang="en-US" sz="2200" dirty="0" smtClean="0"/>
              <a:t>of products and services.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FCC Form 470 and RFP Issues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2514600" y="381000"/>
            <a:ext cx="6172200" cy="533400"/>
          </a:xfrm>
        </p:spPr>
        <p:txBody>
          <a:bodyPr/>
          <a:lstStyle/>
          <a:p>
            <a:r>
              <a:rPr lang="en-US" dirty="0" smtClean="0"/>
              <a:t>Fair and Open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24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dirty="0"/>
              <a:t>Applicants may </a:t>
            </a:r>
            <a:r>
              <a:rPr lang="en-US" sz="2200" dirty="0" smtClean="0"/>
              <a:t>set some eligible services requirements.</a:t>
            </a:r>
          </a:p>
          <a:p>
            <a:pPr lvl="1"/>
            <a:r>
              <a:rPr lang="en-US" sz="2200" dirty="0" smtClean="0"/>
              <a:t>Applicants may require service providers to provide services that are compatible with one kind of system over another (e.g. </a:t>
            </a:r>
            <a:r>
              <a:rPr lang="en-US" sz="2200" dirty="0"/>
              <a:t>Brand X </a:t>
            </a:r>
            <a:r>
              <a:rPr lang="en-US" sz="2200" dirty="0" smtClean="0"/>
              <a:t>compatible).</a:t>
            </a:r>
          </a:p>
          <a:p>
            <a:r>
              <a:rPr lang="en-US" sz="2200" dirty="0" smtClean="0"/>
              <a:t>Bidder disqualification criteria must be spelled out in FCC Form 470 and/or RFP and be available to all. </a:t>
            </a:r>
          </a:p>
          <a:p>
            <a:r>
              <a:rPr lang="en-US" sz="2200" dirty="0" smtClean="0"/>
              <a:t>Cannot list specific </a:t>
            </a:r>
            <a:r>
              <a:rPr lang="en-US" sz="2200" dirty="0"/>
              <a:t>make and model of services </a:t>
            </a:r>
            <a:r>
              <a:rPr lang="en-US" sz="2200" dirty="0" smtClean="0"/>
              <a:t>sought without also allowing equivalent products and/or services to be bid. </a:t>
            </a:r>
          </a:p>
          <a:p>
            <a:pPr lvl="1"/>
            <a:r>
              <a:rPr lang="en-US" sz="2200" dirty="0"/>
              <a:t>“XYZ manufacturer's router model 345J or equivalent”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Imposing Restrictions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505200" y="381000"/>
            <a:ext cx="5181600" cy="533400"/>
          </a:xfrm>
        </p:spPr>
        <p:txBody>
          <a:bodyPr/>
          <a:lstStyle/>
          <a:p>
            <a:r>
              <a:rPr lang="en-US" dirty="0" smtClean="0"/>
              <a:t>Fair and Open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93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Retain all vendor selection documentation</a:t>
            </a:r>
            <a:r>
              <a:rPr lang="en-US" dirty="0"/>
              <a:t> for at least 5 years from the last date to receive service.</a:t>
            </a:r>
          </a:p>
          <a:p>
            <a:pPr lvl="1"/>
            <a:r>
              <a:rPr lang="en-US" dirty="0"/>
              <a:t>Winning and losing bids, correspondences</a:t>
            </a:r>
            <a:r>
              <a:rPr lang="en-US" dirty="0" smtClean="0"/>
              <a:t>, memos, bid evaluation documents, etc. </a:t>
            </a:r>
          </a:p>
          <a:p>
            <a:r>
              <a:rPr lang="en-US" dirty="0" smtClean="0"/>
              <a:t>Price of the eligible goods and services must be </a:t>
            </a:r>
            <a:r>
              <a:rPr lang="en-US" dirty="0"/>
              <a:t>the primary factor or the most heavily weighted overall in any tier.</a:t>
            </a:r>
          </a:p>
          <a:p>
            <a:pPr lvl="1"/>
            <a:r>
              <a:rPr lang="en-US" dirty="0">
                <a:hlinkClick r:id="rId2"/>
              </a:rPr>
              <a:t>USAC sample evaluation </a:t>
            </a:r>
            <a:r>
              <a:rPr lang="en-US" dirty="0"/>
              <a:t>matrix available</a:t>
            </a:r>
          </a:p>
          <a:p>
            <a:r>
              <a:rPr lang="en-US" dirty="0" smtClean="0"/>
              <a:t>Evaluation begins after 28-day waiting period.</a:t>
            </a:r>
          </a:p>
          <a:p>
            <a:r>
              <a:rPr lang="en-US" dirty="0" smtClean="0"/>
              <a:t>Service providers may not pay for applicant’s termination charges incurred in breaking a contract.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Bid Evaluation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90800" y="381000"/>
            <a:ext cx="6096000" cy="533400"/>
          </a:xfrm>
        </p:spPr>
        <p:txBody>
          <a:bodyPr/>
          <a:lstStyle/>
          <a:p>
            <a:r>
              <a:rPr lang="en-US" dirty="0" smtClean="0"/>
              <a:t>Fair and Open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65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Selecting the winning bidder</a:t>
            </a:r>
          </a:p>
          <a:p>
            <a:pPr lvl="1"/>
            <a:r>
              <a:rPr lang="en-US" dirty="0" smtClean="0"/>
              <a:t>Price of the </a:t>
            </a:r>
            <a:r>
              <a:rPr lang="en-US" b="1" dirty="0" smtClean="0">
                <a:solidFill>
                  <a:schemeClr val="accent4"/>
                </a:solidFill>
              </a:rPr>
              <a:t>ELIGIBLE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r>
              <a:rPr lang="en-US" dirty="0" smtClean="0"/>
              <a:t>goods and services must be the primary factor in the bid evaluation.</a:t>
            </a:r>
          </a:p>
          <a:p>
            <a:pPr lvl="1"/>
            <a:r>
              <a:rPr lang="en-US" dirty="0" smtClean="0"/>
              <a:t>Other factors, including other price factors, can be considered as well but they cannot be weighted equally or higher than cost of the eligible goods and services.</a:t>
            </a:r>
          </a:p>
          <a:p>
            <a:pPr lvl="1"/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Construct An Evaluation</a:t>
            </a:r>
            <a:r>
              <a:rPr lang="en-US" b="1" dirty="0" smtClean="0"/>
              <a:t> </a:t>
            </a:r>
            <a:r>
              <a:rPr lang="en-US" dirty="0" smtClean="0"/>
              <a:t>for weighting samples.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Most </a:t>
            </a:r>
            <a:r>
              <a:rPr lang="en-US" dirty="0" smtClean="0"/>
              <a:t>Cost</a:t>
            </a:r>
            <a:r>
              <a:rPr lang="en-US" dirty="0"/>
              <a:t>-</a:t>
            </a:r>
            <a:r>
              <a:rPr lang="en-US" dirty="0" smtClean="0"/>
              <a:t>Effective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667000" y="381000"/>
            <a:ext cx="6019800" cy="533400"/>
          </a:xfrm>
        </p:spPr>
        <p:txBody>
          <a:bodyPr/>
          <a:lstStyle/>
          <a:p>
            <a:r>
              <a:rPr lang="en-US" dirty="0"/>
              <a:t>Fair and Open Competition</a:t>
            </a:r>
          </a:p>
        </p:txBody>
      </p:sp>
    </p:spTree>
    <p:extLst>
      <p:ext uri="{BB962C8B-B14F-4D97-AF65-F5344CB8AC3E}">
        <p14:creationId xmlns:p14="http://schemas.microsoft.com/office/powerpoint/2010/main" val="153916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2200" i="1" dirty="0" smtClean="0"/>
              <a:t>Ysleta</a:t>
            </a:r>
            <a:r>
              <a:rPr lang="en-US" sz="2200" dirty="0" smtClean="0"/>
              <a:t> Order, </a:t>
            </a:r>
            <a:r>
              <a:rPr lang="en-US" sz="2200" dirty="0" err="1" smtClean="0"/>
              <a:t>para</a:t>
            </a:r>
            <a:r>
              <a:rPr lang="en-US" sz="2200" dirty="0" smtClean="0"/>
              <a:t>. 54: Routers priced at two or three times greater than the prices available from commercial vendors would not be cost-effective, absent extenuating circumstances. </a:t>
            </a:r>
          </a:p>
          <a:p>
            <a:pPr eaLnBrk="1" hangingPunct="1">
              <a:spcBef>
                <a:spcPct val="0"/>
              </a:spcBef>
            </a:pPr>
            <a:r>
              <a:rPr lang="en-US" sz="2200" dirty="0" smtClean="0"/>
              <a:t>Receiving only one bid does not automatically make it cost-effective.</a:t>
            </a:r>
          </a:p>
          <a:p>
            <a:pPr eaLnBrk="1" hangingPunct="1">
              <a:spcBef>
                <a:spcPct val="0"/>
              </a:spcBef>
            </a:pPr>
            <a:r>
              <a:rPr lang="en-US" sz="2200" dirty="0" smtClean="0"/>
              <a:t>Applicants must be able to demonstrate why a solution with higher than average pricing is cost-effective.</a:t>
            </a:r>
          </a:p>
          <a:p>
            <a:pPr eaLnBrk="1" hangingPunct="1">
              <a:spcBef>
                <a:spcPct val="0"/>
              </a:spcBef>
            </a:pPr>
            <a:r>
              <a:rPr lang="en-US" sz="2200" dirty="0" smtClean="0"/>
              <a:t>Service providers may work with applicants to help them understand the technical needs for this expensive solution. </a:t>
            </a:r>
          </a:p>
          <a:p>
            <a:pPr>
              <a:spcBef>
                <a:spcPct val="0"/>
              </a:spcBef>
            </a:pPr>
            <a:r>
              <a:rPr lang="en-US" dirty="0"/>
              <a:t>Service providers must provide the lowest corresponding to price to applicants.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0" name="Text Placeholder 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Cost-Effectiveness</a:t>
            </a:r>
          </a:p>
        </p:txBody>
      </p:sp>
      <p:sp>
        <p:nvSpPr>
          <p:cNvPr id="17411" name="Text Placeholder 3"/>
          <p:cNvSpPr>
            <a:spLocks noGrp="1"/>
          </p:cNvSpPr>
          <p:nvPr>
            <p:ph type="body" sz="quarter" idx="12"/>
          </p:nvPr>
        </p:nvSpPr>
        <p:spPr bwMode="auto">
          <a:xfrm>
            <a:off x="2362200" y="381000"/>
            <a:ext cx="6324600" cy="53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Fair and Open Competition</a:t>
            </a:r>
          </a:p>
        </p:txBody>
      </p:sp>
    </p:spTree>
    <p:extLst>
      <p:ext uri="{BB962C8B-B14F-4D97-AF65-F5344CB8AC3E}">
        <p14:creationId xmlns:p14="http://schemas.microsoft.com/office/powerpoint/2010/main" val="303936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contract must be signed and dated by the applicant </a:t>
            </a:r>
            <a:r>
              <a:rPr lang="en-US" dirty="0" smtClean="0"/>
              <a:t>after the Allowable Contract Date and prior </a:t>
            </a:r>
            <a:r>
              <a:rPr lang="en-US" dirty="0"/>
              <a:t>to the FCC Form 471 certification postmark date.</a:t>
            </a:r>
          </a:p>
          <a:p>
            <a:pPr eaLnBrk="1" hangingPunct="1">
              <a:defRPr/>
            </a:pPr>
            <a:r>
              <a:rPr lang="en-US" dirty="0" smtClean="0"/>
              <a:t>Tariffed or Month-to-Month service purchased under contract is contracted service.</a:t>
            </a:r>
          </a:p>
          <a:p>
            <a:pPr eaLnBrk="1" hangingPunct="1">
              <a:defRPr/>
            </a:pPr>
            <a:r>
              <a:rPr lang="en-US" dirty="0" smtClean="0"/>
              <a:t>A </a:t>
            </a:r>
            <a:r>
              <a:rPr lang="en-US" dirty="0"/>
              <a:t>purchase order may be considered a contract </a:t>
            </a:r>
            <a:r>
              <a:rPr lang="en-US" b="1" dirty="0">
                <a:solidFill>
                  <a:schemeClr val="accent4"/>
                </a:solidFill>
              </a:rPr>
              <a:t>ONLY</a:t>
            </a:r>
            <a:r>
              <a:rPr lang="en-US" dirty="0"/>
              <a:t> if </a:t>
            </a:r>
            <a:r>
              <a:rPr lang="en-US" dirty="0" smtClean="0"/>
              <a:t>the state </a:t>
            </a:r>
            <a:r>
              <a:rPr lang="en-US" dirty="0"/>
              <a:t>considers it a contract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dirty="0" smtClean="0"/>
              <a:t>Voluntary contract extensions are allowable only when the option is stated in the original provisions of the contract. </a:t>
            </a:r>
            <a:endParaRPr lang="en-US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15362" name="Text Placeholder 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Contracts</a:t>
            </a:r>
          </a:p>
        </p:txBody>
      </p:sp>
      <p:sp>
        <p:nvSpPr>
          <p:cNvPr id="15363" name="Text Placeholder 3"/>
          <p:cNvSpPr>
            <a:spLocks noGrp="1"/>
          </p:cNvSpPr>
          <p:nvPr>
            <p:ph type="body" sz="quarter" idx="12"/>
          </p:nvPr>
        </p:nvSpPr>
        <p:spPr bwMode="auto">
          <a:xfrm>
            <a:off x="3352800" y="381000"/>
            <a:ext cx="5334000" cy="53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Fair and Open Competition</a:t>
            </a:r>
          </a:p>
        </p:txBody>
      </p:sp>
    </p:spTree>
    <p:extLst>
      <p:ext uri="{BB962C8B-B14F-4D97-AF65-F5344CB8AC3E}">
        <p14:creationId xmlns:p14="http://schemas.microsoft.com/office/powerpoint/2010/main" val="100730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86000"/>
            <a:ext cx="82296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A state master contract (SMC) is competitively bid and put in place by a state government for use by multiple entities in that state.</a:t>
            </a:r>
          </a:p>
          <a:p>
            <a:pPr eaLnBrk="1" hangingPunct="1">
              <a:defRPr/>
            </a:pPr>
            <a:r>
              <a:rPr lang="en-US" b="1" dirty="0"/>
              <a:t>Single winner: </a:t>
            </a:r>
            <a:r>
              <a:rPr lang="en-US" dirty="0"/>
              <a:t>Single vendor wins the bid</a:t>
            </a:r>
            <a:r>
              <a:rPr lang="en-US" dirty="0" smtClean="0"/>
              <a:t>.</a:t>
            </a:r>
          </a:p>
          <a:p>
            <a:pPr eaLnBrk="1" hangingPunct="1">
              <a:defRPr/>
            </a:pPr>
            <a:r>
              <a:rPr lang="en-US" b="1" dirty="0" smtClean="0"/>
              <a:t>Multiple </a:t>
            </a:r>
            <a:r>
              <a:rPr lang="en-US" b="1" dirty="0"/>
              <a:t>winners: </a:t>
            </a:r>
            <a:r>
              <a:rPr lang="en-US" dirty="0"/>
              <a:t>State awards contract to several bidders.</a:t>
            </a:r>
          </a:p>
          <a:p>
            <a:pPr eaLnBrk="1" hangingPunct="1">
              <a:defRPr/>
            </a:pPr>
            <a:r>
              <a:rPr lang="en-US" b="1" dirty="0"/>
              <a:t>Multiple Award Schedule (MAS): </a:t>
            </a:r>
            <a:r>
              <a:rPr lang="en-US" dirty="0"/>
              <a:t>State awards contract for same goods and services to multiple vendors that can serve the same population</a:t>
            </a:r>
            <a:r>
              <a:rPr lang="en-US" dirty="0" smtClean="0"/>
              <a:t>.</a:t>
            </a:r>
          </a:p>
          <a:p>
            <a:pPr marL="742950" lvl="2" indent="-342900">
              <a:defRPr/>
            </a:pPr>
            <a:r>
              <a:rPr lang="en-US" sz="2200" dirty="0"/>
              <a:t>Multiple winners always require vendor selection justification and applicants must conduct a mini-bid to award contract.</a:t>
            </a:r>
          </a:p>
          <a:p>
            <a:pPr eaLnBrk="1" hangingPunct="1">
              <a:defRPr/>
            </a:pPr>
            <a:endParaRPr lang="en-US" sz="2400" dirty="0"/>
          </a:p>
          <a:p>
            <a:pPr eaLnBrk="1" hangingPunct="1">
              <a:defRPr/>
            </a:pPr>
            <a:endParaRPr lang="en-US" sz="2400" dirty="0"/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16386" name="Text Placeholder 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State Master Contracts</a:t>
            </a:r>
          </a:p>
        </p:txBody>
      </p:sp>
      <p:sp>
        <p:nvSpPr>
          <p:cNvPr id="16387" name="Text Placeholder 3"/>
          <p:cNvSpPr>
            <a:spLocks noGrp="1"/>
          </p:cNvSpPr>
          <p:nvPr>
            <p:ph type="body" sz="quarter" idx="12"/>
          </p:nvPr>
        </p:nvSpPr>
        <p:spPr bwMode="auto">
          <a:xfrm>
            <a:off x="2590800" y="381000"/>
            <a:ext cx="6096000" cy="53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Fair and Open Competition</a:t>
            </a:r>
          </a:p>
        </p:txBody>
      </p:sp>
    </p:spTree>
    <p:extLst>
      <p:ext uri="{BB962C8B-B14F-4D97-AF65-F5344CB8AC3E}">
        <p14:creationId xmlns:p14="http://schemas.microsoft.com/office/powerpoint/2010/main" val="288383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Know Your Role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Technology Plans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Fair and Open Competition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Document Retention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10243" name="Text Placeholder 2"/>
          <p:cNvSpPr>
            <a:spLocks noGrp="1"/>
          </p:cNvSpPr>
          <p:nvPr>
            <p:ph type="body" sz="quarter" idx="11"/>
          </p:nvPr>
        </p:nvSpPr>
        <p:spPr bwMode="auto">
          <a:xfrm>
            <a:off x="457200" y="1600200"/>
            <a:ext cx="8229600" cy="609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Overview</a:t>
            </a:r>
          </a:p>
        </p:txBody>
      </p:sp>
      <p:sp>
        <p:nvSpPr>
          <p:cNvPr id="10244" name="Text Placeholder 3"/>
          <p:cNvSpPr>
            <a:spLocks noGrp="1"/>
          </p:cNvSpPr>
          <p:nvPr>
            <p:ph type="body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74439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2200" dirty="0" smtClean="0"/>
              <a:t>Service providers are required to offer applicants their services at the lowest corresponding prices charged to other similarly situated customers throughout their geographic service area.</a:t>
            </a:r>
          </a:p>
          <a:p>
            <a:pPr eaLnBrk="1" hangingPunct="1">
              <a:spcBef>
                <a:spcPct val="0"/>
              </a:spcBef>
            </a:pPr>
            <a:r>
              <a:rPr lang="en-US" sz="2200" dirty="0" smtClean="0"/>
              <a:t>Ensures schools and libraries in the E-rate program are not charged more for the same services because of their E-rate participation.</a:t>
            </a:r>
          </a:p>
          <a:p>
            <a:pPr eaLnBrk="1" hangingPunct="1">
              <a:spcBef>
                <a:spcPct val="0"/>
              </a:spcBef>
            </a:pPr>
            <a:r>
              <a:rPr lang="en-US" sz="2200" dirty="0" smtClean="0"/>
              <a:t>Exceptions can be made if the provider can show that they face significantly higher costs to serve this customer due to volume, mileage from facility, and/or length of contract.</a:t>
            </a:r>
          </a:p>
          <a:p>
            <a:pPr eaLnBrk="1" hangingPunct="1">
              <a:spcBef>
                <a:spcPct val="0"/>
              </a:spcBef>
            </a:pPr>
            <a:r>
              <a:rPr lang="en-US" sz="2200" dirty="0" smtClean="0"/>
              <a:t>Applies to all service providers and for all service arrangements (tariff, month-to-month and contracted services).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8434" name="Text Placeholder 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Lowest Corresponding Price</a:t>
            </a:r>
          </a:p>
        </p:txBody>
      </p:sp>
      <p:sp>
        <p:nvSpPr>
          <p:cNvPr id="18435" name="Text Placeholder 3"/>
          <p:cNvSpPr>
            <a:spLocks noGrp="1"/>
          </p:cNvSpPr>
          <p:nvPr>
            <p:ph type="body" sz="quarter" idx="12"/>
          </p:nvPr>
        </p:nvSpPr>
        <p:spPr bwMode="auto">
          <a:xfrm>
            <a:off x="2667000" y="381000"/>
            <a:ext cx="6019800" cy="53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Fair and Open Competition</a:t>
            </a:r>
          </a:p>
        </p:txBody>
      </p:sp>
    </p:spTree>
    <p:extLst>
      <p:ext uri="{BB962C8B-B14F-4D97-AF65-F5344CB8AC3E}">
        <p14:creationId xmlns:p14="http://schemas.microsoft.com/office/powerpoint/2010/main" val="359956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200" dirty="0"/>
              <a:t>Receipt or solicitation of gifts by applicants from service providers (and vice versa) and potential service providers is a competitive bidding violation.</a:t>
            </a:r>
          </a:p>
          <a:p>
            <a:pPr eaLnBrk="1" hangingPunct="1">
              <a:defRPr/>
            </a:pPr>
            <a:r>
              <a:rPr lang="en-US" sz="2200" dirty="0"/>
              <a:t>Service providers may not offer or provide any gifts or thing of value to applicant personnel involved in E-rate.</a:t>
            </a:r>
          </a:p>
          <a:p>
            <a:pPr eaLnBrk="1" hangingPunct="1">
              <a:defRPr/>
            </a:pPr>
            <a:r>
              <a:rPr lang="en-US" sz="2200" dirty="0"/>
              <a:t>Gift prohibitions are always applicable, not just during the competitive bidding process.</a:t>
            </a:r>
          </a:p>
          <a:p>
            <a:pPr eaLnBrk="1" hangingPunct="1">
              <a:defRPr/>
            </a:pPr>
            <a:r>
              <a:rPr lang="en-US" sz="2200" dirty="0"/>
              <a:t>Must always follow FCC rules. May also have to follow state/local rules. </a:t>
            </a:r>
          </a:p>
          <a:p>
            <a:pPr eaLnBrk="1" hangingPunct="1">
              <a:defRPr/>
            </a:pPr>
            <a:r>
              <a:rPr lang="en-US" sz="2200" dirty="0"/>
              <a:t>Counted per funding year.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/>
          </a:p>
        </p:txBody>
      </p:sp>
      <p:sp>
        <p:nvSpPr>
          <p:cNvPr id="19458" name="Text Placeholder 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Gifts</a:t>
            </a:r>
          </a:p>
        </p:txBody>
      </p:sp>
      <p:sp>
        <p:nvSpPr>
          <p:cNvPr id="19459" name="Text Placeholder 3"/>
          <p:cNvSpPr>
            <a:spLocks noGrp="1"/>
          </p:cNvSpPr>
          <p:nvPr>
            <p:ph type="body" sz="quarter" idx="12"/>
          </p:nvPr>
        </p:nvSpPr>
        <p:spPr bwMode="auto">
          <a:xfrm>
            <a:off x="2209800" y="381000"/>
            <a:ext cx="6477000" cy="53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Fair and Open Competition</a:t>
            </a:r>
          </a:p>
        </p:txBody>
      </p:sp>
    </p:spTree>
    <p:extLst>
      <p:ext uri="{BB962C8B-B14F-4D97-AF65-F5344CB8AC3E}">
        <p14:creationId xmlns:p14="http://schemas.microsoft.com/office/powerpoint/2010/main" val="2584829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Placeholder 1"/>
          <p:cNvSpPr>
            <a:spLocks noGrp="1"/>
          </p:cNvSpPr>
          <p:nvPr>
            <p:ph type="body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2200" dirty="0" smtClean="0"/>
              <a:t>Items worth $20 or less, including meals, if the value of these items received by any individual does not exceed $50 from one service provider per funding year.</a:t>
            </a:r>
          </a:p>
          <a:p>
            <a:pPr eaLnBrk="1" hangingPunct="1">
              <a:spcBef>
                <a:spcPct val="0"/>
              </a:spcBef>
            </a:pPr>
            <a:r>
              <a:rPr lang="en-US" sz="2200" dirty="0" smtClean="0"/>
              <a:t>Gifts to family and friends when those gifts are made using personal funds of the donor and not related to a business transaction or relationship. </a:t>
            </a:r>
          </a:p>
          <a:p>
            <a:pPr eaLnBrk="1" hangingPunct="1">
              <a:spcBef>
                <a:spcPct val="0"/>
              </a:spcBef>
            </a:pPr>
            <a:r>
              <a:rPr lang="en-US" sz="2200" dirty="0" smtClean="0"/>
              <a:t>Charitable donations not directly or indirectly related to an E-rate procurement, and not intended to circumvent any other FCC rule.</a:t>
            </a:r>
          </a:p>
          <a:p>
            <a:pPr eaLnBrk="1" hangingPunct="1">
              <a:spcBef>
                <a:spcPct val="0"/>
              </a:spcBef>
            </a:pPr>
            <a:r>
              <a:rPr lang="en-US" sz="2200" dirty="0" smtClean="0"/>
              <a:t>Cure violations by promptly returning any item or paying the donor its market value.</a:t>
            </a:r>
          </a:p>
          <a:p>
            <a:pPr eaLnBrk="1" hangingPunct="1">
              <a:spcBef>
                <a:spcPct val="0"/>
              </a:spcBef>
            </a:pPr>
            <a:r>
              <a:rPr lang="en-US" sz="2200" dirty="0" smtClean="0"/>
              <a:t>Prizes at conferences are subject to the $20/$50 rule.</a:t>
            </a:r>
          </a:p>
        </p:txBody>
      </p:sp>
      <p:sp>
        <p:nvSpPr>
          <p:cNvPr id="20482" name="Text Placeholder 2"/>
          <p:cNvSpPr>
            <a:spLocks noGrp="1"/>
          </p:cNvSpPr>
          <p:nvPr>
            <p:ph type="body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Gift Rule Exceptions and more</a:t>
            </a:r>
          </a:p>
        </p:txBody>
      </p:sp>
      <p:sp>
        <p:nvSpPr>
          <p:cNvPr id="20483" name="Text Placeholder 3"/>
          <p:cNvSpPr>
            <a:spLocks noGrp="1"/>
          </p:cNvSpPr>
          <p:nvPr>
            <p:ph type="body" sz="quarter" idx="12"/>
          </p:nvPr>
        </p:nvSpPr>
        <p:spPr bwMode="auto">
          <a:xfrm>
            <a:off x="2133600" y="381000"/>
            <a:ext cx="6553200" cy="533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Fair and Open Competition</a:t>
            </a:r>
          </a:p>
        </p:txBody>
      </p:sp>
    </p:spTree>
    <p:extLst>
      <p:ext uri="{BB962C8B-B14F-4D97-AF65-F5344CB8AC3E}">
        <p14:creationId xmlns:p14="http://schemas.microsoft.com/office/powerpoint/2010/main" val="294744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type="body" sz="quarter" idx="10"/>
          </p:nvPr>
        </p:nvSpPr>
        <p:spPr>
          <a:xfrm>
            <a:off x="457200" y="2286000"/>
            <a:ext cx="82296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Does the applicant’s E-rated-supported purchase of internal connections (i.e., number of drops) match the number/capacity of the computers it owns or has budgeted to purchase, e.g., within 2 years?</a:t>
            </a:r>
          </a:p>
          <a:p>
            <a:pPr>
              <a:lnSpc>
                <a:spcPct val="90000"/>
              </a:lnSpc>
            </a:pPr>
            <a:r>
              <a:rPr lang="en-US" dirty="0"/>
              <a:t>Does it have (or has it budgeted to purchase) the software needed to utilize its computers?</a:t>
            </a:r>
          </a:p>
          <a:p>
            <a:pPr>
              <a:lnSpc>
                <a:spcPct val="90000"/>
              </a:lnSpc>
            </a:pPr>
            <a:r>
              <a:rPr lang="en-US" dirty="0"/>
              <a:t>Is the applicant’s staff trained to use its technology or have funds been budgeted to provide such training?</a:t>
            </a:r>
          </a:p>
          <a:p>
            <a:pPr>
              <a:lnSpc>
                <a:spcPct val="90000"/>
              </a:lnSpc>
            </a:pPr>
            <a:r>
              <a:rPr lang="en-US" dirty="0"/>
              <a:t>Is there sufficient electrical capacity or a budget to secure it?</a:t>
            </a:r>
          </a:p>
          <a:p>
            <a:pPr>
              <a:lnSpc>
                <a:spcPct val="90000"/>
              </a:lnSpc>
            </a:pPr>
            <a:r>
              <a:rPr lang="en-US" dirty="0"/>
              <a:t>Has the applicant budgeted enough to maintain all of the equipment?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Necessary Resources 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819400" y="381000"/>
            <a:ext cx="5867400" cy="533400"/>
          </a:xfrm>
        </p:spPr>
        <p:txBody>
          <a:bodyPr/>
          <a:lstStyle/>
          <a:p>
            <a:r>
              <a:rPr lang="en-US" dirty="0"/>
              <a:t>Fair and Open Competition</a:t>
            </a:r>
          </a:p>
        </p:txBody>
      </p:sp>
    </p:spTree>
    <p:extLst>
      <p:ext uri="{BB962C8B-B14F-4D97-AF65-F5344CB8AC3E}">
        <p14:creationId xmlns:p14="http://schemas.microsoft.com/office/powerpoint/2010/main" val="284600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type="body" sz="quarter" idx="10"/>
          </p:nvPr>
        </p:nvSpPr>
        <p:spPr>
          <a:xfrm>
            <a:off x="457200" y="2209800"/>
            <a:ext cx="8229600" cy="4267200"/>
          </a:xfrm>
        </p:spPr>
        <p:txBody>
          <a:bodyPr/>
          <a:lstStyle/>
          <a:p>
            <a:r>
              <a:rPr lang="en-US" dirty="0" smtClean="0"/>
              <a:t>All E-rate applicants must pay their non-discount share.</a:t>
            </a:r>
            <a:endParaRPr lang="en-US" b="1" dirty="0" smtClean="0"/>
          </a:p>
          <a:p>
            <a:r>
              <a:rPr lang="en-US" dirty="0" smtClean="0"/>
              <a:t>Service providers cannot give the money (directly or indirectly) to pay for the non-discount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share.</a:t>
            </a:r>
          </a:p>
          <a:p>
            <a:pPr lvl="1"/>
            <a:r>
              <a:rPr lang="en-US" dirty="0"/>
              <a:t>Cannot be a charitable donation from the provider or an entity with which the selected service provider has a relationship.</a:t>
            </a:r>
          </a:p>
          <a:p>
            <a:pPr lvl="1"/>
            <a:r>
              <a:rPr lang="en-US" dirty="0" smtClean="0"/>
              <a:t>Funds cannot come from the service provider or an entity controlled by the service provider.</a:t>
            </a:r>
          </a:p>
          <a:p>
            <a:pPr lvl="1"/>
            <a:r>
              <a:rPr lang="en-US" dirty="0" smtClean="0"/>
              <a:t>Service provider bills can’t be ignored or waived.</a:t>
            </a:r>
          </a:p>
          <a:p>
            <a:pPr lvl="1"/>
            <a:r>
              <a:rPr lang="en-US" dirty="0" smtClean="0"/>
              <a:t>If applicant can’t show proof of payment during invoice review, invoice may be denied. </a:t>
            </a:r>
          </a:p>
          <a:p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r>
              <a:rPr lang="en-US" dirty="0"/>
              <a:t>Paying Non-Discount Share</a:t>
            </a: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229600" cy="685800"/>
          </a:xfrm>
          <a:prstGeom prst="rect">
            <a:avLst/>
          </a:prstGeom>
        </p:spPr>
        <p:txBody>
          <a:bodyPr/>
          <a:lstStyle/>
          <a:p>
            <a:pPr algn="r" eaLnBrk="1" hangingPunct="1"/>
            <a:r>
              <a:rPr lang="en-US" sz="3200" b="1" dirty="0" smtClean="0"/>
              <a:t>Fair and Open Competition</a:t>
            </a:r>
          </a:p>
        </p:txBody>
      </p:sp>
    </p:spTree>
    <p:extLst>
      <p:ext uri="{BB962C8B-B14F-4D97-AF65-F5344CB8AC3E}">
        <p14:creationId xmlns:p14="http://schemas.microsoft.com/office/powerpoint/2010/main" val="2351639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209800"/>
            <a:ext cx="8229600" cy="4114800"/>
          </a:xfrm>
        </p:spPr>
        <p:txBody>
          <a:bodyPr/>
          <a:lstStyle/>
          <a:p>
            <a:r>
              <a:rPr lang="en-US" sz="2200" dirty="0" smtClean="0"/>
              <a:t>5 years </a:t>
            </a:r>
            <a:r>
              <a:rPr lang="en-US" sz="2200" dirty="0"/>
              <a:t>from last date to receive service. </a:t>
            </a:r>
          </a:p>
          <a:p>
            <a:pPr lvl="1"/>
            <a:r>
              <a:rPr lang="en-US" sz="2200" dirty="0" smtClean="0"/>
              <a:t>FY 2014: this is at least </a:t>
            </a:r>
            <a:r>
              <a:rPr lang="en-US" sz="2200" dirty="0" smtClean="0">
                <a:solidFill>
                  <a:schemeClr val="accent4"/>
                </a:solidFill>
              </a:rPr>
              <a:t>June 30, 2020</a:t>
            </a:r>
            <a:endParaRPr lang="en-US" sz="2200" dirty="0">
              <a:solidFill>
                <a:schemeClr val="accent4"/>
              </a:solidFill>
            </a:endParaRPr>
          </a:p>
          <a:p>
            <a:r>
              <a:rPr lang="en-US" sz="2200" dirty="0" smtClean="0"/>
              <a:t>Any document from a prior year that supports current year must be kept until 5 years from last date to receive service as well.</a:t>
            </a:r>
          </a:p>
          <a:p>
            <a:pPr lvl="1"/>
            <a:r>
              <a:rPr lang="en-US" sz="2200" dirty="0" smtClean="0"/>
              <a:t>E.g., Contract from 2010 for recurring services, used to support FY 2014 FRNs, must be kept until at least </a:t>
            </a:r>
            <a:r>
              <a:rPr lang="en-US" sz="2200" dirty="0" smtClean="0">
                <a:solidFill>
                  <a:schemeClr val="accent4"/>
                </a:solidFill>
              </a:rPr>
              <a:t>June 30, 2020</a:t>
            </a:r>
            <a:endParaRPr lang="en-US" sz="2200" dirty="0">
              <a:solidFill>
                <a:schemeClr val="accent4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200" dirty="0" smtClean="0"/>
              <a:t>Documents may be retained in electronic format or </a:t>
            </a:r>
            <a:r>
              <a:rPr lang="en-US" sz="2200" dirty="0"/>
              <a:t>paper and must be disclosed upon request.</a:t>
            </a:r>
          </a:p>
          <a:p>
            <a:endParaRPr lang="en-US" sz="2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r>
              <a:rPr lang="en-US" dirty="0" smtClean="0"/>
              <a:t>Document Retention Timeframes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886200" y="381000"/>
            <a:ext cx="4800600" cy="533400"/>
          </a:xfrm>
        </p:spPr>
        <p:txBody>
          <a:bodyPr/>
          <a:lstStyle/>
          <a:p>
            <a:r>
              <a:rPr lang="en-US" dirty="0" smtClean="0"/>
              <a:t>Document Retention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90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dirty="0"/>
              <a:t>Copies of </a:t>
            </a:r>
            <a:r>
              <a:rPr lang="en-US" sz="2200" dirty="0" smtClean="0"/>
              <a:t>bids.</a:t>
            </a:r>
            <a:endParaRPr lang="en-US" sz="2200" dirty="0"/>
          </a:p>
          <a:p>
            <a:r>
              <a:rPr lang="en-US" sz="2200" dirty="0"/>
              <a:t>Contracts signed with service providers.</a:t>
            </a:r>
          </a:p>
          <a:p>
            <a:r>
              <a:rPr lang="en-US" sz="2200" dirty="0"/>
              <a:t>Correspondence with service providers regarding bidding process.</a:t>
            </a:r>
          </a:p>
          <a:p>
            <a:r>
              <a:rPr lang="en-US" sz="2200" dirty="0"/>
              <a:t>Copies of bid matrix or decision process for selecting winning bid.</a:t>
            </a:r>
          </a:p>
          <a:p>
            <a:r>
              <a:rPr lang="en-US" sz="2200" dirty="0"/>
              <a:t>Proof of delivery of the service.</a:t>
            </a:r>
          </a:p>
          <a:p>
            <a:r>
              <a:rPr lang="en-US" sz="2200" dirty="0"/>
              <a:t>Documentation of any service down time.</a:t>
            </a:r>
          </a:p>
          <a:p>
            <a:r>
              <a:rPr lang="en-US" sz="2200" dirty="0"/>
              <a:t>Logs of maintenance performed.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Documentation to retain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733800" y="381000"/>
            <a:ext cx="4953000" cy="533400"/>
          </a:xfrm>
        </p:spPr>
        <p:txBody>
          <a:bodyPr/>
          <a:lstStyle/>
          <a:p>
            <a:r>
              <a:rPr lang="en-US" dirty="0" smtClean="0"/>
              <a:t>Document Retention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19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1900" dirty="0" smtClean="0"/>
              <a:t>Write</a:t>
            </a:r>
            <a:r>
              <a:rPr lang="en-US" sz="1900" dirty="0"/>
              <a:t>, and seek and receive approval of </a:t>
            </a:r>
            <a:r>
              <a:rPr lang="en-US" sz="1900" dirty="0" smtClean="0"/>
              <a:t>technology </a:t>
            </a:r>
            <a:r>
              <a:rPr lang="en-US" sz="1900" dirty="0"/>
              <a:t>plan (Priority </a:t>
            </a:r>
            <a:r>
              <a:rPr lang="en-US" sz="1900" dirty="0" smtClean="0"/>
              <a:t>2 service only). </a:t>
            </a:r>
          </a:p>
          <a:p>
            <a:r>
              <a:rPr lang="en-US" sz="1900" dirty="0" smtClean="0"/>
              <a:t>File </a:t>
            </a:r>
            <a:r>
              <a:rPr lang="en-US" sz="1900" dirty="0"/>
              <a:t>FCC Form 470 and indicate whether there </a:t>
            </a:r>
            <a:r>
              <a:rPr lang="en-US" sz="1900" dirty="0" smtClean="0"/>
              <a:t>is, or will be, </a:t>
            </a:r>
            <a:r>
              <a:rPr lang="en-US" sz="1900" dirty="0"/>
              <a:t>an </a:t>
            </a:r>
            <a:r>
              <a:rPr lang="en-US" sz="1900" dirty="0" smtClean="0"/>
              <a:t>RFP.</a:t>
            </a:r>
            <a:endParaRPr lang="en-US" sz="1900" dirty="0"/>
          </a:p>
          <a:p>
            <a:r>
              <a:rPr lang="en-US" sz="1900" dirty="0" smtClean="0"/>
              <a:t>Evaluate bids and select the winning service provider. </a:t>
            </a:r>
          </a:p>
          <a:p>
            <a:r>
              <a:rPr lang="en-US" sz="1900" dirty="0" smtClean="0"/>
              <a:t>File FCC Form 471 and the Item 21 attachment during the application window. </a:t>
            </a:r>
          </a:p>
          <a:p>
            <a:r>
              <a:rPr lang="en-US" sz="1900" dirty="0" smtClean="0"/>
              <a:t>Respond to inquires from PIA.</a:t>
            </a:r>
          </a:p>
          <a:p>
            <a:r>
              <a:rPr lang="en-US" sz="1900" dirty="0" smtClean="0"/>
              <a:t>File FCC Form 486 after ensuring that technology plan was approved (if applicable), you are CIPA compliant (if applicable), and services have started. </a:t>
            </a:r>
          </a:p>
          <a:p>
            <a:r>
              <a:rPr lang="en-US" sz="1900" dirty="0" smtClean="0"/>
              <a:t>Select invoice method and file FCC Form 472 (BEAR), if applicable. </a:t>
            </a:r>
          </a:p>
          <a:p>
            <a:r>
              <a:rPr lang="en-US" sz="1900" dirty="0" smtClean="0"/>
              <a:t>Document your compliance with FCC rules on an on-going basis.</a:t>
            </a:r>
          </a:p>
          <a:p>
            <a:r>
              <a:rPr lang="en-US" sz="1900" dirty="0"/>
              <a:t>Retain documentation for at least five years from last date of service delivery. </a:t>
            </a:r>
            <a:r>
              <a:rPr lang="en-US" sz="1900" dirty="0" smtClean="0"/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Applicants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Know Your Role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9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Respond to FCC Forms 470 and RFPs, once they have been issued. </a:t>
            </a:r>
          </a:p>
          <a:p>
            <a:r>
              <a:rPr lang="en-US" dirty="0" smtClean="0"/>
              <a:t>Assist applicants with preparing their FCC Form 471 Item 21 attachments. </a:t>
            </a:r>
          </a:p>
          <a:p>
            <a:r>
              <a:rPr lang="en-US" dirty="0" smtClean="0"/>
              <a:t>Provide </a:t>
            </a:r>
            <a:r>
              <a:rPr lang="en-US" dirty="0"/>
              <a:t>technical answers on questions regarding specific goods and services requested but NOT on competitive </a:t>
            </a:r>
            <a:r>
              <a:rPr lang="en-US" dirty="0" smtClean="0"/>
              <a:t>bidding questions. </a:t>
            </a:r>
          </a:p>
          <a:p>
            <a:r>
              <a:rPr lang="en-US" dirty="0" smtClean="0"/>
              <a:t>File FCC Form 473, Service Provider Annual Certification Form. </a:t>
            </a:r>
          </a:p>
          <a:p>
            <a:r>
              <a:rPr lang="en-US" dirty="0" smtClean="0"/>
              <a:t>File FCC Form 474, Service Provider Invoice, if applicable. </a:t>
            </a:r>
          </a:p>
          <a:p>
            <a:r>
              <a:rPr lang="en-US" dirty="0"/>
              <a:t>Document your compliance with FCC rules on an on-going basis. </a:t>
            </a:r>
          </a:p>
          <a:p>
            <a:r>
              <a:rPr lang="en-US" dirty="0" smtClean="0"/>
              <a:t>Retain documentation for at least five years from last date of service delivery. </a:t>
            </a:r>
          </a:p>
          <a:p>
            <a:endParaRPr lang="en-US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Service Providers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Know Your Role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37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Obtain a Consultant Registration Number to be included on all FCC forms where you have provided assistance to schools and libraries with their E-rate applications for a fee.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Follow the role of your client – either applicant or service provider. 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Avoid conflicts of interest. </a:t>
            </a:r>
          </a:p>
          <a:p>
            <a:r>
              <a:rPr lang="en-US" dirty="0" smtClean="0"/>
              <a:t>Document your </a:t>
            </a:r>
            <a:r>
              <a:rPr lang="en-US" dirty="0"/>
              <a:t>compliance with FCC rules on an on-going basis. </a:t>
            </a:r>
          </a:p>
          <a:p>
            <a:r>
              <a:rPr lang="en-US" dirty="0"/>
              <a:t>Retain documentation for at least five years from last date of service delivery. 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</a:t>
            </a:r>
          </a:p>
          <a:p>
            <a:endParaRPr lang="en-US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Consultants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Know Your Role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22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286000"/>
            <a:ext cx="82296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/>
              <a:t>Created by schools or libraries ONLY (no service provider involvement).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Contains sufficient detail to support and validate the services requested and covers the funding year.</a:t>
            </a:r>
          </a:p>
          <a:p>
            <a:pPr marL="400050">
              <a:lnSpc>
                <a:spcPct val="90000"/>
              </a:lnSpc>
            </a:pPr>
            <a:r>
              <a:rPr lang="en-US" sz="2000" dirty="0" smtClean="0"/>
              <a:t>Must follow FCC rules </a:t>
            </a:r>
            <a:r>
              <a:rPr lang="en-US" sz="2000" b="1" dirty="0" smtClean="0">
                <a:solidFill>
                  <a:srgbClr val="0070C0"/>
                </a:solidFill>
              </a:rPr>
              <a:t>and</a:t>
            </a:r>
            <a:r>
              <a:rPr lang="en-US" sz="2000" dirty="0" smtClean="0"/>
              <a:t> state or local technology plan requirements .</a:t>
            </a:r>
          </a:p>
          <a:p>
            <a:pPr>
              <a:defRPr/>
            </a:pPr>
            <a:r>
              <a:rPr lang="en-US" sz="2000" dirty="0" smtClean="0"/>
              <a:t>Four </a:t>
            </a:r>
            <a:r>
              <a:rPr lang="en-US" sz="2000" dirty="0"/>
              <a:t>Required </a:t>
            </a:r>
            <a:r>
              <a:rPr lang="en-US" sz="2000" dirty="0" smtClean="0"/>
              <a:t>Elements.</a:t>
            </a:r>
            <a:endParaRPr lang="en-US" sz="2000" dirty="0"/>
          </a:p>
          <a:p>
            <a:pPr marL="742950" lvl="2" indent="-342900">
              <a:defRPr/>
            </a:pPr>
            <a:r>
              <a:rPr lang="en-US" sz="2000" dirty="0"/>
              <a:t>Goals and Strategies; Professional Development; Needs </a:t>
            </a:r>
            <a:r>
              <a:rPr lang="en-US" sz="2000" dirty="0" smtClean="0"/>
              <a:t>Assessment; </a:t>
            </a:r>
            <a:r>
              <a:rPr lang="en-US" sz="2000" dirty="0"/>
              <a:t>and </a:t>
            </a:r>
            <a:r>
              <a:rPr lang="en-US" sz="2000" dirty="0" smtClean="0"/>
              <a:t>Evaluation.</a:t>
            </a:r>
          </a:p>
          <a:p>
            <a:pPr marL="342900" lvl="1" indent="-342900">
              <a:buFont typeface="Arial" pitchFamily="34" charset="0"/>
              <a:buChar char="•"/>
              <a:defRPr/>
            </a:pPr>
            <a:r>
              <a:rPr lang="en-US" sz="2000" dirty="0" smtClean="0"/>
              <a:t>Plans must be approved prior to start of service or filing of FCC Form 486, whichever is earlier.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r>
              <a:rPr lang="en-US" dirty="0" smtClean="0"/>
              <a:t>Technology Plan Requirements </a:t>
            </a:r>
            <a:r>
              <a:rPr lang="en-US" dirty="0" smtClean="0">
                <a:solidFill>
                  <a:schemeClr val="tx1"/>
                </a:solidFill>
              </a:rPr>
              <a:t>for Priority 2 Services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Technology Plans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45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209800"/>
            <a:ext cx="8229600" cy="4191000"/>
          </a:xfrm>
        </p:spPr>
        <p:txBody>
          <a:bodyPr/>
          <a:lstStyle/>
          <a:p>
            <a:r>
              <a:rPr lang="en-US" sz="2200" dirty="0" smtClean="0"/>
              <a:t>Must be a </a:t>
            </a:r>
            <a:r>
              <a:rPr lang="en-US" sz="2200" dirty="0" smtClean="0">
                <a:solidFill>
                  <a:schemeClr val="accent4"/>
                </a:solidFill>
              </a:rPr>
              <a:t>fair and open </a:t>
            </a:r>
            <a:r>
              <a:rPr lang="en-US" sz="2200" dirty="0" smtClean="0"/>
              <a:t>process.</a:t>
            </a:r>
          </a:p>
          <a:p>
            <a:r>
              <a:rPr lang="en-US" sz="2200" dirty="0" smtClean="0"/>
              <a:t>Avoid conflicts of interest.</a:t>
            </a:r>
          </a:p>
          <a:p>
            <a:pPr lvl="1"/>
            <a:r>
              <a:rPr lang="en-US" sz="2200" dirty="0" smtClean="0"/>
              <a:t>Applicant consultant </a:t>
            </a:r>
            <a:r>
              <a:rPr lang="en-US" sz="2200" dirty="0" smtClean="0">
                <a:sym typeface="Wingdings" pitchFamily="2" charset="2"/>
              </a:rPr>
              <a:t> </a:t>
            </a:r>
            <a:r>
              <a:rPr lang="en-US" sz="2200" dirty="0" smtClean="0"/>
              <a:t>Service Provider</a:t>
            </a:r>
          </a:p>
          <a:p>
            <a:pPr lvl="1"/>
            <a:r>
              <a:rPr lang="en-US" sz="2200" dirty="0" smtClean="0"/>
              <a:t>Applicant </a:t>
            </a:r>
            <a:r>
              <a:rPr lang="en-US" sz="2200" dirty="0" smtClean="0">
                <a:sym typeface="Wingdings" pitchFamily="2" charset="2"/>
              </a:rPr>
              <a:t></a:t>
            </a:r>
            <a:r>
              <a:rPr lang="en-US" sz="2200" dirty="0" smtClean="0"/>
              <a:t> Service Provider</a:t>
            </a:r>
          </a:p>
          <a:p>
            <a:r>
              <a:rPr lang="en-US" sz="2200" dirty="0" smtClean="0"/>
              <a:t>Open competition and bid evaluation.</a:t>
            </a:r>
          </a:p>
          <a:p>
            <a:r>
              <a:rPr lang="en-US" sz="2200" dirty="0" smtClean="0"/>
              <a:t>Follow all rules – FCC and state/local.</a:t>
            </a:r>
          </a:p>
          <a:p>
            <a:r>
              <a:rPr lang="en-US" sz="2200" dirty="0" smtClean="0"/>
              <a:t>Read the FCC Form 470/RFP responses and contract fine print.</a:t>
            </a:r>
          </a:p>
          <a:p>
            <a:r>
              <a:rPr lang="en-US" sz="2200" dirty="0">
                <a:hlinkClick r:id="rId2"/>
              </a:rPr>
              <a:t>6</a:t>
            </a:r>
            <a:r>
              <a:rPr lang="en-US" sz="2200" baseline="30000" dirty="0">
                <a:hlinkClick r:id="rId2"/>
              </a:rPr>
              <a:t>th</a:t>
            </a:r>
            <a:r>
              <a:rPr lang="en-US" sz="2200" dirty="0">
                <a:hlinkClick r:id="rId2"/>
              </a:rPr>
              <a:t> Report and </a:t>
            </a:r>
            <a:r>
              <a:rPr lang="en-US" sz="2200" dirty="0" smtClean="0">
                <a:hlinkClick r:id="rId2"/>
              </a:rPr>
              <a:t>Order</a:t>
            </a:r>
            <a:r>
              <a:rPr lang="en-US" sz="2200" dirty="0" smtClean="0"/>
              <a:t> provides </a:t>
            </a:r>
            <a:r>
              <a:rPr lang="en-US" sz="2200" dirty="0"/>
              <a:t>further clarifications and examples of rule </a:t>
            </a:r>
            <a:r>
              <a:rPr lang="en-US" sz="2200" dirty="0" smtClean="0"/>
              <a:t>violations.</a:t>
            </a:r>
            <a:endParaRPr lang="en-US" sz="2200" dirty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57200" y="1600200"/>
            <a:ext cx="8229600" cy="609600"/>
          </a:xfrm>
        </p:spPr>
        <p:txBody>
          <a:bodyPr/>
          <a:lstStyle/>
          <a:p>
            <a:r>
              <a:rPr lang="en-US" dirty="0" smtClean="0"/>
              <a:t>The Competitive Bidding Process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352800" y="381000"/>
            <a:ext cx="5334000" cy="533400"/>
          </a:xfrm>
        </p:spPr>
        <p:txBody>
          <a:bodyPr/>
          <a:lstStyle/>
          <a:p>
            <a:r>
              <a:rPr lang="en-US" dirty="0" smtClean="0"/>
              <a:t>Fair and Open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04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Indicates the services and categories of service which entities are </a:t>
            </a:r>
            <a:r>
              <a:rPr lang="en-US" dirty="0" smtClean="0"/>
              <a:t>seeking.</a:t>
            </a:r>
          </a:p>
          <a:p>
            <a:r>
              <a:rPr lang="en-US" dirty="0"/>
              <a:t>Must be based on tech plan for Priority 2 services.</a:t>
            </a:r>
          </a:p>
          <a:p>
            <a:r>
              <a:rPr lang="en-US" dirty="0"/>
              <a:t>Must be posted for at least 28 days.</a:t>
            </a:r>
          </a:p>
          <a:p>
            <a:r>
              <a:rPr lang="en-US" dirty="0"/>
              <a:t>Indicates if they are planning/have issued RFP or other documents regarding the procurement.</a:t>
            </a:r>
          </a:p>
          <a:p>
            <a:r>
              <a:rPr lang="en-US" dirty="0"/>
              <a:t>Indicates any special requirements and/or disqualification factors.</a:t>
            </a:r>
          </a:p>
          <a:p>
            <a:r>
              <a:rPr lang="en-US" dirty="0"/>
              <a:t>Indicates who will be receiving the services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FCC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Form 470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2286000" y="381000"/>
            <a:ext cx="6400800" cy="533400"/>
          </a:xfrm>
        </p:spPr>
        <p:txBody>
          <a:bodyPr/>
          <a:lstStyle/>
          <a:p>
            <a:r>
              <a:rPr lang="en-US" dirty="0"/>
              <a:t>Fair and Open Competition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4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dirty="0" smtClean="0"/>
              <a:t>Determine the types of service you will seek on an FCC Form 470.</a:t>
            </a:r>
          </a:p>
          <a:p>
            <a:r>
              <a:rPr lang="en-US" sz="2200" dirty="0"/>
              <a:t>Prepare and fill out of the FCC Form 470.</a:t>
            </a:r>
          </a:p>
          <a:p>
            <a:r>
              <a:rPr lang="en-US" sz="2200" dirty="0" smtClean="0"/>
              <a:t>Sign, certify and/or submit FCC Form 470.</a:t>
            </a:r>
          </a:p>
          <a:p>
            <a:r>
              <a:rPr lang="en-US" sz="2200" dirty="0" smtClean="0"/>
              <a:t>Negotiate with prospective bidders.</a:t>
            </a:r>
          </a:p>
          <a:p>
            <a:r>
              <a:rPr lang="en-US" sz="2200" dirty="0" smtClean="0"/>
              <a:t>Run the competitive bidding process.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Only Applicants </a:t>
            </a:r>
            <a:r>
              <a:rPr lang="en-US" dirty="0" smtClean="0">
                <a:solidFill>
                  <a:schemeClr val="accent4"/>
                </a:solidFill>
              </a:rPr>
              <a:t>Can: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429000" y="381000"/>
            <a:ext cx="5257800" cy="533400"/>
          </a:xfrm>
        </p:spPr>
        <p:txBody>
          <a:bodyPr/>
          <a:lstStyle/>
          <a:p>
            <a:r>
              <a:rPr lang="en-US" dirty="0" smtClean="0"/>
              <a:t>Fair and Open Competition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47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USAC Palette">
      <a:dk1>
        <a:sysClr val="windowText" lastClr="000000"/>
      </a:dk1>
      <a:lt1>
        <a:sysClr val="window" lastClr="FFFFFF"/>
      </a:lt1>
      <a:dk2>
        <a:srgbClr val="7F7F7F"/>
      </a:dk2>
      <a:lt2>
        <a:srgbClr val="EEECE1"/>
      </a:lt2>
      <a:accent1>
        <a:srgbClr val="62CAE3"/>
      </a:accent1>
      <a:accent2>
        <a:srgbClr val="FFC425"/>
      </a:accent2>
      <a:accent3>
        <a:srgbClr val="8DC63F"/>
      </a:accent3>
      <a:accent4>
        <a:srgbClr val="F28234"/>
      </a:accent4>
      <a:accent5>
        <a:srgbClr val="6A737B"/>
      </a:accent5>
      <a:accent6>
        <a:srgbClr val="C1CD23"/>
      </a:accent6>
      <a:hlink>
        <a:srgbClr val="026CB6"/>
      </a:hlink>
      <a:folHlink>
        <a:srgbClr val="026CB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E9B38927DF7A41B6C9EA3CB0069252" ma:contentTypeVersion="1" ma:contentTypeDescription="Create a new document." ma:contentTypeScope="" ma:versionID="ab124247ae5ba836883ca5d43330055e">
  <xsd:schema xmlns:xsd="http://www.w3.org/2001/XMLSchema" xmlns:p="http://schemas.microsoft.com/office/2006/metadata/properties" xmlns:ns2="6dd97b33-aba7-4b7a-8530-76b27dec7283" targetNamespace="http://schemas.microsoft.com/office/2006/metadata/properties" ma:root="true" ma:fieldsID="f9e91391d25d405bdd9a0441ed4cb944" ns2:_="">
    <xsd:import namespace="6dd97b33-aba7-4b7a-8530-76b27dec7283"/>
    <xsd:element name="properties">
      <xsd:complexType>
        <xsd:sequence>
          <xsd:element name="documentManagement">
            <xsd:complexType>
              <xsd:all>
                <xsd:element ref="ns2:Sticky" minOccurs="0"/>
                <xsd:element ref="ns2:USAC_x0020_Categorie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6dd97b33-aba7-4b7a-8530-76b27dec7283" elementFormDefault="qualified">
    <xsd:import namespace="http://schemas.microsoft.com/office/2006/documentManagement/types"/>
    <xsd:element name="Sticky" ma:index="8" nillable="true" ma:displayName="Sticky" ma:default="0" ma:description="Marks an item for special treatment, e.g. posting on the team's home page, or staying at the top of a list." ma:internalName="Sticky">
      <xsd:simpleType>
        <xsd:restriction base="dms:Boolean"/>
      </xsd:simpleType>
    </xsd:element>
    <xsd:element name="USAC_x0020_Categories" ma:index="9" nillable="true" ma:displayName="USAC Categories" ma:list="{c682a187-d715-41b3-a738-41106095eada}" ma:internalName="USAC_x0020_Categories" ma:showField="Title" ma:web="6dd97b33-aba7-4b7a-8530-76b27dec72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Sticky xmlns="6dd97b33-aba7-4b7a-8530-76b27dec7283">false</Sticky>
    <USAC_x0020_Categories xmlns="6dd97b33-aba7-4b7a-8530-76b27dec7283">
      <Value>13</Value>
    </USAC_x0020_Categories>
  </documentManagement>
</p:properties>
</file>

<file path=customXml/itemProps1.xml><?xml version="1.0" encoding="utf-8"?>
<ds:datastoreItem xmlns:ds="http://schemas.openxmlformats.org/officeDocument/2006/customXml" ds:itemID="{8BD00F40-56FD-4E75-AA00-B5B9C1B3CF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9FB479-3053-44E1-B075-CBBEEFADDB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d97b33-aba7-4b7a-8530-76b27dec728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294A6031-AB2A-4A86-B0BA-DA4E7BC0600E}">
  <ds:schemaRefs>
    <ds:schemaRef ds:uri="http://purl.org/dc/dcmitype/"/>
    <ds:schemaRef ds:uri="http://schemas.openxmlformats.org/package/2006/metadata/core-properties"/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6dd97b33-aba7-4b7a-8530-76b27dec7283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2196</TotalTime>
  <Words>2100</Words>
  <Application>Microsoft Office PowerPoint</Application>
  <PresentationFormat>On-screen Show (4:3)</PresentationFormat>
  <Paragraphs>200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Fair and Open Competition</vt:lpstr>
      <vt:lpstr>PowerPoint Presentation</vt:lpstr>
      <vt:lpstr>PowerPoint Presentation</vt:lpstr>
      <vt:lpstr>PowerPoint Presentation</vt:lpstr>
    </vt:vector>
  </TitlesOfParts>
  <Company>USAC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ajohnson</dc:creator>
  <cp:lastModifiedBy>Abby Hills</cp:lastModifiedBy>
  <cp:revision>208</cp:revision>
  <cp:lastPrinted>2013-09-20T13:56:35Z</cp:lastPrinted>
  <dcterms:created xsi:type="dcterms:W3CDTF">2010-07-28T13:31:07Z</dcterms:created>
  <dcterms:modified xsi:type="dcterms:W3CDTF">2013-09-25T16:07:03Z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0x01010075E9B38927DF7A41B6C9EA3CB0069252</vt:lpwstr>
  </property>
  <property fmtid="{D5CDD505-2E9C-101B-9397-08002B2CF9AE}" pid="3" name="Share">
    <vt:lpwstr>false</vt:lpwstr>
  </property>
  <property fmtid="{D5CDD505-2E9C-101B-9397-08002B2CF9AE}" pid="4" name="Dept_Hidden">
    <vt:lpwstr>External Relations</vt:lpwstr>
  </property>
  <property fmtid="{D5CDD505-2E9C-101B-9397-08002B2CF9AE}" pid="5" name="TemplateUrl">
    <vt:lpwstr/>
  </property>
  <property fmtid="{D5CDD505-2E9C-101B-9397-08002B2CF9AE}" pid="6" name="Order">
    <vt:r8>8600</vt:r8>
  </property>
  <property fmtid="{D5CDD505-2E9C-101B-9397-08002B2CF9AE}" pid="7" name="xd_ProgID">
    <vt:lpwstr/>
  </property>
  <property fmtid="{D5CDD505-2E9C-101B-9397-08002B2CF9AE}" pid="8" name="_CopySource">
    <vt:lpwstr>http://intranet/er/PublicDocuments/USAC Templates/PowerPoint Template.pptx</vt:lpwstr>
  </property>
  <property fmtid="{D5CDD505-2E9C-101B-9397-08002B2CF9AE}" pid="9" name="_SourceUrl">
    <vt:lpwstr/>
  </property>
  <property fmtid="{D5CDD505-2E9C-101B-9397-08002B2CF9AE}" pid="10" name="_SharedFileIndex">
    <vt:lpwstr/>
  </property>
</Properties>
</file>