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78" r:id="rId5"/>
    <p:sldId id="275" r:id="rId6"/>
    <p:sldId id="371" r:id="rId7"/>
    <p:sldId id="388" r:id="rId8"/>
    <p:sldId id="387" r:id="rId9"/>
    <p:sldId id="382" r:id="rId10"/>
    <p:sldId id="372" r:id="rId11"/>
    <p:sldId id="383" r:id="rId12"/>
    <p:sldId id="384" r:id="rId13"/>
    <p:sldId id="385" r:id="rId14"/>
    <p:sldId id="409" r:id="rId15"/>
    <p:sldId id="408" r:id="rId16"/>
    <p:sldId id="386" r:id="rId17"/>
    <p:sldId id="392" r:id="rId18"/>
    <p:sldId id="391" r:id="rId19"/>
    <p:sldId id="393" r:id="rId20"/>
    <p:sldId id="389" r:id="rId21"/>
    <p:sldId id="390" r:id="rId22"/>
    <p:sldId id="394" r:id="rId23"/>
    <p:sldId id="376" r:id="rId24"/>
    <p:sldId id="395" r:id="rId25"/>
    <p:sldId id="377" r:id="rId26"/>
    <p:sldId id="404" r:id="rId27"/>
    <p:sldId id="398" r:id="rId28"/>
    <p:sldId id="400" r:id="rId29"/>
    <p:sldId id="378" r:id="rId30"/>
    <p:sldId id="397" r:id="rId31"/>
    <p:sldId id="396" r:id="rId32"/>
    <p:sldId id="401" r:id="rId33"/>
    <p:sldId id="379" r:id="rId34"/>
    <p:sldId id="410" r:id="rId35"/>
    <p:sldId id="402" r:id="rId36"/>
    <p:sldId id="411" r:id="rId37"/>
    <p:sldId id="380" r:id="rId38"/>
    <p:sldId id="403" r:id="rId39"/>
    <p:sldId id="381" r:id="rId40"/>
    <p:sldId id="399" r:id="rId41"/>
    <p:sldId id="370" r:id="rId42"/>
    <p:sldId id="405" r:id="rId43"/>
    <p:sldId id="406" r:id="rId44"/>
    <p:sldId id="407" r:id="rId45"/>
    <p:sldId id="327" r:id="rId4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83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367" autoAdjust="0"/>
    <p:restoredTop sz="95506" autoAdjust="0"/>
  </p:normalViewPr>
  <p:slideViewPr>
    <p:cSldViewPr>
      <p:cViewPr>
        <p:scale>
          <a:sx n="100" d="100"/>
          <a:sy n="100" d="100"/>
        </p:scale>
        <p:origin x="-95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1956"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84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898102" y="1"/>
            <a:ext cx="2982119" cy="464820"/>
          </a:xfrm>
          <a:prstGeom prst="rect">
            <a:avLst/>
          </a:prstGeom>
        </p:spPr>
        <p:txBody>
          <a:bodyPr vert="horz" lIns="93171" tIns="46586" rIns="93171" bIns="46586" rtlCol="0"/>
          <a:lstStyle>
            <a:lvl1pPr algn="r">
              <a:defRPr sz="1200"/>
            </a:lvl1pPr>
          </a:lstStyle>
          <a:p>
            <a:fld id="{EE51AE11-624E-49BD-A8AA-FA86B3DA0A89}" type="datetimeFigureOut">
              <a:rPr lang="en-US" smtClean="0"/>
              <a:pPr/>
              <a:t>9/25/2013</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1" tIns="46586" rIns="93171" bIns="46586" rtlCol="0" anchor="b"/>
          <a:lstStyle>
            <a:lvl1pPr algn="r">
              <a:defRPr sz="1200"/>
            </a:lvl1pPr>
          </a:lstStyle>
          <a:p>
            <a:fld id="{AB37D9F1-85C1-4865-99BA-DB24273BDFED}" type="slidenum">
              <a:rPr lang="en-US" smtClean="0"/>
              <a:pPr/>
              <a:t>‹#›</a:t>
            </a:fld>
            <a:endParaRPr lang="en-US"/>
          </a:p>
        </p:txBody>
      </p:sp>
    </p:spTree>
    <p:extLst>
      <p:ext uri="{BB962C8B-B14F-4D97-AF65-F5344CB8AC3E}">
        <p14:creationId xmlns:p14="http://schemas.microsoft.com/office/powerpoint/2010/main" val="266327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cxnSp>
        <p:nvCxnSpPr>
          <p:cNvPr id="7" name="Straight Connector 6"/>
          <p:cNvCxnSpPr/>
          <p:nvPr userDrawn="1"/>
        </p:nvCxnSpPr>
        <p:spPr>
          <a:xfrm>
            <a:off x="304800" y="3505200"/>
            <a:ext cx="8839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3"/>
          <p:cNvSpPr>
            <a:spLocks noGrp="1"/>
          </p:cNvSpPr>
          <p:nvPr>
            <p:ph type="body" sz="quarter" idx="10" hasCustomPrompt="1"/>
          </p:nvPr>
        </p:nvSpPr>
        <p:spPr>
          <a:xfrm>
            <a:off x="609600" y="2667000"/>
            <a:ext cx="7772400" cy="838200"/>
          </a:xfrm>
          <a:prstGeom prst="rect">
            <a:avLst/>
          </a:prstGeom>
        </p:spPr>
        <p:txBody>
          <a:bodyPr/>
          <a:lstStyle>
            <a:lvl1pPr marL="0" indent="0" algn="r">
              <a:buNone/>
              <a:defRPr sz="4400"/>
            </a:lvl1pPr>
          </a:lstStyle>
          <a:p>
            <a:pPr lvl="0"/>
            <a:r>
              <a:rPr lang="en-US" dirty="0" smtClean="0"/>
              <a:t>Program Title or Event Name</a:t>
            </a:r>
          </a:p>
        </p:txBody>
      </p:sp>
      <p:sp>
        <p:nvSpPr>
          <p:cNvPr id="8" name="Text Placeholder 3"/>
          <p:cNvSpPr>
            <a:spLocks noGrp="1"/>
          </p:cNvSpPr>
          <p:nvPr>
            <p:ph type="body" sz="quarter" idx="11" hasCustomPrompt="1"/>
          </p:nvPr>
        </p:nvSpPr>
        <p:spPr>
          <a:xfrm>
            <a:off x="609600" y="3505200"/>
            <a:ext cx="7772400" cy="838200"/>
          </a:xfrm>
          <a:prstGeom prst="rect">
            <a:avLst/>
          </a:prstGeom>
        </p:spPr>
        <p:txBody>
          <a:bodyPr/>
          <a:lstStyle>
            <a:lvl1pPr marL="0" indent="0" algn="r">
              <a:buNone/>
              <a:defRPr sz="6000" b="1"/>
            </a:lvl1pPr>
          </a:lstStyle>
          <a:p>
            <a:pPr lvl="0"/>
            <a:r>
              <a:rPr lang="en-US" dirty="0" smtClean="0"/>
              <a:t>Presentation Title</a:t>
            </a:r>
          </a:p>
        </p:txBody>
      </p:sp>
      <p:sp>
        <p:nvSpPr>
          <p:cNvPr id="11" name="Text Placeholder 3"/>
          <p:cNvSpPr>
            <a:spLocks noGrp="1"/>
          </p:cNvSpPr>
          <p:nvPr>
            <p:ph type="body" sz="quarter" idx="12" hasCustomPrompt="1"/>
          </p:nvPr>
        </p:nvSpPr>
        <p:spPr>
          <a:xfrm>
            <a:off x="609600" y="4419600"/>
            <a:ext cx="7772400" cy="838200"/>
          </a:xfrm>
          <a:prstGeom prst="rect">
            <a:avLst/>
          </a:prstGeom>
        </p:spPr>
        <p:txBody>
          <a:bodyPr/>
          <a:lstStyle>
            <a:lvl1pPr marL="0" marR="0" indent="0" algn="r" defTabSz="914400" rtl="0" eaLnBrk="1" fontAlgn="auto" latinLnBrk="0" hangingPunct="1">
              <a:lnSpc>
                <a:spcPct val="100000"/>
              </a:lnSpc>
              <a:spcBef>
                <a:spcPts val="0"/>
              </a:spcBef>
              <a:spcAft>
                <a:spcPts val="1200"/>
              </a:spcAft>
              <a:buClrTx/>
              <a:buSzTx/>
              <a:buNone/>
              <a:tabLst/>
              <a:defRPr sz="2800"/>
            </a:lvl1pPr>
          </a:lstStyle>
          <a:p>
            <a:pPr marL="342900" marR="0" lvl="0" indent="-342900" algn="r" defTabSz="914400" rtl="0" eaLnBrk="1" fontAlgn="auto" latinLnBrk="0" hangingPunct="1">
              <a:lnSpc>
                <a:spcPct val="100000"/>
              </a:lnSpc>
              <a:spcBef>
                <a:spcPts val="0"/>
              </a:spcBef>
              <a:spcAft>
                <a:spcPts val="1200"/>
              </a:spcAft>
              <a:buClrTx/>
              <a:buSzTx/>
              <a:tabLst/>
              <a:defRPr/>
            </a:pPr>
            <a:r>
              <a:rPr lang="en-US" sz="2800" dirty="0" smtClean="0"/>
              <a:t>Date  I  Location</a:t>
            </a:r>
            <a:r>
              <a:rPr lang="en-US" sz="2800" baseline="0" dirty="0" smtClean="0"/>
              <a:t> (if applicable)</a:t>
            </a:r>
            <a:endParaRPr lang="en-US" sz="2800" dirty="0" smtClean="0"/>
          </a:p>
        </p:txBody>
      </p:sp>
      <p:sp>
        <p:nvSpPr>
          <p:cNvPr id="2" name="TextBox 1"/>
          <p:cNvSpPr txBox="1"/>
          <p:nvPr userDrawn="1"/>
        </p:nvSpPr>
        <p:spPr>
          <a:xfrm>
            <a:off x="457200" y="6419850"/>
            <a:ext cx="8305800" cy="369332"/>
          </a:xfrm>
          <a:prstGeom prst="rect">
            <a:avLst/>
          </a:prstGeom>
          <a:solidFill>
            <a:schemeClr val="bg1"/>
          </a:solidFill>
          <a:ln>
            <a:solidFill>
              <a:schemeClr val="bg1"/>
            </a:solidFill>
          </a:ln>
        </p:spPr>
        <p:txBody>
          <a:bodyPr wrap="square"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04800" y="3505200"/>
            <a:ext cx="8839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hasCustomPrompt="1"/>
          </p:nvPr>
        </p:nvSpPr>
        <p:spPr>
          <a:xfrm>
            <a:off x="609600" y="2667000"/>
            <a:ext cx="7772400" cy="838200"/>
          </a:xfrm>
          <a:prstGeom prst="rect">
            <a:avLst/>
          </a:prstGeom>
        </p:spPr>
        <p:txBody>
          <a:bodyPr/>
          <a:lstStyle>
            <a:lvl1pPr marL="0" indent="0" algn="r">
              <a:spcBef>
                <a:spcPts val="0"/>
              </a:spcBef>
              <a:buNone/>
              <a:defRPr sz="4400"/>
            </a:lvl1pPr>
          </a:lstStyle>
          <a:p>
            <a:pPr lvl="0"/>
            <a:r>
              <a:rPr lang="en-US" dirty="0" smtClean="0"/>
              <a:t>Presentation Title</a:t>
            </a:r>
          </a:p>
        </p:txBody>
      </p:sp>
      <p:sp>
        <p:nvSpPr>
          <p:cNvPr id="12" name="Text Placeholder 3"/>
          <p:cNvSpPr>
            <a:spLocks noGrp="1"/>
          </p:cNvSpPr>
          <p:nvPr>
            <p:ph type="body" sz="quarter" idx="11" hasCustomPrompt="1"/>
          </p:nvPr>
        </p:nvSpPr>
        <p:spPr>
          <a:xfrm>
            <a:off x="609600" y="3505200"/>
            <a:ext cx="7772400" cy="838200"/>
          </a:xfrm>
          <a:prstGeom prst="rect">
            <a:avLst/>
          </a:prstGeom>
        </p:spPr>
        <p:txBody>
          <a:bodyPr/>
          <a:lstStyle>
            <a:lvl1pPr marL="0" indent="0" algn="r">
              <a:spcBef>
                <a:spcPts val="0"/>
              </a:spcBef>
              <a:buNone/>
              <a:defRPr sz="6000" b="1"/>
            </a:lvl1pPr>
          </a:lstStyle>
          <a:p>
            <a:pPr lvl="0"/>
            <a:r>
              <a:rPr lang="en-US" dirty="0" smtClean="0"/>
              <a:t>Section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28600" y="914400"/>
            <a:ext cx="84582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0"/>
          </p:nvPr>
        </p:nvSpPr>
        <p:spPr>
          <a:xfrm>
            <a:off x="457200" y="2209800"/>
            <a:ext cx="8229600" cy="4038600"/>
          </a:xfrm>
          <a:prstGeom prst="rect">
            <a:avLst/>
          </a:prstGeom>
        </p:spPr>
        <p:txBody>
          <a:bodyPr/>
          <a:lstStyle>
            <a:lvl1pPr>
              <a:spcBef>
                <a:spcPts val="0"/>
              </a:spcBef>
              <a:spcAft>
                <a:spcPts val="1200"/>
              </a:spcAft>
              <a:defRPr sz="2600"/>
            </a:lvl1pPr>
            <a:lvl2pPr>
              <a:spcBef>
                <a:spcPts val="0"/>
              </a:spcBef>
              <a:spcAft>
                <a:spcPts val="1200"/>
              </a:spcAft>
              <a:defRPr sz="2600"/>
            </a:lvl2pPr>
          </a:lstStyle>
          <a:p>
            <a:pPr lvl="0"/>
            <a:r>
              <a:rPr lang="en-US" dirty="0" smtClean="0"/>
              <a:t>Click to edit Master text styles</a:t>
            </a:r>
          </a:p>
          <a:p>
            <a:pPr lvl="1"/>
            <a:r>
              <a:rPr lang="en-US" dirty="0" smtClean="0"/>
              <a:t>Second level</a:t>
            </a:r>
          </a:p>
        </p:txBody>
      </p:sp>
      <p:sp>
        <p:nvSpPr>
          <p:cNvPr id="12" name="Text Placeholder 17"/>
          <p:cNvSpPr>
            <a:spLocks noGrp="1"/>
          </p:cNvSpPr>
          <p:nvPr>
            <p:ph type="body" sz="quarter" idx="11" hasCustomPrompt="1"/>
          </p:nvPr>
        </p:nvSpPr>
        <p:spPr>
          <a:xfrm>
            <a:off x="457200" y="1600200"/>
            <a:ext cx="8229600" cy="609600"/>
          </a:xfrm>
          <a:prstGeom prst="rect">
            <a:avLst/>
          </a:prstGeom>
        </p:spPr>
        <p:txBody>
          <a:bodyPr/>
          <a:lstStyle>
            <a:lvl1pPr marL="0" indent="0">
              <a:spcBef>
                <a:spcPts val="0"/>
              </a:spcBef>
              <a:buNone/>
              <a:defRPr sz="2600" b="1">
                <a:solidFill>
                  <a:srgbClr val="0070C0"/>
                </a:solidFill>
              </a:defRPr>
            </a:lvl1pPr>
            <a:lvl5pPr>
              <a:buNone/>
              <a:defRPr/>
            </a:lvl5pPr>
          </a:lstStyle>
          <a:p>
            <a:pPr lvl="0"/>
            <a:r>
              <a:rPr lang="en-US" sz="2600" b="1" dirty="0" smtClean="0">
                <a:solidFill>
                  <a:srgbClr val="0070C0"/>
                </a:solidFill>
              </a:rPr>
              <a:t>Content Title</a:t>
            </a:r>
            <a:endParaRPr lang="en-US" dirty="0"/>
          </a:p>
        </p:txBody>
      </p:sp>
      <p:sp>
        <p:nvSpPr>
          <p:cNvPr id="13" name="Text Placeholder 20"/>
          <p:cNvSpPr>
            <a:spLocks noGrp="1"/>
          </p:cNvSpPr>
          <p:nvPr>
            <p:ph type="body" sz="quarter" idx="12" hasCustomPrompt="1"/>
          </p:nvPr>
        </p:nvSpPr>
        <p:spPr>
          <a:xfrm>
            <a:off x="2514600" y="381000"/>
            <a:ext cx="6172200" cy="533400"/>
          </a:xfrm>
          <a:prstGeom prst="rect">
            <a:avLst/>
          </a:prstGeom>
        </p:spPr>
        <p:txBody>
          <a:bodyPr/>
          <a:lstStyle>
            <a:lvl1pPr marL="0" indent="0" algn="r">
              <a:spcBef>
                <a:spcPts val="0"/>
              </a:spcBef>
              <a:buNone/>
              <a:defRPr sz="3200" b="1"/>
            </a:lvl1pPr>
          </a:lstStyle>
          <a:p>
            <a:pPr lvl="0"/>
            <a:r>
              <a:rPr lang="en-US" dirty="0" smtClean="0"/>
              <a:t>Section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28600" y="914400"/>
            <a:ext cx="84582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0"/>
          </p:nvPr>
        </p:nvSpPr>
        <p:spPr>
          <a:xfrm>
            <a:off x="457200" y="2209800"/>
            <a:ext cx="4114800" cy="4038600"/>
          </a:xfrm>
          <a:prstGeom prst="rect">
            <a:avLst/>
          </a:prstGeom>
        </p:spPr>
        <p:txBody>
          <a:bodyPr/>
          <a:lstStyle>
            <a:lvl1pPr>
              <a:spcBef>
                <a:spcPts val="0"/>
              </a:spcBef>
              <a:spcAft>
                <a:spcPts val="1200"/>
              </a:spcAft>
              <a:defRPr sz="2600"/>
            </a:lvl1pPr>
            <a:lvl2pPr>
              <a:spcBef>
                <a:spcPts val="0"/>
              </a:spcBef>
              <a:spcAft>
                <a:spcPts val="1200"/>
              </a:spcAft>
              <a:defRPr sz="2600"/>
            </a:lvl2pPr>
          </a:lstStyle>
          <a:p>
            <a:pPr lvl="0"/>
            <a:r>
              <a:rPr lang="en-US" dirty="0" smtClean="0"/>
              <a:t>Click to edit Master text styles</a:t>
            </a:r>
          </a:p>
          <a:p>
            <a:pPr lvl="1"/>
            <a:r>
              <a:rPr lang="en-US" dirty="0" smtClean="0"/>
              <a:t>Second level</a:t>
            </a:r>
          </a:p>
        </p:txBody>
      </p:sp>
      <p:sp>
        <p:nvSpPr>
          <p:cNvPr id="13" name="Text Placeholder 17"/>
          <p:cNvSpPr>
            <a:spLocks noGrp="1"/>
          </p:cNvSpPr>
          <p:nvPr>
            <p:ph type="body" sz="quarter" idx="11" hasCustomPrompt="1"/>
          </p:nvPr>
        </p:nvSpPr>
        <p:spPr>
          <a:xfrm>
            <a:off x="457200" y="1600200"/>
            <a:ext cx="8229600" cy="609600"/>
          </a:xfrm>
          <a:prstGeom prst="rect">
            <a:avLst/>
          </a:prstGeom>
        </p:spPr>
        <p:txBody>
          <a:bodyPr/>
          <a:lstStyle>
            <a:lvl1pPr marL="0" indent="0">
              <a:spcBef>
                <a:spcPts val="0"/>
              </a:spcBef>
              <a:buNone/>
              <a:defRPr sz="2600" b="1">
                <a:solidFill>
                  <a:srgbClr val="0070C0"/>
                </a:solidFill>
              </a:defRPr>
            </a:lvl1pPr>
            <a:lvl5pPr>
              <a:buNone/>
              <a:defRPr/>
            </a:lvl5pPr>
          </a:lstStyle>
          <a:p>
            <a:pPr lvl="0"/>
            <a:r>
              <a:rPr lang="en-US" sz="2600" b="1" dirty="0" smtClean="0">
                <a:solidFill>
                  <a:srgbClr val="0070C0"/>
                </a:solidFill>
              </a:rPr>
              <a:t>Content Title</a:t>
            </a:r>
            <a:endParaRPr lang="en-US" dirty="0"/>
          </a:p>
        </p:txBody>
      </p:sp>
      <p:sp>
        <p:nvSpPr>
          <p:cNvPr id="14" name="Text Placeholder 20"/>
          <p:cNvSpPr>
            <a:spLocks noGrp="1"/>
          </p:cNvSpPr>
          <p:nvPr>
            <p:ph type="body" sz="quarter" idx="12" hasCustomPrompt="1"/>
          </p:nvPr>
        </p:nvSpPr>
        <p:spPr>
          <a:xfrm>
            <a:off x="2514600" y="381000"/>
            <a:ext cx="6172200" cy="533400"/>
          </a:xfrm>
          <a:prstGeom prst="rect">
            <a:avLst/>
          </a:prstGeom>
        </p:spPr>
        <p:txBody>
          <a:bodyPr/>
          <a:lstStyle>
            <a:lvl1pPr marL="0" indent="0" algn="r">
              <a:spcBef>
                <a:spcPts val="0"/>
              </a:spcBef>
              <a:buNone/>
              <a:defRPr sz="3200" b="1"/>
            </a:lvl1pPr>
          </a:lstStyle>
          <a:p>
            <a:pPr lvl="0"/>
            <a:r>
              <a:rPr lang="en-US" dirty="0" smtClean="0"/>
              <a:t>Section Title</a:t>
            </a:r>
            <a:endParaRPr lang="en-US" dirty="0"/>
          </a:p>
        </p:txBody>
      </p:sp>
      <p:sp>
        <p:nvSpPr>
          <p:cNvPr id="15" name="Text Placeholder 15"/>
          <p:cNvSpPr>
            <a:spLocks noGrp="1"/>
          </p:cNvSpPr>
          <p:nvPr>
            <p:ph type="body" sz="quarter" idx="13"/>
          </p:nvPr>
        </p:nvSpPr>
        <p:spPr>
          <a:xfrm>
            <a:off x="4572000" y="2209800"/>
            <a:ext cx="4114800" cy="4038600"/>
          </a:xfrm>
          <a:prstGeom prst="rect">
            <a:avLst/>
          </a:prstGeom>
        </p:spPr>
        <p:txBody>
          <a:bodyPr/>
          <a:lstStyle>
            <a:lvl1pPr>
              <a:spcBef>
                <a:spcPts val="0"/>
              </a:spcBef>
              <a:spcAft>
                <a:spcPts val="1200"/>
              </a:spcAft>
              <a:defRPr sz="2600"/>
            </a:lvl1pPr>
            <a:lvl2pPr>
              <a:spcBef>
                <a:spcPts val="0"/>
              </a:spcBef>
              <a:spcAft>
                <a:spcPts val="1200"/>
              </a:spcAft>
              <a:defRPr sz="2600"/>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in Content Slide">
    <p:spTree>
      <p:nvGrpSpPr>
        <p:cNvPr id="1" name=""/>
        <p:cNvGrpSpPr/>
        <p:nvPr/>
      </p:nvGrpSpPr>
      <p:grpSpPr>
        <a:xfrm>
          <a:off x="0" y="0"/>
          <a:ext cx="0" cy="0"/>
          <a:chOff x="0" y="0"/>
          <a:chExt cx="0" cy="0"/>
        </a:xfrm>
      </p:grpSpPr>
      <p:cxnSp>
        <p:nvCxnSpPr>
          <p:cNvPr id="9" name="Straight Connector 8"/>
          <p:cNvCxnSpPr/>
          <p:nvPr userDrawn="1"/>
        </p:nvCxnSpPr>
        <p:spPr>
          <a:xfrm>
            <a:off x="0" y="632460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28600" y="914400"/>
            <a:ext cx="845820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2" hasCustomPrompt="1"/>
          </p:nvPr>
        </p:nvSpPr>
        <p:spPr>
          <a:xfrm>
            <a:off x="5029200" y="381000"/>
            <a:ext cx="3657600" cy="533400"/>
          </a:xfrm>
          <a:prstGeom prst="rect">
            <a:avLst/>
          </a:prstGeom>
        </p:spPr>
        <p:txBody>
          <a:bodyPr/>
          <a:lstStyle>
            <a:lvl1pPr marL="0" indent="0" algn="r">
              <a:spcBef>
                <a:spcPts val="0"/>
              </a:spcBef>
              <a:buNone/>
              <a:defRPr sz="3200" b="1"/>
            </a:lvl1pPr>
          </a:lstStyle>
          <a:p>
            <a:pPr lvl="0"/>
            <a:r>
              <a:rPr lang="en-US" dirty="0" smtClean="0"/>
              <a:t>Section Title</a:t>
            </a:r>
            <a:endParaRPr lang="en-US" dirty="0"/>
          </a:p>
        </p:txBody>
      </p:sp>
    </p:spTree>
    <p:extLst>
      <p:ext uri="{BB962C8B-B14F-4D97-AF65-F5344CB8AC3E}">
        <p14:creationId xmlns:p14="http://schemas.microsoft.com/office/powerpoint/2010/main" val="4216783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txBox="1">
            <a:spLocks/>
          </p:cNvSpPr>
          <p:nvPr/>
        </p:nvSpPr>
        <p:spPr>
          <a:xfrm>
            <a:off x="490537" y="6400800"/>
            <a:ext cx="8196263" cy="306387"/>
          </a:xfrm>
          <a:prstGeom prst="rect">
            <a:avLst/>
          </a:prstGeom>
        </p:spPr>
        <p:txBody>
          <a:bodyPr/>
          <a:lstStyle>
            <a:lvl1pPr>
              <a:defRPr>
                <a:solidFill>
                  <a:schemeClr val="bg1">
                    <a:lumMod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chemeClr val="tx1"/>
                </a:solidFill>
                <a:latin typeface="Calibri" pitchFamily="34" charset="0"/>
              </a:rPr>
              <a:t>Avoid the Dirty</a:t>
            </a:r>
            <a:r>
              <a:rPr lang="en-US" sz="1200" b="0" baseline="0" dirty="0" smtClean="0">
                <a:solidFill>
                  <a:schemeClr val="tx1"/>
                </a:solidFill>
                <a:latin typeface="Calibri" pitchFamily="34" charset="0"/>
              </a:rPr>
              <a:t> Dozen Mistakes</a:t>
            </a:r>
            <a:r>
              <a:rPr lang="en-US" sz="1200" b="0" dirty="0" smtClean="0">
                <a:solidFill>
                  <a:schemeClr val="tx1"/>
                </a:solidFill>
                <a:latin typeface="Calibri" pitchFamily="34" charset="0"/>
              </a:rPr>
              <a:t>  </a:t>
            </a:r>
            <a:r>
              <a:rPr lang="en-US" sz="1200" dirty="0" smtClean="0">
                <a:solidFill>
                  <a:schemeClr val="tx1"/>
                </a:solidFill>
                <a:latin typeface="Calibri" pitchFamily="34" charset="0"/>
              </a:rPr>
              <a:t>I  2013 Schools and Libraries</a:t>
            </a:r>
            <a:r>
              <a:rPr lang="en-US" sz="1200" baseline="0" dirty="0" smtClean="0">
                <a:solidFill>
                  <a:schemeClr val="tx1"/>
                </a:solidFill>
                <a:latin typeface="Calibri" pitchFamily="34" charset="0"/>
              </a:rPr>
              <a:t>  Fall Applicant Trainings 			       </a:t>
            </a:r>
            <a:fld id="{BB93870C-2410-43B5-921A-89F9B0C4ABD9}" type="slidenum">
              <a:rPr lang="en-US" sz="1200" baseline="0" smtClean="0">
                <a:solidFill>
                  <a:schemeClr val="tx1"/>
                </a:solidFill>
                <a:latin typeface="Calibri"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1" y="0"/>
            <a:ext cx="1981199" cy="952926"/>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52" r:id="rId4"/>
    <p:sldLayoutId id="214748365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usac.org/sl/applicants/step03/default.aspx" TargetMode="External"/><Relationship Id="rId2" Type="http://schemas.openxmlformats.org/officeDocument/2006/relationships/hyperlink" Target="http://www.usac.org/sl/applicants/step02/default.aspx"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sl.universalservice.org/Forms/SPIN_Contact_Search.asp"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usac.org/sl/applicants/beforeyoubegin/eligible-services/priority-one.aspx" TargetMode="External"/><Relationship Id="rId2" Type="http://schemas.openxmlformats.org/officeDocument/2006/relationships/hyperlink" Target="http://www.usac.org/sl/applicants/beforeyoubegin/eligible-services-list.aspx"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usac.org/sl/applicants/step04/alternative-discounts.aspx" TargetMode="External"/><Relationship Id="rId2" Type="http://schemas.openxmlformats.org/officeDocument/2006/relationships/hyperlink" Target="http://www.usac.org/sl/applicants/step04/discounts.asp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usac.org/sl/applicants/step04/item-21.asp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usac.org/_res/documents/sl/pdf/forms/472i.pdf" TargetMode="External"/><Relationship Id="rId2" Type="http://schemas.openxmlformats.org/officeDocument/2006/relationships/hyperlink" Target="http://www.usac.org/sl/applicants/step07/default.aspx" TargetMode="External"/><Relationship Id="rId1" Type="http://schemas.openxmlformats.org/officeDocument/2006/relationships/slideLayout" Target="../slideLayouts/slideLayout3.xml"/><Relationship Id="rId4" Type="http://schemas.openxmlformats.org/officeDocument/2006/relationships/hyperlink" Target="http://www.usac.org/_res/documents/sl/pdf/forms/474i.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usac.org/_res/documents/sl/pdf/samples/samples-checklist-E-Rate-table-contents.pdf"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usac.org/sl/tools/news-briefs/Default.aspx"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www.usac.org/sl/tools/default.aspx"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slforms.universalservice.org/EMailResponse/EMail_Intro.aspx"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usac.org/sl/tools/deadlines/default.asp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3505200"/>
            <a:ext cx="8382000" cy="838200"/>
          </a:xfrm>
        </p:spPr>
        <p:txBody>
          <a:bodyPr/>
          <a:lstStyle/>
          <a:p>
            <a:r>
              <a:rPr lang="en-US" sz="4000" dirty="0" smtClean="0"/>
              <a:t>Avoid </a:t>
            </a:r>
            <a:r>
              <a:rPr lang="en-US" sz="4000" dirty="0" smtClean="0"/>
              <a:t>the Dirty Dozen Mistakes</a:t>
            </a:r>
            <a:endParaRPr lang="en-US" sz="4000" dirty="0"/>
          </a:p>
        </p:txBody>
      </p:sp>
      <p:sp>
        <p:nvSpPr>
          <p:cNvPr id="4" name="Text Placeholder 3"/>
          <p:cNvSpPr>
            <a:spLocks noGrp="1"/>
          </p:cNvSpPr>
          <p:nvPr>
            <p:ph type="body" sz="quarter" idx="12"/>
          </p:nvPr>
        </p:nvSpPr>
        <p:spPr>
          <a:xfrm>
            <a:off x="609600" y="4267200"/>
            <a:ext cx="7772400" cy="838200"/>
          </a:xfrm>
        </p:spPr>
        <p:txBody>
          <a:bodyPr/>
          <a:lstStyle/>
          <a:p>
            <a:r>
              <a:rPr lang="en-US" dirty="0" smtClean="0"/>
              <a:t>Fall 2013 Applicant Trainings</a:t>
            </a:r>
            <a:endParaRPr lang="en-US" dirty="0"/>
          </a:p>
        </p:txBody>
      </p:sp>
      <p:sp>
        <p:nvSpPr>
          <p:cNvPr id="5" name="Text Placeholder 1"/>
          <p:cNvSpPr>
            <a:spLocks noGrp="1"/>
          </p:cNvSpPr>
          <p:nvPr>
            <p:ph type="body" sz="quarter" idx="10"/>
          </p:nvPr>
        </p:nvSpPr>
        <p:spPr>
          <a:xfrm>
            <a:off x="609600" y="2667000"/>
            <a:ext cx="7772400" cy="838200"/>
          </a:xfrm>
        </p:spPr>
        <p:txBody>
          <a:bodyPr/>
          <a:lstStyle/>
          <a:p>
            <a:r>
              <a:rPr lang="en-US" dirty="0" smtClean="0"/>
              <a:t>E-rate Program</a:t>
            </a:r>
            <a:endParaRPr lang="en-US" dirty="0"/>
          </a:p>
        </p:txBody>
      </p:sp>
    </p:spTree>
    <p:extLst>
      <p:ext uri="{BB962C8B-B14F-4D97-AF65-F5344CB8AC3E}">
        <p14:creationId xmlns:p14="http://schemas.microsoft.com/office/powerpoint/2010/main" val="1361960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382000" cy="4038600"/>
          </a:xfrm>
        </p:spPr>
        <p:txBody>
          <a:bodyPr/>
          <a:lstStyle/>
          <a:p>
            <a:pPr marL="0" indent="0">
              <a:spcAft>
                <a:spcPts val="600"/>
              </a:spcAft>
              <a:buNone/>
            </a:pPr>
            <a:r>
              <a:rPr lang="en-US" sz="2400" i="1" dirty="0"/>
              <a:t>P</a:t>
            </a:r>
            <a:r>
              <a:rPr lang="en-US" sz="2400" i="1" dirty="0" smtClean="0"/>
              <a:t>osting an FCC Form 470 opens a competitive bidding process governed by program rules. Any of the following violations of those rules can lead to funding denials:</a:t>
            </a:r>
            <a:endParaRPr lang="en-US" sz="2400" dirty="0">
              <a:solidFill>
                <a:srgbClr val="FF0000"/>
              </a:solidFill>
            </a:endParaRPr>
          </a:p>
          <a:p>
            <a:pPr marL="347472" indent="-347472">
              <a:spcAft>
                <a:spcPts val="600"/>
              </a:spcAft>
            </a:pPr>
            <a:r>
              <a:rPr lang="en-US" sz="2400" dirty="0" smtClean="0"/>
              <a:t>Not waiting 28 days after posting an FCC Form 470 to the USAC website or after issuing a Request for Proposal (RFP) – whichever is later – before closing your competitive bidding process, selecting a service provider, signing a contract, and filing an FCC Form 471.</a:t>
            </a:r>
          </a:p>
        </p:txBody>
      </p:sp>
      <p:sp>
        <p:nvSpPr>
          <p:cNvPr id="3" name="Text Placeholder 2"/>
          <p:cNvSpPr>
            <a:spLocks noGrp="1"/>
          </p:cNvSpPr>
          <p:nvPr>
            <p:ph type="body" sz="quarter" idx="11"/>
          </p:nvPr>
        </p:nvSpPr>
        <p:spPr/>
        <p:txBody>
          <a:bodyPr/>
          <a:lstStyle/>
          <a:p>
            <a:r>
              <a:rPr lang="en-US" dirty="0"/>
              <a:t>N</a:t>
            </a:r>
            <a:r>
              <a:rPr lang="en-US" dirty="0" smtClean="0"/>
              <a:t>ot following competitive bidding rules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Competitive Bidding</a:t>
            </a:r>
            <a:endParaRPr lang="en-US" dirty="0"/>
          </a:p>
        </p:txBody>
      </p:sp>
    </p:spTree>
    <p:extLst>
      <p:ext uri="{BB962C8B-B14F-4D97-AF65-F5344CB8AC3E}">
        <p14:creationId xmlns:p14="http://schemas.microsoft.com/office/powerpoint/2010/main" val="4147505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382000" cy="3657600"/>
          </a:xfrm>
        </p:spPr>
        <p:txBody>
          <a:bodyPr/>
          <a:lstStyle/>
          <a:p>
            <a:pPr marL="0" indent="0">
              <a:spcAft>
                <a:spcPts val="600"/>
              </a:spcAft>
              <a:buNone/>
            </a:pPr>
            <a:r>
              <a:rPr lang="en-US" sz="2400" i="1" dirty="0" smtClean="0"/>
              <a:t>Common problems (cont.):</a:t>
            </a:r>
            <a:endParaRPr lang="en-US" sz="2400" dirty="0">
              <a:solidFill>
                <a:srgbClr val="FF0000"/>
              </a:solidFill>
            </a:endParaRPr>
          </a:p>
          <a:p>
            <a:pPr marL="347472" indent="-347472">
              <a:spcAft>
                <a:spcPts val="600"/>
              </a:spcAft>
            </a:pPr>
            <a:r>
              <a:rPr lang="en-US" sz="2400" dirty="0" smtClean="0"/>
              <a:t>Stating on the FCC Form 470 that you have not issued or do not intend to issue an RFP or similar document describing the desired services or procurement process, when in fact you have or later do issue an RFP or similar document.</a:t>
            </a:r>
          </a:p>
          <a:p>
            <a:pPr marL="347472" indent="-347472">
              <a:spcAft>
                <a:spcPts val="600"/>
              </a:spcAft>
            </a:pPr>
            <a:r>
              <a:rPr lang="en-US" sz="2400" dirty="0"/>
              <a:t>Neglecting to conduct a bid evaluation</a:t>
            </a:r>
            <a:r>
              <a:rPr lang="en-US" sz="2400" dirty="0" smtClean="0"/>
              <a:t>.</a:t>
            </a:r>
          </a:p>
          <a:p>
            <a:pPr marL="347472" indent="-347472">
              <a:spcAft>
                <a:spcPts val="600"/>
              </a:spcAft>
            </a:pPr>
            <a:r>
              <a:rPr lang="en-US" sz="2400" dirty="0"/>
              <a:t>Not considering the price of the E-rate–eligible products and services as the most heavily weighted factor in your bid evaluation.</a:t>
            </a:r>
          </a:p>
          <a:p>
            <a:pPr marL="347472" indent="-347472">
              <a:spcAft>
                <a:spcPts val="600"/>
              </a:spcAft>
            </a:pPr>
            <a:endParaRPr lang="en-US" sz="2400" dirty="0"/>
          </a:p>
          <a:p>
            <a:pPr marL="347472" indent="-347472">
              <a:spcAft>
                <a:spcPts val="600"/>
              </a:spcAft>
            </a:pPr>
            <a:endParaRPr lang="en-US" sz="2400" dirty="0" smtClean="0"/>
          </a:p>
        </p:txBody>
      </p:sp>
      <p:sp>
        <p:nvSpPr>
          <p:cNvPr id="3" name="Text Placeholder 2"/>
          <p:cNvSpPr>
            <a:spLocks noGrp="1"/>
          </p:cNvSpPr>
          <p:nvPr>
            <p:ph type="body" sz="quarter" idx="11"/>
          </p:nvPr>
        </p:nvSpPr>
        <p:spPr/>
        <p:txBody>
          <a:bodyPr/>
          <a:lstStyle/>
          <a:p>
            <a:r>
              <a:rPr lang="en-US" dirty="0"/>
              <a:t>N</a:t>
            </a:r>
            <a:r>
              <a:rPr lang="en-US" dirty="0" smtClean="0"/>
              <a:t>ot following competitive bidding rules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Competitive Bidding</a:t>
            </a:r>
            <a:endParaRPr lang="en-US" dirty="0"/>
          </a:p>
        </p:txBody>
      </p:sp>
    </p:spTree>
    <p:extLst>
      <p:ext uri="{BB962C8B-B14F-4D97-AF65-F5344CB8AC3E}">
        <p14:creationId xmlns:p14="http://schemas.microsoft.com/office/powerpoint/2010/main" val="579354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Common problems (cont.)</a:t>
            </a:r>
          </a:p>
          <a:p>
            <a:r>
              <a:rPr lang="en-US" sz="2400" dirty="0"/>
              <a:t>Neglecting to evaluate all comparable options on a state master contract, using the same criteria you would use to evaluate bids received in response to your own FCC Form </a:t>
            </a:r>
            <a:r>
              <a:rPr lang="en-US" sz="2400" dirty="0" smtClean="0"/>
              <a:t>470.</a:t>
            </a:r>
          </a:p>
          <a:p>
            <a:r>
              <a:rPr lang="en-US" sz="2400" dirty="0" smtClean="0"/>
              <a:t>Accepting assistance with your competitive bidding process from a service provider.</a:t>
            </a:r>
          </a:p>
          <a:p>
            <a:r>
              <a:rPr lang="en-US" sz="2400" dirty="0" smtClean="0"/>
              <a:t>Having improper communications with the selected service provider or accepting prohibited gifts from the selected service provider prior to or during the competitive bidding process.</a:t>
            </a:r>
            <a:endParaRPr lang="en-US" sz="2400" dirty="0"/>
          </a:p>
        </p:txBody>
      </p:sp>
      <p:sp>
        <p:nvSpPr>
          <p:cNvPr id="3" name="Text Placeholder 2"/>
          <p:cNvSpPr>
            <a:spLocks noGrp="1"/>
          </p:cNvSpPr>
          <p:nvPr>
            <p:ph type="body" sz="quarter" idx="11"/>
          </p:nvPr>
        </p:nvSpPr>
        <p:spPr/>
        <p:txBody>
          <a:bodyPr/>
          <a:lstStyle/>
          <a:p>
            <a:r>
              <a:rPr lang="en-US" dirty="0"/>
              <a:t>N</a:t>
            </a:r>
            <a:r>
              <a:rPr lang="en-US" dirty="0" smtClean="0"/>
              <a:t>ot following competitive bidding rules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Competitive Bidding</a:t>
            </a:r>
            <a:endParaRPr lang="en-US" dirty="0"/>
          </a:p>
        </p:txBody>
      </p:sp>
    </p:spTree>
    <p:extLst>
      <p:ext uri="{BB962C8B-B14F-4D97-AF65-F5344CB8AC3E}">
        <p14:creationId xmlns:p14="http://schemas.microsoft.com/office/powerpoint/2010/main" val="37994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To avoid delays and/or denials:</a:t>
            </a:r>
            <a:endParaRPr lang="en-US" sz="2400" dirty="0">
              <a:solidFill>
                <a:srgbClr val="FF0000"/>
              </a:solidFill>
            </a:endParaRPr>
          </a:p>
          <a:p>
            <a:r>
              <a:rPr lang="en-US" sz="2400" dirty="0" smtClean="0"/>
              <a:t>Review the </a:t>
            </a:r>
            <a:r>
              <a:rPr lang="en-US" sz="2400" dirty="0" smtClean="0">
                <a:hlinkClick r:id="rId2"/>
              </a:rPr>
              <a:t>competitive bidding</a:t>
            </a:r>
            <a:r>
              <a:rPr lang="en-US" sz="2400" dirty="0" smtClean="0"/>
              <a:t> and </a:t>
            </a:r>
            <a:r>
              <a:rPr lang="en-US" sz="2400" dirty="0" smtClean="0">
                <a:hlinkClick r:id="rId3"/>
              </a:rPr>
              <a:t>bid evaluation</a:t>
            </a:r>
            <a:r>
              <a:rPr lang="en-US" sz="2400" dirty="0" smtClean="0"/>
              <a:t> guidance and related documents on the USAC website and follow them.</a:t>
            </a:r>
          </a:p>
          <a:p>
            <a:r>
              <a:rPr lang="en-US" sz="2400" dirty="0" smtClean="0"/>
              <a:t>Make sure your competitive bidding process is open and fair.</a:t>
            </a:r>
          </a:p>
          <a:p>
            <a:r>
              <a:rPr lang="en-US" sz="2400" dirty="0" smtClean="0"/>
              <a:t>Ask CSB for help if you need it.</a:t>
            </a:r>
          </a:p>
        </p:txBody>
      </p:sp>
      <p:sp>
        <p:nvSpPr>
          <p:cNvPr id="3" name="Text Placeholder 2"/>
          <p:cNvSpPr>
            <a:spLocks noGrp="1"/>
          </p:cNvSpPr>
          <p:nvPr>
            <p:ph type="body" sz="quarter" idx="11"/>
          </p:nvPr>
        </p:nvSpPr>
        <p:spPr/>
        <p:txBody>
          <a:bodyPr/>
          <a:lstStyle/>
          <a:p>
            <a:r>
              <a:rPr lang="en-US" dirty="0" smtClean="0"/>
              <a:t>Not following competitive bidding rules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Competitive Bidding</a:t>
            </a:r>
            <a:endParaRPr lang="en-US" dirty="0"/>
          </a:p>
        </p:txBody>
      </p:sp>
    </p:spTree>
    <p:extLst>
      <p:ext uri="{BB962C8B-B14F-4D97-AF65-F5344CB8AC3E}">
        <p14:creationId xmlns:p14="http://schemas.microsoft.com/office/powerpoint/2010/main" val="1177707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133600"/>
            <a:ext cx="8229600" cy="4038600"/>
          </a:xfrm>
        </p:spPr>
        <p:txBody>
          <a:bodyPr/>
          <a:lstStyle/>
          <a:p>
            <a:pPr marL="0" indent="0">
              <a:spcAft>
                <a:spcPts val="600"/>
              </a:spcAft>
              <a:buNone/>
            </a:pPr>
            <a:r>
              <a:rPr lang="en-US" sz="2400" i="1" dirty="0" smtClean="0"/>
              <a:t>Communication with the service provider AFTER the competitive bidding process is over is an important part of the application process. Lack of communication can result in: </a:t>
            </a:r>
            <a:endParaRPr lang="en-US" sz="2400" dirty="0" smtClean="0">
              <a:solidFill>
                <a:srgbClr val="FF0000"/>
              </a:solidFill>
            </a:endParaRPr>
          </a:p>
          <a:p>
            <a:pPr marL="347472" indent="-347472">
              <a:spcAft>
                <a:spcPts val="600"/>
              </a:spcAft>
            </a:pPr>
            <a:r>
              <a:rPr lang="en-US" sz="2400" dirty="0" smtClean="0"/>
              <a:t>Contractual disputes where no program rules were violated – USAC’s ability to provide assistance is extremely limited in these circumstances.</a:t>
            </a:r>
          </a:p>
          <a:p>
            <a:pPr marL="347472" indent="-347472">
              <a:spcAft>
                <a:spcPts val="600"/>
              </a:spcAft>
            </a:pPr>
            <a:r>
              <a:rPr lang="en-US" sz="2400" dirty="0" smtClean="0"/>
              <a:t>Incorrect SPINs featured on FCC Form 471 funding requests.</a:t>
            </a:r>
          </a:p>
          <a:p>
            <a:pPr marL="347472" indent="-347472">
              <a:spcAft>
                <a:spcPts val="600"/>
              </a:spcAft>
            </a:pPr>
            <a:r>
              <a:rPr lang="en-US" sz="2400" dirty="0" smtClean="0"/>
              <a:t>Service providers not prepared to assist applicants with technical information requested during PIA review.</a:t>
            </a:r>
          </a:p>
          <a:p>
            <a:pPr marL="347472" indent="-347472">
              <a:spcAft>
                <a:spcPts val="600"/>
              </a:spcAft>
            </a:pPr>
            <a:r>
              <a:rPr lang="en-US" sz="2400" dirty="0" smtClean="0"/>
              <a:t>Ineligible products and/or services delivered.</a:t>
            </a:r>
            <a:endParaRPr lang="en-US" dirty="0"/>
          </a:p>
        </p:txBody>
      </p:sp>
      <p:sp>
        <p:nvSpPr>
          <p:cNvPr id="3" name="Text Placeholder 2"/>
          <p:cNvSpPr>
            <a:spLocks noGrp="1"/>
          </p:cNvSpPr>
          <p:nvPr>
            <p:ph type="body" sz="quarter" idx="11"/>
          </p:nvPr>
        </p:nvSpPr>
        <p:spPr>
          <a:xfrm>
            <a:off x="457200" y="1219200"/>
            <a:ext cx="8229600" cy="838200"/>
          </a:xfrm>
        </p:spPr>
        <p:txBody>
          <a:bodyPr/>
          <a:lstStyle/>
          <a:p>
            <a:r>
              <a:rPr lang="en-US" dirty="0" smtClean="0"/>
              <a:t>Not communicating with service providers after the competitive bidding process is over</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Service Providers</a:t>
            </a:r>
            <a:endParaRPr lang="en-US" dirty="0"/>
          </a:p>
        </p:txBody>
      </p:sp>
    </p:spTree>
    <p:extLst>
      <p:ext uri="{BB962C8B-B14F-4D97-AF65-F5344CB8AC3E}">
        <p14:creationId xmlns:p14="http://schemas.microsoft.com/office/powerpoint/2010/main" val="192107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057400"/>
            <a:ext cx="8229600" cy="4191000"/>
          </a:xfrm>
        </p:spPr>
        <p:txBody>
          <a:bodyPr/>
          <a:lstStyle/>
          <a:p>
            <a:pPr marL="0" indent="0">
              <a:spcAft>
                <a:spcPts val="600"/>
              </a:spcAft>
              <a:buNone/>
            </a:pPr>
            <a:r>
              <a:rPr lang="en-US" sz="2400" i="1" dirty="0" smtClean="0"/>
              <a:t>Common problems (cont.)</a:t>
            </a:r>
          </a:p>
          <a:p>
            <a:pPr marL="347472" indent="-347472">
              <a:spcAft>
                <a:spcPts val="600"/>
              </a:spcAft>
            </a:pPr>
            <a:r>
              <a:rPr lang="en-US" sz="2400" dirty="0" smtClean="0"/>
              <a:t>Invoicing issues, for example:</a:t>
            </a:r>
          </a:p>
          <a:p>
            <a:pPr marL="747522" lvl="1" indent="-347472">
              <a:spcAft>
                <a:spcPts val="600"/>
              </a:spcAft>
            </a:pPr>
            <a:r>
              <a:rPr lang="en-US" sz="2400" dirty="0" smtClean="0"/>
              <a:t>Confusion about invoicing method (BEAR vs. SPI).</a:t>
            </a:r>
          </a:p>
          <a:p>
            <a:pPr marL="747522" lvl="1" indent="-347472">
              <a:spcAft>
                <a:spcPts val="600"/>
              </a:spcAft>
            </a:pPr>
            <a:r>
              <a:rPr lang="en-US" sz="2400" dirty="0" smtClean="0"/>
              <a:t>Services that must be invoiced under separate FRNs or separate SPINs.</a:t>
            </a:r>
          </a:p>
          <a:p>
            <a:pPr marL="747522" lvl="1" indent="-347472">
              <a:spcAft>
                <a:spcPts val="600"/>
              </a:spcAft>
            </a:pPr>
            <a:r>
              <a:rPr lang="en-US" sz="2400" dirty="0" smtClean="0"/>
              <a:t>BEAR reimbursements sent to the wrong address or entity.</a:t>
            </a:r>
          </a:p>
          <a:p>
            <a:pPr marL="747522" lvl="1" indent="-347472">
              <a:spcAft>
                <a:spcPts val="600"/>
              </a:spcAft>
            </a:pPr>
            <a:r>
              <a:rPr lang="en-US" sz="2400" dirty="0" smtClean="0"/>
              <a:t>Services delivered before the service start date that are ineligible for discounts because of timing.</a:t>
            </a:r>
          </a:p>
          <a:p>
            <a:pPr marL="747522" lvl="1" indent="-347472">
              <a:spcAft>
                <a:spcPts val="600"/>
              </a:spcAft>
            </a:pPr>
            <a:r>
              <a:rPr lang="en-US" sz="2400" dirty="0" smtClean="0"/>
              <a:t>Invoicing for products/services that, while eligible, were not approved as part of a funding request.</a:t>
            </a:r>
          </a:p>
          <a:p>
            <a:pPr marL="747522" lvl="1" indent="-347472">
              <a:spcAft>
                <a:spcPts val="600"/>
              </a:spcAft>
            </a:pP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Service Providers</a:t>
            </a:r>
            <a:endParaRPr lang="en-US" dirty="0"/>
          </a:p>
        </p:txBody>
      </p:sp>
      <p:sp>
        <p:nvSpPr>
          <p:cNvPr id="6" name="Text Placeholder 2"/>
          <p:cNvSpPr>
            <a:spLocks noGrp="1"/>
          </p:cNvSpPr>
          <p:nvPr>
            <p:ph type="body" sz="quarter" idx="11"/>
          </p:nvPr>
        </p:nvSpPr>
        <p:spPr>
          <a:xfrm>
            <a:off x="457200" y="1219200"/>
            <a:ext cx="8229600" cy="838200"/>
          </a:xfrm>
        </p:spPr>
        <p:txBody>
          <a:bodyPr/>
          <a:lstStyle/>
          <a:p>
            <a:r>
              <a:rPr lang="en-US" dirty="0" smtClean="0"/>
              <a:t>Not communicating with service providers after the competitive bidding process is over</a:t>
            </a:r>
            <a:endParaRPr lang="en-US" dirty="0"/>
          </a:p>
        </p:txBody>
      </p:sp>
    </p:spTree>
    <p:extLst>
      <p:ext uri="{BB962C8B-B14F-4D97-AF65-F5344CB8AC3E}">
        <p14:creationId xmlns:p14="http://schemas.microsoft.com/office/powerpoint/2010/main" val="3613713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133600"/>
            <a:ext cx="8458200" cy="4038600"/>
          </a:xfrm>
        </p:spPr>
        <p:txBody>
          <a:bodyPr/>
          <a:lstStyle/>
          <a:p>
            <a:pPr marL="0" indent="0">
              <a:spcAft>
                <a:spcPts val="600"/>
              </a:spcAft>
              <a:buNone/>
            </a:pPr>
            <a:r>
              <a:rPr lang="en-US" sz="2400" i="1" dirty="0" smtClean="0"/>
              <a:t>To avoid delays and/or denials:</a:t>
            </a:r>
            <a:endParaRPr lang="en-US" sz="2400" dirty="0">
              <a:solidFill>
                <a:srgbClr val="FF0000"/>
              </a:solidFill>
            </a:endParaRPr>
          </a:p>
          <a:p>
            <a:r>
              <a:rPr lang="en-US" sz="2300" dirty="0" smtClean="0"/>
              <a:t>Use the </a:t>
            </a:r>
            <a:r>
              <a:rPr lang="en-US" sz="2300" dirty="0" smtClean="0">
                <a:hlinkClick r:id="rId2"/>
              </a:rPr>
              <a:t>Search for SPIN Information</a:t>
            </a:r>
            <a:r>
              <a:rPr lang="en-US" sz="2300" dirty="0" smtClean="0"/>
              <a:t> tool to find your service provider </a:t>
            </a:r>
            <a:r>
              <a:rPr lang="en-US" sz="2300" dirty="0" err="1" smtClean="0"/>
              <a:t>E-rate</a:t>
            </a:r>
            <a:r>
              <a:rPr lang="en-US" sz="2300" dirty="0" smtClean="0"/>
              <a:t> contact information if you do not know it.</a:t>
            </a:r>
          </a:p>
          <a:p>
            <a:r>
              <a:rPr lang="en-US" sz="2300" dirty="0" smtClean="0"/>
              <a:t>Review your contract and </a:t>
            </a:r>
            <a:r>
              <a:rPr lang="en-US" sz="2300" dirty="0"/>
              <a:t>r</a:t>
            </a:r>
            <a:r>
              <a:rPr lang="en-US" sz="2300" dirty="0" smtClean="0"/>
              <a:t>elated documents BEFORE signing them.</a:t>
            </a:r>
          </a:p>
          <a:p>
            <a:r>
              <a:rPr lang="en-US" sz="2300" dirty="0" smtClean="0"/>
              <a:t>Verify with the service provider how many funding requests to file and which SPINs and costs to feature on each one.</a:t>
            </a:r>
          </a:p>
          <a:p>
            <a:r>
              <a:rPr lang="en-US" sz="2300" dirty="0" smtClean="0"/>
              <a:t>Discuss service delivery, services, invoicing and other program issues with your service provider(s) EARLY in the process but NOT before the competitive bidding process has ended</a:t>
            </a:r>
            <a:r>
              <a:rPr lang="en-US" sz="2400" dirty="0" smtClean="0"/>
              <a:t>.</a:t>
            </a:r>
          </a:p>
        </p:txBody>
      </p:sp>
      <p:sp>
        <p:nvSpPr>
          <p:cNvPr id="4" name="Text Placeholder 3"/>
          <p:cNvSpPr>
            <a:spLocks noGrp="1"/>
          </p:cNvSpPr>
          <p:nvPr>
            <p:ph type="body" sz="quarter" idx="12"/>
          </p:nvPr>
        </p:nvSpPr>
        <p:spPr/>
        <p:txBody>
          <a:bodyPr/>
          <a:lstStyle/>
          <a:p>
            <a:pPr>
              <a:spcAft>
                <a:spcPts val="600"/>
              </a:spcAft>
            </a:pPr>
            <a:r>
              <a:rPr lang="en-US" dirty="0" smtClean="0"/>
              <a:t>Service Providers</a:t>
            </a:r>
            <a:endParaRPr lang="en-US" dirty="0"/>
          </a:p>
        </p:txBody>
      </p:sp>
      <p:sp>
        <p:nvSpPr>
          <p:cNvPr id="6" name="Text Placeholder 2"/>
          <p:cNvSpPr>
            <a:spLocks noGrp="1"/>
          </p:cNvSpPr>
          <p:nvPr>
            <p:ph type="body" sz="quarter" idx="11"/>
          </p:nvPr>
        </p:nvSpPr>
        <p:spPr>
          <a:xfrm>
            <a:off x="457200" y="1219200"/>
            <a:ext cx="8229600" cy="838200"/>
          </a:xfrm>
        </p:spPr>
        <p:txBody>
          <a:bodyPr/>
          <a:lstStyle/>
          <a:p>
            <a:r>
              <a:rPr lang="en-US" dirty="0" smtClean="0"/>
              <a:t>Not communicating with service providers after the competitive bidding process is over</a:t>
            </a:r>
            <a:endParaRPr lang="en-US" dirty="0"/>
          </a:p>
        </p:txBody>
      </p:sp>
    </p:spTree>
    <p:extLst>
      <p:ext uri="{BB962C8B-B14F-4D97-AF65-F5344CB8AC3E}">
        <p14:creationId xmlns:p14="http://schemas.microsoft.com/office/powerpoint/2010/main" val="129744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Mixing Priority 1 (Telecommunications Services and Internet Access) and Priority 2 (Internal Connections and Basic Maintenance) on the same funding request or the same application causes delays.</a:t>
            </a:r>
            <a:endParaRPr lang="en-US" sz="2400" dirty="0">
              <a:solidFill>
                <a:srgbClr val="FF0000"/>
              </a:solidFill>
            </a:endParaRPr>
          </a:p>
          <a:p>
            <a:pPr marL="347472" indent="-347472">
              <a:spcAft>
                <a:spcPts val="600"/>
              </a:spcAft>
            </a:pPr>
            <a:r>
              <a:rPr lang="en-US" sz="2400" dirty="0" smtClean="0"/>
              <a:t>Mixed bucket funding requests filed as Priority 1 must be separated out by your PIA reviewer, and you will be asked to confirm the separation.</a:t>
            </a:r>
          </a:p>
          <a:p>
            <a:pPr marL="347472" indent="-347472">
              <a:spcAft>
                <a:spcPts val="600"/>
              </a:spcAft>
            </a:pPr>
            <a:r>
              <a:rPr lang="en-US" sz="2400" dirty="0" smtClean="0"/>
              <a:t>Mixed bucket funding requests filed as Priority 2 may not be reviewed until Priority 2 reviews start.</a:t>
            </a:r>
            <a:endParaRPr lang="en-US" dirty="0"/>
          </a:p>
        </p:txBody>
      </p:sp>
      <p:sp>
        <p:nvSpPr>
          <p:cNvPr id="3" name="Text Placeholder 2"/>
          <p:cNvSpPr>
            <a:spLocks noGrp="1"/>
          </p:cNvSpPr>
          <p:nvPr>
            <p:ph type="body" sz="quarter" idx="11"/>
          </p:nvPr>
        </p:nvSpPr>
        <p:spPr/>
        <p:txBody>
          <a:bodyPr/>
          <a:lstStyle/>
          <a:p>
            <a:r>
              <a:rPr lang="en-US" dirty="0"/>
              <a:t>M</a:t>
            </a:r>
            <a:r>
              <a:rPr lang="en-US" dirty="0" smtClean="0"/>
              <a:t>ixed bucket funding requests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Mixed Bucket Funding Requests</a:t>
            </a:r>
            <a:endParaRPr lang="en-US" dirty="0"/>
          </a:p>
        </p:txBody>
      </p:sp>
    </p:spTree>
    <p:extLst>
      <p:ext uri="{BB962C8B-B14F-4D97-AF65-F5344CB8AC3E}">
        <p14:creationId xmlns:p14="http://schemas.microsoft.com/office/powerpoint/2010/main" val="1132358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382000" cy="4038600"/>
          </a:xfrm>
        </p:spPr>
        <p:txBody>
          <a:bodyPr/>
          <a:lstStyle/>
          <a:p>
            <a:pPr marL="0" indent="0">
              <a:spcAft>
                <a:spcPts val="600"/>
              </a:spcAft>
              <a:buNone/>
            </a:pPr>
            <a:r>
              <a:rPr lang="en-US" sz="2400" i="1" dirty="0" smtClean="0"/>
              <a:t>To avoid delays and/or denials:</a:t>
            </a:r>
            <a:endParaRPr lang="en-US" sz="2400" dirty="0">
              <a:solidFill>
                <a:srgbClr val="FF0000"/>
              </a:solidFill>
            </a:endParaRPr>
          </a:p>
          <a:p>
            <a:r>
              <a:rPr lang="en-US" sz="2400" dirty="0" smtClean="0"/>
              <a:t>Review the </a:t>
            </a:r>
            <a:r>
              <a:rPr lang="en-US" sz="2400" dirty="0" smtClean="0">
                <a:hlinkClick r:id="rId2"/>
              </a:rPr>
              <a:t>Eligible Services List</a:t>
            </a:r>
            <a:r>
              <a:rPr lang="en-US" sz="2400" dirty="0" smtClean="0"/>
              <a:t> for the appropriate funding year to understand which products and services fall under Priority 1 and which fall under Priority 2.</a:t>
            </a:r>
          </a:p>
          <a:p>
            <a:r>
              <a:rPr lang="en-US" sz="2400" dirty="0" smtClean="0"/>
              <a:t>If your Priority 1 request contains leased equipment, also </a:t>
            </a:r>
            <a:r>
              <a:rPr lang="en-US" sz="2400" dirty="0"/>
              <a:t>r</a:t>
            </a:r>
            <a:r>
              <a:rPr lang="en-US" sz="2400" dirty="0" smtClean="0"/>
              <a:t>eview the </a:t>
            </a:r>
            <a:r>
              <a:rPr lang="en-US" sz="2400" dirty="0" smtClean="0">
                <a:hlinkClick r:id="rId3"/>
              </a:rPr>
              <a:t>On-Premise Priority 1 Equipment</a:t>
            </a:r>
            <a:r>
              <a:rPr lang="en-US" sz="2400" dirty="0" smtClean="0"/>
              <a:t> guidance to verify that it is eligible under Priority 1.</a:t>
            </a:r>
          </a:p>
          <a:p>
            <a:r>
              <a:rPr lang="en-US" sz="2400" dirty="0" smtClean="0"/>
              <a:t>Check your FCC Form 471 and Item 21 attachment for accuracy.</a:t>
            </a:r>
          </a:p>
          <a:p>
            <a:r>
              <a:rPr lang="en-US" sz="2400" dirty="0" smtClean="0"/>
              <a:t>Ask CSB for help if you need it.</a:t>
            </a:r>
          </a:p>
          <a:p>
            <a:endParaRPr lang="en-US" sz="2400" dirty="0" smtClean="0"/>
          </a:p>
        </p:txBody>
      </p:sp>
      <p:sp>
        <p:nvSpPr>
          <p:cNvPr id="3" name="Text Placeholder 2"/>
          <p:cNvSpPr>
            <a:spLocks noGrp="1"/>
          </p:cNvSpPr>
          <p:nvPr>
            <p:ph type="body" sz="quarter" idx="11"/>
          </p:nvPr>
        </p:nvSpPr>
        <p:spPr>
          <a:xfrm>
            <a:off x="457200" y="1600200"/>
            <a:ext cx="8229600" cy="609600"/>
          </a:xfrm>
        </p:spPr>
        <p:txBody>
          <a:bodyPr/>
          <a:lstStyle/>
          <a:p>
            <a:r>
              <a:rPr lang="en-US" dirty="0"/>
              <a:t>M</a:t>
            </a:r>
            <a:r>
              <a:rPr lang="en-US" dirty="0" smtClean="0"/>
              <a:t>ixed bucket funding requests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Mixed Bucket Funding Requests</a:t>
            </a:r>
            <a:endParaRPr lang="en-US" dirty="0"/>
          </a:p>
        </p:txBody>
      </p:sp>
    </p:spTree>
    <p:extLst>
      <p:ext uri="{BB962C8B-B14F-4D97-AF65-F5344CB8AC3E}">
        <p14:creationId xmlns:p14="http://schemas.microsoft.com/office/powerpoint/2010/main" val="1537655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229600" cy="4038600"/>
          </a:xfrm>
        </p:spPr>
        <p:txBody>
          <a:bodyPr/>
          <a:lstStyle/>
          <a:p>
            <a:pPr marL="0" indent="0">
              <a:spcAft>
                <a:spcPts val="600"/>
              </a:spcAft>
              <a:buNone/>
            </a:pPr>
            <a:r>
              <a:rPr lang="en-US" sz="2400" i="1" dirty="0" smtClean="0"/>
              <a:t>PIA reviews discount calculations and information carefully. Poor documentation and incorrect or outdated data can delay funding decisions. Here are some of the most common problems:</a:t>
            </a:r>
          </a:p>
          <a:p>
            <a:pPr marL="347472" indent="-347472">
              <a:spcAft>
                <a:spcPts val="600"/>
              </a:spcAft>
            </a:pPr>
            <a:r>
              <a:rPr lang="en-US" sz="2400" dirty="0" smtClean="0"/>
              <a:t>If the discount for an entity has increased from the previous year, not providing National School Lunch Program (NSLP) or other discount validation documentation up front.</a:t>
            </a:r>
          </a:p>
          <a:p>
            <a:pPr marL="347472" indent="-347472">
              <a:spcAft>
                <a:spcPts val="600"/>
              </a:spcAft>
            </a:pPr>
            <a:r>
              <a:rPr lang="en-US" sz="2400" dirty="0" smtClean="0"/>
              <a:t>Providing discount data from a previous funding year to substantiate the current year’s discount calculation (unless program guidance allows for this, e.g., survey data used for two consecutive funding years).</a:t>
            </a:r>
            <a:endParaRPr lang="en-US" sz="2400" dirty="0"/>
          </a:p>
          <a:p>
            <a:endParaRPr lang="en-US" dirty="0"/>
          </a:p>
        </p:txBody>
      </p:sp>
      <p:sp>
        <p:nvSpPr>
          <p:cNvPr id="3" name="Text Placeholder 2"/>
          <p:cNvSpPr>
            <a:spLocks noGrp="1"/>
          </p:cNvSpPr>
          <p:nvPr>
            <p:ph type="body" sz="quarter" idx="11"/>
          </p:nvPr>
        </p:nvSpPr>
        <p:spPr>
          <a:xfrm>
            <a:off x="457200" y="1600200"/>
            <a:ext cx="8229600" cy="609600"/>
          </a:xfrm>
        </p:spPr>
        <p:txBody>
          <a:bodyPr/>
          <a:lstStyle/>
          <a:p>
            <a:r>
              <a:rPr lang="en-US" dirty="0" smtClean="0"/>
              <a:t>Incorrect discount calculations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Discount Calculations</a:t>
            </a:r>
            <a:endParaRPr lang="en-US" dirty="0"/>
          </a:p>
        </p:txBody>
      </p:sp>
    </p:spTree>
    <p:extLst>
      <p:ext uri="{BB962C8B-B14F-4D97-AF65-F5344CB8AC3E}">
        <p14:creationId xmlns:p14="http://schemas.microsoft.com/office/powerpoint/2010/main" val="88395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752600"/>
            <a:ext cx="4495800" cy="4495800"/>
          </a:xfrm>
          <a:prstGeom prst="rect">
            <a:avLst/>
          </a:prstGeom>
        </p:spPr>
        <p:txBody>
          <a:bodyPr/>
          <a:lstStyle/>
          <a:p>
            <a:pPr marL="514350" indent="-514350">
              <a:spcAft>
                <a:spcPts val="600"/>
              </a:spcAft>
              <a:buFont typeface="+mj-lt"/>
              <a:buAutoNum type="arabicPeriod"/>
            </a:pPr>
            <a:r>
              <a:rPr lang="en-US" sz="2400" dirty="0" smtClean="0"/>
              <a:t>Submitting paper forms containing errors</a:t>
            </a:r>
          </a:p>
          <a:p>
            <a:pPr marL="514350" indent="-514350">
              <a:spcAft>
                <a:spcPts val="600"/>
              </a:spcAft>
              <a:buFont typeface="+mj-lt"/>
              <a:buAutoNum type="arabicPeriod"/>
            </a:pPr>
            <a:r>
              <a:rPr lang="en-US" sz="2400" dirty="0" smtClean="0"/>
              <a:t>Missing deadlines</a:t>
            </a:r>
          </a:p>
          <a:p>
            <a:pPr marL="514350" indent="-514350">
              <a:spcAft>
                <a:spcPts val="600"/>
              </a:spcAft>
              <a:buFont typeface="+mj-lt"/>
              <a:buAutoNum type="arabicPeriod"/>
            </a:pPr>
            <a:r>
              <a:rPr lang="en-US" sz="2400" dirty="0" smtClean="0">
                <a:solidFill>
                  <a:prstClr val="black"/>
                </a:solidFill>
              </a:rPr>
              <a:t>Not following competitive bidding rules</a:t>
            </a:r>
            <a:endParaRPr lang="en-US" sz="2400" dirty="0" smtClean="0"/>
          </a:p>
          <a:p>
            <a:pPr marL="514350" indent="-514350">
              <a:spcAft>
                <a:spcPts val="600"/>
              </a:spcAft>
              <a:buFont typeface="+mj-lt"/>
              <a:buAutoNum type="arabicPeriod"/>
            </a:pPr>
            <a:r>
              <a:rPr lang="en-US" sz="2400" dirty="0" smtClean="0"/>
              <a:t>Not communicating with service providers after the competitive bidding process</a:t>
            </a:r>
          </a:p>
          <a:p>
            <a:pPr marL="514350" indent="-514350">
              <a:spcAft>
                <a:spcPts val="600"/>
              </a:spcAft>
              <a:buFont typeface="+mj-lt"/>
              <a:buAutoNum type="arabicPeriod"/>
            </a:pPr>
            <a:r>
              <a:rPr lang="en-US" sz="2400" dirty="0" smtClean="0"/>
              <a:t>Mixed bucket funding requests</a:t>
            </a:r>
          </a:p>
          <a:p>
            <a:pPr marL="514350" indent="-514350">
              <a:spcAft>
                <a:spcPts val="600"/>
              </a:spcAft>
              <a:buFont typeface="+mj-lt"/>
              <a:buAutoNum type="arabicPeriod"/>
            </a:pPr>
            <a:r>
              <a:rPr lang="en-US" sz="2400" dirty="0" smtClean="0"/>
              <a:t>Incorrect discount calculations</a:t>
            </a:r>
            <a:endParaRPr lang="en-US" sz="2400" dirty="0"/>
          </a:p>
          <a:p>
            <a:endParaRPr lang="en-US" dirty="0"/>
          </a:p>
        </p:txBody>
      </p:sp>
      <p:sp>
        <p:nvSpPr>
          <p:cNvPr id="3" name="Text Placeholder 2"/>
          <p:cNvSpPr>
            <a:spLocks noGrp="1"/>
          </p:cNvSpPr>
          <p:nvPr>
            <p:ph type="body" sz="quarter" idx="11"/>
          </p:nvPr>
        </p:nvSpPr>
        <p:spPr>
          <a:xfrm>
            <a:off x="457200" y="1219200"/>
            <a:ext cx="8229600" cy="609600"/>
          </a:xfrm>
          <a:prstGeom prst="rect">
            <a:avLst/>
          </a:prstGeom>
        </p:spPr>
        <p:txBody>
          <a:bodyPr/>
          <a:lstStyle/>
          <a:p>
            <a:r>
              <a:rPr lang="en-US" dirty="0"/>
              <a:t>Overview</a:t>
            </a:r>
          </a:p>
        </p:txBody>
      </p:sp>
      <p:sp>
        <p:nvSpPr>
          <p:cNvPr id="4" name="Text Placeholder 3"/>
          <p:cNvSpPr>
            <a:spLocks noGrp="1"/>
          </p:cNvSpPr>
          <p:nvPr>
            <p:ph type="body" sz="quarter" idx="12"/>
          </p:nvPr>
        </p:nvSpPr>
        <p:spPr>
          <a:prstGeom prst="rect">
            <a:avLst/>
          </a:prstGeom>
        </p:spPr>
        <p:txBody>
          <a:bodyPr/>
          <a:lstStyle/>
          <a:p>
            <a:r>
              <a:rPr lang="en-US" dirty="0" smtClean="0"/>
              <a:t>Avoid </a:t>
            </a:r>
            <a:r>
              <a:rPr lang="en-US" dirty="0" smtClean="0"/>
              <a:t>the Dirty Dozen Mistakes</a:t>
            </a:r>
            <a:endParaRPr lang="en-US" dirty="0"/>
          </a:p>
        </p:txBody>
      </p:sp>
      <p:sp>
        <p:nvSpPr>
          <p:cNvPr id="5" name="Text Placeholder 1"/>
          <p:cNvSpPr txBox="1">
            <a:spLocks/>
          </p:cNvSpPr>
          <p:nvPr/>
        </p:nvSpPr>
        <p:spPr>
          <a:xfrm>
            <a:off x="4800600" y="1752600"/>
            <a:ext cx="4038600" cy="4495800"/>
          </a:xfrm>
          <a:prstGeom prst="rect">
            <a:avLst/>
          </a:prstGeom>
        </p:spPr>
        <p:txBody>
          <a:bodyPr/>
          <a:lstStyle>
            <a:lvl1pPr marL="342900" indent="-342900" algn="l" defTabSz="914400" rtl="0" eaLnBrk="1" latinLnBrk="0" hangingPunct="1">
              <a:spcBef>
                <a:spcPts val="0"/>
              </a:spcBef>
              <a:spcAft>
                <a:spcPts val="1200"/>
              </a:spcAft>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0"/>
              </a:spcBef>
              <a:spcAft>
                <a:spcPts val="1200"/>
              </a:spcAft>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7"/>
            </a:pPr>
            <a:r>
              <a:rPr lang="en-US" sz="2400" dirty="0" smtClean="0"/>
              <a:t>Incomplete PIA responses</a:t>
            </a:r>
          </a:p>
          <a:p>
            <a:pPr marL="514350" indent="-514350">
              <a:buFont typeface="+mj-lt"/>
              <a:buAutoNum type="arabicPeriod" startAt="7"/>
            </a:pPr>
            <a:r>
              <a:rPr lang="en-US" sz="2400" dirty="0" smtClean="0"/>
              <a:t>Missing or incomplete Item 21 attachments</a:t>
            </a:r>
          </a:p>
          <a:p>
            <a:pPr marL="514350" indent="-514350">
              <a:buFont typeface="+mj-lt"/>
              <a:buAutoNum type="arabicPeriod" startAt="7"/>
            </a:pPr>
            <a:r>
              <a:rPr lang="en-US" sz="2400" dirty="0" smtClean="0"/>
              <a:t>Ignoring USAC letters</a:t>
            </a:r>
          </a:p>
          <a:p>
            <a:pPr marL="514350" indent="-514350">
              <a:buFont typeface="+mj-lt"/>
              <a:buAutoNum type="arabicPeriod" startAt="7"/>
            </a:pPr>
            <a:r>
              <a:rPr lang="en-US" sz="2400" dirty="0"/>
              <a:t>Poor invoicing practices</a:t>
            </a:r>
          </a:p>
          <a:p>
            <a:pPr marL="514350" indent="-514350">
              <a:buFont typeface="+mj-lt"/>
              <a:buAutoNum type="arabicPeriod" startAt="7"/>
            </a:pPr>
            <a:r>
              <a:rPr lang="en-US" sz="2400" dirty="0" smtClean="0"/>
              <a:t>Inadequate </a:t>
            </a:r>
            <a:r>
              <a:rPr lang="en-US" sz="2400" dirty="0"/>
              <a:t>document retention</a:t>
            </a:r>
          </a:p>
          <a:p>
            <a:pPr marL="514350" indent="-514350">
              <a:buFont typeface="+mj-lt"/>
              <a:buAutoNum type="arabicPeriod" startAt="7"/>
            </a:pPr>
            <a:r>
              <a:rPr lang="en-US" sz="2400" dirty="0" smtClean="0"/>
              <a:t>Not managing your </a:t>
            </a:r>
            <a:r>
              <a:rPr lang="en-US" sz="2400" dirty="0" err="1" smtClean="0"/>
              <a:t>E-rate</a:t>
            </a:r>
            <a:r>
              <a:rPr lang="en-US" sz="2400" dirty="0" smtClean="0"/>
              <a:t> process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534400" cy="4419600"/>
          </a:xfrm>
        </p:spPr>
        <p:txBody>
          <a:bodyPr/>
          <a:lstStyle/>
          <a:p>
            <a:pPr marL="0" indent="0">
              <a:spcAft>
                <a:spcPts val="600"/>
              </a:spcAft>
              <a:buNone/>
            </a:pPr>
            <a:r>
              <a:rPr lang="en-US" sz="2300" i="1" dirty="0"/>
              <a:t>P</a:t>
            </a:r>
            <a:r>
              <a:rPr lang="en-US" sz="2300" i="1" dirty="0" smtClean="0"/>
              <a:t>roblems with applicants not using NSLP data to calculate their discounts:</a:t>
            </a:r>
          </a:p>
          <a:p>
            <a:pPr>
              <a:spcAft>
                <a:spcPts val="600"/>
              </a:spcAft>
            </a:pPr>
            <a:r>
              <a:rPr lang="en-US" sz="2300" dirty="0" smtClean="0"/>
              <a:t>Using NSLP forms as surveys.</a:t>
            </a:r>
          </a:p>
          <a:p>
            <a:pPr>
              <a:spcAft>
                <a:spcPts val="600"/>
              </a:spcAft>
            </a:pPr>
            <a:r>
              <a:rPr lang="en-US" sz="2300" dirty="0" smtClean="0"/>
              <a:t>Not keeping copies of surveys.</a:t>
            </a:r>
          </a:p>
          <a:p>
            <a:pPr>
              <a:spcAft>
                <a:spcPts val="600"/>
              </a:spcAft>
            </a:pPr>
            <a:r>
              <a:rPr lang="en-US" sz="2300" dirty="0"/>
              <a:t>P</a:t>
            </a:r>
            <a:r>
              <a:rPr lang="en-US" sz="2300" dirty="0" smtClean="0"/>
              <a:t>rojecting discounts from surveys with a return rate below 50%.</a:t>
            </a:r>
          </a:p>
          <a:p>
            <a:pPr>
              <a:spcAft>
                <a:spcPts val="600"/>
              </a:spcAft>
            </a:pPr>
            <a:r>
              <a:rPr lang="en-US" sz="2300" dirty="0" smtClean="0"/>
              <a:t>Using Community Eligibility Option (CEO) data to validate the reported discount.</a:t>
            </a:r>
          </a:p>
          <a:p>
            <a:pPr lvl="1">
              <a:spcAft>
                <a:spcPts val="600"/>
              </a:spcAft>
            </a:pPr>
            <a:r>
              <a:rPr lang="en-US" sz="2300" dirty="0" smtClean="0"/>
              <a:t>NOTE: CEO schools use NSLP data from the year before they started participation in CEO. The FCC has not indicated whether it will provide a waiver for FY2014 applications to use old data.</a:t>
            </a:r>
            <a:endParaRPr lang="en-US" sz="2300" dirty="0"/>
          </a:p>
        </p:txBody>
      </p:sp>
      <p:sp>
        <p:nvSpPr>
          <p:cNvPr id="3" name="Text Placeholder 2"/>
          <p:cNvSpPr>
            <a:spLocks noGrp="1"/>
          </p:cNvSpPr>
          <p:nvPr>
            <p:ph type="body" sz="quarter" idx="11"/>
          </p:nvPr>
        </p:nvSpPr>
        <p:spPr>
          <a:xfrm>
            <a:off x="457200" y="1600200"/>
            <a:ext cx="8229600" cy="609600"/>
          </a:xfrm>
        </p:spPr>
        <p:txBody>
          <a:bodyPr/>
          <a:lstStyle/>
          <a:p>
            <a:r>
              <a:rPr lang="en-US" dirty="0" smtClean="0"/>
              <a:t>Incorrect discount calculations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Discounts</a:t>
            </a:r>
            <a:endParaRPr lang="en-US" dirty="0"/>
          </a:p>
        </p:txBody>
      </p:sp>
    </p:spTree>
    <p:extLst>
      <p:ext uri="{BB962C8B-B14F-4D97-AF65-F5344CB8AC3E}">
        <p14:creationId xmlns:p14="http://schemas.microsoft.com/office/powerpoint/2010/main" val="40042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382000" cy="4038600"/>
          </a:xfrm>
        </p:spPr>
        <p:txBody>
          <a:bodyPr/>
          <a:lstStyle/>
          <a:p>
            <a:pPr marL="0" indent="0">
              <a:spcAft>
                <a:spcPts val="600"/>
              </a:spcAft>
              <a:buNone/>
            </a:pPr>
            <a:r>
              <a:rPr lang="en-US" sz="2400" i="1" dirty="0" smtClean="0"/>
              <a:t>To avoid delays and/or denials:</a:t>
            </a:r>
            <a:endParaRPr lang="en-US" sz="2400" dirty="0">
              <a:solidFill>
                <a:srgbClr val="FF0000"/>
              </a:solidFill>
            </a:endParaRPr>
          </a:p>
          <a:p>
            <a:r>
              <a:rPr lang="en-US" sz="2400" dirty="0" smtClean="0"/>
              <a:t>Read the </a:t>
            </a:r>
            <a:r>
              <a:rPr lang="en-US" sz="2400" dirty="0" smtClean="0">
                <a:hlinkClick r:id="rId2"/>
              </a:rPr>
              <a:t>Calculating Discounts</a:t>
            </a:r>
            <a:r>
              <a:rPr lang="en-US" sz="2400" dirty="0" smtClean="0"/>
              <a:t> guidance to understand how discounts are calculated and what documentation you need.</a:t>
            </a:r>
          </a:p>
          <a:p>
            <a:r>
              <a:rPr lang="en-US" sz="2400" dirty="0" smtClean="0"/>
              <a:t>Review and follow the </a:t>
            </a:r>
            <a:r>
              <a:rPr lang="en-US" sz="2400" dirty="0" smtClean="0">
                <a:hlinkClick r:id="rId3"/>
              </a:rPr>
              <a:t>Alternative Discount Mechanisms</a:t>
            </a:r>
            <a:r>
              <a:rPr lang="en-US" sz="2400" dirty="0" smtClean="0"/>
              <a:t> guidance if you are not using NSLP data.</a:t>
            </a:r>
          </a:p>
          <a:p>
            <a:r>
              <a:rPr lang="en-US" sz="2400" dirty="0" smtClean="0"/>
              <a:t>Maintain your discount calculation source documentation – e.g., NSLP data, surveys, list of matching siblings, direct certification list – for each year it affects so that you can produce it if requested.</a:t>
            </a:r>
          </a:p>
          <a:p>
            <a:endParaRPr lang="en-US" sz="2400" dirty="0" smtClean="0"/>
          </a:p>
        </p:txBody>
      </p:sp>
      <p:sp>
        <p:nvSpPr>
          <p:cNvPr id="3" name="Text Placeholder 2"/>
          <p:cNvSpPr>
            <a:spLocks noGrp="1"/>
          </p:cNvSpPr>
          <p:nvPr>
            <p:ph type="body" sz="quarter" idx="11"/>
          </p:nvPr>
        </p:nvSpPr>
        <p:spPr/>
        <p:txBody>
          <a:bodyPr/>
          <a:lstStyle/>
          <a:p>
            <a:r>
              <a:rPr lang="en-US" dirty="0" smtClean="0"/>
              <a:t>Incorrect discount calculations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Discounts</a:t>
            </a:r>
            <a:endParaRPr lang="en-US" dirty="0"/>
          </a:p>
        </p:txBody>
      </p:sp>
    </p:spTree>
    <p:extLst>
      <p:ext uri="{BB962C8B-B14F-4D97-AF65-F5344CB8AC3E}">
        <p14:creationId xmlns:p14="http://schemas.microsoft.com/office/powerpoint/2010/main" val="1404803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Program Integrity Assurance (PIA) reviews applications for compliance with program rules. If PIA emails or faxes questions but receives incomplete responses, or no response, the funding decision is based on the information at hand. Incomplete responses include:</a:t>
            </a:r>
            <a:endParaRPr lang="en-US" sz="2400" dirty="0">
              <a:solidFill>
                <a:srgbClr val="FF0000"/>
              </a:solidFill>
            </a:endParaRPr>
          </a:p>
          <a:p>
            <a:pPr marL="347472" indent="-347472">
              <a:spcAft>
                <a:spcPts val="600"/>
              </a:spcAft>
            </a:pPr>
            <a:r>
              <a:rPr lang="en-US" sz="2400" dirty="0" smtClean="0"/>
              <a:t>A response that does not directly address the PIA questions.</a:t>
            </a:r>
          </a:p>
          <a:p>
            <a:pPr marL="347472" indent="-347472">
              <a:spcAft>
                <a:spcPts val="600"/>
              </a:spcAft>
            </a:pPr>
            <a:r>
              <a:rPr lang="en-US" sz="2400" dirty="0" smtClean="0"/>
              <a:t>A response that addresses some but not all of the PIA questions.</a:t>
            </a:r>
          </a:p>
          <a:p>
            <a:pPr marL="347472" indent="-347472">
              <a:spcAft>
                <a:spcPts val="600"/>
              </a:spcAft>
            </a:pPr>
            <a:r>
              <a:rPr lang="en-US" sz="2400" dirty="0" smtClean="0"/>
              <a:t>A response that does not include documentation when documentation was specifically requested.</a:t>
            </a:r>
            <a:endParaRPr lang="en-US" dirty="0"/>
          </a:p>
        </p:txBody>
      </p:sp>
      <p:sp>
        <p:nvSpPr>
          <p:cNvPr id="3" name="Text Placeholder 2"/>
          <p:cNvSpPr>
            <a:spLocks noGrp="1"/>
          </p:cNvSpPr>
          <p:nvPr>
            <p:ph type="body" sz="quarter" idx="11"/>
          </p:nvPr>
        </p:nvSpPr>
        <p:spPr/>
        <p:txBody>
          <a:bodyPr/>
          <a:lstStyle/>
          <a:p>
            <a:r>
              <a:rPr lang="en-US" dirty="0" smtClean="0"/>
              <a:t>Incomplete responses to PIA</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Responses to PIA</a:t>
            </a:r>
            <a:endParaRPr lang="en-US" dirty="0"/>
          </a:p>
        </p:txBody>
      </p:sp>
    </p:spTree>
    <p:extLst>
      <p:ext uri="{BB962C8B-B14F-4D97-AF65-F5344CB8AC3E}">
        <p14:creationId xmlns:p14="http://schemas.microsoft.com/office/powerpoint/2010/main" val="40042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a:spcAft>
                <a:spcPts val="600"/>
              </a:spcAft>
            </a:pPr>
            <a:r>
              <a:rPr lang="en-US" dirty="0" smtClean="0"/>
              <a:t>Responses to PIA</a:t>
            </a:r>
            <a:endParaRPr lang="en-US" dirty="0"/>
          </a:p>
        </p:txBody>
      </p:sp>
      <p:sp>
        <p:nvSpPr>
          <p:cNvPr id="9" name="Text Placeholder 2"/>
          <p:cNvSpPr>
            <a:spLocks noGrp="1"/>
          </p:cNvSpPr>
          <p:nvPr>
            <p:ph type="body" sz="quarter" idx="11"/>
          </p:nvPr>
        </p:nvSpPr>
        <p:spPr>
          <a:xfrm>
            <a:off x="2971800" y="1143000"/>
            <a:ext cx="3048000" cy="609600"/>
          </a:xfrm>
        </p:spPr>
        <p:txBody>
          <a:bodyPr/>
          <a:lstStyle/>
          <a:p>
            <a:r>
              <a:rPr lang="en-US" dirty="0" smtClean="0"/>
              <a:t>Insufficient </a:t>
            </a:r>
            <a:r>
              <a:rPr lang="en-US" dirty="0" smtClean="0"/>
              <a:t>response</a:t>
            </a:r>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347" t="46568" r="6878" b="25445"/>
          <a:stretch/>
        </p:blipFill>
        <p:spPr bwMode="auto">
          <a:xfrm>
            <a:off x="304800" y="2057400"/>
            <a:ext cx="8471134" cy="36576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7646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a:spcAft>
                <a:spcPts val="600"/>
              </a:spcAft>
            </a:pPr>
            <a:r>
              <a:rPr lang="en-US" dirty="0" smtClean="0"/>
              <a:t>Responses to PIA</a:t>
            </a:r>
            <a:endParaRPr lang="en-US" dirty="0"/>
          </a:p>
        </p:txBody>
      </p:sp>
      <p:sp>
        <p:nvSpPr>
          <p:cNvPr id="9" name="Text Placeholder 2"/>
          <p:cNvSpPr>
            <a:spLocks noGrp="1"/>
          </p:cNvSpPr>
          <p:nvPr>
            <p:ph type="body" sz="quarter" idx="11"/>
          </p:nvPr>
        </p:nvSpPr>
        <p:spPr>
          <a:xfrm>
            <a:off x="2971800" y="1143000"/>
            <a:ext cx="3048000" cy="609600"/>
          </a:xfrm>
        </p:spPr>
        <p:txBody>
          <a:bodyPr/>
          <a:lstStyle/>
          <a:p>
            <a:r>
              <a:rPr lang="en-US" dirty="0" smtClean="0"/>
              <a:t>Insufficient response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00" t="41377" r="29286" b="25210"/>
          <a:stretch/>
        </p:blipFill>
        <p:spPr bwMode="auto">
          <a:xfrm>
            <a:off x="228600" y="1905000"/>
            <a:ext cx="8716297" cy="41148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6337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2057400"/>
            <a:ext cx="8382000" cy="4038600"/>
          </a:xfrm>
        </p:spPr>
        <p:txBody>
          <a:bodyPr/>
          <a:lstStyle/>
          <a:p>
            <a:pPr marL="0" indent="0">
              <a:spcAft>
                <a:spcPts val="600"/>
              </a:spcAft>
              <a:buNone/>
            </a:pPr>
            <a:r>
              <a:rPr lang="en-US" sz="2400" i="1" dirty="0" smtClean="0"/>
              <a:t>To avoid delays and/or denials:</a:t>
            </a:r>
            <a:endParaRPr lang="en-US" sz="2400" dirty="0">
              <a:solidFill>
                <a:srgbClr val="FF0000"/>
              </a:solidFill>
            </a:endParaRPr>
          </a:p>
          <a:p>
            <a:r>
              <a:rPr lang="en-US" sz="2400" dirty="0" smtClean="0"/>
              <a:t>If PIA emails or faxes questions to you, read them carefully.</a:t>
            </a:r>
          </a:p>
          <a:p>
            <a:pPr lvl="1"/>
            <a:r>
              <a:rPr lang="en-US" sz="2200" dirty="0" smtClean="0"/>
              <a:t>If you understand the questions and the documentation requested, respond promptly.</a:t>
            </a:r>
          </a:p>
          <a:p>
            <a:pPr lvl="1"/>
            <a:r>
              <a:rPr lang="en-US" sz="2200" dirty="0" smtClean="0"/>
              <a:t>If you do not understand what is being requested, contact the initial reviewer immediately for clarification and document such contact.</a:t>
            </a:r>
          </a:p>
          <a:p>
            <a:r>
              <a:rPr lang="en-US" sz="2400" dirty="0" smtClean="0"/>
              <a:t>If you need more time, ask for it.</a:t>
            </a:r>
          </a:p>
          <a:p>
            <a:r>
              <a:rPr lang="en-US" sz="2400" dirty="0" smtClean="0"/>
              <a:t>If you feel you are not communicating successfully with your initial reviewer, ask to speak to a manager.</a:t>
            </a:r>
          </a:p>
        </p:txBody>
      </p:sp>
      <p:sp>
        <p:nvSpPr>
          <p:cNvPr id="3" name="Text Placeholder 2"/>
          <p:cNvSpPr>
            <a:spLocks noGrp="1"/>
          </p:cNvSpPr>
          <p:nvPr>
            <p:ph type="body" sz="quarter" idx="11"/>
          </p:nvPr>
        </p:nvSpPr>
        <p:spPr>
          <a:xfrm>
            <a:off x="457200" y="1447800"/>
            <a:ext cx="8229600" cy="609600"/>
          </a:xfrm>
        </p:spPr>
        <p:txBody>
          <a:bodyPr/>
          <a:lstStyle/>
          <a:p>
            <a:r>
              <a:rPr lang="en-US" dirty="0" smtClean="0"/>
              <a:t>Incomplete responses to PIA</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Responses to PIA</a:t>
            </a:r>
            <a:endParaRPr lang="en-US" dirty="0"/>
          </a:p>
        </p:txBody>
      </p:sp>
    </p:spTree>
    <p:extLst>
      <p:ext uri="{BB962C8B-B14F-4D97-AF65-F5344CB8AC3E}">
        <p14:creationId xmlns:p14="http://schemas.microsoft.com/office/powerpoint/2010/main" val="4187438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057400"/>
            <a:ext cx="8229600" cy="4038600"/>
          </a:xfrm>
        </p:spPr>
        <p:txBody>
          <a:bodyPr/>
          <a:lstStyle/>
          <a:p>
            <a:pPr marL="0" indent="0">
              <a:spcAft>
                <a:spcPts val="600"/>
              </a:spcAft>
              <a:buNone/>
            </a:pPr>
            <a:r>
              <a:rPr lang="en-US" sz="2400" i="1" dirty="0" smtClean="0"/>
              <a:t>The Item 21 attachment is a detailed description of the services in each funding request and an FCC Form 471 will be considered incomplete until the Item 21 attachment is submitted. PIA uses this information in its review. Common problems include:</a:t>
            </a:r>
            <a:endParaRPr lang="en-US" sz="2400" dirty="0">
              <a:solidFill>
                <a:srgbClr val="FF0000"/>
              </a:solidFill>
            </a:endParaRPr>
          </a:p>
          <a:p>
            <a:pPr marL="347472" indent="-347472">
              <a:spcAft>
                <a:spcPts val="600"/>
              </a:spcAft>
            </a:pPr>
            <a:r>
              <a:rPr lang="en-US" sz="2400" dirty="0" smtClean="0"/>
              <a:t>Missing Item 21 attachments. If an Item 21 attachment is not submitted by the deadline, the associated funding request will be denied.</a:t>
            </a:r>
          </a:p>
          <a:p>
            <a:pPr marL="347472" indent="-347472">
              <a:spcAft>
                <a:spcPts val="600"/>
              </a:spcAft>
            </a:pPr>
            <a:r>
              <a:rPr lang="en-US" sz="2400" dirty="0" smtClean="0"/>
              <a:t>Incomplete information. PIA will reach out for additional information or clarification if needed. Without this information, PIA must make its funding decision based on the information provided.</a:t>
            </a:r>
            <a:endParaRPr lang="en-US" dirty="0"/>
          </a:p>
        </p:txBody>
      </p:sp>
      <p:sp>
        <p:nvSpPr>
          <p:cNvPr id="3" name="Text Placeholder 2"/>
          <p:cNvSpPr>
            <a:spLocks noGrp="1"/>
          </p:cNvSpPr>
          <p:nvPr>
            <p:ph type="body" sz="quarter" idx="11"/>
          </p:nvPr>
        </p:nvSpPr>
        <p:spPr>
          <a:xfrm>
            <a:off x="457200" y="1447800"/>
            <a:ext cx="8229600" cy="609600"/>
          </a:xfrm>
        </p:spPr>
        <p:txBody>
          <a:bodyPr/>
          <a:lstStyle/>
          <a:p>
            <a:r>
              <a:rPr lang="en-US" dirty="0"/>
              <a:t>M</a:t>
            </a:r>
            <a:r>
              <a:rPr lang="en-US" dirty="0" smtClean="0"/>
              <a:t>issing or incomplete Item 21 attachments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Item 21 Attachments</a:t>
            </a:r>
            <a:endParaRPr lang="en-US" dirty="0"/>
          </a:p>
        </p:txBody>
      </p:sp>
    </p:spTree>
    <p:extLst>
      <p:ext uri="{BB962C8B-B14F-4D97-AF65-F5344CB8AC3E}">
        <p14:creationId xmlns:p14="http://schemas.microsoft.com/office/powerpoint/2010/main" val="40042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a:spcAft>
                <a:spcPts val="600"/>
              </a:spcAft>
            </a:pPr>
            <a:r>
              <a:rPr lang="en-US" dirty="0" smtClean="0"/>
              <a:t>Item 21 Attachments</a:t>
            </a:r>
            <a:endParaRPr lang="en-US" dirty="0"/>
          </a:p>
        </p:txBody>
      </p:sp>
      <p:sp>
        <p:nvSpPr>
          <p:cNvPr id="9" name="Text Placeholder 2"/>
          <p:cNvSpPr>
            <a:spLocks noGrp="1"/>
          </p:cNvSpPr>
          <p:nvPr>
            <p:ph type="body" sz="quarter" idx="11"/>
          </p:nvPr>
        </p:nvSpPr>
        <p:spPr>
          <a:xfrm>
            <a:off x="1676400" y="1143000"/>
            <a:ext cx="5791200" cy="609600"/>
          </a:xfrm>
        </p:spPr>
        <p:txBody>
          <a:bodyPr/>
          <a:lstStyle/>
          <a:p>
            <a:r>
              <a:rPr lang="en-US" dirty="0" smtClean="0"/>
              <a:t>Item 21 attachment missing information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28" t="25689" r="21143" b="28083"/>
          <a:stretch/>
        </p:blipFill>
        <p:spPr bwMode="auto">
          <a:xfrm>
            <a:off x="45720" y="1752600"/>
            <a:ext cx="9098280" cy="4485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131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a:spcAft>
                <a:spcPts val="600"/>
              </a:spcAft>
            </a:pPr>
            <a:r>
              <a:rPr lang="en-US" dirty="0" smtClean="0"/>
              <a:t>Item 21 Attachments</a:t>
            </a:r>
            <a:endParaRPr lang="en-US" dirty="0"/>
          </a:p>
        </p:txBody>
      </p:sp>
      <p:sp>
        <p:nvSpPr>
          <p:cNvPr id="9" name="Text Placeholder 2"/>
          <p:cNvSpPr>
            <a:spLocks noGrp="1"/>
          </p:cNvSpPr>
          <p:nvPr>
            <p:ph type="body" sz="quarter" idx="11"/>
          </p:nvPr>
        </p:nvSpPr>
        <p:spPr>
          <a:xfrm>
            <a:off x="762000" y="1143000"/>
            <a:ext cx="7467600" cy="609600"/>
          </a:xfrm>
        </p:spPr>
        <p:txBody>
          <a:bodyPr/>
          <a:lstStyle/>
          <a:p>
            <a:r>
              <a:rPr lang="en-US" dirty="0" smtClean="0"/>
              <a:t>Item 21 attachment with no identifying information (FCC Form 471 application number, FRN, BEN, etc.)</a:t>
            </a:r>
            <a:endParaRPr lang="en-US"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2000" t="22335" r="21643" b="35509"/>
          <a:stretch/>
        </p:blipFill>
        <p:spPr bwMode="auto">
          <a:xfrm>
            <a:off x="53340" y="2057400"/>
            <a:ext cx="9052431" cy="40386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7600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To avoid delays and/or denials:</a:t>
            </a:r>
            <a:endParaRPr lang="en-US" sz="2400" dirty="0">
              <a:solidFill>
                <a:srgbClr val="FF0000"/>
              </a:solidFill>
            </a:endParaRPr>
          </a:p>
          <a:p>
            <a:pPr marL="347472" indent="-347472">
              <a:spcAft>
                <a:spcPts val="600"/>
              </a:spcAft>
            </a:pPr>
            <a:r>
              <a:rPr lang="en-US" sz="2400" dirty="0" smtClean="0"/>
              <a:t>Read and carefully follow the </a:t>
            </a:r>
            <a:r>
              <a:rPr lang="en-US" sz="2400" dirty="0" smtClean="0">
                <a:hlinkClick r:id="rId2"/>
              </a:rPr>
              <a:t>Item 21 Attachment</a:t>
            </a:r>
            <a:r>
              <a:rPr lang="en-US" sz="2400" dirty="0" smtClean="0"/>
              <a:t> guidance.</a:t>
            </a:r>
          </a:p>
          <a:p>
            <a:pPr marL="347472" indent="-347472">
              <a:spcAft>
                <a:spcPts val="600"/>
              </a:spcAft>
            </a:pPr>
            <a:r>
              <a:rPr lang="en-US" sz="2400" dirty="0" smtClean="0"/>
              <a:t>Identify your work – contact information, FRN, etc.</a:t>
            </a:r>
          </a:p>
          <a:p>
            <a:pPr marL="347472" indent="-347472">
              <a:spcAft>
                <a:spcPts val="600"/>
              </a:spcAft>
            </a:pPr>
            <a:r>
              <a:rPr lang="en-US" sz="2400" dirty="0" smtClean="0"/>
              <a:t>Check your work for completeness and accuracy.</a:t>
            </a:r>
          </a:p>
          <a:p>
            <a:pPr marL="347472" indent="-347472">
              <a:spcAft>
                <a:spcPts val="600"/>
              </a:spcAft>
            </a:pPr>
            <a:r>
              <a:rPr lang="en-US" sz="2400" dirty="0" smtClean="0"/>
              <a:t>File online if possible.</a:t>
            </a:r>
          </a:p>
          <a:p>
            <a:pPr marL="347472" indent="-347472">
              <a:spcAft>
                <a:spcPts val="600"/>
              </a:spcAft>
            </a:pPr>
            <a:r>
              <a:rPr lang="en-US" sz="2400" dirty="0" smtClean="0"/>
              <a:t>File early.</a:t>
            </a:r>
          </a:p>
          <a:p>
            <a:pPr marL="347472" indent="-347472">
              <a:spcAft>
                <a:spcPts val="600"/>
              </a:spcAft>
            </a:pPr>
            <a:r>
              <a:rPr lang="en-US" sz="2400" dirty="0" smtClean="0"/>
              <a:t>If you file by email, fax, or on paper, include all the Item 21 attachments for a single FCC Form 471 in one clearly labeled submission. USAC stores these by form number, not by FRN.</a:t>
            </a:r>
            <a:endParaRPr lang="en-US" sz="2400" dirty="0"/>
          </a:p>
          <a:p>
            <a:endParaRPr lang="en-US" dirty="0"/>
          </a:p>
        </p:txBody>
      </p:sp>
      <p:sp>
        <p:nvSpPr>
          <p:cNvPr id="3" name="Text Placeholder 2"/>
          <p:cNvSpPr>
            <a:spLocks noGrp="1"/>
          </p:cNvSpPr>
          <p:nvPr>
            <p:ph type="body" sz="quarter" idx="11"/>
          </p:nvPr>
        </p:nvSpPr>
        <p:spPr/>
        <p:txBody>
          <a:bodyPr/>
          <a:lstStyle/>
          <a:p>
            <a:r>
              <a:rPr lang="en-US" dirty="0"/>
              <a:t>M</a:t>
            </a:r>
            <a:r>
              <a:rPr lang="en-US" dirty="0" smtClean="0"/>
              <a:t>issing or incomplete Item 21 attachments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Item 21 Attachments</a:t>
            </a:r>
            <a:endParaRPr lang="en-US" dirty="0"/>
          </a:p>
        </p:txBody>
      </p:sp>
    </p:spTree>
    <p:extLst>
      <p:ext uri="{BB962C8B-B14F-4D97-AF65-F5344CB8AC3E}">
        <p14:creationId xmlns:p14="http://schemas.microsoft.com/office/powerpoint/2010/main" val="127847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2209800"/>
            <a:ext cx="8305800" cy="4038600"/>
          </a:xfrm>
        </p:spPr>
        <p:txBody>
          <a:bodyPr/>
          <a:lstStyle/>
          <a:p>
            <a:pPr marL="0" indent="0">
              <a:spcAft>
                <a:spcPts val="600"/>
              </a:spcAft>
              <a:buNone/>
            </a:pPr>
            <a:r>
              <a:rPr lang="en-US" sz="2400" i="1" dirty="0" smtClean="0"/>
              <a:t>We suggest that you file your FCC forms electronically. If you file on paper, complete every field in FCC Forms and check for accuracy before </a:t>
            </a:r>
            <a:r>
              <a:rPr lang="en-US" sz="2400" i="1" dirty="0" smtClean="0"/>
              <a:t>submitting. Otherwise</a:t>
            </a:r>
            <a:r>
              <a:rPr lang="en-US" sz="2400" i="1" dirty="0" smtClean="0"/>
              <a:t>:</a:t>
            </a:r>
            <a:endParaRPr lang="en-US" sz="2400" dirty="0">
              <a:solidFill>
                <a:srgbClr val="FF0000"/>
              </a:solidFill>
            </a:endParaRPr>
          </a:p>
          <a:p>
            <a:pPr marL="347472" indent="-347472">
              <a:spcAft>
                <a:spcPts val="600"/>
              </a:spcAft>
            </a:pPr>
            <a:r>
              <a:rPr lang="en-US" sz="2400" dirty="0" smtClean="0"/>
              <a:t>The Client Service Bureau (CSB) must first contact you and ask for corrections.</a:t>
            </a:r>
            <a:r>
              <a:rPr lang="en-US" sz="2400" dirty="0"/>
              <a:t> </a:t>
            </a:r>
            <a:r>
              <a:rPr lang="en-US" sz="2400" dirty="0" smtClean="0"/>
              <a:t>If you didn’t include identifying information on your paper form, CSB may not be able to reach you.</a:t>
            </a:r>
          </a:p>
          <a:p>
            <a:r>
              <a:rPr lang="en-US" sz="2400" dirty="0" smtClean="0"/>
              <a:t>Your FCC Form 470 may not be posted by the deadline. </a:t>
            </a:r>
            <a:r>
              <a:rPr lang="en-US" sz="2400" dirty="0"/>
              <a:t/>
            </a:r>
            <a:br>
              <a:rPr lang="en-US" sz="2400" dirty="0"/>
            </a:br>
            <a:r>
              <a:rPr lang="en-US" sz="2400" dirty="0" smtClean="0"/>
              <a:t>(Forms filed online are posted immediately.)</a:t>
            </a:r>
          </a:p>
          <a:p>
            <a:r>
              <a:rPr lang="en-US" sz="2400" dirty="0" smtClean="0"/>
              <a:t>Paper invoice </a:t>
            </a:r>
            <a:r>
              <a:rPr lang="en-US" sz="2400" dirty="0"/>
              <a:t>forms </a:t>
            </a:r>
            <a:r>
              <a:rPr lang="en-US" sz="2400" dirty="0" smtClean="0"/>
              <a:t>(FCC Forms 472 and 474) with incomplete </a:t>
            </a:r>
            <a:r>
              <a:rPr lang="en-US" sz="2400" dirty="0"/>
              <a:t>information </a:t>
            </a:r>
            <a:r>
              <a:rPr lang="en-US" sz="2400" dirty="0" smtClean="0"/>
              <a:t>may be rejected upfront (“pass zero”).</a:t>
            </a:r>
            <a:endParaRPr lang="en-US" sz="2400" dirty="0"/>
          </a:p>
          <a:p>
            <a:endParaRPr lang="en-US" dirty="0"/>
          </a:p>
        </p:txBody>
      </p:sp>
      <p:sp>
        <p:nvSpPr>
          <p:cNvPr id="3" name="Text Placeholder 2"/>
          <p:cNvSpPr>
            <a:spLocks noGrp="1"/>
          </p:cNvSpPr>
          <p:nvPr>
            <p:ph type="body" sz="quarter" idx="11"/>
          </p:nvPr>
        </p:nvSpPr>
        <p:spPr/>
        <p:txBody>
          <a:bodyPr/>
          <a:lstStyle/>
          <a:p>
            <a:r>
              <a:rPr lang="en-US" dirty="0" smtClean="0"/>
              <a:t>Submitting paper forms containing errors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Paper Forms</a:t>
            </a:r>
            <a:endParaRPr lang="en-US" dirty="0"/>
          </a:p>
        </p:txBody>
      </p:sp>
    </p:spTree>
    <p:extLst>
      <p:ext uri="{BB962C8B-B14F-4D97-AF65-F5344CB8AC3E}">
        <p14:creationId xmlns:p14="http://schemas.microsoft.com/office/powerpoint/2010/main" val="40042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Each time you file an FCC form, USAC issues a letter containing useful information. You should review the contents of the letter carefully. If you don’t:</a:t>
            </a:r>
          </a:p>
          <a:p>
            <a:pPr marL="347472" indent="-347472">
              <a:spcAft>
                <a:spcPts val="600"/>
              </a:spcAft>
            </a:pPr>
            <a:r>
              <a:rPr lang="en-US" sz="2400" dirty="0" smtClean="0"/>
              <a:t>You may miss errors that could be corrected by using the procedure described in the letter.</a:t>
            </a:r>
          </a:p>
          <a:p>
            <a:pPr marL="347472" indent="-347472">
              <a:spcAft>
                <a:spcPts val="600"/>
              </a:spcAft>
            </a:pPr>
            <a:r>
              <a:rPr lang="en-US" sz="2400" dirty="0" smtClean="0"/>
              <a:t>You may not be aware of the next steps in the process, including upcoming deadlines.</a:t>
            </a:r>
          </a:p>
          <a:p>
            <a:pPr marL="347472" indent="-347472">
              <a:spcAft>
                <a:spcPts val="600"/>
              </a:spcAft>
            </a:pPr>
            <a:r>
              <a:rPr lang="en-US" sz="2400" dirty="0" smtClean="0"/>
              <a:t>The processing of your next program form may be delayed if you do not refer to the information in the current letter when completing that next form.</a:t>
            </a:r>
          </a:p>
          <a:p>
            <a:endParaRPr lang="en-US" dirty="0"/>
          </a:p>
        </p:txBody>
      </p:sp>
      <p:sp>
        <p:nvSpPr>
          <p:cNvPr id="3" name="Text Placeholder 2"/>
          <p:cNvSpPr>
            <a:spLocks noGrp="1"/>
          </p:cNvSpPr>
          <p:nvPr>
            <p:ph type="body" sz="quarter" idx="11"/>
          </p:nvPr>
        </p:nvSpPr>
        <p:spPr/>
        <p:txBody>
          <a:bodyPr/>
          <a:lstStyle/>
          <a:p>
            <a:r>
              <a:rPr lang="en-US" dirty="0" smtClean="0"/>
              <a:t>USAC receipt acknowledgment and notification letters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USAC Letters</a:t>
            </a:r>
            <a:endParaRPr lang="en-US" dirty="0"/>
          </a:p>
        </p:txBody>
      </p:sp>
    </p:spTree>
    <p:extLst>
      <p:ext uri="{BB962C8B-B14F-4D97-AF65-F5344CB8AC3E}">
        <p14:creationId xmlns:p14="http://schemas.microsoft.com/office/powerpoint/2010/main" val="40042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1000" y="1219200"/>
            <a:ext cx="8229600" cy="609600"/>
          </a:xfrm>
        </p:spPr>
        <p:txBody>
          <a:bodyPr/>
          <a:lstStyle/>
          <a:p>
            <a:r>
              <a:rPr lang="en-US" dirty="0" smtClean="0"/>
              <a:t>FCDL Next Steps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USAC Letters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76400"/>
            <a:ext cx="7467600" cy="4648200"/>
          </a:xfrm>
          <a:prstGeom prst="rect">
            <a:avLst/>
          </a:prstGeom>
        </p:spPr>
      </p:pic>
    </p:spTree>
    <p:extLst>
      <p:ext uri="{BB962C8B-B14F-4D97-AF65-F5344CB8AC3E}">
        <p14:creationId xmlns:p14="http://schemas.microsoft.com/office/powerpoint/2010/main" val="3190659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To avoid delays and/or denials:</a:t>
            </a:r>
          </a:p>
          <a:p>
            <a:pPr marL="347472" indent="-347472">
              <a:spcAft>
                <a:spcPts val="600"/>
              </a:spcAft>
            </a:pPr>
            <a:r>
              <a:rPr lang="en-US" sz="2400" dirty="0" smtClean="0"/>
              <a:t>Review the funding report in </a:t>
            </a:r>
            <a:r>
              <a:rPr lang="en-US" sz="2400" dirty="0"/>
              <a:t>the Receipt Notification Letter and Receipt Acknowledgment </a:t>
            </a:r>
            <a:r>
              <a:rPr lang="en-US" sz="2400" dirty="0" smtClean="0"/>
              <a:t>Letter for ministerial or clerical errors you can correct.</a:t>
            </a:r>
          </a:p>
          <a:p>
            <a:pPr marL="347472" indent="-347472">
              <a:spcAft>
                <a:spcPts val="600"/>
              </a:spcAft>
            </a:pPr>
            <a:r>
              <a:rPr lang="en-US" sz="2400" dirty="0" smtClean="0"/>
              <a:t>Take note of the next steps and any deadlines described in the letter and be prepared to act on them.</a:t>
            </a:r>
          </a:p>
          <a:p>
            <a:pPr marL="347472" indent="-347472">
              <a:spcAft>
                <a:spcPts val="600"/>
              </a:spcAft>
            </a:pPr>
            <a:r>
              <a:rPr lang="en-US" sz="2400" dirty="0" smtClean="0"/>
              <a:t>Note any changes from your original submission (e.g., an adjusted service start date in the FCC Form 486 Notification Letter) and take action as appropriate.</a:t>
            </a:r>
          </a:p>
          <a:p>
            <a:endParaRPr lang="en-US" dirty="0"/>
          </a:p>
        </p:txBody>
      </p:sp>
      <p:sp>
        <p:nvSpPr>
          <p:cNvPr id="3" name="Text Placeholder 2"/>
          <p:cNvSpPr>
            <a:spLocks noGrp="1"/>
          </p:cNvSpPr>
          <p:nvPr>
            <p:ph type="body" sz="quarter" idx="11"/>
          </p:nvPr>
        </p:nvSpPr>
        <p:spPr/>
        <p:txBody>
          <a:bodyPr/>
          <a:lstStyle/>
          <a:p>
            <a:r>
              <a:rPr lang="en-US" dirty="0" smtClean="0"/>
              <a:t>Ignoring USAC letters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USAC Letters</a:t>
            </a:r>
            <a:endParaRPr lang="en-US" dirty="0"/>
          </a:p>
        </p:txBody>
      </p:sp>
    </p:spTree>
    <p:extLst>
      <p:ext uri="{BB962C8B-B14F-4D97-AF65-F5344CB8AC3E}">
        <p14:creationId xmlns:p14="http://schemas.microsoft.com/office/powerpoint/2010/main" val="2243748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1466850"/>
            <a:ext cx="8229600" cy="609600"/>
          </a:xfrm>
        </p:spPr>
        <p:txBody>
          <a:bodyPr/>
          <a:lstStyle/>
          <a:p>
            <a:r>
              <a:rPr lang="en-US" dirty="0" smtClean="0"/>
              <a:t>Adjusted Service Start Date</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USAC Letters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2057400"/>
            <a:ext cx="7369985" cy="4191000"/>
          </a:xfrm>
          <a:prstGeom prst="rect">
            <a:avLst/>
          </a:prstGeom>
        </p:spPr>
      </p:pic>
    </p:spTree>
    <p:extLst>
      <p:ext uri="{BB962C8B-B14F-4D97-AF65-F5344CB8AC3E}">
        <p14:creationId xmlns:p14="http://schemas.microsoft.com/office/powerpoint/2010/main" val="10654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USAC must be invoiced – either through the applicant FCC Form 472 (BEAR Form) or service provider FCC Form 474 (SPI Form) – for discounts on services actually delivered and installed. Delays or denials can occur if:</a:t>
            </a:r>
          </a:p>
          <a:p>
            <a:pPr marL="347472" indent="-347472">
              <a:spcAft>
                <a:spcPts val="600"/>
              </a:spcAft>
            </a:pPr>
            <a:r>
              <a:rPr lang="en-US" sz="2400" dirty="0" smtClean="0"/>
              <a:t>Invoices are filed after the invoicing deadline.</a:t>
            </a:r>
          </a:p>
          <a:p>
            <a:pPr marL="347472" indent="-347472">
              <a:spcAft>
                <a:spcPts val="600"/>
              </a:spcAft>
            </a:pPr>
            <a:r>
              <a:rPr lang="en-US" sz="2400" dirty="0" smtClean="0"/>
              <a:t>Invoice-related forms are not filed first (FCC Form 473 for service providers, FCC Form 486 for applicants).</a:t>
            </a:r>
          </a:p>
          <a:p>
            <a:pPr marL="347472" indent="-347472">
              <a:spcAft>
                <a:spcPts val="600"/>
              </a:spcAft>
            </a:pPr>
            <a:r>
              <a:rPr lang="en-US" sz="2400" dirty="0" smtClean="0"/>
              <a:t>Invoice entries are incomplete or inconsistent.</a:t>
            </a:r>
          </a:p>
          <a:p>
            <a:pPr marL="347472" indent="-347472">
              <a:spcAft>
                <a:spcPts val="600"/>
              </a:spcAft>
            </a:pPr>
            <a:r>
              <a:rPr lang="en-US" sz="2400" dirty="0" smtClean="0"/>
              <a:t>If the invoice undergoes review, requested documentation (e.g., proof of payment, copy of contract) is unavailable.</a:t>
            </a:r>
            <a:endParaRPr lang="en-US" dirty="0"/>
          </a:p>
        </p:txBody>
      </p:sp>
      <p:sp>
        <p:nvSpPr>
          <p:cNvPr id="3" name="Text Placeholder 2"/>
          <p:cNvSpPr>
            <a:spLocks noGrp="1"/>
          </p:cNvSpPr>
          <p:nvPr>
            <p:ph type="body" sz="quarter" idx="11"/>
          </p:nvPr>
        </p:nvSpPr>
        <p:spPr/>
        <p:txBody>
          <a:bodyPr/>
          <a:lstStyle/>
          <a:p>
            <a:r>
              <a:rPr lang="en-US" dirty="0" smtClean="0"/>
              <a:t>Poor invoicing practices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Invoicing</a:t>
            </a:r>
            <a:endParaRPr lang="en-US" dirty="0"/>
          </a:p>
        </p:txBody>
      </p:sp>
    </p:spTree>
    <p:extLst>
      <p:ext uri="{BB962C8B-B14F-4D97-AF65-F5344CB8AC3E}">
        <p14:creationId xmlns:p14="http://schemas.microsoft.com/office/powerpoint/2010/main" val="40042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To avoid delays and/or denials:</a:t>
            </a:r>
          </a:p>
          <a:p>
            <a:pPr marL="347472" indent="-347472">
              <a:spcAft>
                <a:spcPts val="600"/>
              </a:spcAft>
            </a:pPr>
            <a:r>
              <a:rPr lang="en-US" sz="2400" dirty="0" smtClean="0"/>
              <a:t>Review and follow the </a:t>
            </a:r>
            <a:r>
              <a:rPr lang="en-US" sz="2400" dirty="0">
                <a:hlinkClick r:id="rId2"/>
              </a:rPr>
              <a:t>I</a:t>
            </a:r>
            <a:r>
              <a:rPr lang="en-US" sz="2400" dirty="0" smtClean="0">
                <a:hlinkClick r:id="rId2"/>
              </a:rPr>
              <a:t>nvoicing</a:t>
            </a:r>
            <a:r>
              <a:rPr lang="en-US" sz="2400" dirty="0" smtClean="0"/>
              <a:t> guidance, the </a:t>
            </a:r>
            <a:r>
              <a:rPr lang="en-US" sz="2400" dirty="0" smtClean="0">
                <a:hlinkClick r:id="rId3"/>
              </a:rPr>
              <a:t>FCC Form 472 instructions</a:t>
            </a:r>
            <a:r>
              <a:rPr lang="en-US" sz="2400" dirty="0" smtClean="0"/>
              <a:t>, and (for service providers) the </a:t>
            </a:r>
            <a:r>
              <a:rPr lang="en-US" sz="2400" dirty="0" smtClean="0">
                <a:hlinkClick r:id="rId4"/>
              </a:rPr>
              <a:t>FCC Form 474 instructions</a:t>
            </a:r>
            <a:r>
              <a:rPr lang="en-US" sz="2400" dirty="0" smtClean="0"/>
              <a:t> to avoid common mistakes.</a:t>
            </a:r>
          </a:p>
          <a:p>
            <a:pPr marL="347472" indent="-347472">
              <a:spcAft>
                <a:spcPts val="600"/>
              </a:spcAft>
            </a:pPr>
            <a:r>
              <a:rPr lang="en-US" sz="2400" dirty="0" smtClean="0"/>
              <a:t>Check your work.</a:t>
            </a:r>
          </a:p>
          <a:p>
            <a:pPr marL="347472" indent="-347472">
              <a:spcAft>
                <a:spcPts val="600"/>
              </a:spcAft>
            </a:pPr>
            <a:r>
              <a:rPr lang="en-US" sz="2400" dirty="0" smtClean="0"/>
              <a:t>Submit invoices in a timely fashion. (Note that applicants can file BEAR Forms monthly or quarterly if they want to.)</a:t>
            </a:r>
          </a:p>
          <a:p>
            <a:pPr marL="347472" indent="-347472">
              <a:spcAft>
                <a:spcPts val="600"/>
              </a:spcAft>
            </a:pPr>
            <a:r>
              <a:rPr lang="en-US" sz="2400" dirty="0" smtClean="0"/>
              <a:t>Maintain and/or be able to produce backup documentation for invoices (e.g., proof of delivery of services, contracts stipulating specific payment arrangements).</a:t>
            </a:r>
            <a:endParaRPr lang="en-US" dirty="0"/>
          </a:p>
        </p:txBody>
      </p:sp>
      <p:sp>
        <p:nvSpPr>
          <p:cNvPr id="3" name="Text Placeholder 2"/>
          <p:cNvSpPr>
            <a:spLocks noGrp="1"/>
          </p:cNvSpPr>
          <p:nvPr>
            <p:ph type="body" sz="quarter" idx="11"/>
          </p:nvPr>
        </p:nvSpPr>
        <p:spPr/>
        <p:txBody>
          <a:bodyPr/>
          <a:lstStyle/>
          <a:p>
            <a:r>
              <a:rPr lang="en-US" dirty="0" smtClean="0"/>
              <a:t>Poor invoicing practices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Invoicing</a:t>
            </a:r>
            <a:endParaRPr lang="en-US" dirty="0"/>
          </a:p>
        </p:txBody>
      </p:sp>
    </p:spTree>
    <p:extLst>
      <p:ext uri="{BB962C8B-B14F-4D97-AF65-F5344CB8AC3E}">
        <p14:creationId xmlns:p14="http://schemas.microsoft.com/office/powerpoint/2010/main" val="455841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The E-rate program has stringent document retention requirements. Failure to retain documents for the required time period (at least five years from the last date </a:t>
            </a:r>
            <a:r>
              <a:rPr lang="en-US" sz="2400" i="1" smtClean="0"/>
              <a:t>of service delivery) </a:t>
            </a:r>
            <a:r>
              <a:rPr lang="en-US" sz="2400" i="1" dirty="0" smtClean="0"/>
              <a:t>can result in:</a:t>
            </a:r>
            <a:endParaRPr lang="en-US" sz="2400" dirty="0">
              <a:solidFill>
                <a:srgbClr val="FF0000"/>
              </a:solidFill>
            </a:endParaRPr>
          </a:p>
          <a:p>
            <a:pPr marL="347472" indent="-347472">
              <a:spcAft>
                <a:spcPts val="600"/>
              </a:spcAft>
            </a:pPr>
            <a:r>
              <a:rPr lang="en-US" sz="2400" dirty="0" smtClean="0"/>
              <a:t>Funding reduction or denial after PIA review.</a:t>
            </a:r>
          </a:p>
          <a:p>
            <a:pPr marL="347472" indent="-347472">
              <a:spcAft>
                <a:spcPts val="600"/>
              </a:spcAft>
            </a:pPr>
            <a:r>
              <a:rPr lang="en-US" sz="2400" dirty="0" smtClean="0"/>
              <a:t>Adjusted service start date.</a:t>
            </a:r>
          </a:p>
          <a:p>
            <a:pPr marL="347472" indent="-347472">
              <a:spcAft>
                <a:spcPts val="600"/>
              </a:spcAft>
            </a:pPr>
            <a:r>
              <a:rPr lang="en-US" sz="2400" dirty="0" smtClean="0"/>
              <a:t>Invoice rejection.</a:t>
            </a:r>
          </a:p>
          <a:p>
            <a:pPr marL="347472" indent="-347472">
              <a:spcAft>
                <a:spcPts val="600"/>
              </a:spcAft>
            </a:pPr>
            <a:r>
              <a:rPr lang="en-US" sz="2400" dirty="0" smtClean="0"/>
              <a:t>Audit findings.</a:t>
            </a:r>
          </a:p>
          <a:p>
            <a:pPr marL="347472" indent="-347472">
              <a:spcAft>
                <a:spcPts val="600"/>
              </a:spcAft>
            </a:pPr>
            <a:r>
              <a:rPr lang="en-US" sz="2400" dirty="0" smtClean="0"/>
              <a:t>Commitment adjustment (COMAD).</a:t>
            </a:r>
          </a:p>
          <a:p>
            <a:endParaRPr lang="en-US" dirty="0"/>
          </a:p>
        </p:txBody>
      </p:sp>
      <p:sp>
        <p:nvSpPr>
          <p:cNvPr id="3" name="Text Placeholder 2"/>
          <p:cNvSpPr>
            <a:spLocks noGrp="1"/>
          </p:cNvSpPr>
          <p:nvPr>
            <p:ph type="body" sz="quarter" idx="11"/>
          </p:nvPr>
        </p:nvSpPr>
        <p:spPr/>
        <p:txBody>
          <a:bodyPr/>
          <a:lstStyle/>
          <a:p>
            <a:r>
              <a:rPr lang="en-US" dirty="0"/>
              <a:t>I</a:t>
            </a:r>
            <a:r>
              <a:rPr lang="en-US" dirty="0" smtClean="0"/>
              <a:t>nadequate document retention</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Document Retention</a:t>
            </a:r>
            <a:endParaRPr lang="en-US" dirty="0"/>
          </a:p>
        </p:txBody>
      </p:sp>
    </p:spTree>
    <p:extLst>
      <p:ext uri="{BB962C8B-B14F-4D97-AF65-F5344CB8AC3E}">
        <p14:creationId xmlns:p14="http://schemas.microsoft.com/office/powerpoint/2010/main" val="40042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a:spcAft>
                <a:spcPts val="600"/>
              </a:spcAft>
            </a:pPr>
            <a:r>
              <a:rPr lang="en-US" dirty="0" smtClean="0"/>
              <a:t>Document Retention</a:t>
            </a:r>
            <a:endParaRPr lang="en-US" dirty="0"/>
          </a:p>
        </p:txBody>
      </p:sp>
      <p:sp>
        <p:nvSpPr>
          <p:cNvPr id="9" name="Text Placeholder 2"/>
          <p:cNvSpPr>
            <a:spLocks noGrp="1"/>
          </p:cNvSpPr>
          <p:nvPr>
            <p:ph type="body" sz="quarter" idx="11"/>
          </p:nvPr>
        </p:nvSpPr>
        <p:spPr>
          <a:xfrm>
            <a:off x="990600" y="1143000"/>
            <a:ext cx="7086600" cy="609600"/>
          </a:xfrm>
        </p:spPr>
        <p:txBody>
          <a:bodyPr/>
          <a:lstStyle/>
          <a:p>
            <a:r>
              <a:rPr lang="en-US" dirty="0" smtClean="0"/>
              <a:t>Response to additional selective review question</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500" t="30359" r="27643" b="26278"/>
          <a:stretch/>
        </p:blipFill>
        <p:spPr bwMode="auto">
          <a:xfrm>
            <a:off x="304800" y="1600198"/>
            <a:ext cx="8610600" cy="455808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4763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229600" cy="4572000"/>
          </a:xfrm>
        </p:spPr>
        <p:txBody>
          <a:bodyPr/>
          <a:lstStyle/>
          <a:p>
            <a:pPr marL="0" indent="0">
              <a:spcAft>
                <a:spcPts val="600"/>
              </a:spcAft>
              <a:buNone/>
            </a:pPr>
            <a:r>
              <a:rPr lang="en-US" sz="2250" i="1" dirty="0"/>
              <a:t>T</a:t>
            </a:r>
            <a:r>
              <a:rPr lang="en-US" sz="2250" i="1" dirty="0" smtClean="0"/>
              <a:t>o avoid delays and/or denials:</a:t>
            </a:r>
            <a:endParaRPr lang="en-US" sz="2250" dirty="0">
              <a:solidFill>
                <a:srgbClr val="FF0000"/>
              </a:solidFill>
            </a:endParaRPr>
          </a:p>
          <a:p>
            <a:pPr>
              <a:spcAft>
                <a:spcPts val="600"/>
              </a:spcAft>
            </a:pPr>
            <a:r>
              <a:rPr lang="en-US" sz="2250" dirty="0" smtClean="0"/>
              <a:t>Review the </a:t>
            </a:r>
            <a:r>
              <a:rPr lang="en-US" sz="2250" dirty="0" err="1" smtClean="0">
                <a:hlinkClick r:id="rId2"/>
              </a:rPr>
              <a:t>E-rate</a:t>
            </a:r>
            <a:r>
              <a:rPr lang="en-US" sz="2250" dirty="0" smtClean="0">
                <a:hlinkClick r:id="rId2"/>
              </a:rPr>
              <a:t> Binder</a:t>
            </a:r>
            <a:r>
              <a:rPr lang="en-US" sz="2250" dirty="0" smtClean="0"/>
              <a:t> guidance for a suggested checklist of documents to retain and how to organize them.</a:t>
            </a:r>
          </a:p>
          <a:p>
            <a:pPr>
              <a:spcAft>
                <a:spcPts val="600"/>
              </a:spcAft>
            </a:pPr>
            <a:r>
              <a:rPr lang="en-US" sz="2250" dirty="0" smtClean="0"/>
              <a:t>Store your documents in such a way that you – or your successor – can find them easily if needed.</a:t>
            </a:r>
          </a:p>
          <a:p>
            <a:pPr>
              <a:spcAft>
                <a:spcPts val="600"/>
              </a:spcAft>
            </a:pPr>
            <a:r>
              <a:rPr lang="en-US" sz="2250" dirty="0" smtClean="0"/>
              <a:t>Remember that even if your local or state regulations require a shorter time period for document retention, you must follow the FCC program rule for documents related to E-rate.</a:t>
            </a:r>
          </a:p>
          <a:p>
            <a:pPr>
              <a:spcAft>
                <a:spcPts val="600"/>
              </a:spcAft>
            </a:pPr>
            <a:r>
              <a:rPr lang="en-US" sz="2250" dirty="0" smtClean="0"/>
              <a:t>Keep in mind that some documents (e.g., multi-year contracts, notice of public hearing or meeting for CIPA) must be kept for five years after the latest funding year they affect.</a:t>
            </a:r>
          </a:p>
        </p:txBody>
      </p:sp>
      <p:sp>
        <p:nvSpPr>
          <p:cNvPr id="3" name="Text Placeholder 2"/>
          <p:cNvSpPr>
            <a:spLocks noGrp="1"/>
          </p:cNvSpPr>
          <p:nvPr>
            <p:ph type="body" sz="quarter" idx="11"/>
          </p:nvPr>
        </p:nvSpPr>
        <p:spPr>
          <a:xfrm>
            <a:off x="457200" y="1600200"/>
            <a:ext cx="8229600" cy="609600"/>
          </a:xfrm>
        </p:spPr>
        <p:txBody>
          <a:bodyPr/>
          <a:lstStyle/>
          <a:p>
            <a:r>
              <a:rPr lang="en-US" dirty="0" smtClean="0"/>
              <a:t>Inadequate document retention</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Document Retention</a:t>
            </a:r>
            <a:endParaRPr lang="en-US" dirty="0"/>
          </a:p>
        </p:txBody>
      </p:sp>
    </p:spTree>
    <p:extLst>
      <p:ext uri="{BB962C8B-B14F-4D97-AF65-F5344CB8AC3E}">
        <p14:creationId xmlns:p14="http://schemas.microsoft.com/office/powerpoint/2010/main" val="730911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Applicants are often surprised by parts of the process, such as required forms or requests, looming deadlines, or requests for supporting documentation. Not being prepared can lead to:</a:t>
            </a:r>
          </a:p>
          <a:p>
            <a:pPr marL="347472" indent="-347472">
              <a:spcAft>
                <a:spcPts val="600"/>
              </a:spcAft>
            </a:pPr>
            <a:r>
              <a:rPr lang="en-US" sz="2400" dirty="0" smtClean="0"/>
              <a:t>Incorrectly filed forms or requests due to unexpected and impending deadlines.</a:t>
            </a:r>
          </a:p>
          <a:p>
            <a:pPr marL="347472" indent="-347472">
              <a:spcAft>
                <a:spcPts val="600"/>
              </a:spcAft>
            </a:pPr>
            <a:r>
              <a:rPr lang="en-US" sz="2400" dirty="0" smtClean="0"/>
              <a:t>Denials or reductions in funding due to the inability to support requests.</a:t>
            </a:r>
          </a:p>
          <a:p>
            <a:pPr marL="347472" indent="-347472">
              <a:spcAft>
                <a:spcPts val="600"/>
              </a:spcAft>
            </a:pPr>
            <a:r>
              <a:rPr lang="en-US" sz="2400" dirty="0" smtClean="0"/>
              <a:t>Inability to provide documentation for audits, especially when the responsible staff member is no longer there.</a:t>
            </a:r>
          </a:p>
        </p:txBody>
      </p:sp>
      <p:sp>
        <p:nvSpPr>
          <p:cNvPr id="3" name="Text Placeholder 2"/>
          <p:cNvSpPr>
            <a:spLocks noGrp="1"/>
          </p:cNvSpPr>
          <p:nvPr>
            <p:ph type="body" sz="quarter" idx="11"/>
          </p:nvPr>
        </p:nvSpPr>
        <p:spPr/>
        <p:txBody>
          <a:bodyPr/>
          <a:lstStyle/>
          <a:p>
            <a:r>
              <a:rPr lang="en-US" dirty="0" smtClean="0"/>
              <a:t>Managing your </a:t>
            </a:r>
            <a:r>
              <a:rPr lang="en-US" dirty="0" err="1" smtClean="0"/>
              <a:t>E-rate</a:t>
            </a:r>
            <a:r>
              <a:rPr lang="en-US" dirty="0" smtClean="0"/>
              <a:t> process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Managing the Process</a:t>
            </a:r>
            <a:endParaRPr lang="en-US" dirty="0"/>
          </a:p>
        </p:txBody>
      </p:sp>
    </p:spTree>
    <p:extLst>
      <p:ext uri="{BB962C8B-B14F-4D97-AF65-F5344CB8AC3E}">
        <p14:creationId xmlns:p14="http://schemas.microsoft.com/office/powerpoint/2010/main" val="14334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a:spcAft>
                <a:spcPts val="600"/>
              </a:spcAft>
            </a:pPr>
            <a:r>
              <a:rPr lang="en-US" dirty="0" smtClean="0"/>
              <a:t>Paper Forms</a:t>
            </a:r>
            <a:endParaRPr lang="en-US" dirty="0"/>
          </a:p>
        </p:txBody>
      </p:sp>
      <p:sp>
        <p:nvSpPr>
          <p:cNvPr id="9" name="Text Placeholder 2"/>
          <p:cNvSpPr>
            <a:spLocks noGrp="1"/>
          </p:cNvSpPr>
          <p:nvPr>
            <p:ph type="body" sz="quarter" idx="11"/>
          </p:nvPr>
        </p:nvSpPr>
        <p:spPr>
          <a:xfrm>
            <a:off x="762000" y="1143000"/>
            <a:ext cx="7467600" cy="609600"/>
          </a:xfrm>
        </p:spPr>
        <p:txBody>
          <a:bodyPr/>
          <a:lstStyle/>
          <a:p>
            <a:r>
              <a:rPr lang="en-US" dirty="0" smtClean="0"/>
              <a:t>Unsigned, undated FCC Form 486 paper certification</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00" t="24132" r="33429" b="10599"/>
          <a:stretch/>
        </p:blipFill>
        <p:spPr bwMode="auto">
          <a:xfrm>
            <a:off x="1981200" y="1783080"/>
            <a:ext cx="470154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696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To avoid delays and/or denials:</a:t>
            </a:r>
          </a:p>
          <a:p>
            <a:pPr marL="347472" indent="-347472">
              <a:spcAft>
                <a:spcPts val="600"/>
              </a:spcAft>
            </a:pPr>
            <a:r>
              <a:rPr lang="en-US" sz="2400" dirty="0" smtClean="0"/>
              <a:t>Stay informed.</a:t>
            </a:r>
          </a:p>
          <a:p>
            <a:pPr marL="747522" lvl="1" indent="-347472">
              <a:spcAft>
                <a:spcPts val="600"/>
              </a:spcAft>
            </a:pPr>
            <a:r>
              <a:rPr lang="en-US" sz="2400" dirty="0" smtClean="0"/>
              <a:t>Review the guidance information on the USAC website.</a:t>
            </a:r>
          </a:p>
          <a:p>
            <a:pPr marL="747522" lvl="1" indent="-347472">
              <a:spcAft>
                <a:spcPts val="600"/>
              </a:spcAft>
            </a:pPr>
            <a:r>
              <a:rPr lang="en-US" sz="2400" dirty="0" smtClean="0"/>
              <a:t>Subscribe to the </a:t>
            </a:r>
            <a:r>
              <a:rPr lang="en-US" sz="2400" dirty="0" smtClean="0">
                <a:hlinkClick r:id="rId2"/>
              </a:rPr>
              <a:t>SL News Brief</a:t>
            </a:r>
            <a:r>
              <a:rPr lang="en-US" sz="2400" dirty="0" smtClean="0"/>
              <a:t>.</a:t>
            </a:r>
          </a:p>
          <a:p>
            <a:pPr marL="347472" indent="-347472">
              <a:spcAft>
                <a:spcPts val="600"/>
              </a:spcAft>
            </a:pPr>
            <a:r>
              <a:rPr lang="en-US" sz="2400" dirty="0" smtClean="0"/>
              <a:t>Plan ahead.</a:t>
            </a:r>
          </a:p>
          <a:p>
            <a:pPr marL="747522" lvl="1" indent="-347472">
              <a:spcAft>
                <a:spcPts val="600"/>
              </a:spcAft>
            </a:pPr>
            <a:r>
              <a:rPr lang="en-US" sz="2400" dirty="0" smtClean="0"/>
              <a:t>Create a timeline of your </a:t>
            </a:r>
            <a:r>
              <a:rPr lang="en-US" sz="2400" dirty="0" err="1" smtClean="0"/>
              <a:t>E-rate</a:t>
            </a:r>
            <a:r>
              <a:rPr lang="en-US" sz="2400" dirty="0" smtClean="0"/>
              <a:t> activities and follow it.</a:t>
            </a:r>
          </a:p>
          <a:p>
            <a:pPr marL="747522" lvl="1" indent="-347472">
              <a:spcAft>
                <a:spcPts val="600"/>
              </a:spcAft>
            </a:pPr>
            <a:r>
              <a:rPr lang="en-US" sz="2400" dirty="0" smtClean="0"/>
              <a:t>Submit required forms and requests well before the deadline.</a:t>
            </a:r>
            <a:br>
              <a:rPr lang="en-US" sz="2400" dirty="0" smtClean="0"/>
            </a:br>
            <a:r>
              <a:rPr lang="en-US" sz="2400" dirty="0" smtClean="0"/>
              <a:t>		</a:t>
            </a:r>
          </a:p>
        </p:txBody>
      </p:sp>
      <p:sp>
        <p:nvSpPr>
          <p:cNvPr id="3" name="Text Placeholder 2"/>
          <p:cNvSpPr>
            <a:spLocks noGrp="1"/>
          </p:cNvSpPr>
          <p:nvPr>
            <p:ph type="body" sz="quarter" idx="11"/>
          </p:nvPr>
        </p:nvSpPr>
        <p:spPr/>
        <p:txBody>
          <a:bodyPr/>
          <a:lstStyle/>
          <a:p>
            <a:r>
              <a:rPr lang="en-US" dirty="0" smtClean="0"/>
              <a:t>Managing your </a:t>
            </a:r>
            <a:r>
              <a:rPr lang="en-US" dirty="0" err="1" smtClean="0"/>
              <a:t>E-rate</a:t>
            </a:r>
            <a:r>
              <a:rPr lang="en-US" dirty="0" smtClean="0"/>
              <a:t> process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Managing the Process</a:t>
            </a:r>
            <a:endParaRPr lang="en-US" dirty="0"/>
          </a:p>
        </p:txBody>
      </p:sp>
    </p:spTree>
    <p:extLst>
      <p:ext uri="{BB962C8B-B14F-4D97-AF65-F5344CB8AC3E}">
        <p14:creationId xmlns:p14="http://schemas.microsoft.com/office/powerpoint/2010/main" val="3485844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To avoid delays and/or denials (cont.):</a:t>
            </a:r>
          </a:p>
          <a:p>
            <a:pPr marL="347472" indent="-347472">
              <a:spcAft>
                <a:spcPts val="600"/>
              </a:spcAft>
            </a:pPr>
            <a:r>
              <a:rPr lang="en-US" sz="2400" dirty="0" smtClean="0"/>
              <a:t>Track your submissions.</a:t>
            </a:r>
          </a:p>
          <a:p>
            <a:pPr marL="747522" lvl="1" indent="-347472">
              <a:spcAft>
                <a:spcPts val="600"/>
              </a:spcAft>
            </a:pPr>
            <a:r>
              <a:rPr lang="en-US" sz="2400" dirty="0" smtClean="0"/>
              <a:t>Call CSB for the status of paper form data entry.</a:t>
            </a:r>
          </a:p>
          <a:p>
            <a:pPr marL="747522" lvl="1" indent="-347472">
              <a:spcAft>
                <a:spcPts val="600"/>
              </a:spcAft>
            </a:pPr>
            <a:r>
              <a:rPr lang="en-US" sz="2400" dirty="0" smtClean="0"/>
              <a:t>Familiarize yourself with the tools on the </a:t>
            </a:r>
            <a:r>
              <a:rPr lang="en-US" sz="2400" dirty="0" smtClean="0">
                <a:hlinkClick r:id="rId2"/>
              </a:rPr>
              <a:t>Search Tools</a:t>
            </a:r>
            <a:r>
              <a:rPr lang="en-US" sz="2400" dirty="0" smtClean="0"/>
              <a:t> page to verify postings and certifications, and to track the progress of reviews and requests.</a:t>
            </a:r>
          </a:p>
          <a:p>
            <a:pPr marL="347472" indent="-347472">
              <a:spcAft>
                <a:spcPts val="600"/>
              </a:spcAft>
            </a:pPr>
            <a:r>
              <a:rPr lang="en-US" sz="2400" dirty="0" smtClean="0"/>
              <a:t>If you need it, request an extension before the deadline.</a:t>
            </a:r>
          </a:p>
          <a:p>
            <a:pPr marL="347472" indent="-347472">
              <a:spcAft>
                <a:spcPts val="600"/>
              </a:spcAft>
            </a:pPr>
            <a:r>
              <a:rPr lang="en-US" sz="2400" dirty="0" smtClean="0"/>
              <a:t>Ask questions.</a:t>
            </a:r>
          </a:p>
        </p:txBody>
      </p:sp>
      <p:sp>
        <p:nvSpPr>
          <p:cNvPr id="3" name="Text Placeholder 2"/>
          <p:cNvSpPr>
            <a:spLocks noGrp="1"/>
          </p:cNvSpPr>
          <p:nvPr>
            <p:ph type="body" sz="quarter" idx="11"/>
          </p:nvPr>
        </p:nvSpPr>
        <p:spPr/>
        <p:txBody>
          <a:bodyPr/>
          <a:lstStyle/>
          <a:p>
            <a:r>
              <a:rPr lang="en-US" dirty="0" smtClean="0"/>
              <a:t>Managing your </a:t>
            </a:r>
            <a:r>
              <a:rPr lang="en-US" dirty="0" err="1" smtClean="0"/>
              <a:t>E-rate</a:t>
            </a:r>
            <a:r>
              <a:rPr lang="en-US" dirty="0" smtClean="0"/>
              <a:t> process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Managing the Process</a:t>
            </a:r>
            <a:endParaRPr lang="en-US" dirty="0"/>
          </a:p>
        </p:txBody>
      </p:sp>
    </p:spTree>
    <p:extLst>
      <p:ext uri="{BB962C8B-B14F-4D97-AF65-F5344CB8AC3E}">
        <p14:creationId xmlns:p14="http://schemas.microsoft.com/office/powerpoint/2010/main" val="3832061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ctr">
              <a:buNone/>
            </a:pPr>
            <a:endParaRPr lang="en-US" sz="5000" b="1" dirty="0" smtClean="0">
              <a:solidFill>
                <a:srgbClr val="0070C0"/>
              </a:solidFill>
            </a:endParaRPr>
          </a:p>
          <a:p>
            <a:pPr marL="0" indent="0" algn="ctr">
              <a:buNone/>
            </a:pPr>
            <a:r>
              <a:rPr lang="en-US" sz="5000" b="1" dirty="0" smtClean="0">
                <a:solidFill>
                  <a:srgbClr val="0070C0"/>
                </a:solidFill>
              </a:rPr>
              <a:t>Questions?</a:t>
            </a:r>
            <a:endParaRPr lang="en-US" sz="5000" b="1" dirty="0">
              <a:solidFill>
                <a:srgbClr val="0070C0"/>
              </a:solidFill>
            </a:endParaRPr>
          </a:p>
        </p:txBody>
      </p:sp>
    </p:spTree>
    <p:extLst>
      <p:ext uri="{BB962C8B-B14F-4D97-AF65-F5344CB8AC3E}">
        <p14:creationId xmlns:p14="http://schemas.microsoft.com/office/powerpoint/2010/main" val="3698973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a:spcAft>
                <a:spcPts val="600"/>
              </a:spcAft>
            </a:pPr>
            <a:r>
              <a:rPr lang="en-US" dirty="0" smtClean="0"/>
              <a:t>Paper Forms</a:t>
            </a:r>
            <a:endParaRPr lang="en-US" dirty="0"/>
          </a:p>
        </p:txBody>
      </p:sp>
      <p:pic>
        <p:nvPicPr>
          <p:cNvPr id="7" name="Picture 6"/>
          <p:cNvPicPr/>
          <p:nvPr/>
        </p:nvPicPr>
        <p:blipFill rotWithShape="1">
          <a:blip r:embed="rId2"/>
          <a:srcRect l="24455" t="34952" r="41847" b="14889"/>
          <a:stretch/>
        </p:blipFill>
        <p:spPr bwMode="auto">
          <a:xfrm>
            <a:off x="533400" y="2689860"/>
            <a:ext cx="3836670" cy="340614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22357" t="33682" r="42900" b="15443"/>
          <a:stretch/>
        </p:blipFill>
        <p:spPr bwMode="auto">
          <a:xfrm>
            <a:off x="4650105" y="2590800"/>
            <a:ext cx="3960495" cy="3458845"/>
          </a:xfrm>
          <a:prstGeom prst="rect">
            <a:avLst/>
          </a:prstGeom>
          <a:ln>
            <a:noFill/>
          </a:ln>
          <a:extLst>
            <a:ext uri="{53640926-AAD7-44D8-BBD7-CCE9431645EC}">
              <a14:shadowObscured xmlns:a14="http://schemas.microsoft.com/office/drawing/2010/main"/>
            </a:ext>
          </a:extLst>
        </p:spPr>
      </p:pic>
      <p:sp>
        <p:nvSpPr>
          <p:cNvPr id="9" name="Text Placeholder 2"/>
          <p:cNvSpPr>
            <a:spLocks noGrp="1"/>
          </p:cNvSpPr>
          <p:nvPr>
            <p:ph type="body" sz="quarter" idx="11"/>
          </p:nvPr>
        </p:nvSpPr>
        <p:spPr>
          <a:xfrm>
            <a:off x="4572000" y="1143000"/>
            <a:ext cx="4114800" cy="1371600"/>
          </a:xfrm>
        </p:spPr>
        <p:txBody>
          <a:bodyPr/>
          <a:lstStyle/>
          <a:p>
            <a:r>
              <a:rPr lang="en-US" dirty="0" smtClean="0"/>
              <a:t>FCC Form 472 – service provider certification page 4 signed by same applicant</a:t>
            </a:r>
            <a:endParaRPr lang="en-US" dirty="0"/>
          </a:p>
        </p:txBody>
      </p:sp>
      <p:sp>
        <p:nvSpPr>
          <p:cNvPr id="10" name="Text Placeholder 2"/>
          <p:cNvSpPr>
            <a:spLocks noGrp="1"/>
          </p:cNvSpPr>
          <p:nvPr>
            <p:ph type="body" sz="quarter" idx="11"/>
          </p:nvPr>
        </p:nvSpPr>
        <p:spPr>
          <a:xfrm>
            <a:off x="457200" y="1143000"/>
            <a:ext cx="4114800" cy="1371600"/>
          </a:xfrm>
        </p:spPr>
        <p:txBody>
          <a:bodyPr/>
          <a:lstStyle/>
          <a:p>
            <a:r>
              <a:rPr lang="en-US" dirty="0" smtClean="0"/>
              <a:t>FCC Form 472 – applicant certification page 3 signed by applicant</a:t>
            </a:r>
            <a:endParaRPr lang="en-US" dirty="0"/>
          </a:p>
        </p:txBody>
      </p:sp>
    </p:spTree>
    <p:extLst>
      <p:ext uri="{BB962C8B-B14F-4D97-AF65-F5344CB8AC3E}">
        <p14:creationId xmlns:p14="http://schemas.microsoft.com/office/powerpoint/2010/main" val="1583982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To avoid delays and/or denials:</a:t>
            </a:r>
            <a:endParaRPr lang="en-US" sz="2400" dirty="0">
              <a:solidFill>
                <a:srgbClr val="FF0000"/>
              </a:solidFill>
            </a:endParaRPr>
          </a:p>
          <a:p>
            <a:pPr marL="347472" indent="-347472">
              <a:spcAft>
                <a:spcPts val="600"/>
              </a:spcAft>
            </a:pPr>
            <a:r>
              <a:rPr lang="en-US" sz="2400" dirty="0" smtClean="0"/>
              <a:t>File online if possible.</a:t>
            </a:r>
          </a:p>
          <a:p>
            <a:pPr marL="347472" indent="-347472">
              <a:spcAft>
                <a:spcPts val="600"/>
              </a:spcAft>
            </a:pPr>
            <a:r>
              <a:rPr lang="en-US" sz="2400" dirty="0" smtClean="0"/>
              <a:t>Check your work for accuracy.</a:t>
            </a:r>
          </a:p>
          <a:p>
            <a:pPr marL="347472" indent="-347472">
              <a:spcAft>
                <a:spcPts val="600"/>
              </a:spcAft>
            </a:pPr>
            <a:r>
              <a:rPr lang="en-US" sz="2400" dirty="0" smtClean="0"/>
              <a:t>Refer to the source documents that contain the correct information (e.g., Funding Commitment Decision Letter, FCC Form 486 Notification Letter) when you work on your forms.</a:t>
            </a:r>
          </a:p>
          <a:p>
            <a:r>
              <a:rPr lang="en-US" sz="2400" dirty="0" smtClean="0"/>
              <a:t>Ask CSB for help if you need it.</a:t>
            </a:r>
          </a:p>
          <a:p>
            <a:pPr lvl="1"/>
            <a:r>
              <a:rPr lang="en-US" sz="2400" dirty="0" smtClean="0">
                <a:hlinkClick r:id="rId2"/>
              </a:rPr>
              <a:t>Submit a Question</a:t>
            </a:r>
            <a:r>
              <a:rPr lang="en-US" sz="2400" dirty="0" smtClean="0"/>
              <a:t> or call </a:t>
            </a:r>
            <a:r>
              <a:rPr lang="en-US" sz="2400" dirty="0" smtClean="0"/>
              <a:t>(</a:t>
            </a:r>
            <a:r>
              <a:rPr lang="en-US" sz="2400" dirty="0" smtClean="0"/>
              <a:t>888) 203-8100</a:t>
            </a:r>
            <a:r>
              <a:rPr lang="en-US" sz="2400" dirty="0" smtClean="0"/>
              <a:t>.</a:t>
            </a:r>
            <a:endParaRPr lang="en-US" sz="2400" dirty="0"/>
          </a:p>
        </p:txBody>
      </p:sp>
      <p:sp>
        <p:nvSpPr>
          <p:cNvPr id="3" name="Text Placeholder 2"/>
          <p:cNvSpPr>
            <a:spLocks noGrp="1"/>
          </p:cNvSpPr>
          <p:nvPr>
            <p:ph type="body" sz="quarter" idx="11"/>
          </p:nvPr>
        </p:nvSpPr>
        <p:spPr/>
        <p:txBody>
          <a:bodyPr/>
          <a:lstStyle/>
          <a:p>
            <a:r>
              <a:rPr lang="en-US" dirty="0"/>
              <a:t>Submitting paper forms containing errors</a:t>
            </a:r>
          </a:p>
        </p:txBody>
      </p:sp>
      <p:sp>
        <p:nvSpPr>
          <p:cNvPr id="4" name="Text Placeholder 3"/>
          <p:cNvSpPr>
            <a:spLocks noGrp="1"/>
          </p:cNvSpPr>
          <p:nvPr>
            <p:ph type="body" sz="quarter" idx="12"/>
          </p:nvPr>
        </p:nvSpPr>
        <p:spPr/>
        <p:txBody>
          <a:bodyPr/>
          <a:lstStyle/>
          <a:p>
            <a:pPr>
              <a:spcAft>
                <a:spcPts val="600"/>
              </a:spcAft>
            </a:pPr>
            <a:r>
              <a:rPr lang="en-US" dirty="0" smtClean="0"/>
              <a:t>Paper Forms</a:t>
            </a:r>
            <a:endParaRPr lang="en-US" dirty="0"/>
          </a:p>
        </p:txBody>
      </p:sp>
    </p:spTree>
    <p:extLst>
      <p:ext uri="{BB962C8B-B14F-4D97-AF65-F5344CB8AC3E}">
        <p14:creationId xmlns:p14="http://schemas.microsoft.com/office/powerpoint/2010/main" val="1120439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534400" cy="4038600"/>
          </a:xfrm>
        </p:spPr>
        <p:txBody>
          <a:bodyPr/>
          <a:lstStyle/>
          <a:p>
            <a:pPr marL="0" indent="0">
              <a:spcAft>
                <a:spcPts val="600"/>
              </a:spcAft>
              <a:buNone/>
            </a:pPr>
            <a:r>
              <a:rPr lang="en-US" sz="2400" i="1" dirty="0" smtClean="0"/>
              <a:t>Many FCC forms and requests are subject to deadlines. Missing a deadline can have negative consequences, including:</a:t>
            </a:r>
            <a:endParaRPr lang="en-US" sz="2400" dirty="0">
              <a:solidFill>
                <a:srgbClr val="FF0000"/>
              </a:solidFill>
            </a:endParaRPr>
          </a:p>
          <a:p>
            <a:pPr marL="347472" indent="-347472">
              <a:spcAft>
                <a:spcPts val="600"/>
              </a:spcAft>
            </a:pPr>
            <a:r>
              <a:rPr lang="en-US" sz="2400" dirty="0" smtClean="0"/>
              <a:t>An FCC Form 471 submitted after the close of the filing window will not be considered for funding.</a:t>
            </a:r>
          </a:p>
          <a:p>
            <a:pPr marL="347472" indent="-347472">
              <a:spcAft>
                <a:spcPts val="600"/>
              </a:spcAft>
            </a:pPr>
            <a:r>
              <a:rPr lang="en-US" sz="2400" dirty="0" smtClean="0"/>
              <a:t>An FCC Form 486 submitted after the deadline will have its service start date adjusted to the date 120 days before receipt or postmark of the form. Invoices for services delivered before the adjusted service start date will not be paid.</a:t>
            </a:r>
          </a:p>
          <a:p>
            <a:pPr marL="347472" indent="-347472">
              <a:spcAft>
                <a:spcPts val="600"/>
              </a:spcAft>
            </a:pPr>
            <a:r>
              <a:rPr lang="en-US" sz="2400" dirty="0" smtClean="0"/>
              <a:t>An appeal submitted after the 60-day deadline will be dismissed.</a:t>
            </a:r>
            <a:endParaRPr lang="en-US" sz="2400" dirty="0"/>
          </a:p>
          <a:p>
            <a:endParaRPr lang="en-US" dirty="0"/>
          </a:p>
        </p:txBody>
      </p:sp>
      <p:sp>
        <p:nvSpPr>
          <p:cNvPr id="3" name="Text Placeholder 2"/>
          <p:cNvSpPr>
            <a:spLocks noGrp="1"/>
          </p:cNvSpPr>
          <p:nvPr>
            <p:ph type="body" sz="quarter" idx="11"/>
          </p:nvPr>
        </p:nvSpPr>
        <p:spPr>
          <a:xfrm>
            <a:off x="457200" y="1600200"/>
            <a:ext cx="8229600" cy="609600"/>
          </a:xfrm>
        </p:spPr>
        <p:txBody>
          <a:bodyPr/>
          <a:lstStyle/>
          <a:p>
            <a:r>
              <a:rPr lang="en-US" dirty="0" smtClean="0"/>
              <a:t>Missing deadlines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Deadlines</a:t>
            </a:r>
            <a:endParaRPr lang="en-US" dirty="0"/>
          </a:p>
        </p:txBody>
      </p:sp>
    </p:spTree>
    <p:extLst>
      <p:ext uri="{BB962C8B-B14F-4D97-AF65-F5344CB8AC3E}">
        <p14:creationId xmlns:p14="http://schemas.microsoft.com/office/powerpoint/2010/main" val="4004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209800"/>
            <a:ext cx="8229600" cy="4343400"/>
          </a:xfrm>
        </p:spPr>
        <p:txBody>
          <a:bodyPr/>
          <a:lstStyle/>
          <a:p>
            <a:pPr marL="0" indent="0">
              <a:spcAft>
                <a:spcPts val="600"/>
              </a:spcAft>
              <a:buNone/>
            </a:pPr>
            <a:r>
              <a:rPr lang="en-US" sz="2400" i="1" dirty="0" smtClean="0"/>
              <a:t>Common problems (cont.)</a:t>
            </a:r>
          </a:p>
          <a:p>
            <a:pPr marL="347472" indent="-347472">
              <a:spcAft>
                <a:spcPts val="600"/>
              </a:spcAft>
            </a:pPr>
            <a:r>
              <a:rPr lang="en-US" sz="2250" dirty="0" smtClean="0"/>
              <a:t>A service delivery deadline extension requests submitted after the last day to receive services will be rejected.</a:t>
            </a:r>
          </a:p>
          <a:p>
            <a:pPr marL="347472" indent="-347472">
              <a:spcAft>
                <a:spcPts val="600"/>
              </a:spcAft>
            </a:pPr>
            <a:r>
              <a:rPr lang="en-US" sz="2250" dirty="0" smtClean="0"/>
              <a:t>An invoice submitted after the invoice deadline will be rejected.  To resubmit, an invoice deadline extension request must first be submitted to USAC and approved.</a:t>
            </a:r>
          </a:p>
          <a:p>
            <a:pPr marL="347472" indent="-347472">
              <a:spcAft>
                <a:spcPts val="600"/>
              </a:spcAft>
            </a:pPr>
            <a:r>
              <a:rPr lang="en-US" sz="2250" dirty="0"/>
              <a:t>M</a:t>
            </a:r>
            <a:r>
              <a:rPr lang="en-US" sz="2250" dirty="0" smtClean="0"/>
              <a:t>inisterial or clerical error corrections submitted after the FCDL is issued will not be made by PIA.</a:t>
            </a:r>
          </a:p>
          <a:p>
            <a:pPr marL="347472" indent="-347472">
              <a:spcAft>
                <a:spcPts val="600"/>
              </a:spcAft>
            </a:pPr>
            <a:r>
              <a:rPr lang="en-US" sz="2250" dirty="0" smtClean="0"/>
              <a:t>PIA questions that are not answered result in a decision based on the information at hand, which may lead to a reduction or a denial.</a:t>
            </a:r>
            <a:endParaRPr lang="en-US" sz="2250" dirty="0"/>
          </a:p>
        </p:txBody>
      </p:sp>
      <p:sp>
        <p:nvSpPr>
          <p:cNvPr id="3" name="Text Placeholder 2"/>
          <p:cNvSpPr>
            <a:spLocks noGrp="1"/>
          </p:cNvSpPr>
          <p:nvPr>
            <p:ph type="body" sz="quarter" idx="11"/>
          </p:nvPr>
        </p:nvSpPr>
        <p:spPr>
          <a:xfrm>
            <a:off x="457200" y="1600200"/>
            <a:ext cx="8229600" cy="609600"/>
          </a:xfrm>
        </p:spPr>
        <p:txBody>
          <a:bodyPr/>
          <a:lstStyle/>
          <a:p>
            <a:r>
              <a:rPr lang="en-US" dirty="0" smtClean="0"/>
              <a:t>Missing deadlines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Deadlines</a:t>
            </a:r>
            <a:endParaRPr lang="en-US" dirty="0"/>
          </a:p>
        </p:txBody>
      </p:sp>
    </p:spTree>
    <p:extLst>
      <p:ext uri="{BB962C8B-B14F-4D97-AF65-F5344CB8AC3E}">
        <p14:creationId xmlns:p14="http://schemas.microsoft.com/office/powerpoint/2010/main" val="96907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Aft>
                <a:spcPts val="600"/>
              </a:spcAft>
              <a:buNone/>
            </a:pPr>
            <a:r>
              <a:rPr lang="en-US" sz="2400" i="1" dirty="0" smtClean="0"/>
              <a:t>To avoid delays and/or denials:</a:t>
            </a:r>
            <a:endParaRPr lang="en-US" sz="2400" dirty="0">
              <a:solidFill>
                <a:srgbClr val="FF0000"/>
              </a:solidFill>
            </a:endParaRPr>
          </a:p>
          <a:p>
            <a:r>
              <a:rPr lang="en-US" sz="2400" dirty="0" smtClean="0"/>
              <a:t>Don’t wait until the last minute to file forms, submit requests, or respond to questions.</a:t>
            </a:r>
          </a:p>
          <a:p>
            <a:r>
              <a:rPr lang="en-US" sz="2400" dirty="0" smtClean="0"/>
              <a:t>Track your upcoming deadlines and manage your time wisely to meet them.</a:t>
            </a:r>
          </a:p>
          <a:p>
            <a:r>
              <a:rPr lang="en-US" sz="2400" dirty="0" smtClean="0"/>
              <a:t>Check your submissions for completeness and accuracy. </a:t>
            </a:r>
          </a:p>
          <a:p>
            <a:r>
              <a:rPr lang="en-US" sz="2400" dirty="0" smtClean="0"/>
              <a:t>Use the </a:t>
            </a:r>
            <a:r>
              <a:rPr lang="en-US" sz="2400" dirty="0" smtClean="0">
                <a:hlinkClick r:id="rId2"/>
              </a:rPr>
              <a:t>Deadlines</a:t>
            </a:r>
            <a:r>
              <a:rPr lang="en-US" sz="2400" dirty="0" smtClean="0"/>
              <a:t> tool if you’re not sure of a deadline.</a:t>
            </a:r>
          </a:p>
          <a:p>
            <a:r>
              <a:rPr lang="en-US" sz="2400" dirty="0" smtClean="0"/>
              <a:t>Ask CSB for help if you need it.</a:t>
            </a:r>
          </a:p>
        </p:txBody>
      </p:sp>
      <p:sp>
        <p:nvSpPr>
          <p:cNvPr id="3" name="Text Placeholder 2"/>
          <p:cNvSpPr>
            <a:spLocks noGrp="1"/>
          </p:cNvSpPr>
          <p:nvPr>
            <p:ph type="body" sz="quarter" idx="11"/>
          </p:nvPr>
        </p:nvSpPr>
        <p:spPr/>
        <p:txBody>
          <a:bodyPr/>
          <a:lstStyle/>
          <a:p>
            <a:r>
              <a:rPr lang="en-US" dirty="0" smtClean="0"/>
              <a:t>Missing deadlines</a:t>
            </a:r>
            <a:endParaRPr lang="en-US" dirty="0"/>
          </a:p>
        </p:txBody>
      </p:sp>
      <p:sp>
        <p:nvSpPr>
          <p:cNvPr id="4" name="Text Placeholder 3"/>
          <p:cNvSpPr>
            <a:spLocks noGrp="1"/>
          </p:cNvSpPr>
          <p:nvPr>
            <p:ph type="body" sz="quarter" idx="12"/>
          </p:nvPr>
        </p:nvSpPr>
        <p:spPr/>
        <p:txBody>
          <a:bodyPr/>
          <a:lstStyle/>
          <a:p>
            <a:pPr>
              <a:spcAft>
                <a:spcPts val="600"/>
              </a:spcAft>
            </a:pPr>
            <a:r>
              <a:rPr lang="en-US" dirty="0" smtClean="0"/>
              <a:t>Deadlines</a:t>
            </a:r>
            <a:endParaRPr lang="en-US" dirty="0"/>
          </a:p>
        </p:txBody>
      </p:sp>
    </p:spTree>
    <p:extLst>
      <p:ext uri="{BB962C8B-B14F-4D97-AF65-F5344CB8AC3E}">
        <p14:creationId xmlns:p14="http://schemas.microsoft.com/office/powerpoint/2010/main" val="2906178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0070C0"/>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ticky xmlns="6dd97b33-aba7-4b7a-8530-76b27dec7283">false</Sticky>
    <Share xmlns="6dd97b33-aba7-4b7a-8530-76b27dec7283">false</Share>
    <Dept_Hidden xmlns="6e3d0f97-b399-4212-93f2-28e795c0586f">General Counsel</Dept_Hidden>
  </documentManagement>
</p:properties>
</file>

<file path=customXml/item3.xml><?xml version="1.0" encoding="utf-8"?>
<ct:contentTypeSchema xmlns:ct="http://schemas.microsoft.com/office/2006/metadata/contentType" xmlns:ma="http://schemas.microsoft.com/office/2006/metadata/properties/metaAttributes" ct:_="" ma:_="" ma:contentTypeName="Word Doc" ma:contentTypeID="0x010100FCF7CCC3498C2246B96E8299F6001594010082F12E2AB5841D4DB52B628DA5F89880" ma:contentTypeVersion="6" ma:contentTypeDescription="Top-level content type; includes Share and Sticky site columns." ma:contentTypeScope="" ma:versionID="dc219c1b51cfb3a0c22c8beac3d0ff48">
  <xsd:schema xmlns:xsd="http://www.w3.org/2001/XMLSchema" xmlns:p="http://schemas.microsoft.com/office/2006/metadata/properties" xmlns:ns2="6dd97b33-aba7-4b7a-8530-76b27dec7283" xmlns:ns3="6e3d0f97-b399-4212-93f2-28e795c0586f" targetNamespace="http://schemas.microsoft.com/office/2006/metadata/properties" ma:root="true" ma:fieldsID="d228e882e414a962d4ce232911e91386" ns2:_="" ns3:_="">
    <xsd:import namespace="6dd97b33-aba7-4b7a-8530-76b27dec7283"/>
    <xsd:import namespace="6e3d0f97-b399-4212-93f2-28e795c0586f"/>
    <xsd:element name="properties">
      <xsd:complexType>
        <xsd:sequence>
          <xsd:element name="documentManagement">
            <xsd:complexType>
              <xsd:all>
                <xsd:element ref="ns2:Share" minOccurs="0"/>
                <xsd:element ref="ns2:Sticky" minOccurs="0"/>
                <xsd:element ref="ns3:Dept_Hidden" minOccurs="0"/>
              </xsd:all>
            </xsd:complexType>
          </xsd:element>
        </xsd:sequence>
      </xsd:complexType>
    </xsd:element>
  </xsd:schema>
  <xsd:schema xmlns:xsd="http://www.w3.org/2001/XMLSchema" xmlns:dms="http://schemas.microsoft.com/office/2006/documentManagement/types" targetNamespace="6dd97b33-aba7-4b7a-8530-76b27dec7283" elementFormDefault="qualified">
    <xsd:import namespace="http://schemas.microsoft.com/office/2006/documentManagement/types"/>
    <xsd:element name="Share" ma:index="8" nillable="true" ma:displayName="Share" ma:default="0" ma:description="Share this item on the USAC Intranet main site? (Items do NOT appear on the home page. Applies only to Department sites, not sub-sites).  PLEASE DO NOT ABUSE THIS OPTION!!" ma:internalName="Share">
      <xsd:simpleType>
        <xsd:restriction base="dms:Boolean"/>
      </xsd:simpleType>
    </xsd:element>
    <xsd:element name="Sticky" ma:index="9" nillable="true" ma:displayName="Sticky" ma:default="0" ma:description="Marks an item for special treatment, e.g. posting on the team's home page, or staying at the top of a list." ma:internalName="Sticky">
      <xsd:simpleType>
        <xsd:restriction base="dms:Boolean"/>
      </xsd:simpleType>
    </xsd:element>
  </xsd:schema>
  <xsd:schema xmlns:xsd="http://www.w3.org/2001/XMLSchema" xmlns:dms="http://schemas.microsoft.com/office/2006/documentManagement/types" targetNamespace="6e3d0f97-b399-4212-93f2-28e795c0586f" elementFormDefault="qualified">
    <xsd:import namespace="http://schemas.microsoft.com/office/2006/documentManagement/types"/>
    <xsd:element name="Dept_Hidden" ma:index="10" nillable="true" ma:displayName="Dept_Hidden" ma:default="General Counsel" ma:internalName="Dept_Hidde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BD00F40-56FD-4E75-AA00-B5B9C1B3CFA8}">
  <ds:schemaRefs>
    <ds:schemaRef ds:uri="http://schemas.microsoft.com/sharepoint/v3/contenttype/forms"/>
  </ds:schemaRefs>
</ds:datastoreItem>
</file>

<file path=customXml/itemProps2.xml><?xml version="1.0" encoding="utf-8"?>
<ds:datastoreItem xmlns:ds="http://schemas.openxmlformats.org/officeDocument/2006/customXml" ds:itemID="{294A6031-AB2A-4A86-B0BA-DA4E7BC0600E}">
  <ds:schemaRefs>
    <ds:schemaRef ds:uri="http://purl.org/dc/terms/"/>
    <ds:schemaRef ds:uri="6dd97b33-aba7-4b7a-8530-76b27dec7283"/>
    <ds:schemaRef ds:uri="http://schemas.microsoft.com/office/2006/documentManagement/types"/>
    <ds:schemaRef ds:uri="http://purl.org/dc/elements/1.1/"/>
    <ds:schemaRef ds:uri="http://www.w3.org/XML/1998/namespace"/>
    <ds:schemaRef ds:uri="http://schemas.openxmlformats.org/package/2006/metadata/core-properties"/>
    <ds:schemaRef ds:uri="6e3d0f97-b399-4212-93f2-28e795c0586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5F220E3-9ED8-45DB-ADE1-D26FC3793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d97b33-aba7-4b7a-8530-76b27dec7283"/>
    <ds:schemaRef ds:uri="6e3d0f97-b399-4212-93f2-28e795c0586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14261</TotalTime>
  <Words>2778</Words>
  <Application>Microsoft Office PowerPoint</Application>
  <PresentationFormat>On-screen Show (4:3)</PresentationFormat>
  <Paragraphs>241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ajohnson</dc:creator>
  <cp:lastModifiedBy>Abby Hills</cp:lastModifiedBy>
  <cp:revision>348</cp:revision>
  <cp:lastPrinted>2013-08-23T20:00:23Z</cp:lastPrinted>
  <dcterms:created xsi:type="dcterms:W3CDTF">2010-07-28T13:31:07Z</dcterms:created>
  <dcterms:modified xsi:type="dcterms:W3CDTF">2013-09-25T16:23:18Z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0x01010075E9B38927DF7A41B6C9EA3CB0069252</vt:lpwstr>
  </property>
  <property fmtid="{D5CDD505-2E9C-101B-9397-08002B2CF9AE}" pid="3" name="Share">
    <vt:lpwstr>false</vt:lpwstr>
  </property>
  <property fmtid="{D5CDD505-2E9C-101B-9397-08002B2CF9AE}" pid="4" name="Dept_Hidden">
    <vt:lpwstr>External Relations</vt:lpwstr>
  </property>
  <property fmtid="{D5CDD505-2E9C-101B-9397-08002B2CF9AE}" pid="5" name="TemplateUrl">
    <vt:lpwstr/>
  </property>
  <property fmtid="{D5CDD505-2E9C-101B-9397-08002B2CF9AE}" pid="6" name="Order">
    <vt:r8>8600</vt:r8>
  </property>
  <property fmtid="{D5CDD505-2E9C-101B-9397-08002B2CF9AE}" pid="7" name="xd_ProgID">
    <vt:lpwstr/>
  </property>
  <property fmtid="{D5CDD505-2E9C-101B-9397-08002B2CF9AE}" pid="8" name="_CopySource">
    <vt:lpwstr>http://intranet/er/PublicDocuments/USAC Templates/PowerPoint Template.pptx</vt:lpwstr>
  </property>
</Properties>
</file>