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8" r:id="rId5"/>
    <p:sldId id="275" r:id="rId6"/>
    <p:sldId id="277" r:id="rId7"/>
    <p:sldId id="272" r:id="rId8"/>
    <p:sldId id="286" r:id="rId9"/>
    <p:sldId id="265" r:id="rId10"/>
    <p:sldId id="288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1944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3"/>
          </p:nvPr>
        </p:nvSpPr>
        <p:spPr>
          <a:xfrm>
            <a:off x="4143843" y="9120156"/>
            <a:ext cx="3169699" cy="479403"/>
          </a:xfrm>
          <a:prstGeom prst="rect">
            <a:avLst/>
          </a:prstGeom>
        </p:spPr>
        <p:txBody>
          <a:bodyPr vert="horz" lIns="95006" tIns="47503" rIns="95006" bIns="47503" rtlCol="0" anchor="b"/>
          <a:lstStyle>
            <a:lvl1pPr algn="r">
              <a:defRPr sz="1200"/>
            </a:lvl1pPr>
          </a:lstStyle>
          <a:p>
            <a:fld id="{1B5FCE97-0F17-4E82-B303-CA443C1A3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4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/>
          <a:lstStyle>
            <a:lvl1pPr algn="r">
              <a:defRPr sz="1200"/>
            </a:lvl1pPr>
          </a:lstStyle>
          <a:p>
            <a:fld id="{EE51AE11-624E-49BD-A8AA-FA86B3DA0A89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9" tIns="48330" rIns="96659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9" tIns="48330" rIns="96659" bIns="4833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 anchor="b"/>
          <a:lstStyle>
            <a:lvl1pPr algn="r">
              <a:defRPr sz="1200"/>
            </a:lvl1pPr>
          </a:lstStyle>
          <a:p>
            <a:fld id="{AB37D9F1-85C1-4865-99BA-DB24273BD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70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400"/>
            </a:lvl1pPr>
          </a:lstStyle>
          <a:p>
            <a:pPr lvl="0"/>
            <a:r>
              <a:rPr lang="en-US" dirty="0" smtClean="0"/>
              <a:t>Program Title or Event Name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5052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6000" b="1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4419600"/>
            <a:ext cx="7772400" cy="8382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2800" dirty="0" smtClean="0"/>
              <a:t>Date  I  Location</a:t>
            </a:r>
            <a:r>
              <a:rPr lang="en-US" sz="2800" baseline="0" dirty="0" smtClean="0"/>
              <a:t> (if applicable)</a:t>
            </a:r>
            <a:endParaRPr lang="en-US" sz="2800" dirty="0" smtClean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57200" y="6419850"/>
            <a:ext cx="8305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4400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5052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6000" b="1"/>
            </a:lvl1pPr>
          </a:lstStyle>
          <a:p>
            <a:pPr lvl="0"/>
            <a:r>
              <a:rPr lang="en-US" dirty="0" smtClean="0"/>
              <a:t>Section 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5720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783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solidFill>
                  <a:schemeClr val="tx1"/>
                </a:solidFill>
                <a:latin typeface="Calibri" pitchFamily="34" charset="0"/>
              </a:rPr>
              <a:t>Welcome</a:t>
            </a:r>
            <a:r>
              <a:rPr lang="en-US" sz="1200" b="0" baseline="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I  2012 Schools and Libraries</a:t>
            </a:r>
            <a:r>
              <a:rPr lang="en-US" sz="1200" baseline="0" dirty="0" smtClean="0">
                <a:solidFill>
                  <a:schemeClr val="tx1"/>
                </a:solidFill>
                <a:latin typeface="Calibri" pitchFamily="34" charset="0"/>
              </a:rPr>
              <a:t>  Fall Applicant Trainings				          </a:t>
            </a:r>
            <a:fld id="{05C0AB9A-AC43-46DB-B7AD-E952F4894F2A}" type="slidenum">
              <a:rPr lang="en-US" sz="1200" baseline="0" smtClean="0">
                <a:solidFill>
                  <a:schemeClr val="tx1"/>
                </a:solidFill>
                <a:latin typeface="Calibri" pitchFamily="34" charset="0"/>
              </a:r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0"/>
            <a:ext cx="1981199" cy="95292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  <p:sldLayoutId id="2147483652" r:id="rId4"/>
    <p:sldLayoutId id="2147483653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4400" dirty="0"/>
              <a:t>Welcome </a:t>
            </a:r>
            <a:r>
              <a:rPr lang="en-US" sz="4400" dirty="0" smtClean="0"/>
              <a:t>E-rate Participants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Fall 2012 Applicant Trainings</a:t>
            </a:r>
            <a:endParaRPr lang="en-US" dirty="0"/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600" y="2667000"/>
            <a:ext cx="7772400" cy="838200"/>
          </a:xfrm>
        </p:spPr>
        <p:txBody>
          <a:bodyPr/>
          <a:lstStyle/>
          <a:p>
            <a:r>
              <a:rPr lang="en-US" dirty="0" smtClean="0"/>
              <a:t>The E-rate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60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86000"/>
            <a:ext cx="8229600" cy="40386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FCC </a:t>
            </a:r>
            <a:r>
              <a:rPr lang="en-US" dirty="0" smtClean="0"/>
              <a:t>FY 2012 Rollover Order impact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What will E-rate FY 2013 </a:t>
            </a:r>
            <a:r>
              <a:rPr lang="en-US" dirty="0"/>
              <a:t>l</a:t>
            </a:r>
            <a:r>
              <a:rPr lang="en-US" dirty="0" smtClean="0"/>
              <a:t>ook like?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Training a</a:t>
            </a:r>
            <a:r>
              <a:rPr lang="en-US" dirty="0" smtClean="0"/>
              <a:t>genda highlights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E-rate Program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Enough money </a:t>
            </a:r>
            <a:r>
              <a:rPr lang="en-US" dirty="0"/>
              <a:t>for </a:t>
            </a:r>
            <a:r>
              <a:rPr lang="en-US" dirty="0" smtClean="0"/>
              <a:t>all Priority 1 (P1) applications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Enough money for </a:t>
            </a:r>
            <a:r>
              <a:rPr lang="en-US" smtClean="0"/>
              <a:t>all Priority 2 (P2) applications </a:t>
            </a:r>
            <a:r>
              <a:rPr lang="en-US" dirty="0" smtClean="0"/>
              <a:t>at 90%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Deny all P2 at 89% and below for lack of funds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Largest first wave in history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To date, 80% of apps completed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To date, 42% of dollars committed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By EOY, 99% of P1 and 93% P2 done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FCC FY 2012 Rollover Order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E-rate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847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What will FY 2013 look like?</a:t>
            </a:r>
          </a:p>
          <a:p>
            <a:endParaRPr lang="en-US" dirty="0" smtClean="0"/>
          </a:p>
          <a:p>
            <a:endParaRPr lang="en-US" dirty="0"/>
          </a:p>
          <a:p>
            <a:pPr marL="457200" indent="-457200">
              <a:buFont typeface="Arial" charset="0"/>
              <a:buChar char="•"/>
            </a:pPr>
            <a:r>
              <a:rPr lang="en-US" dirty="0" smtClean="0"/>
              <a:t>More of the same, probably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 smtClean="0"/>
              <a:t>High demand for P1, maybe more than last year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 smtClean="0"/>
              <a:t>Stress on P2 funding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 smtClean="0"/>
              <a:t>Uncertain rollover amounts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 smtClean="0"/>
              <a:t>Window dates TBD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E-rate </a:t>
            </a:r>
            <a:r>
              <a:rPr lang="en-US" dirty="0"/>
              <a:t>Program Overview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Eligible Services List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Program Compliance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Audit Process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Myths and Misconceptions Debunked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Changes and Corrections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Training Agenda </a:t>
            </a:r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E-rate </a:t>
            </a:r>
            <a:r>
              <a:rPr lang="en-US" dirty="0"/>
              <a:t>Program Overview </a:t>
            </a:r>
          </a:p>
        </p:txBody>
      </p:sp>
    </p:spTree>
    <p:extLst>
      <p:ext uri="{BB962C8B-B14F-4D97-AF65-F5344CB8AC3E}">
        <p14:creationId xmlns:p14="http://schemas.microsoft.com/office/powerpoint/2010/main" val="4006772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2819400"/>
            <a:ext cx="8229600" cy="914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5400" b="1" dirty="0" smtClean="0">
                <a:solidFill>
                  <a:srgbClr val="0070C0"/>
                </a:solidFill>
              </a:rPr>
              <a:t>Questions?</a:t>
            </a:r>
            <a:endParaRPr lang="en-US" sz="5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2819400"/>
            <a:ext cx="8229600" cy="914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5400" b="1" dirty="0" smtClean="0">
                <a:solidFill>
                  <a:srgbClr val="0070C0"/>
                </a:solidFill>
              </a:rPr>
              <a:t>Thank you!</a:t>
            </a:r>
            <a:endParaRPr lang="en-US" sz="5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047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SAC Palette">
      <a:dk1>
        <a:sysClr val="windowText" lastClr="000000"/>
      </a:dk1>
      <a:lt1>
        <a:sysClr val="window" lastClr="FFFFFF"/>
      </a:lt1>
      <a:dk2>
        <a:srgbClr val="7F7F7F"/>
      </a:dk2>
      <a:lt2>
        <a:srgbClr val="EEECE1"/>
      </a:lt2>
      <a:accent1>
        <a:srgbClr val="62CAE3"/>
      </a:accent1>
      <a:accent2>
        <a:srgbClr val="FFC425"/>
      </a:accent2>
      <a:accent3>
        <a:srgbClr val="8DC63F"/>
      </a:accent3>
      <a:accent4>
        <a:srgbClr val="F28234"/>
      </a:accent4>
      <a:accent5>
        <a:srgbClr val="6A737B"/>
      </a:accent5>
      <a:accent6>
        <a:srgbClr val="C1CD23"/>
      </a:accent6>
      <a:hlink>
        <a:srgbClr val="026CB6"/>
      </a:hlink>
      <a:folHlink>
        <a:srgbClr val="026CB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ord Doc" ma:contentTypeID="0x010100FCF7CCC3498C2246B96E8299F6001594010082F12E2AB5841D4DB52B628DA5F89880" ma:contentTypeVersion="6" ma:contentTypeDescription="Top-level content type; includes Share and Sticky site columns." ma:contentTypeScope="" ma:versionID="dc219c1b51cfb3a0c22c8beac3d0ff48">
  <xsd:schema xmlns:xsd="http://www.w3.org/2001/XMLSchema" xmlns:p="http://schemas.microsoft.com/office/2006/metadata/properties" xmlns:ns2="6dd97b33-aba7-4b7a-8530-76b27dec7283" xmlns:ns3="6e3d0f97-b399-4212-93f2-28e795c0586f" targetNamespace="http://schemas.microsoft.com/office/2006/metadata/properties" ma:root="true" ma:fieldsID="d228e882e414a962d4ce232911e91386" ns2:_="" ns3:_="">
    <xsd:import namespace="6dd97b33-aba7-4b7a-8530-76b27dec7283"/>
    <xsd:import namespace="6e3d0f97-b399-4212-93f2-28e795c0586f"/>
    <xsd:element name="properties">
      <xsd:complexType>
        <xsd:sequence>
          <xsd:element name="documentManagement">
            <xsd:complexType>
              <xsd:all>
                <xsd:element ref="ns2:Share" minOccurs="0"/>
                <xsd:element ref="ns2:Sticky" minOccurs="0"/>
                <xsd:element ref="ns3:Dept_Hidde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dd97b33-aba7-4b7a-8530-76b27dec7283" elementFormDefault="qualified">
    <xsd:import namespace="http://schemas.microsoft.com/office/2006/documentManagement/types"/>
    <xsd:element name="Share" ma:index="8" nillable="true" ma:displayName="Share" ma:default="0" ma:description="Share this item on the USAC Intranet main site? (Items do NOT appear on the home page. Applies only to Department sites, not sub-sites).  PLEASE DO NOT ABUSE THIS OPTION!!" ma:internalName="Share">
      <xsd:simpleType>
        <xsd:restriction base="dms:Boolean"/>
      </xsd:simpleType>
    </xsd:element>
    <xsd:element name="Sticky" ma:index="9" nillable="true" ma:displayName="Sticky" ma:default="0" ma:description="Marks an item for special treatment, e.g. posting on the team's home page, or staying at the top of a list." ma:internalName="Sticky">
      <xsd:simpleType>
        <xsd:restriction base="dms:Boolean"/>
      </xsd:simpleType>
    </xsd:element>
  </xsd:schema>
  <xsd:schema xmlns:xsd="http://www.w3.org/2001/XMLSchema" xmlns:dms="http://schemas.microsoft.com/office/2006/documentManagement/types" targetNamespace="6e3d0f97-b399-4212-93f2-28e795c0586f" elementFormDefault="qualified">
    <xsd:import namespace="http://schemas.microsoft.com/office/2006/documentManagement/types"/>
    <xsd:element name="Dept_Hidden" ma:index="10" nillable="true" ma:displayName="Dept_Hidden" ma:default="General Counsel" ma:internalName="Dept_Hidde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ticky xmlns="6dd97b33-aba7-4b7a-8530-76b27dec7283">false</Sticky>
    <Share xmlns="6dd97b33-aba7-4b7a-8530-76b27dec7283">false</Share>
    <Dept_Hidden xmlns="6e3d0f97-b399-4212-93f2-28e795c0586f">General Counsel</Dept_Hidden>
  </documentManagement>
</p:properties>
</file>

<file path=customXml/itemProps1.xml><?xml version="1.0" encoding="utf-8"?>
<ds:datastoreItem xmlns:ds="http://schemas.openxmlformats.org/officeDocument/2006/customXml" ds:itemID="{55F220E3-9ED8-45DB-ADE1-D26FC3793E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d97b33-aba7-4b7a-8530-76b27dec7283"/>
    <ds:schemaRef ds:uri="6e3d0f97-b399-4212-93f2-28e795c0586f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BD00F40-56FD-4E75-AA00-B5B9C1B3CF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4A6031-AB2A-4A86-B0BA-DA4E7BC0600E}">
  <ds:schemaRefs>
    <ds:schemaRef ds:uri="http://schemas.microsoft.com/office/2006/metadata/properties"/>
    <ds:schemaRef ds:uri="http://www.w3.org/XML/1998/namespace"/>
    <ds:schemaRef ds:uri="http://purl.org/dc/elements/1.1/"/>
    <ds:schemaRef ds:uri="6e3d0f97-b399-4212-93f2-28e795c0586f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6dd97b33-aba7-4b7a-8530-76b27dec728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168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ajohnson</dc:creator>
  <cp:lastModifiedBy>ajohnson</cp:lastModifiedBy>
  <cp:revision>127</cp:revision>
  <cp:lastPrinted>2012-09-28T17:17:24Z</cp:lastPrinted>
  <dcterms:created xsi:type="dcterms:W3CDTF">2010-07-28T13:31:07Z</dcterms:created>
  <dcterms:modified xsi:type="dcterms:W3CDTF">2012-09-28T17:17:30Z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0x01010075E9B38927DF7A41B6C9EA3CB0069252</vt:lpwstr>
  </property>
  <property fmtid="{D5CDD505-2E9C-101B-9397-08002B2CF9AE}" pid="3" name="Share">
    <vt:lpwstr>false</vt:lpwstr>
  </property>
  <property fmtid="{D5CDD505-2E9C-101B-9397-08002B2CF9AE}" pid="4" name="Dept_Hidden">
    <vt:lpwstr>External Relations</vt:lpwstr>
  </property>
  <property fmtid="{D5CDD505-2E9C-101B-9397-08002B2CF9AE}" pid="5" name="TemplateUrl">
    <vt:lpwstr/>
  </property>
  <property fmtid="{D5CDD505-2E9C-101B-9397-08002B2CF9AE}" pid="6" name="Order">
    <vt:r8>8600</vt:r8>
  </property>
  <property fmtid="{D5CDD505-2E9C-101B-9397-08002B2CF9AE}" pid="7" name="xd_ProgID">
    <vt:lpwstr/>
  </property>
  <property fmtid="{D5CDD505-2E9C-101B-9397-08002B2CF9AE}" pid="8" name="_CopySource">
    <vt:lpwstr>http://intranet/er/PublicDocuments/USAC Templates/PowerPoint Template.pptx</vt:lpwstr>
  </property>
</Properties>
</file>