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6"/>
  </p:notesMasterIdLst>
  <p:handoutMasterIdLst>
    <p:handoutMasterId r:id="rId157"/>
  </p:handoutMasterIdLst>
  <p:sldIdLst>
    <p:sldId id="277" r:id="rId5"/>
    <p:sldId id="279" r:id="rId6"/>
    <p:sldId id="278" r:id="rId7"/>
    <p:sldId id="280" r:id="rId8"/>
    <p:sldId id="288" r:id="rId9"/>
    <p:sldId id="290" r:id="rId10"/>
    <p:sldId id="291" r:id="rId11"/>
    <p:sldId id="292" r:id="rId12"/>
    <p:sldId id="293" r:id="rId13"/>
    <p:sldId id="294" r:id="rId14"/>
    <p:sldId id="302" r:id="rId15"/>
    <p:sldId id="303" r:id="rId16"/>
    <p:sldId id="304" r:id="rId17"/>
    <p:sldId id="305" r:id="rId18"/>
    <p:sldId id="307" r:id="rId19"/>
    <p:sldId id="309" r:id="rId20"/>
    <p:sldId id="310" r:id="rId21"/>
    <p:sldId id="311" r:id="rId22"/>
    <p:sldId id="312" r:id="rId23"/>
    <p:sldId id="313" r:id="rId24"/>
    <p:sldId id="359" r:id="rId25"/>
    <p:sldId id="361" r:id="rId26"/>
    <p:sldId id="362" r:id="rId27"/>
    <p:sldId id="360" r:id="rId28"/>
    <p:sldId id="364" r:id="rId29"/>
    <p:sldId id="365" r:id="rId30"/>
    <p:sldId id="366" r:id="rId31"/>
    <p:sldId id="367" r:id="rId32"/>
    <p:sldId id="371" r:id="rId33"/>
    <p:sldId id="370" r:id="rId34"/>
    <p:sldId id="372" r:id="rId35"/>
    <p:sldId id="373" r:id="rId36"/>
    <p:sldId id="314" r:id="rId37"/>
    <p:sldId id="315" r:id="rId38"/>
    <p:sldId id="316" r:id="rId39"/>
    <p:sldId id="317" r:id="rId40"/>
    <p:sldId id="319" r:id="rId41"/>
    <p:sldId id="320" r:id="rId42"/>
    <p:sldId id="321" r:id="rId43"/>
    <p:sldId id="295" r:id="rId44"/>
    <p:sldId id="329" r:id="rId45"/>
    <p:sldId id="331" r:id="rId46"/>
    <p:sldId id="332" r:id="rId47"/>
    <p:sldId id="333" r:id="rId48"/>
    <p:sldId id="334" r:id="rId49"/>
    <p:sldId id="335" r:id="rId50"/>
    <p:sldId id="336" r:id="rId51"/>
    <p:sldId id="338" r:id="rId52"/>
    <p:sldId id="339" r:id="rId53"/>
    <p:sldId id="341" r:id="rId54"/>
    <p:sldId id="342" r:id="rId55"/>
    <p:sldId id="343" r:id="rId56"/>
    <p:sldId id="344" r:id="rId57"/>
    <p:sldId id="345" r:id="rId58"/>
    <p:sldId id="346" r:id="rId59"/>
    <p:sldId id="347" r:id="rId60"/>
    <p:sldId id="348" r:id="rId61"/>
    <p:sldId id="350" r:id="rId62"/>
    <p:sldId id="351" r:id="rId63"/>
    <p:sldId id="352" r:id="rId64"/>
    <p:sldId id="353" r:id="rId65"/>
    <p:sldId id="354" r:id="rId66"/>
    <p:sldId id="355" r:id="rId67"/>
    <p:sldId id="356" r:id="rId68"/>
    <p:sldId id="358" r:id="rId69"/>
    <p:sldId id="322" r:id="rId70"/>
    <p:sldId id="326" r:id="rId71"/>
    <p:sldId id="327" r:id="rId72"/>
    <p:sldId id="274" r:id="rId73"/>
    <p:sldId id="374" r:id="rId74"/>
    <p:sldId id="375" r:id="rId75"/>
    <p:sldId id="376" r:id="rId76"/>
    <p:sldId id="377" r:id="rId77"/>
    <p:sldId id="378" r:id="rId78"/>
    <p:sldId id="379" r:id="rId79"/>
    <p:sldId id="380" r:id="rId80"/>
    <p:sldId id="381" r:id="rId81"/>
    <p:sldId id="382" r:id="rId82"/>
    <p:sldId id="383" r:id="rId83"/>
    <p:sldId id="384" r:id="rId84"/>
    <p:sldId id="385" r:id="rId85"/>
    <p:sldId id="386" r:id="rId86"/>
    <p:sldId id="387" r:id="rId87"/>
    <p:sldId id="388" r:id="rId88"/>
    <p:sldId id="389" r:id="rId89"/>
    <p:sldId id="390" r:id="rId90"/>
    <p:sldId id="391" r:id="rId91"/>
    <p:sldId id="392" r:id="rId92"/>
    <p:sldId id="393" r:id="rId93"/>
    <p:sldId id="394" r:id="rId94"/>
    <p:sldId id="395" r:id="rId95"/>
    <p:sldId id="396" r:id="rId96"/>
    <p:sldId id="397" r:id="rId97"/>
    <p:sldId id="398" r:id="rId98"/>
    <p:sldId id="399" r:id="rId99"/>
    <p:sldId id="400" r:id="rId100"/>
    <p:sldId id="401" r:id="rId101"/>
    <p:sldId id="402" r:id="rId102"/>
    <p:sldId id="403" r:id="rId103"/>
    <p:sldId id="404" r:id="rId104"/>
    <p:sldId id="405" r:id="rId105"/>
    <p:sldId id="406" r:id="rId106"/>
    <p:sldId id="407" r:id="rId107"/>
    <p:sldId id="408" r:id="rId108"/>
    <p:sldId id="409" r:id="rId109"/>
    <p:sldId id="410" r:id="rId110"/>
    <p:sldId id="411" r:id="rId111"/>
    <p:sldId id="412" r:id="rId112"/>
    <p:sldId id="413" r:id="rId113"/>
    <p:sldId id="414" r:id="rId114"/>
    <p:sldId id="415" r:id="rId115"/>
    <p:sldId id="416" r:id="rId116"/>
    <p:sldId id="417" r:id="rId117"/>
    <p:sldId id="418" r:id="rId118"/>
    <p:sldId id="419" r:id="rId119"/>
    <p:sldId id="420" r:id="rId120"/>
    <p:sldId id="421" r:id="rId121"/>
    <p:sldId id="422" r:id="rId122"/>
    <p:sldId id="423" r:id="rId123"/>
    <p:sldId id="424" r:id="rId124"/>
    <p:sldId id="425" r:id="rId125"/>
    <p:sldId id="426" r:id="rId126"/>
    <p:sldId id="427" r:id="rId127"/>
    <p:sldId id="428" r:id="rId128"/>
    <p:sldId id="429" r:id="rId129"/>
    <p:sldId id="430" r:id="rId130"/>
    <p:sldId id="431" r:id="rId131"/>
    <p:sldId id="432" r:id="rId132"/>
    <p:sldId id="433" r:id="rId133"/>
    <p:sldId id="434" r:id="rId134"/>
    <p:sldId id="435" r:id="rId135"/>
    <p:sldId id="436" r:id="rId136"/>
    <p:sldId id="437" r:id="rId137"/>
    <p:sldId id="438" r:id="rId138"/>
    <p:sldId id="439" r:id="rId139"/>
    <p:sldId id="440" r:id="rId140"/>
    <p:sldId id="441" r:id="rId141"/>
    <p:sldId id="442" r:id="rId142"/>
    <p:sldId id="443" r:id="rId143"/>
    <p:sldId id="444" r:id="rId144"/>
    <p:sldId id="445" r:id="rId145"/>
    <p:sldId id="446" r:id="rId146"/>
    <p:sldId id="447" r:id="rId147"/>
    <p:sldId id="448" r:id="rId148"/>
    <p:sldId id="449" r:id="rId149"/>
    <p:sldId id="450" r:id="rId150"/>
    <p:sldId id="451" r:id="rId151"/>
    <p:sldId id="452" r:id="rId152"/>
    <p:sldId id="453" r:id="rId153"/>
    <p:sldId id="454" r:id="rId154"/>
    <p:sldId id="455" r:id="rId15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Noran" initials="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B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10" y="-192"/>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notesViewPr>
    <p:cSldViewPr>
      <p:cViewPr varScale="1">
        <p:scale>
          <a:sx n="69" d="100"/>
          <a:sy n="69" d="100"/>
        </p:scale>
        <p:origin x="-328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slide" Target="slides/slide149.xml"/><Relationship Id="rId16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6659" tIns="48330" rIns="96659" bIns="48330" rtlCol="0"/>
          <a:lstStyle>
            <a:lvl1pPr algn="l">
              <a:defRPr sz="1200"/>
            </a:lvl1pPr>
          </a:lstStyle>
          <a:p>
            <a:endParaRPr lang="en-US"/>
          </a:p>
        </p:txBody>
      </p:sp>
      <p:sp>
        <p:nvSpPr>
          <p:cNvPr id="4" name="Footer Placeholder 3"/>
          <p:cNvSpPr>
            <a:spLocks noGrp="1"/>
          </p:cNvSpPr>
          <p:nvPr>
            <p:ph type="ftr" sz="quarter" idx="2"/>
          </p:nvPr>
        </p:nvSpPr>
        <p:spPr>
          <a:xfrm>
            <a:off x="1" y="9119474"/>
            <a:ext cx="3169920" cy="480060"/>
          </a:xfrm>
          <a:prstGeom prst="rect">
            <a:avLst/>
          </a:prstGeom>
        </p:spPr>
        <p:txBody>
          <a:bodyPr vert="horz" lIns="96659" tIns="48330" rIns="96659" bIns="48330"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9" tIns="48330" rIns="96659" bIns="48330" rtlCol="0" anchor="b"/>
          <a:lstStyle>
            <a:lvl1pPr algn="r">
              <a:defRPr sz="1200"/>
            </a:lvl1pPr>
          </a:lstStyle>
          <a:p>
            <a:fld id="{5E23D7D9-2DE5-44F5-B7B2-63B7975589D0}" type="slidenum">
              <a:rPr lang="en-US" smtClean="0"/>
              <a:pPr/>
              <a:t>‹#›</a:t>
            </a:fld>
            <a:endParaRPr lang="en-US"/>
          </a:p>
        </p:txBody>
      </p:sp>
    </p:spTree>
    <p:extLst>
      <p:ext uri="{BB962C8B-B14F-4D97-AF65-F5344CB8AC3E}">
        <p14:creationId xmlns:p14="http://schemas.microsoft.com/office/powerpoint/2010/main" val="3836811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6659" tIns="48330" rIns="96659" bIns="48330" rtlCol="0"/>
          <a:lstStyle>
            <a:lvl1pPr algn="l">
              <a:defRPr sz="12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59" tIns="48330" rIns="96659" bIns="48330" rtlCol="0"/>
          <a:lstStyle>
            <a:lvl1pPr algn="r">
              <a:defRPr sz="1200"/>
            </a:lvl1pPr>
          </a:lstStyle>
          <a:p>
            <a:fld id="{EE51AE11-624E-49BD-A8AA-FA86B3DA0A89}" type="datetimeFigureOut">
              <a:rPr lang="en-US" smtClean="0"/>
              <a:pPr/>
              <a:t>5/21/2012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9" tIns="48330" rIns="96659" bIns="48330"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9" tIns="48330" rIns="96659" bIns="483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4"/>
            <a:ext cx="3169920" cy="480060"/>
          </a:xfrm>
          <a:prstGeom prst="rect">
            <a:avLst/>
          </a:prstGeom>
        </p:spPr>
        <p:txBody>
          <a:bodyPr vert="horz" lIns="96659" tIns="48330" rIns="96659" bIns="48330"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9" tIns="48330" rIns="96659" bIns="48330" rtlCol="0" anchor="b"/>
          <a:lstStyle>
            <a:lvl1pPr algn="r">
              <a:defRPr sz="1200"/>
            </a:lvl1pPr>
          </a:lstStyle>
          <a:p>
            <a:fld id="{AB37D9F1-85C1-4865-99BA-DB24273BDFED}" type="slidenum">
              <a:rPr lang="en-US" smtClean="0"/>
              <a:pPr/>
              <a:t>‹#›</a:t>
            </a:fld>
            <a:endParaRPr lang="en-US"/>
          </a:p>
        </p:txBody>
      </p:sp>
    </p:spTree>
    <p:extLst>
      <p:ext uri="{BB962C8B-B14F-4D97-AF65-F5344CB8AC3E}">
        <p14:creationId xmlns:p14="http://schemas.microsoft.com/office/powerpoint/2010/main" val="4124296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2500">
                <a:solidFill>
                  <a:schemeClr val="tx1"/>
                </a:solidFill>
                <a:latin typeface="Times" pitchFamily="-124" charset="0"/>
              </a:defRPr>
            </a:lvl1pPr>
            <a:lvl2pPr marL="770662" indent="-296408" defTabSz="966621">
              <a:defRPr sz="2500">
                <a:solidFill>
                  <a:schemeClr val="tx1"/>
                </a:solidFill>
                <a:latin typeface="Times" pitchFamily="-124" charset="0"/>
              </a:defRPr>
            </a:lvl2pPr>
            <a:lvl3pPr marL="1185634" indent="-237127" defTabSz="966621">
              <a:defRPr sz="2500">
                <a:solidFill>
                  <a:schemeClr val="tx1"/>
                </a:solidFill>
                <a:latin typeface="Times" pitchFamily="-124" charset="0"/>
              </a:defRPr>
            </a:lvl3pPr>
            <a:lvl4pPr marL="1659887" indent="-237127" defTabSz="966621">
              <a:defRPr sz="2500">
                <a:solidFill>
                  <a:schemeClr val="tx1"/>
                </a:solidFill>
                <a:latin typeface="Times" pitchFamily="-124" charset="0"/>
              </a:defRPr>
            </a:lvl4pPr>
            <a:lvl5pPr marL="2134141" indent="-237127" defTabSz="966621">
              <a:defRPr sz="2500">
                <a:solidFill>
                  <a:schemeClr val="tx1"/>
                </a:solidFill>
                <a:latin typeface="Times" pitchFamily="-124" charset="0"/>
              </a:defRPr>
            </a:lvl5pPr>
            <a:lvl6pPr marL="2608395" indent="-237127" defTabSz="966621" eaLnBrk="0" fontAlgn="base" hangingPunct="0">
              <a:spcBef>
                <a:spcPct val="0"/>
              </a:spcBef>
              <a:spcAft>
                <a:spcPct val="0"/>
              </a:spcAft>
              <a:defRPr sz="2500">
                <a:solidFill>
                  <a:schemeClr val="tx1"/>
                </a:solidFill>
                <a:latin typeface="Times" pitchFamily="-124" charset="0"/>
              </a:defRPr>
            </a:lvl6pPr>
            <a:lvl7pPr marL="3082648" indent="-237127" defTabSz="966621" eaLnBrk="0" fontAlgn="base" hangingPunct="0">
              <a:spcBef>
                <a:spcPct val="0"/>
              </a:spcBef>
              <a:spcAft>
                <a:spcPct val="0"/>
              </a:spcAft>
              <a:defRPr sz="2500">
                <a:solidFill>
                  <a:schemeClr val="tx1"/>
                </a:solidFill>
                <a:latin typeface="Times" pitchFamily="-124" charset="0"/>
              </a:defRPr>
            </a:lvl7pPr>
            <a:lvl8pPr marL="3556902" indent="-237127" defTabSz="966621" eaLnBrk="0" fontAlgn="base" hangingPunct="0">
              <a:spcBef>
                <a:spcPct val="0"/>
              </a:spcBef>
              <a:spcAft>
                <a:spcPct val="0"/>
              </a:spcAft>
              <a:defRPr sz="2500">
                <a:solidFill>
                  <a:schemeClr val="tx1"/>
                </a:solidFill>
                <a:latin typeface="Times" pitchFamily="-124" charset="0"/>
              </a:defRPr>
            </a:lvl8pPr>
            <a:lvl9pPr marL="4031155" indent="-237127" defTabSz="966621" eaLnBrk="0" fontAlgn="base" hangingPunct="0">
              <a:spcBef>
                <a:spcPct val="0"/>
              </a:spcBef>
              <a:spcAft>
                <a:spcPct val="0"/>
              </a:spcAft>
              <a:defRPr sz="2500">
                <a:solidFill>
                  <a:schemeClr val="tx1"/>
                </a:solidFill>
                <a:latin typeface="Times" pitchFamily="-124" charset="0"/>
              </a:defRPr>
            </a:lvl9pPr>
          </a:lstStyle>
          <a:p>
            <a:fld id="{FCBF2147-EC87-4F3C-91B6-838C5600ED29}" type="slidenum">
              <a:rPr lang="en-US" sz="1200"/>
              <a:pPr/>
              <a:t>70</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2500">
                <a:solidFill>
                  <a:schemeClr val="tx1"/>
                </a:solidFill>
                <a:latin typeface="Times" pitchFamily="-124" charset="0"/>
              </a:defRPr>
            </a:lvl1pPr>
            <a:lvl2pPr marL="770662" indent="-296408" defTabSz="966621">
              <a:defRPr sz="2500">
                <a:solidFill>
                  <a:schemeClr val="tx1"/>
                </a:solidFill>
                <a:latin typeface="Times" pitchFamily="-124" charset="0"/>
              </a:defRPr>
            </a:lvl2pPr>
            <a:lvl3pPr marL="1185634" indent="-237127" defTabSz="966621">
              <a:defRPr sz="2500">
                <a:solidFill>
                  <a:schemeClr val="tx1"/>
                </a:solidFill>
                <a:latin typeface="Times" pitchFamily="-124" charset="0"/>
              </a:defRPr>
            </a:lvl3pPr>
            <a:lvl4pPr marL="1659887" indent="-237127" defTabSz="966621">
              <a:defRPr sz="2500">
                <a:solidFill>
                  <a:schemeClr val="tx1"/>
                </a:solidFill>
                <a:latin typeface="Times" pitchFamily="-124" charset="0"/>
              </a:defRPr>
            </a:lvl4pPr>
            <a:lvl5pPr marL="2134141" indent="-237127" defTabSz="966621">
              <a:defRPr sz="2500">
                <a:solidFill>
                  <a:schemeClr val="tx1"/>
                </a:solidFill>
                <a:latin typeface="Times" pitchFamily="-124" charset="0"/>
              </a:defRPr>
            </a:lvl5pPr>
            <a:lvl6pPr marL="2608395" indent="-237127" defTabSz="966621" eaLnBrk="0" fontAlgn="base" hangingPunct="0">
              <a:spcBef>
                <a:spcPct val="0"/>
              </a:spcBef>
              <a:spcAft>
                <a:spcPct val="0"/>
              </a:spcAft>
              <a:defRPr sz="2500">
                <a:solidFill>
                  <a:schemeClr val="tx1"/>
                </a:solidFill>
                <a:latin typeface="Times" pitchFamily="-124" charset="0"/>
              </a:defRPr>
            </a:lvl6pPr>
            <a:lvl7pPr marL="3082648" indent="-237127" defTabSz="966621" eaLnBrk="0" fontAlgn="base" hangingPunct="0">
              <a:spcBef>
                <a:spcPct val="0"/>
              </a:spcBef>
              <a:spcAft>
                <a:spcPct val="0"/>
              </a:spcAft>
              <a:defRPr sz="2500">
                <a:solidFill>
                  <a:schemeClr val="tx1"/>
                </a:solidFill>
                <a:latin typeface="Times" pitchFamily="-124" charset="0"/>
              </a:defRPr>
            </a:lvl7pPr>
            <a:lvl8pPr marL="3556902" indent="-237127" defTabSz="966621" eaLnBrk="0" fontAlgn="base" hangingPunct="0">
              <a:spcBef>
                <a:spcPct val="0"/>
              </a:spcBef>
              <a:spcAft>
                <a:spcPct val="0"/>
              </a:spcAft>
              <a:defRPr sz="2500">
                <a:solidFill>
                  <a:schemeClr val="tx1"/>
                </a:solidFill>
                <a:latin typeface="Times" pitchFamily="-124" charset="0"/>
              </a:defRPr>
            </a:lvl8pPr>
            <a:lvl9pPr marL="4031155" indent="-237127" defTabSz="966621" eaLnBrk="0" fontAlgn="base" hangingPunct="0">
              <a:spcBef>
                <a:spcPct val="0"/>
              </a:spcBef>
              <a:spcAft>
                <a:spcPct val="0"/>
              </a:spcAft>
              <a:defRPr sz="2500">
                <a:solidFill>
                  <a:schemeClr val="tx1"/>
                </a:solidFill>
                <a:latin typeface="Times" pitchFamily="-124" charset="0"/>
              </a:defRPr>
            </a:lvl9pPr>
          </a:lstStyle>
          <a:p>
            <a:fld id="{14A4CF92-2042-4EFC-A3A4-BC21E02C16D2}" type="slidenum">
              <a:rPr lang="en-US" sz="1200"/>
              <a:pPr/>
              <a:t>71</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2500">
                <a:solidFill>
                  <a:schemeClr val="tx1"/>
                </a:solidFill>
                <a:latin typeface="Times" pitchFamily="-124" charset="0"/>
              </a:defRPr>
            </a:lvl1pPr>
            <a:lvl2pPr marL="770662" indent="-296408" defTabSz="966621">
              <a:defRPr sz="2500">
                <a:solidFill>
                  <a:schemeClr val="tx1"/>
                </a:solidFill>
                <a:latin typeface="Times" pitchFamily="-124" charset="0"/>
              </a:defRPr>
            </a:lvl2pPr>
            <a:lvl3pPr marL="1185634" indent="-237127" defTabSz="966621">
              <a:defRPr sz="2500">
                <a:solidFill>
                  <a:schemeClr val="tx1"/>
                </a:solidFill>
                <a:latin typeface="Times" pitchFamily="-124" charset="0"/>
              </a:defRPr>
            </a:lvl3pPr>
            <a:lvl4pPr marL="1659887" indent="-237127" defTabSz="966621">
              <a:defRPr sz="2500">
                <a:solidFill>
                  <a:schemeClr val="tx1"/>
                </a:solidFill>
                <a:latin typeface="Times" pitchFamily="-124" charset="0"/>
              </a:defRPr>
            </a:lvl4pPr>
            <a:lvl5pPr marL="2134141" indent="-237127" defTabSz="966621">
              <a:defRPr sz="2500">
                <a:solidFill>
                  <a:schemeClr val="tx1"/>
                </a:solidFill>
                <a:latin typeface="Times" pitchFamily="-124" charset="0"/>
              </a:defRPr>
            </a:lvl5pPr>
            <a:lvl6pPr marL="2608395" indent="-237127" defTabSz="966621" eaLnBrk="0" fontAlgn="base" hangingPunct="0">
              <a:spcBef>
                <a:spcPct val="0"/>
              </a:spcBef>
              <a:spcAft>
                <a:spcPct val="0"/>
              </a:spcAft>
              <a:defRPr sz="2500">
                <a:solidFill>
                  <a:schemeClr val="tx1"/>
                </a:solidFill>
                <a:latin typeface="Times" pitchFamily="-124" charset="0"/>
              </a:defRPr>
            </a:lvl6pPr>
            <a:lvl7pPr marL="3082648" indent="-237127" defTabSz="966621" eaLnBrk="0" fontAlgn="base" hangingPunct="0">
              <a:spcBef>
                <a:spcPct val="0"/>
              </a:spcBef>
              <a:spcAft>
                <a:spcPct val="0"/>
              </a:spcAft>
              <a:defRPr sz="2500">
                <a:solidFill>
                  <a:schemeClr val="tx1"/>
                </a:solidFill>
                <a:latin typeface="Times" pitchFamily="-124" charset="0"/>
              </a:defRPr>
            </a:lvl7pPr>
            <a:lvl8pPr marL="3556902" indent="-237127" defTabSz="966621" eaLnBrk="0" fontAlgn="base" hangingPunct="0">
              <a:spcBef>
                <a:spcPct val="0"/>
              </a:spcBef>
              <a:spcAft>
                <a:spcPct val="0"/>
              </a:spcAft>
              <a:defRPr sz="2500">
                <a:solidFill>
                  <a:schemeClr val="tx1"/>
                </a:solidFill>
                <a:latin typeface="Times" pitchFamily="-124" charset="0"/>
              </a:defRPr>
            </a:lvl8pPr>
            <a:lvl9pPr marL="4031155" indent="-237127" defTabSz="966621" eaLnBrk="0" fontAlgn="base" hangingPunct="0">
              <a:spcBef>
                <a:spcPct val="0"/>
              </a:spcBef>
              <a:spcAft>
                <a:spcPct val="0"/>
              </a:spcAft>
              <a:defRPr sz="2500">
                <a:solidFill>
                  <a:schemeClr val="tx1"/>
                </a:solidFill>
                <a:latin typeface="Times" pitchFamily="-124" charset="0"/>
              </a:defRPr>
            </a:lvl9pPr>
          </a:lstStyle>
          <a:p>
            <a:fld id="{F5F0F92D-9D9B-4869-A08F-99944B183A87}" type="slidenum">
              <a:rPr lang="en-US" sz="1200"/>
              <a:pPr/>
              <a:t>72</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2500">
                <a:solidFill>
                  <a:schemeClr val="tx1"/>
                </a:solidFill>
                <a:latin typeface="Times" pitchFamily="-124" charset="0"/>
              </a:defRPr>
            </a:lvl1pPr>
            <a:lvl2pPr marL="770662" indent="-296408" defTabSz="966621">
              <a:defRPr sz="2500">
                <a:solidFill>
                  <a:schemeClr val="tx1"/>
                </a:solidFill>
                <a:latin typeface="Times" pitchFamily="-124" charset="0"/>
              </a:defRPr>
            </a:lvl2pPr>
            <a:lvl3pPr marL="1185634" indent="-237127" defTabSz="966621">
              <a:defRPr sz="2500">
                <a:solidFill>
                  <a:schemeClr val="tx1"/>
                </a:solidFill>
                <a:latin typeface="Times" pitchFamily="-124" charset="0"/>
              </a:defRPr>
            </a:lvl3pPr>
            <a:lvl4pPr marL="1659887" indent="-237127" defTabSz="966621">
              <a:defRPr sz="2500">
                <a:solidFill>
                  <a:schemeClr val="tx1"/>
                </a:solidFill>
                <a:latin typeface="Times" pitchFamily="-124" charset="0"/>
              </a:defRPr>
            </a:lvl4pPr>
            <a:lvl5pPr marL="2134141" indent="-237127" defTabSz="966621">
              <a:defRPr sz="2500">
                <a:solidFill>
                  <a:schemeClr val="tx1"/>
                </a:solidFill>
                <a:latin typeface="Times" pitchFamily="-124" charset="0"/>
              </a:defRPr>
            </a:lvl5pPr>
            <a:lvl6pPr marL="2608395" indent="-237127" defTabSz="966621" eaLnBrk="0" fontAlgn="base" hangingPunct="0">
              <a:spcBef>
                <a:spcPct val="0"/>
              </a:spcBef>
              <a:spcAft>
                <a:spcPct val="0"/>
              </a:spcAft>
              <a:defRPr sz="2500">
                <a:solidFill>
                  <a:schemeClr val="tx1"/>
                </a:solidFill>
                <a:latin typeface="Times" pitchFamily="-124" charset="0"/>
              </a:defRPr>
            </a:lvl6pPr>
            <a:lvl7pPr marL="3082648" indent="-237127" defTabSz="966621" eaLnBrk="0" fontAlgn="base" hangingPunct="0">
              <a:spcBef>
                <a:spcPct val="0"/>
              </a:spcBef>
              <a:spcAft>
                <a:spcPct val="0"/>
              </a:spcAft>
              <a:defRPr sz="2500">
                <a:solidFill>
                  <a:schemeClr val="tx1"/>
                </a:solidFill>
                <a:latin typeface="Times" pitchFamily="-124" charset="0"/>
              </a:defRPr>
            </a:lvl7pPr>
            <a:lvl8pPr marL="3556902" indent="-237127" defTabSz="966621" eaLnBrk="0" fontAlgn="base" hangingPunct="0">
              <a:spcBef>
                <a:spcPct val="0"/>
              </a:spcBef>
              <a:spcAft>
                <a:spcPct val="0"/>
              </a:spcAft>
              <a:defRPr sz="2500">
                <a:solidFill>
                  <a:schemeClr val="tx1"/>
                </a:solidFill>
                <a:latin typeface="Times" pitchFamily="-124" charset="0"/>
              </a:defRPr>
            </a:lvl8pPr>
            <a:lvl9pPr marL="4031155" indent="-237127" defTabSz="966621" eaLnBrk="0" fontAlgn="base" hangingPunct="0">
              <a:spcBef>
                <a:spcPct val="0"/>
              </a:spcBef>
              <a:spcAft>
                <a:spcPct val="0"/>
              </a:spcAft>
              <a:defRPr sz="2500">
                <a:solidFill>
                  <a:schemeClr val="tx1"/>
                </a:solidFill>
                <a:latin typeface="Times" pitchFamily="-124" charset="0"/>
              </a:defRPr>
            </a:lvl9pPr>
          </a:lstStyle>
          <a:p>
            <a:fld id="{DBA19912-EB3F-41F8-84CA-5D4C511F4155}" type="slidenum">
              <a:rPr lang="en-US" sz="1200"/>
              <a:pPr/>
              <a:t>150</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2500">
                <a:solidFill>
                  <a:schemeClr val="tx1"/>
                </a:solidFill>
                <a:latin typeface="Times" pitchFamily="-124" charset="0"/>
              </a:defRPr>
            </a:lvl1pPr>
            <a:lvl2pPr marL="770662" indent="-296408" defTabSz="966621">
              <a:defRPr sz="2500">
                <a:solidFill>
                  <a:schemeClr val="tx1"/>
                </a:solidFill>
                <a:latin typeface="Times" pitchFamily="-124" charset="0"/>
              </a:defRPr>
            </a:lvl2pPr>
            <a:lvl3pPr marL="1185634" indent="-237127" defTabSz="966621">
              <a:defRPr sz="2500">
                <a:solidFill>
                  <a:schemeClr val="tx1"/>
                </a:solidFill>
                <a:latin typeface="Times" pitchFamily="-124" charset="0"/>
              </a:defRPr>
            </a:lvl3pPr>
            <a:lvl4pPr marL="1659887" indent="-237127" defTabSz="966621">
              <a:defRPr sz="2500">
                <a:solidFill>
                  <a:schemeClr val="tx1"/>
                </a:solidFill>
                <a:latin typeface="Times" pitchFamily="-124" charset="0"/>
              </a:defRPr>
            </a:lvl4pPr>
            <a:lvl5pPr marL="2134141" indent="-237127" defTabSz="966621">
              <a:defRPr sz="2500">
                <a:solidFill>
                  <a:schemeClr val="tx1"/>
                </a:solidFill>
                <a:latin typeface="Times" pitchFamily="-124" charset="0"/>
              </a:defRPr>
            </a:lvl5pPr>
            <a:lvl6pPr marL="2608395" indent="-237127" defTabSz="966621" eaLnBrk="0" fontAlgn="base" hangingPunct="0">
              <a:spcBef>
                <a:spcPct val="0"/>
              </a:spcBef>
              <a:spcAft>
                <a:spcPct val="0"/>
              </a:spcAft>
              <a:defRPr sz="2500">
                <a:solidFill>
                  <a:schemeClr val="tx1"/>
                </a:solidFill>
                <a:latin typeface="Times" pitchFamily="-124" charset="0"/>
              </a:defRPr>
            </a:lvl6pPr>
            <a:lvl7pPr marL="3082648" indent="-237127" defTabSz="966621" eaLnBrk="0" fontAlgn="base" hangingPunct="0">
              <a:spcBef>
                <a:spcPct val="0"/>
              </a:spcBef>
              <a:spcAft>
                <a:spcPct val="0"/>
              </a:spcAft>
              <a:defRPr sz="2500">
                <a:solidFill>
                  <a:schemeClr val="tx1"/>
                </a:solidFill>
                <a:latin typeface="Times" pitchFamily="-124" charset="0"/>
              </a:defRPr>
            </a:lvl7pPr>
            <a:lvl8pPr marL="3556902" indent="-237127" defTabSz="966621" eaLnBrk="0" fontAlgn="base" hangingPunct="0">
              <a:spcBef>
                <a:spcPct val="0"/>
              </a:spcBef>
              <a:spcAft>
                <a:spcPct val="0"/>
              </a:spcAft>
              <a:defRPr sz="2500">
                <a:solidFill>
                  <a:schemeClr val="tx1"/>
                </a:solidFill>
                <a:latin typeface="Times" pitchFamily="-124" charset="0"/>
              </a:defRPr>
            </a:lvl8pPr>
            <a:lvl9pPr marL="4031155" indent="-237127" defTabSz="966621" eaLnBrk="0" fontAlgn="base" hangingPunct="0">
              <a:spcBef>
                <a:spcPct val="0"/>
              </a:spcBef>
              <a:spcAft>
                <a:spcPct val="0"/>
              </a:spcAft>
              <a:defRPr sz="2500">
                <a:solidFill>
                  <a:schemeClr val="tx1"/>
                </a:solidFill>
                <a:latin typeface="Times" pitchFamily="-124" charset="0"/>
              </a:defRPr>
            </a:lvl9pPr>
          </a:lstStyle>
          <a:p>
            <a:fld id="{F577181E-A109-414F-AB85-ECA57D98D7CE}" type="slidenum">
              <a:rPr lang="en-US" sz="1200"/>
              <a:pPr/>
              <a:t>151</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cxnSp>
        <p:nvCxnSpPr>
          <p:cNvPr id="9" name="Straight Connector 8"/>
          <p:cNvCxnSpPr/>
          <p:nvPr userDrawn="1"/>
        </p:nvCxnSpPr>
        <p:spPr>
          <a:xfrm>
            <a:off x="0" y="63246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txBox="1">
            <a:spLocks/>
          </p:cNvSpPr>
          <p:nvPr userDrawn="1"/>
        </p:nvSpPr>
        <p:spPr>
          <a:xfrm>
            <a:off x="490537" y="6400800"/>
            <a:ext cx="8196263" cy="306387"/>
          </a:xfrm>
          <a:prstGeom prst="rect">
            <a:avLst/>
          </a:prstGeom>
        </p:spPr>
        <p:txBody>
          <a:bodyPr/>
          <a:lstStyle>
            <a:lvl1pPr>
              <a:defRPr>
                <a:solidFill>
                  <a:schemeClr val="bg1">
                    <a:lumMod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lumMod val="65000"/>
                    <a:lumOff val="35000"/>
                  </a:schemeClr>
                </a:solidFill>
                <a:latin typeface="Calibri" pitchFamily="34" charset="0"/>
              </a:rPr>
              <a:t>Program Compliance </a:t>
            </a:r>
            <a:r>
              <a:rPr lang="en-US" sz="1200" dirty="0" smtClean="0">
                <a:solidFill>
                  <a:schemeClr val="tx1">
                    <a:lumMod val="65000"/>
                    <a:lumOff val="35000"/>
                  </a:schemeClr>
                </a:solidFill>
                <a:latin typeface="Calibri" pitchFamily="34" charset="0"/>
              </a:rPr>
              <a:t>I  2012 Schools &amp; Libraries Spring Service Provider Trainings </a:t>
            </a:r>
            <a:r>
              <a:rPr kumimoji="0" lang="en-US" sz="1200" b="0" i="0" u="none" strike="noStrike" kern="1200" cap="none" spc="0" normalizeH="0" baseline="0" noProof="0" dirty="0" smtClean="0">
                <a:ln>
                  <a:noFill/>
                </a:ln>
                <a:solidFill>
                  <a:schemeClr val="bg1">
                    <a:lumMod val="50000"/>
                  </a:schemeClr>
                </a:solidFill>
                <a:effectLst/>
                <a:uLnTx/>
                <a:uFillTx/>
                <a:latin typeface="Calibri" pitchFamily="34" charset="0"/>
                <a:ea typeface="+mn-ea"/>
                <a:cs typeface="+mn-cs"/>
              </a:rPr>
              <a:t>		          	              </a:t>
            </a:r>
            <a:fld id="{0A6AB937-493E-41A7-BA69-A7B19CB48334}" type="slidenum">
              <a:rPr kumimoji="0" lang="en-US" sz="1200" b="0" i="0" u="none" strike="noStrike" kern="1200" cap="none" spc="0" normalizeH="0" baseline="0" noProof="0" smtClean="0">
                <a:ln>
                  <a:noFill/>
                </a:ln>
                <a:solidFill>
                  <a:schemeClr val="bg1">
                    <a:lumMod val="50000"/>
                  </a:schemeClr>
                </a:solidFill>
                <a:effectLst/>
                <a:uLnTx/>
                <a:uFillTx/>
                <a:latin typeface="Calibri"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chemeClr val="bg1">
                  <a:lumMod val="50000"/>
                </a:schemeClr>
              </a:solidFill>
              <a:effectLst/>
              <a:uLnTx/>
              <a:uFillTx/>
              <a:latin typeface="Calibri" pitchFamily="34" charset="0"/>
              <a:ea typeface="+mn-ea"/>
              <a:cs typeface="+mn-cs"/>
            </a:endParaRPr>
          </a:p>
        </p:txBody>
      </p:sp>
      <p:sp>
        <p:nvSpPr>
          <p:cNvPr id="5" name="Text Placeholder 3"/>
          <p:cNvSpPr>
            <a:spLocks noGrp="1"/>
          </p:cNvSpPr>
          <p:nvPr>
            <p:ph type="body" sz="quarter" idx="10" hasCustomPrompt="1"/>
          </p:nvPr>
        </p:nvSpPr>
        <p:spPr>
          <a:xfrm>
            <a:off x="914400" y="2667000"/>
            <a:ext cx="7772400" cy="838200"/>
          </a:xfrm>
          <a:prstGeom prst="rect">
            <a:avLst/>
          </a:prstGeom>
        </p:spPr>
        <p:txBody>
          <a:bodyPr/>
          <a:lstStyle>
            <a:lvl1pPr algn="r">
              <a:buNone/>
              <a:defRPr sz="4400"/>
            </a:lvl1pPr>
          </a:lstStyle>
          <a:p>
            <a:pPr lvl="0"/>
            <a:r>
              <a:rPr lang="en-US" dirty="0" smtClean="0"/>
              <a:t>Presentation Title</a:t>
            </a:r>
          </a:p>
        </p:txBody>
      </p:sp>
      <p:cxnSp>
        <p:nvCxnSpPr>
          <p:cNvPr id="7" name="Straight Connector 6"/>
          <p:cNvCxnSpPr/>
          <p:nvPr userDrawn="1"/>
        </p:nvCxnSpPr>
        <p:spPr>
          <a:xfrm>
            <a:off x="304800" y="3505200"/>
            <a:ext cx="883920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quarter" idx="11" hasCustomPrompt="1"/>
          </p:nvPr>
        </p:nvSpPr>
        <p:spPr>
          <a:xfrm>
            <a:off x="914400" y="3505200"/>
            <a:ext cx="7772400" cy="838200"/>
          </a:xfrm>
          <a:prstGeom prst="rect">
            <a:avLst/>
          </a:prstGeom>
        </p:spPr>
        <p:txBody>
          <a:bodyPr/>
          <a:lstStyle>
            <a:lvl1pPr algn="r">
              <a:buNone/>
              <a:defRPr sz="6000" b="1"/>
            </a:lvl1pPr>
          </a:lstStyle>
          <a:p>
            <a:pPr lvl="0"/>
            <a:r>
              <a:rPr lang="en-US" dirty="0" smtClean="0"/>
              <a:t>Section Title</a:t>
            </a:r>
          </a:p>
        </p:txBody>
      </p:sp>
      <p:pic>
        <p:nvPicPr>
          <p:cNvPr id="11" name="Picture 7"/>
          <p:cNvPicPr>
            <a:picLocks noChangeAspect="1" noChangeArrowheads="1"/>
          </p:cNvPicPr>
          <p:nvPr userDrawn="1"/>
        </p:nvPicPr>
        <p:blipFill>
          <a:blip r:embed="rId2" cstate="print"/>
          <a:srcRect/>
          <a:stretch>
            <a:fillRect/>
          </a:stretch>
        </p:blipFill>
        <p:spPr bwMode="auto">
          <a:xfrm>
            <a:off x="0" y="-76200"/>
            <a:ext cx="2286000" cy="297338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ntent Slide">
    <p:spTree>
      <p:nvGrpSpPr>
        <p:cNvPr id="1" name=""/>
        <p:cNvGrpSpPr/>
        <p:nvPr/>
      </p:nvGrpSpPr>
      <p:grpSpPr>
        <a:xfrm>
          <a:off x="0" y="0"/>
          <a:ext cx="0" cy="0"/>
          <a:chOff x="0" y="0"/>
          <a:chExt cx="0" cy="0"/>
        </a:xfrm>
      </p:grpSpPr>
      <p:sp>
        <p:nvSpPr>
          <p:cNvPr id="8" name="Footer Placeholder 4"/>
          <p:cNvSpPr txBox="1">
            <a:spLocks/>
          </p:cNvSpPr>
          <p:nvPr userDrawn="1"/>
        </p:nvSpPr>
        <p:spPr>
          <a:xfrm>
            <a:off x="490537" y="6400800"/>
            <a:ext cx="8196263" cy="306387"/>
          </a:xfrm>
          <a:prstGeom prst="rect">
            <a:avLst/>
          </a:prstGeom>
        </p:spPr>
        <p:txBody>
          <a:bodyPr/>
          <a:lstStyle>
            <a:lvl1pPr>
              <a:defRPr>
                <a:solidFill>
                  <a:schemeClr val="bg1">
                    <a:lumMod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lumMod val="65000"/>
                    <a:lumOff val="35000"/>
                  </a:schemeClr>
                </a:solidFill>
                <a:latin typeface="Calibri" pitchFamily="34" charset="0"/>
              </a:rPr>
              <a:t>Program Compliance </a:t>
            </a:r>
            <a:r>
              <a:rPr lang="en-US" sz="1200" dirty="0" smtClean="0">
                <a:solidFill>
                  <a:schemeClr val="tx1">
                    <a:lumMod val="65000"/>
                    <a:lumOff val="35000"/>
                  </a:schemeClr>
                </a:solidFill>
                <a:latin typeface="Calibri" pitchFamily="34" charset="0"/>
              </a:rPr>
              <a:t>I  2012 Schools &amp; Libraries Spring Service Provider Trainings </a:t>
            </a:r>
            <a:r>
              <a:rPr kumimoji="0" lang="en-US" sz="1200" b="0" i="0" u="none" strike="noStrike" kern="1200" cap="none" spc="0" normalizeH="0" baseline="0" noProof="0" dirty="0" smtClean="0">
                <a:ln>
                  <a:noFill/>
                </a:ln>
                <a:solidFill>
                  <a:schemeClr val="bg1">
                    <a:lumMod val="50000"/>
                  </a:schemeClr>
                </a:solidFill>
                <a:effectLst/>
                <a:uLnTx/>
                <a:uFillTx/>
                <a:latin typeface="Calibri" pitchFamily="34" charset="0"/>
                <a:ea typeface="+mn-ea"/>
                <a:cs typeface="+mn-cs"/>
              </a:rPr>
              <a:t>		                                        </a:t>
            </a:r>
            <a:fld id="{0A6AB937-493E-41A7-BA69-A7B19CB48334}" type="slidenum">
              <a:rPr kumimoji="0" lang="en-US" sz="1200" b="0" i="0" u="none" strike="noStrike" kern="1200" cap="none" spc="0" normalizeH="0" baseline="0" noProof="0" smtClean="0">
                <a:ln>
                  <a:noFill/>
                </a:ln>
                <a:solidFill>
                  <a:schemeClr val="bg1">
                    <a:lumMod val="50000"/>
                  </a:schemeClr>
                </a:solidFill>
                <a:effectLst/>
                <a:uLnTx/>
                <a:uFillTx/>
                <a:latin typeface="Calibri"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chemeClr val="bg1">
                  <a:lumMod val="50000"/>
                </a:schemeClr>
              </a:solidFill>
              <a:effectLst/>
              <a:uLnTx/>
              <a:uFillTx/>
              <a:latin typeface="Calibri" pitchFamily="34" charset="0"/>
              <a:ea typeface="+mn-ea"/>
              <a:cs typeface="+mn-cs"/>
            </a:endParaRPr>
          </a:p>
        </p:txBody>
      </p:sp>
      <p:cxnSp>
        <p:nvCxnSpPr>
          <p:cNvPr id="9" name="Straight Connector 8"/>
          <p:cNvCxnSpPr/>
          <p:nvPr userDrawn="1"/>
        </p:nvCxnSpPr>
        <p:spPr>
          <a:xfrm>
            <a:off x="0" y="63246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28600" y="914400"/>
            <a:ext cx="8458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0"/>
          </p:nvPr>
        </p:nvSpPr>
        <p:spPr>
          <a:xfrm>
            <a:off x="457200" y="2209800"/>
            <a:ext cx="8229600" cy="4038600"/>
          </a:xfrm>
          <a:prstGeom prst="rect">
            <a:avLst/>
          </a:prstGeom>
        </p:spPr>
        <p:txBody>
          <a:bodyPr/>
          <a:lstStyle>
            <a:lvl1pPr>
              <a:defRPr sz="2600"/>
            </a:lvl1pPr>
            <a:lvl2pPr>
              <a:defRPr sz="2600"/>
            </a:lvl2pPr>
          </a:lstStyle>
          <a:p>
            <a:pPr lvl="0"/>
            <a:r>
              <a:rPr lang="en-US" dirty="0" smtClean="0"/>
              <a:t>Click to edit Master text styles</a:t>
            </a:r>
          </a:p>
          <a:p>
            <a:pPr lvl="1"/>
            <a:r>
              <a:rPr lang="en-US" dirty="0" smtClean="0"/>
              <a:t>Second level</a:t>
            </a:r>
          </a:p>
        </p:txBody>
      </p:sp>
      <p:sp>
        <p:nvSpPr>
          <p:cNvPr id="18" name="Text Placeholder 17"/>
          <p:cNvSpPr>
            <a:spLocks noGrp="1"/>
          </p:cNvSpPr>
          <p:nvPr>
            <p:ph type="body" sz="quarter" idx="11" hasCustomPrompt="1"/>
          </p:nvPr>
        </p:nvSpPr>
        <p:spPr>
          <a:xfrm>
            <a:off x="457200" y="1600200"/>
            <a:ext cx="8229600" cy="609600"/>
          </a:xfrm>
          <a:prstGeom prst="rect">
            <a:avLst/>
          </a:prstGeom>
        </p:spPr>
        <p:txBody>
          <a:bodyPr/>
          <a:lstStyle>
            <a:lvl1pPr>
              <a:buNone/>
              <a:defRPr sz="2600" b="1">
                <a:solidFill>
                  <a:srgbClr val="0070C0"/>
                </a:solidFill>
              </a:defRPr>
            </a:lvl1pPr>
            <a:lvl5pPr>
              <a:buNone/>
              <a:defRPr/>
            </a:lvl5pPr>
          </a:lstStyle>
          <a:p>
            <a:pPr lvl="0"/>
            <a:r>
              <a:rPr lang="en-US" sz="2600" b="1" dirty="0" smtClean="0">
                <a:solidFill>
                  <a:srgbClr val="0070C0"/>
                </a:solidFill>
              </a:rPr>
              <a:t>Content Title</a:t>
            </a:r>
            <a:endParaRPr lang="en-US" dirty="0"/>
          </a:p>
        </p:txBody>
      </p:sp>
      <p:sp>
        <p:nvSpPr>
          <p:cNvPr id="21" name="Text Placeholder 20"/>
          <p:cNvSpPr>
            <a:spLocks noGrp="1"/>
          </p:cNvSpPr>
          <p:nvPr>
            <p:ph type="body" sz="quarter" idx="12" hasCustomPrompt="1"/>
          </p:nvPr>
        </p:nvSpPr>
        <p:spPr>
          <a:xfrm>
            <a:off x="5029200" y="381000"/>
            <a:ext cx="3657600" cy="533400"/>
          </a:xfrm>
          <a:prstGeom prst="rect">
            <a:avLst/>
          </a:prstGeom>
        </p:spPr>
        <p:txBody>
          <a:bodyPr/>
          <a:lstStyle>
            <a:lvl1pPr algn="r">
              <a:buNone/>
              <a:defRPr sz="3200" b="1"/>
            </a:lvl1pPr>
          </a:lstStyle>
          <a:p>
            <a:pPr lvl="0"/>
            <a:r>
              <a:rPr lang="en-US" dirty="0" smtClean="0"/>
              <a:t>Section Title</a:t>
            </a:r>
            <a:endParaRPr lang="en-US" dirty="0"/>
          </a:p>
        </p:txBody>
      </p:sp>
      <p:pic>
        <p:nvPicPr>
          <p:cNvPr id="10" name="Picture 7"/>
          <p:cNvPicPr>
            <a:picLocks noChangeAspect="1" noChangeArrowheads="1"/>
          </p:cNvPicPr>
          <p:nvPr userDrawn="1"/>
        </p:nvPicPr>
        <p:blipFill>
          <a:blip r:embed="rId2" cstate="print"/>
          <a:srcRect/>
          <a:stretch>
            <a:fillRect/>
          </a:stretch>
        </p:blipFill>
        <p:spPr bwMode="auto">
          <a:xfrm>
            <a:off x="0" y="-76200"/>
            <a:ext cx="2286000" cy="2973388"/>
          </a:xfrm>
          <a:prstGeom prst="rect">
            <a:avLst/>
          </a:prstGeom>
          <a:noFill/>
          <a:ln w="9525">
            <a:noFill/>
            <a:miter lim="800000"/>
            <a:headEnd/>
            <a:tailEnd/>
          </a:ln>
        </p:spPr>
      </p:pic>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p:cNvSpPr txBox="1">
            <a:spLocks/>
          </p:cNvSpPr>
          <p:nvPr userDrawn="1"/>
        </p:nvSpPr>
        <p:spPr>
          <a:xfrm>
            <a:off x="228600" y="6400800"/>
            <a:ext cx="8610600" cy="306388"/>
          </a:xfrm>
          <a:prstGeom prst="rect">
            <a:avLst/>
          </a:prstGeom>
        </p:spPr>
        <p:txBody>
          <a:bodyPr/>
          <a:lstStyle>
            <a:lvl1pPr>
              <a:defRPr>
                <a:solidFill>
                  <a:schemeClr val="bg1">
                    <a:lumMod val="50000"/>
                  </a:schemeClr>
                </a:solidFill>
              </a:defRPr>
            </a:lvl1pPr>
          </a:lstStyle>
          <a:p>
            <a:pPr>
              <a:defRPr/>
            </a:pPr>
            <a:r>
              <a:rPr lang="en-US" sz="1200" b="1" dirty="0" smtClean="0">
                <a:solidFill>
                  <a:schemeClr val="tx1">
                    <a:lumMod val="65000"/>
                    <a:lumOff val="35000"/>
                  </a:schemeClr>
                </a:solidFill>
                <a:latin typeface="Calibri" pitchFamily="34" charset="0"/>
              </a:rPr>
              <a:t>Program Compliance </a:t>
            </a:r>
            <a:r>
              <a:rPr lang="en-US" sz="1200" dirty="0" smtClean="0">
                <a:solidFill>
                  <a:schemeClr val="tx1">
                    <a:lumMod val="65000"/>
                    <a:lumOff val="35000"/>
                  </a:schemeClr>
                </a:solidFill>
                <a:latin typeface="Calibri" pitchFamily="34" charset="0"/>
              </a:rPr>
              <a:t>I  2012 Schools &amp; Libraries Spring Service Provider Trainings			                    </a:t>
            </a:r>
            <a:fld id="{251DAFE3-8699-4888-8606-840E72A8B5CF}" type="slidenum">
              <a:rPr lang="en-US" sz="1200" smtClean="0">
                <a:solidFill>
                  <a:schemeClr val="tx1">
                    <a:lumMod val="65000"/>
                    <a:lumOff val="35000"/>
                  </a:schemeClr>
                </a:solidFill>
                <a:latin typeface="Calibri" pitchFamily="34" charset="0"/>
              </a:rPr>
              <a:pPr>
                <a:defRPr/>
              </a:pPr>
              <a:t>‹#›</a:t>
            </a:fld>
            <a:endParaRPr lang="en-US" sz="1200" dirty="0">
              <a:latin typeface="Calibri" pitchFamily="34" charset="0"/>
            </a:endParaRPr>
          </a:p>
        </p:txBody>
      </p:sp>
      <p:cxnSp>
        <p:nvCxnSpPr>
          <p:cNvPr id="3" name="Straight Connector 2"/>
          <p:cNvCxnSpPr/>
          <p:nvPr userDrawn="1"/>
        </p:nvCxnSpPr>
        <p:spPr>
          <a:xfrm>
            <a:off x="304800" y="6400800"/>
            <a:ext cx="8534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7"/>
          <p:cNvPicPr>
            <a:picLocks noChangeAspect="1" noChangeArrowheads="1"/>
          </p:cNvPicPr>
          <p:nvPr userDrawn="1"/>
        </p:nvPicPr>
        <p:blipFill>
          <a:blip r:embed="rId2" cstate="print"/>
          <a:srcRect/>
          <a:stretch>
            <a:fillRect/>
          </a:stretch>
        </p:blipFill>
        <p:spPr bwMode="auto">
          <a:xfrm>
            <a:off x="0" y="-76200"/>
            <a:ext cx="2286000" cy="2973388"/>
          </a:xfrm>
          <a:prstGeom prst="rect">
            <a:avLst/>
          </a:prstGeom>
          <a:noFill/>
          <a:ln w="9525">
            <a:noFill/>
            <a:miter lim="800000"/>
            <a:headEnd/>
            <a:tailEnd/>
          </a:ln>
        </p:spPr>
      </p:pic>
    </p:spTree>
    <p:extLst>
      <p:ext uri="{BB962C8B-B14F-4D97-AF65-F5344CB8AC3E}">
        <p14:creationId xmlns:p14="http://schemas.microsoft.com/office/powerpoint/2010/main" val="14366503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5" name="Footer Placeholder 4"/>
          <p:cNvSpPr txBox="1">
            <a:spLocks/>
          </p:cNvSpPr>
          <p:nvPr userDrawn="1"/>
        </p:nvSpPr>
        <p:spPr>
          <a:xfrm>
            <a:off x="490538" y="6400800"/>
            <a:ext cx="8196262" cy="306388"/>
          </a:xfrm>
          <a:prstGeom prst="rect">
            <a:avLst/>
          </a:prstGeom>
        </p:spPr>
        <p:txBody>
          <a:bodyPr/>
          <a:lstStyle>
            <a:lvl1pPr>
              <a:defRPr>
                <a:solidFill>
                  <a:schemeClr val="bg1">
                    <a:lumMod val="50000"/>
                  </a:schemeClr>
                </a:solidFill>
              </a:defRPr>
            </a:lvl1pPr>
          </a:lstStyle>
          <a:p>
            <a:pPr marL="0" lvl="1">
              <a:defRPr/>
            </a:pPr>
            <a:r>
              <a:rPr lang="en-US" sz="1200" b="1" dirty="0" smtClean="0">
                <a:solidFill>
                  <a:schemeClr val="tx1">
                    <a:lumMod val="65000"/>
                    <a:lumOff val="35000"/>
                  </a:schemeClr>
                </a:solidFill>
                <a:latin typeface="Calibri" pitchFamily="34" charset="0"/>
              </a:rPr>
              <a:t>Program Compliance </a:t>
            </a:r>
            <a:r>
              <a:rPr lang="en-US" sz="1200" dirty="0" smtClean="0">
                <a:solidFill>
                  <a:schemeClr val="tx1">
                    <a:lumMod val="65000"/>
                    <a:lumOff val="35000"/>
                  </a:schemeClr>
                </a:solidFill>
                <a:latin typeface="Calibri" pitchFamily="34" charset="0"/>
              </a:rPr>
              <a:t>I  2012 Schools &amp; Libraries Spring Service Provider Trainings</a:t>
            </a:r>
            <a:r>
              <a:rPr lang="en-US" sz="1200" dirty="0" smtClean="0">
                <a:solidFill>
                  <a:schemeClr val="bg1">
                    <a:lumMod val="50000"/>
                  </a:schemeClr>
                </a:solidFill>
                <a:latin typeface="Calibri" pitchFamily="34" charset="0"/>
              </a:rPr>
              <a:t>                  </a:t>
            </a:r>
            <a:r>
              <a:rPr lang="en-US" sz="1200" dirty="0">
                <a:solidFill>
                  <a:schemeClr val="bg1">
                    <a:lumMod val="50000"/>
                  </a:schemeClr>
                </a:solidFill>
                <a:latin typeface="Calibri" pitchFamily="34" charset="0"/>
              </a:rPr>
              <a:t>		              </a:t>
            </a:r>
            <a:fld id="{AFB43435-7AE4-4D0F-B566-215BDD3BBD2D}" type="slidenum">
              <a:rPr lang="en-US" sz="1200">
                <a:solidFill>
                  <a:schemeClr val="bg1">
                    <a:lumMod val="50000"/>
                  </a:schemeClr>
                </a:solidFill>
                <a:latin typeface="Calibri" pitchFamily="34" charset="0"/>
              </a:rPr>
              <a:pPr marL="0" lvl="1">
                <a:defRPr/>
              </a:pPr>
              <a:t>‹#›</a:t>
            </a:fld>
            <a:endParaRPr lang="en-US" sz="1200" dirty="0">
              <a:solidFill>
                <a:schemeClr val="bg1">
                  <a:lumMod val="50000"/>
                </a:schemeClr>
              </a:solidFill>
              <a:latin typeface="Calibri" pitchFamily="34" charset="0"/>
            </a:endParaRPr>
          </a:p>
        </p:txBody>
      </p:sp>
      <p:cxnSp>
        <p:nvCxnSpPr>
          <p:cNvPr id="6" name="Straight Connector 5"/>
          <p:cNvCxnSpPr/>
          <p:nvPr userDrawn="1"/>
        </p:nvCxnSpPr>
        <p:spPr>
          <a:xfrm>
            <a:off x="0" y="63246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04800" y="914400"/>
            <a:ext cx="83820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Content Placeholder 11"/>
          <p:cNvSpPr>
            <a:spLocks noGrp="1"/>
          </p:cNvSpPr>
          <p:nvPr>
            <p:ph sz="quarter" idx="13"/>
          </p:nvPr>
        </p:nvSpPr>
        <p:spPr>
          <a:xfrm>
            <a:off x="457200" y="2209800"/>
            <a:ext cx="8229600" cy="4038600"/>
          </a:xfrm>
          <a:prstGeom prst="rect">
            <a:avLst/>
          </a:prstGeom>
        </p:spPr>
        <p:txBody>
          <a:bodyPr/>
          <a:lstStyle>
            <a:lvl1pPr>
              <a:defRPr sz="2600"/>
            </a:lvl1pPr>
            <a:lvl2pPr>
              <a:defRPr sz="2600"/>
            </a:lvl2pPr>
          </a:lstStyle>
          <a:p>
            <a:pPr lvl="0"/>
            <a:r>
              <a:rPr lang="en-US" dirty="0" smtClean="0"/>
              <a:t>Click to edit Master text styles</a:t>
            </a:r>
          </a:p>
          <a:p>
            <a:pPr lvl="1"/>
            <a:r>
              <a:rPr lang="en-US" dirty="0" smtClean="0"/>
              <a:t>Second level</a:t>
            </a:r>
          </a:p>
        </p:txBody>
      </p:sp>
      <p:sp>
        <p:nvSpPr>
          <p:cNvPr id="18" name="Text Placeholder 17"/>
          <p:cNvSpPr>
            <a:spLocks noGrp="1"/>
          </p:cNvSpPr>
          <p:nvPr>
            <p:ph type="body" sz="quarter" idx="11"/>
          </p:nvPr>
        </p:nvSpPr>
        <p:spPr>
          <a:xfrm>
            <a:off x="457200" y="1600200"/>
            <a:ext cx="8229600" cy="609600"/>
          </a:xfrm>
          <a:prstGeom prst="rect">
            <a:avLst/>
          </a:prstGeom>
        </p:spPr>
        <p:txBody>
          <a:bodyPr/>
          <a:lstStyle>
            <a:lvl1pPr>
              <a:buNone/>
              <a:defRPr sz="2600" b="1">
                <a:solidFill>
                  <a:srgbClr val="0070C0"/>
                </a:solidFill>
              </a:defRPr>
            </a:lvl1pPr>
            <a:lvl5pPr>
              <a:buNone/>
              <a:defRPr/>
            </a:lvl5pPr>
          </a:lstStyle>
          <a:p>
            <a:pPr lvl="0"/>
            <a:r>
              <a:rPr lang="en-US" smtClean="0"/>
              <a:t>Click to edit Master text styles</a:t>
            </a:r>
          </a:p>
        </p:txBody>
      </p:sp>
      <p:sp>
        <p:nvSpPr>
          <p:cNvPr id="21" name="Text Placeholder 20"/>
          <p:cNvSpPr>
            <a:spLocks noGrp="1"/>
          </p:cNvSpPr>
          <p:nvPr>
            <p:ph type="body" sz="quarter" idx="12"/>
          </p:nvPr>
        </p:nvSpPr>
        <p:spPr>
          <a:xfrm>
            <a:off x="5029200" y="381000"/>
            <a:ext cx="3657600" cy="533400"/>
          </a:xfrm>
          <a:prstGeom prst="rect">
            <a:avLst/>
          </a:prstGeom>
        </p:spPr>
        <p:txBody>
          <a:bodyPr/>
          <a:lstStyle>
            <a:lvl1pPr algn="r">
              <a:buNone/>
              <a:defRPr sz="3200" b="1"/>
            </a:lvl1pPr>
          </a:lstStyle>
          <a:p>
            <a:pPr lvl="0"/>
            <a:r>
              <a:rPr lang="en-US" smtClean="0"/>
              <a:t>Click to edit Master text styles</a:t>
            </a:r>
          </a:p>
        </p:txBody>
      </p:sp>
      <p:pic>
        <p:nvPicPr>
          <p:cNvPr id="8" name="Picture 7"/>
          <p:cNvPicPr>
            <a:picLocks noChangeAspect="1" noChangeArrowheads="1"/>
          </p:cNvPicPr>
          <p:nvPr userDrawn="1"/>
        </p:nvPicPr>
        <p:blipFill>
          <a:blip r:embed="rId2" cstate="print"/>
          <a:srcRect/>
          <a:stretch>
            <a:fillRect/>
          </a:stretch>
        </p:blipFill>
        <p:spPr bwMode="auto">
          <a:xfrm>
            <a:off x="0" y="-76200"/>
            <a:ext cx="2286000" cy="2973388"/>
          </a:xfrm>
          <a:prstGeom prst="rect">
            <a:avLst/>
          </a:prstGeom>
          <a:noFill/>
          <a:ln w="9525">
            <a:noFill/>
            <a:miter lim="800000"/>
            <a:headEnd/>
            <a:tailEnd/>
          </a:ln>
        </p:spPr>
      </p:pic>
    </p:spTree>
    <p:extLst>
      <p:ext uri="{BB962C8B-B14F-4D97-AF65-F5344CB8AC3E}">
        <p14:creationId xmlns:p14="http://schemas.microsoft.com/office/powerpoint/2010/main" val="431390522"/>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ain Text Slide">
    <p:spTree>
      <p:nvGrpSpPr>
        <p:cNvPr id="1" name=""/>
        <p:cNvGrpSpPr/>
        <p:nvPr/>
      </p:nvGrpSpPr>
      <p:grpSpPr>
        <a:xfrm>
          <a:off x="0" y="0"/>
          <a:ext cx="0" cy="0"/>
          <a:chOff x="0" y="0"/>
          <a:chExt cx="0" cy="0"/>
        </a:xfrm>
      </p:grpSpPr>
      <p:sp>
        <p:nvSpPr>
          <p:cNvPr id="5" name="Footer Placeholder 4"/>
          <p:cNvSpPr txBox="1">
            <a:spLocks/>
          </p:cNvSpPr>
          <p:nvPr userDrawn="1"/>
        </p:nvSpPr>
        <p:spPr>
          <a:xfrm>
            <a:off x="490538" y="6400800"/>
            <a:ext cx="8196262" cy="306388"/>
          </a:xfrm>
          <a:prstGeom prst="rect">
            <a:avLst/>
          </a:prstGeom>
        </p:spPr>
        <p:txBody>
          <a:bodyPr/>
          <a:lstStyle>
            <a:lvl1pPr>
              <a:defRPr>
                <a:solidFill>
                  <a:schemeClr val="bg1">
                    <a:lumMod val="50000"/>
                  </a:schemeClr>
                </a:solidFill>
              </a:defRPr>
            </a:lvl1pPr>
          </a:lstStyle>
          <a:p>
            <a:pPr>
              <a:defRPr/>
            </a:pPr>
            <a:r>
              <a:rPr lang="en-US" sz="1200" b="1" dirty="0" smtClean="0">
                <a:solidFill>
                  <a:schemeClr val="tx1">
                    <a:lumMod val="65000"/>
                    <a:lumOff val="35000"/>
                  </a:schemeClr>
                </a:solidFill>
                <a:latin typeface="Calibri" pitchFamily="34" charset="0"/>
              </a:rPr>
              <a:t>Program Compliance </a:t>
            </a:r>
            <a:r>
              <a:rPr lang="en-US" sz="1200" dirty="0" smtClean="0">
                <a:solidFill>
                  <a:schemeClr val="tx1">
                    <a:lumMod val="65000"/>
                    <a:lumOff val="35000"/>
                  </a:schemeClr>
                </a:solidFill>
                <a:latin typeface="Calibri" pitchFamily="34" charset="0"/>
              </a:rPr>
              <a:t>I  2012 Schools &amp; Libraries Spring Service Provider Trainings </a:t>
            </a:r>
            <a:r>
              <a:rPr lang="en-US" sz="1200" dirty="0" smtClean="0">
                <a:latin typeface="Calibri" pitchFamily="34" charset="0"/>
              </a:rPr>
              <a:t>			              </a:t>
            </a:r>
            <a:fld id="{C5A0C643-9687-4797-8E8E-AF9EBCDB8916}" type="slidenum">
              <a:rPr lang="en-US" sz="1200" smtClean="0">
                <a:latin typeface="Calibri" pitchFamily="34" charset="0"/>
              </a:rPr>
              <a:pPr>
                <a:defRPr/>
              </a:pPr>
              <a:t>‹#›</a:t>
            </a:fld>
            <a:endParaRPr lang="en-US" sz="1200" dirty="0">
              <a:latin typeface="Calibri" pitchFamily="34" charset="0"/>
            </a:endParaRPr>
          </a:p>
        </p:txBody>
      </p:sp>
      <p:cxnSp>
        <p:nvCxnSpPr>
          <p:cNvPr id="6" name="Straight Connector 5"/>
          <p:cNvCxnSpPr/>
          <p:nvPr userDrawn="1"/>
        </p:nvCxnSpPr>
        <p:spPr>
          <a:xfrm>
            <a:off x="0" y="63246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04800" y="914400"/>
            <a:ext cx="83820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0"/>
          </p:nvPr>
        </p:nvSpPr>
        <p:spPr>
          <a:xfrm>
            <a:off x="457200" y="2209800"/>
            <a:ext cx="8229600" cy="4038600"/>
          </a:xfrm>
          <a:prstGeom prst="rect">
            <a:avLst/>
          </a:prstGeom>
        </p:spPr>
        <p:txBody>
          <a:bodyPr/>
          <a:lstStyle>
            <a:lvl1pPr>
              <a:defRPr sz="2600"/>
            </a:lvl1pPr>
            <a:lvl2pPr>
              <a:defRPr sz="2600"/>
            </a:lvl2pPr>
          </a:lstStyle>
          <a:p>
            <a:pPr lvl="0"/>
            <a:r>
              <a:rPr lang="en-US" dirty="0" smtClean="0"/>
              <a:t>Click to edit Master text styles</a:t>
            </a:r>
          </a:p>
          <a:p>
            <a:pPr lvl="1"/>
            <a:r>
              <a:rPr lang="en-US" dirty="0" smtClean="0"/>
              <a:t>Second level</a:t>
            </a:r>
          </a:p>
        </p:txBody>
      </p:sp>
      <p:sp>
        <p:nvSpPr>
          <p:cNvPr id="18" name="Text Placeholder 17"/>
          <p:cNvSpPr>
            <a:spLocks noGrp="1"/>
          </p:cNvSpPr>
          <p:nvPr>
            <p:ph type="body" sz="quarter" idx="11"/>
          </p:nvPr>
        </p:nvSpPr>
        <p:spPr>
          <a:xfrm>
            <a:off x="457200" y="1600200"/>
            <a:ext cx="8229600" cy="609600"/>
          </a:xfrm>
          <a:prstGeom prst="rect">
            <a:avLst/>
          </a:prstGeom>
        </p:spPr>
        <p:txBody>
          <a:bodyPr/>
          <a:lstStyle>
            <a:lvl1pPr>
              <a:buNone/>
              <a:defRPr sz="2600" b="1">
                <a:solidFill>
                  <a:srgbClr val="0070C0"/>
                </a:solidFill>
              </a:defRPr>
            </a:lvl1pPr>
            <a:lvl5pPr>
              <a:buNone/>
              <a:defRPr/>
            </a:lvl5pPr>
          </a:lstStyle>
          <a:p>
            <a:pPr lvl="0"/>
            <a:r>
              <a:rPr lang="en-US" smtClean="0"/>
              <a:t>Click to edit Master text styles</a:t>
            </a:r>
          </a:p>
        </p:txBody>
      </p:sp>
      <p:sp>
        <p:nvSpPr>
          <p:cNvPr id="21" name="Text Placeholder 20"/>
          <p:cNvSpPr>
            <a:spLocks noGrp="1"/>
          </p:cNvSpPr>
          <p:nvPr>
            <p:ph type="body" sz="quarter" idx="12"/>
          </p:nvPr>
        </p:nvSpPr>
        <p:spPr>
          <a:xfrm>
            <a:off x="5029200" y="381000"/>
            <a:ext cx="3657600" cy="533400"/>
          </a:xfrm>
          <a:prstGeom prst="rect">
            <a:avLst/>
          </a:prstGeom>
        </p:spPr>
        <p:txBody>
          <a:bodyPr/>
          <a:lstStyle>
            <a:lvl1pPr algn="r">
              <a:buNone/>
              <a:defRPr sz="3200" b="1"/>
            </a:lvl1pPr>
          </a:lstStyle>
          <a:p>
            <a:pPr lvl="0"/>
            <a:r>
              <a:rPr lang="en-US" smtClean="0"/>
              <a:t>Click to edit Master text styles</a:t>
            </a:r>
          </a:p>
        </p:txBody>
      </p:sp>
      <p:pic>
        <p:nvPicPr>
          <p:cNvPr id="8" name="Picture 7"/>
          <p:cNvPicPr>
            <a:picLocks noChangeAspect="1" noChangeArrowheads="1"/>
          </p:cNvPicPr>
          <p:nvPr userDrawn="1"/>
        </p:nvPicPr>
        <p:blipFill>
          <a:blip r:embed="rId2" cstate="print"/>
          <a:srcRect/>
          <a:stretch>
            <a:fillRect/>
          </a:stretch>
        </p:blipFill>
        <p:spPr bwMode="auto">
          <a:xfrm>
            <a:off x="0" y="-76200"/>
            <a:ext cx="2286000" cy="2973388"/>
          </a:xfrm>
          <a:prstGeom prst="rect">
            <a:avLst/>
          </a:prstGeom>
          <a:noFill/>
          <a:ln w="9525">
            <a:noFill/>
            <a:miter lim="800000"/>
            <a:headEnd/>
            <a:tailEnd/>
          </a:ln>
        </p:spPr>
      </p:pic>
    </p:spTree>
    <p:extLst>
      <p:ext uri="{BB962C8B-B14F-4D97-AF65-F5344CB8AC3E}">
        <p14:creationId xmlns:p14="http://schemas.microsoft.com/office/powerpoint/2010/main" val="2228998606"/>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91400" y="228600"/>
            <a:ext cx="10763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828800" y="3657600"/>
            <a:ext cx="6629400" cy="914400"/>
          </a:xfrm>
          <a:prstGeom prst="rect">
            <a:avLst/>
          </a:prstGeom>
        </p:spPr>
        <p:txBody>
          <a:bodyPr/>
          <a:lstStyle>
            <a:lvl1pPr algn="l">
              <a:defRPr>
                <a:solidFill>
                  <a:schemeClr val="hlink"/>
                </a:solidFill>
              </a:defRPr>
            </a:lvl1pPr>
          </a:lstStyle>
          <a:p>
            <a:r>
              <a:rPr lang="en-US"/>
              <a:t>Click to edit Master title style</a:t>
            </a:r>
          </a:p>
        </p:txBody>
      </p:sp>
      <p:sp>
        <p:nvSpPr>
          <p:cNvPr id="3075" name="Rectangle 3"/>
          <p:cNvSpPr>
            <a:spLocks noGrp="1" noChangeArrowheads="1"/>
          </p:cNvSpPr>
          <p:nvPr>
            <p:ph type="subTitle" idx="1"/>
          </p:nvPr>
        </p:nvSpPr>
        <p:spPr>
          <a:xfrm>
            <a:off x="1828800" y="4648200"/>
            <a:ext cx="6629400" cy="1371600"/>
          </a:xfrm>
          <a:prstGeom prst="rect">
            <a:avLst/>
          </a:prstGeom>
        </p:spPr>
        <p:txBody>
          <a:bodyPr/>
          <a:lstStyle>
            <a:lvl1pPr marL="0" indent="0">
              <a:buFont typeface="Wingdings" pitchFamily="2" charset="2"/>
              <a:buNone/>
              <a:defRPr/>
            </a:lvl1pPr>
          </a:lstStyle>
          <a:p>
            <a:r>
              <a:rPr lang="en-US"/>
              <a:t>Click to edit Master subtitle style</a:t>
            </a:r>
          </a:p>
        </p:txBody>
      </p:sp>
      <p:sp>
        <p:nvSpPr>
          <p:cNvPr id="6" name="Footer Placeholder 5"/>
          <p:cNvSpPr>
            <a:spLocks noGrp="1" noChangeArrowheads="1"/>
          </p:cNvSpPr>
          <p:nvPr>
            <p:ph type="ftr" sz="quarter" idx="10"/>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1"/>
          </p:nvPr>
        </p:nvSpPr>
        <p:spPr>
          <a:xfrm>
            <a:off x="7010400" y="6248400"/>
            <a:ext cx="1905000" cy="457200"/>
          </a:xfrm>
          <a:prstGeom prst="rect">
            <a:avLst/>
          </a:prstGeom>
        </p:spPr>
        <p:txBody>
          <a:bodyPr/>
          <a:lstStyle>
            <a:lvl1pPr>
              <a:defRPr/>
            </a:lvl1pPr>
          </a:lstStyle>
          <a:p>
            <a:pPr>
              <a:defRPr/>
            </a:pPr>
            <a:fld id="{9F1B7306-A92D-4003-B079-18BCD9C56C10}" type="slidenum">
              <a:rPr lang="en-US"/>
              <a:pPr>
                <a:defRPr/>
              </a:pPr>
              <a:t>‹#›</a:t>
            </a:fld>
            <a:endParaRPr lang="en-US"/>
          </a:p>
        </p:txBody>
      </p:sp>
    </p:spTree>
    <p:extLst>
      <p:ext uri="{BB962C8B-B14F-4D97-AF65-F5344CB8AC3E}">
        <p14:creationId xmlns:p14="http://schemas.microsoft.com/office/powerpoint/2010/main" val="21888133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762000"/>
            <a:ext cx="7772400"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pPr>
              <a:defRPr/>
            </a:pPr>
            <a:fld id="{09A0FDD0-00E2-4B2F-8E42-814882A1242C}" type="slidenum">
              <a:rPr lang="en-US"/>
              <a:pPr>
                <a:defRPr/>
              </a:pPr>
              <a:t>‹#›</a:t>
            </a:fld>
            <a:endParaRPr lang="en-US"/>
          </a:p>
        </p:txBody>
      </p:sp>
      <p:pic>
        <p:nvPicPr>
          <p:cNvPr id="8"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91400" y="228600"/>
            <a:ext cx="10763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8640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6930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3" name="Straight Connector 12"/>
          <p:cNvCxnSpPr/>
          <p:nvPr userDrawn="1"/>
        </p:nvCxnSpPr>
        <p:spPr>
          <a:xfrm>
            <a:off x="228600" y="91440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49" r:id="rId2"/>
    <p:sldLayoutId id="2147483653" r:id="rId3"/>
    <p:sldLayoutId id="2147483654" r:id="rId4"/>
    <p:sldLayoutId id="2147483655" r:id="rId5"/>
    <p:sldLayoutId id="2147483656" r:id="rId6"/>
    <p:sldLayoutId id="2147483657" r:id="rId7"/>
    <p:sldLayoutId id="2147483658"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usac.org/default.aspx" TargetMode="Externa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usac.org/about/about/outreach/default.aspx" TargetMode="Externa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usac.org/about/tools/publications/subscription-center.aspx" TargetMode="Externa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usac.org/sl/tools/news-briefs/Default.aspx" TargetMode="Externa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43.xml.rels><?xml version="1.0" encoding="UTF-8" standalone="yes"?>
<Relationships xmlns="http://schemas.openxmlformats.org/package/2006/relationships"><Relationship Id="rId3" Type="http://schemas.openxmlformats.org/officeDocument/2006/relationships/hyperlink" Target="http://www.dallasisd.org/Page/1129" TargetMode="External"/><Relationship Id="rId2" Type="http://schemas.openxmlformats.org/officeDocument/2006/relationships/hyperlink" Target="http://www.dallasisd.org/"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www.usac.org/_res/documents/sl/pdf/samples/samples-checklist-vendor-selection-template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usac.org/sl/applicants/step03/evaluation.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transition.fcc.gov/Daily_Releases/Daily_Business/2010/db1108/FCC-10-175A1.pdf"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dallasisd.org/Page/1129" TargetMode="Externa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3"/>
          <p:cNvSpPr txBox="1">
            <a:spLocks/>
          </p:cNvSpPr>
          <p:nvPr/>
        </p:nvSpPr>
        <p:spPr bwMode="auto">
          <a:xfrm>
            <a:off x="914400" y="2667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4400" dirty="0" smtClean="0">
                <a:latin typeface="Calibri" pitchFamily="34" charset="0"/>
              </a:rPr>
              <a:t>E-rate Program</a:t>
            </a:r>
            <a:endParaRPr lang="en-US" sz="4400" dirty="0">
              <a:latin typeface="Calibri" pitchFamily="34" charset="0"/>
            </a:endParaRPr>
          </a:p>
        </p:txBody>
      </p:sp>
      <p:cxnSp>
        <p:nvCxnSpPr>
          <p:cNvPr id="4" name="Straight Connector 3"/>
          <p:cNvCxnSpPr/>
          <p:nvPr/>
        </p:nvCxnSpPr>
        <p:spPr>
          <a:xfrm>
            <a:off x="304800" y="3505200"/>
            <a:ext cx="883920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3"/>
          <p:cNvSpPr txBox="1">
            <a:spLocks/>
          </p:cNvSpPr>
          <p:nvPr/>
        </p:nvSpPr>
        <p:spPr>
          <a:xfrm>
            <a:off x="914400" y="3505200"/>
            <a:ext cx="7772400" cy="838200"/>
          </a:xfrm>
          <a:prstGeom prst="rect">
            <a:avLst/>
          </a:prstGeom>
        </p:spPr>
        <p:txBody>
          <a:bodyPr/>
          <a:lstStyle>
            <a:lvl1pPr algn="r">
              <a:buNone/>
              <a:defRPr sz="6000" b="1"/>
            </a:lvl1pPr>
          </a:lstStyle>
          <a:p>
            <a:pPr marL="342900" indent="-342900" eaLnBrk="0" hangingPunct="0">
              <a:spcBef>
                <a:spcPct val="20000"/>
              </a:spcBef>
              <a:buFont typeface="Wingdings" pitchFamily="2" charset="2"/>
              <a:buNone/>
              <a:defRPr/>
            </a:pPr>
            <a:r>
              <a:rPr lang="en-US" sz="4800" kern="0" dirty="0" smtClean="0">
                <a:latin typeface="Calibri" pitchFamily="34" charset="0"/>
              </a:rPr>
              <a:t>Program Compliance</a:t>
            </a:r>
          </a:p>
        </p:txBody>
      </p:sp>
      <p:sp>
        <p:nvSpPr>
          <p:cNvPr id="6" name="Text Placeholder 3"/>
          <p:cNvSpPr txBox="1">
            <a:spLocks/>
          </p:cNvSpPr>
          <p:nvPr/>
        </p:nvSpPr>
        <p:spPr>
          <a:xfrm>
            <a:off x="914400" y="4419600"/>
            <a:ext cx="7772400" cy="838200"/>
          </a:xfrm>
          <a:prstGeom prst="rect">
            <a:avLst/>
          </a:prstGeom>
        </p:spPr>
        <p:txBody>
          <a:bodyPr/>
          <a:lstStyle>
            <a:lvl1pPr marL="342900" marR="0" indent="-342900" algn="r" defTabSz="914400" rtl="0" eaLnBrk="1" fontAlgn="auto" latinLnBrk="0" hangingPunct="1">
              <a:lnSpc>
                <a:spcPct val="100000"/>
              </a:lnSpc>
              <a:spcBef>
                <a:spcPts val="0"/>
              </a:spcBef>
              <a:spcAft>
                <a:spcPts val="1200"/>
              </a:spcAft>
              <a:buClrTx/>
              <a:buSzTx/>
              <a:buNone/>
              <a:tabLst/>
              <a:defRPr sz="2800" baseline="0"/>
            </a:lvl1pPr>
          </a:lstStyle>
          <a:p>
            <a:pPr>
              <a:defRPr/>
            </a:pPr>
            <a:r>
              <a:rPr lang="en-US" sz="2400" kern="0" dirty="0" smtClean="0">
                <a:latin typeface="Calibri" pitchFamily="34" charset="0"/>
              </a:rPr>
              <a:t>May 2012</a:t>
            </a:r>
          </a:p>
        </p:txBody>
      </p:sp>
    </p:spTree>
    <p:extLst>
      <p:ext uri="{BB962C8B-B14F-4D97-AF65-F5344CB8AC3E}">
        <p14:creationId xmlns:p14="http://schemas.microsoft.com/office/powerpoint/2010/main" val="2955569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400" dirty="0" smtClean="0"/>
              <a:t>Have a relationship with service providers that would </a:t>
            </a:r>
            <a:r>
              <a:rPr lang="en-US" sz="2400" dirty="0" smtClean="0">
                <a:solidFill>
                  <a:schemeClr val="accent4"/>
                </a:solidFill>
              </a:rPr>
              <a:t>unfairly influence </a:t>
            </a:r>
            <a:r>
              <a:rPr lang="en-US" sz="2400" dirty="0" smtClean="0"/>
              <a:t>the outcome of the competition</a:t>
            </a:r>
          </a:p>
          <a:p>
            <a:r>
              <a:rPr lang="en-US" sz="2400" dirty="0" smtClean="0"/>
              <a:t>Furnish service providers with inside competitive information</a:t>
            </a:r>
          </a:p>
          <a:p>
            <a:r>
              <a:rPr lang="en-US" sz="2400" dirty="0" smtClean="0"/>
              <a:t>Have ownership interest in a service provider’s company competing for services</a:t>
            </a:r>
          </a:p>
          <a:p>
            <a:r>
              <a:rPr lang="en-US" sz="2400" dirty="0" smtClean="0"/>
              <a:t>Violate applicant’s own ethical regulations policy</a:t>
            </a:r>
          </a:p>
          <a:p>
            <a:r>
              <a:rPr lang="en-US" sz="2400" dirty="0" smtClean="0"/>
              <a:t>Fail to describe the desired products and services with sufficient specificity to enable interested parties to bid. </a:t>
            </a:r>
          </a:p>
          <a:p>
            <a:endParaRPr lang="en-US" dirty="0"/>
          </a:p>
        </p:txBody>
      </p:sp>
      <p:sp>
        <p:nvSpPr>
          <p:cNvPr id="3" name="Text Placeholder 2"/>
          <p:cNvSpPr>
            <a:spLocks noGrp="1"/>
          </p:cNvSpPr>
          <p:nvPr>
            <p:ph type="body" sz="quarter" idx="11"/>
          </p:nvPr>
        </p:nvSpPr>
        <p:spPr/>
        <p:txBody>
          <a:bodyPr/>
          <a:lstStyle/>
          <a:p>
            <a:r>
              <a:rPr lang="en-US" dirty="0" smtClean="0"/>
              <a:t>Applicants </a:t>
            </a:r>
            <a:r>
              <a:rPr lang="en-US" dirty="0" smtClean="0">
                <a:solidFill>
                  <a:schemeClr val="accent4"/>
                </a:solidFill>
              </a:rPr>
              <a:t>Cannot:</a:t>
            </a:r>
            <a:endParaRPr lang="en-US" dirty="0">
              <a:solidFill>
                <a:schemeClr val="accent4"/>
              </a:solidFill>
            </a:endParaRPr>
          </a:p>
        </p:txBody>
      </p:sp>
      <p:sp>
        <p:nvSpPr>
          <p:cNvPr id="4" name="Text Placeholder 3"/>
          <p:cNvSpPr>
            <a:spLocks noGrp="1"/>
          </p:cNvSpPr>
          <p:nvPr>
            <p:ph type="body" sz="quarter" idx="12"/>
          </p:nvPr>
        </p:nvSpPr>
        <p:spPr>
          <a:xfrm>
            <a:off x="2209800" y="381000"/>
            <a:ext cx="6477000" cy="533400"/>
          </a:xfrm>
        </p:spPr>
        <p:txBody>
          <a:bodyPr/>
          <a:lstStyle/>
          <a:p>
            <a:r>
              <a:rPr lang="en-US" dirty="0" smtClean="0"/>
              <a:t>Fair and Open Competition</a:t>
            </a:r>
            <a:endParaRPr lang="en-US" dirty="0"/>
          </a:p>
        </p:txBody>
      </p:sp>
    </p:spTree>
    <p:extLst>
      <p:ext uri="{BB962C8B-B14F-4D97-AF65-F5344CB8AC3E}">
        <p14:creationId xmlns:p14="http://schemas.microsoft.com/office/powerpoint/2010/main" val="223824572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4999"/>
            <a:ext cx="8610600" cy="4618037"/>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Awarded E-Rate Vendor Responsibilities:</a:t>
            </a:r>
          </a:p>
          <a:p>
            <a:pPr marL="342900" lvl="2" indent="-342900">
              <a:defRPr/>
            </a:pPr>
            <a:r>
              <a:rPr lang="en-US" sz="2600" kern="0" dirty="0">
                <a:solidFill>
                  <a:srgbClr val="000099"/>
                </a:solidFill>
                <a:latin typeface="+mj-lt"/>
              </a:rPr>
              <a:t>	</a:t>
            </a:r>
          </a:p>
          <a:p>
            <a:pPr marL="342900" lvl="2" indent="-342900">
              <a:spcAft>
                <a:spcPts val="1200"/>
              </a:spcAft>
              <a:buFont typeface="Wingdings" pitchFamily="2" charset="2"/>
              <a:buChar char="§"/>
              <a:defRPr/>
            </a:pPr>
            <a:r>
              <a:rPr lang="en-US" sz="2400" kern="0" dirty="0">
                <a:solidFill>
                  <a:srgbClr val="000099"/>
                </a:solidFill>
                <a:latin typeface="+mj-lt"/>
              </a:rPr>
              <a:t>E-Rate Vendors Must Certify to Dallas ISD that Vendor Personnel Involved in Dallas ISD Matters have </a:t>
            </a:r>
            <a:r>
              <a:rPr lang="en-US" sz="2400" i="1" u="sng" kern="0" dirty="0">
                <a:solidFill>
                  <a:srgbClr val="000099"/>
                </a:solidFill>
                <a:latin typeface="+mj-lt"/>
              </a:rPr>
              <a:t>Reviewed Rules and Training Material Available on USAC Website</a:t>
            </a:r>
            <a:r>
              <a:rPr lang="en-US" sz="2400" kern="0" dirty="0">
                <a:solidFill>
                  <a:srgbClr val="000099"/>
                </a:solidFill>
                <a:latin typeface="+mj-lt"/>
              </a:rPr>
              <a:t>;</a:t>
            </a:r>
          </a:p>
          <a:p>
            <a:pPr marL="342900" lvl="2" indent="-342900">
              <a:spcAft>
                <a:spcPts val="1200"/>
              </a:spcAft>
              <a:buFont typeface="Wingdings" pitchFamily="2" charset="2"/>
              <a:buChar char="§"/>
              <a:defRPr/>
            </a:pPr>
            <a:r>
              <a:rPr lang="en-US" sz="2400" kern="0" dirty="0">
                <a:solidFill>
                  <a:srgbClr val="000099"/>
                </a:solidFill>
                <a:latin typeface="+mj-lt"/>
              </a:rPr>
              <a:t>E-Rate Vendors Must Certify to Dallas ISD that Vendor Personnel Involved in Dallas ISD Matters will make Best Efforts to </a:t>
            </a:r>
            <a:r>
              <a:rPr lang="en-US" sz="2400" i="1" u="sng" kern="0" dirty="0">
                <a:solidFill>
                  <a:srgbClr val="000099"/>
                </a:solidFill>
                <a:latin typeface="+mj-lt"/>
              </a:rPr>
              <a:t>Attend USAC-Sponsored Training Workshops</a:t>
            </a:r>
            <a:r>
              <a:rPr lang="en-US" sz="2400" kern="0" dirty="0">
                <a:solidFill>
                  <a:srgbClr val="000099"/>
                </a:solidFill>
                <a:latin typeface="+mj-lt"/>
              </a:rPr>
              <a:t>;</a:t>
            </a:r>
          </a:p>
          <a:p>
            <a:pPr marL="342900" lvl="2" indent="-342900">
              <a:spcAft>
                <a:spcPts val="1200"/>
              </a:spcAft>
              <a:buFont typeface="Wingdings" pitchFamily="2" charset="2"/>
              <a:buChar char="§"/>
              <a:defRPr/>
            </a:pPr>
            <a:r>
              <a:rPr lang="en-US" sz="2400" kern="0" dirty="0">
                <a:solidFill>
                  <a:srgbClr val="000099"/>
                </a:solidFill>
                <a:latin typeface="+mj-lt"/>
              </a:rPr>
              <a:t>E-Rate Vendors Must Certify to Dallas ISD that Vendor Personnel Involved in Dallas ISD Matters </a:t>
            </a:r>
            <a:r>
              <a:rPr lang="en-US" sz="2400" i="1" u="sng" kern="0" dirty="0">
                <a:solidFill>
                  <a:srgbClr val="000099"/>
                </a:solidFill>
                <a:latin typeface="+mj-lt"/>
              </a:rPr>
              <a:t>Subscribe and Timely Review School and Libraries News Brief</a:t>
            </a:r>
            <a:r>
              <a:rPr lang="en-US" sz="2400" kern="0" dirty="0" smtClean="0">
                <a:solidFill>
                  <a:srgbClr val="000099"/>
                </a:solidFill>
                <a:latin typeface="+mj-lt"/>
              </a:rPr>
              <a:t>.</a:t>
            </a:r>
            <a:endParaRPr lang="en-US" kern="0" dirty="0">
              <a:solidFill>
                <a:srgbClr val="000099"/>
              </a:solidFill>
              <a:latin typeface="Arial"/>
            </a:endParaRPr>
          </a:p>
        </p:txBody>
      </p:sp>
      <p:pic>
        <p:nvPicPr>
          <p:cNvPr id="4"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3377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Awarded E-Rate Vendor Responsibilities:</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E-Rate Vendors Must Certify to Dallas ISD that Vendor Personnel Involved in Dallas ISD Matters have </a:t>
            </a:r>
            <a:r>
              <a:rPr lang="en-US" sz="2600" i="1" u="sng" kern="0" dirty="0">
                <a:solidFill>
                  <a:srgbClr val="000099"/>
                </a:solidFill>
                <a:latin typeface="+mj-lt"/>
              </a:rPr>
              <a:t>Reviewed Rules and Training Material Available on USAC Website</a:t>
            </a:r>
            <a:r>
              <a:rPr lang="en-US" sz="2600" kern="0" dirty="0">
                <a:solidFill>
                  <a:srgbClr val="000099"/>
                </a:solidFill>
                <a:latin typeface="+mj-lt"/>
              </a:rPr>
              <a:t>;</a:t>
            </a:r>
          </a:p>
          <a:p>
            <a:pPr marL="342900" lvl="2" indent="-342900">
              <a:defRPr/>
            </a:pPr>
            <a:r>
              <a:rPr lang="en-US" sz="2600" kern="0" dirty="0">
                <a:solidFill>
                  <a:srgbClr val="000099"/>
                </a:solidFill>
                <a:latin typeface="+mj-lt"/>
              </a:rPr>
              <a:t> </a:t>
            </a:r>
          </a:p>
          <a:p>
            <a:pPr marL="1714500" lvl="5" indent="-342900">
              <a:buFont typeface="Wingdings" pitchFamily="2" charset="2"/>
              <a:buChar char="§"/>
              <a:defRPr/>
            </a:pPr>
            <a:r>
              <a:rPr lang="en-US" sz="2600" kern="0" dirty="0">
                <a:solidFill>
                  <a:srgbClr val="000099"/>
                </a:solidFill>
                <a:latin typeface="+mj-lt"/>
                <a:hlinkClick r:id="rId2"/>
              </a:rPr>
              <a:t>http://www.usac.org/default.aspx</a:t>
            </a:r>
            <a:r>
              <a:rPr lang="en-US" sz="2600" kern="0" dirty="0">
                <a:solidFill>
                  <a:srgbClr val="000099"/>
                </a:solidFill>
                <a:latin typeface="+mj-lt"/>
              </a:rPr>
              <a:t> </a:t>
            </a:r>
          </a:p>
        </p:txBody>
      </p:sp>
      <p:pic>
        <p:nvPicPr>
          <p:cNvPr id="4" name="Picture 7" descr="DISD Logo -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84397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ChangeArrowheads="1"/>
          </p:cNvSpPr>
          <p:nvPr/>
        </p:nvSpPr>
        <p:spPr bwMode="auto">
          <a:xfrm>
            <a:off x="0" y="0"/>
            <a:ext cx="9144000" cy="1905000"/>
          </a:xfrm>
          <a:prstGeom prst="rect">
            <a:avLst/>
          </a:prstGeom>
          <a:solidFill>
            <a:schemeClr val="bg1"/>
          </a:solidFill>
          <a:ln w="9525" algn="ctr">
            <a:solidFill>
              <a:schemeClr val="bg1"/>
            </a:solidFill>
            <a:round/>
            <a:headEnd/>
            <a:tailEnd/>
          </a:ln>
        </p:spPr>
        <p:txBody>
          <a:bodyPr/>
          <a:lstStyle/>
          <a:p>
            <a:endParaRPr lang="en-US"/>
          </a:p>
        </p:txBody>
      </p:sp>
      <p:pic>
        <p:nvPicPr>
          <p:cNvPr id="8" name="Picture 7" descr="Universal Service Administrative Company - USAC.jpg"/>
          <p:cNvPicPr>
            <a:picLocks noChangeAspect="1"/>
          </p:cNvPicPr>
          <p:nvPr/>
        </p:nvPicPr>
        <p:blipFill>
          <a:blip r:embed="rId2" cstate="print"/>
          <a:stretch>
            <a:fillRect/>
          </a:stretch>
        </p:blipFill>
        <p:spPr>
          <a:xfrm>
            <a:off x="1447800" y="152400"/>
            <a:ext cx="6322611" cy="6553200"/>
          </a:xfrm>
          <a:prstGeom prst="rect">
            <a:avLst/>
          </a:prstGeom>
          <a:ln>
            <a:solidFill>
              <a:schemeClr val="tx1"/>
            </a:solidFill>
          </a:ln>
          <a:scene3d>
            <a:camera prst="orthographicFront"/>
            <a:lightRig rig="threePt" dir="t"/>
          </a:scene3d>
          <a:sp3d>
            <a:bevelT/>
            <a:bevelB/>
          </a:sp3d>
        </p:spPr>
      </p:pic>
      <p:pic>
        <p:nvPicPr>
          <p:cNvPr id="4" name="Picture 7" descr="DISD Logo -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5917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610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Awarded E-Rate Vendor Responsibilities:</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E-Rate Vendors Must Certify to Dallas ISD that Vendor Personnel Involved in Dallas ISD Matters will make Best Efforts to </a:t>
            </a:r>
            <a:r>
              <a:rPr lang="en-US" sz="2600" i="1" u="sng" kern="0" dirty="0">
                <a:solidFill>
                  <a:srgbClr val="000099"/>
                </a:solidFill>
                <a:latin typeface="+mj-lt"/>
              </a:rPr>
              <a:t>Attend USAC-Sponsored Training Workshops</a:t>
            </a:r>
            <a:endParaRPr lang="en-US" sz="2600" kern="0" dirty="0">
              <a:solidFill>
                <a:srgbClr val="000099"/>
              </a:solidFill>
              <a:latin typeface="+mj-lt"/>
            </a:endParaRPr>
          </a:p>
          <a:p>
            <a:pPr marL="342900" lvl="2" indent="-342900">
              <a:buFont typeface="Wingdings" pitchFamily="2" charset="2"/>
              <a:buChar char="§"/>
              <a:defRPr/>
            </a:pPr>
            <a:endParaRPr lang="en-US" sz="2600" kern="0" dirty="0">
              <a:solidFill>
                <a:srgbClr val="000099"/>
              </a:solidFill>
              <a:latin typeface="+mj-lt"/>
            </a:endParaRPr>
          </a:p>
          <a:p>
            <a:pPr marL="342900" lvl="2" indent="-342900">
              <a:buFont typeface="Wingdings" pitchFamily="2" charset="2"/>
              <a:buChar char="§"/>
              <a:defRPr/>
            </a:pPr>
            <a:r>
              <a:rPr lang="en-US" sz="2600" kern="0" dirty="0">
                <a:solidFill>
                  <a:srgbClr val="000099"/>
                </a:solidFill>
                <a:latin typeface="+mj-lt"/>
                <a:hlinkClick r:id="rId2"/>
              </a:rPr>
              <a:t>http://www.usac.org/about/about/outreach/default.aspx</a:t>
            </a:r>
            <a:r>
              <a:rPr lang="en-US" sz="2600" kern="0" dirty="0">
                <a:solidFill>
                  <a:srgbClr val="000099"/>
                </a:solidFill>
                <a:latin typeface="+mj-lt"/>
              </a:rPr>
              <a:t> </a:t>
            </a:r>
          </a:p>
        </p:txBody>
      </p:sp>
      <p:pic>
        <p:nvPicPr>
          <p:cNvPr id="4" name="Picture 7" descr="DISD Logo -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4230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0" y="0"/>
            <a:ext cx="9144000" cy="1905000"/>
          </a:xfrm>
          <a:prstGeom prst="rect">
            <a:avLst/>
          </a:prstGeom>
          <a:solidFill>
            <a:schemeClr val="bg1"/>
          </a:solidFill>
          <a:ln w="9525" algn="ctr">
            <a:solidFill>
              <a:schemeClr val="bg1"/>
            </a:solidFill>
            <a:round/>
            <a:headEnd/>
            <a:tailEnd/>
          </a:ln>
        </p:spPr>
        <p:txBody>
          <a:bodyPr/>
          <a:lstStyle/>
          <a:p>
            <a:endParaRPr lang="en-US"/>
          </a:p>
        </p:txBody>
      </p:sp>
      <p:pic>
        <p:nvPicPr>
          <p:cNvPr id="7" name="Picture 6" descr="Universal Service Administrative Company - USAC.jpg"/>
          <p:cNvPicPr>
            <a:picLocks noChangeAspect="1"/>
          </p:cNvPicPr>
          <p:nvPr/>
        </p:nvPicPr>
        <p:blipFill>
          <a:blip r:embed="rId2" cstate="print"/>
          <a:stretch>
            <a:fillRect/>
          </a:stretch>
        </p:blipFill>
        <p:spPr>
          <a:xfrm>
            <a:off x="1447800" y="152400"/>
            <a:ext cx="6322611" cy="6553200"/>
          </a:xfrm>
          <a:prstGeom prst="rect">
            <a:avLst/>
          </a:prstGeom>
          <a:ln>
            <a:solidFill>
              <a:schemeClr val="tx1"/>
            </a:solidFill>
          </a:ln>
          <a:scene3d>
            <a:camera prst="orthographicFront"/>
            <a:lightRig rig="threePt" dir="t"/>
          </a:scene3d>
          <a:sp3d>
            <a:bevelT/>
            <a:bevelB/>
          </a:sp3d>
        </p:spPr>
      </p:pic>
      <p:sp>
        <p:nvSpPr>
          <p:cNvPr id="37892" name="Oval 7"/>
          <p:cNvSpPr>
            <a:spLocks noChangeArrowheads="1"/>
          </p:cNvSpPr>
          <p:nvPr/>
        </p:nvSpPr>
        <p:spPr bwMode="auto">
          <a:xfrm>
            <a:off x="5257800" y="5867400"/>
            <a:ext cx="914400" cy="152400"/>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 name="Picture 7" descr="DISD Logo -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04002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Awarded E-Rate Vendor Responsibilities:</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E-Rate Vendors Must Certify to Dallas ISD that Vendor Personnel Involved in Dallas ISD Matters </a:t>
            </a:r>
            <a:r>
              <a:rPr lang="en-US" sz="2600" i="1" u="sng" kern="0" dirty="0">
                <a:solidFill>
                  <a:srgbClr val="000099"/>
                </a:solidFill>
                <a:latin typeface="+mj-lt"/>
              </a:rPr>
              <a:t>Subscribe and Timely Review School and Libraries News Brief</a:t>
            </a:r>
            <a:r>
              <a:rPr lang="en-US" sz="2600" kern="0" dirty="0">
                <a:solidFill>
                  <a:srgbClr val="000099"/>
                </a:solidFill>
                <a:latin typeface="+mj-lt"/>
              </a:rPr>
              <a:t>.</a:t>
            </a:r>
          </a:p>
          <a:p>
            <a:pPr marL="0" lvl="2">
              <a:defRPr/>
            </a:pPr>
            <a:endParaRPr lang="en-US" sz="2600" kern="0" dirty="0">
              <a:solidFill>
                <a:srgbClr val="000099"/>
              </a:solidFill>
              <a:latin typeface="+mj-lt"/>
            </a:endParaRPr>
          </a:p>
          <a:p>
            <a:pPr marL="800100" lvl="3" indent="-342900">
              <a:buFont typeface="Wingdings" pitchFamily="2" charset="2"/>
              <a:buChar char="§"/>
              <a:defRPr/>
            </a:pPr>
            <a:r>
              <a:rPr lang="en-US" sz="2600" dirty="0">
                <a:solidFill>
                  <a:srgbClr val="000099"/>
                </a:solidFill>
                <a:latin typeface="+mj-lt"/>
              </a:rPr>
              <a:t>Tips, reminders, and general program information for both applicants and service providers</a:t>
            </a:r>
            <a:r>
              <a:rPr lang="en-US" sz="2600" dirty="0" smtClean="0">
                <a:solidFill>
                  <a:srgbClr val="000099"/>
                </a:solidFill>
                <a:latin typeface="+mj-lt"/>
              </a:rPr>
              <a:t>.</a:t>
            </a:r>
            <a:endParaRPr lang="en-US" sz="2600" dirty="0">
              <a:solidFill>
                <a:srgbClr val="000099"/>
              </a:solidFill>
              <a:latin typeface="+mj-lt"/>
            </a:endParaRPr>
          </a:p>
          <a:p>
            <a:pPr marL="800100" lvl="3" indent="-342900">
              <a:buFont typeface="Wingdings" pitchFamily="2" charset="2"/>
              <a:buChar char="§"/>
              <a:defRPr/>
            </a:pPr>
            <a:r>
              <a:rPr lang="en-US" sz="2600" kern="0" dirty="0">
                <a:solidFill>
                  <a:srgbClr val="000099"/>
                </a:solidFill>
                <a:latin typeface="+mj-lt"/>
                <a:hlinkClick r:id="rId2"/>
              </a:rPr>
              <a:t>http://</a:t>
            </a:r>
            <a:r>
              <a:rPr lang="en-US" sz="2600" kern="0" dirty="0" smtClean="0">
                <a:solidFill>
                  <a:srgbClr val="000099"/>
                </a:solidFill>
                <a:latin typeface="+mj-lt"/>
                <a:hlinkClick r:id="rId2"/>
              </a:rPr>
              <a:t>www.usac.org/about/tools/publications/subscription-center.aspx</a:t>
            </a:r>
            <a:endParaRPr lang="en-US" sz="1200" kern="0" dirty="0">
              <a:solidFill>
                <a:srgbClr val="000099"/>
              </a:solidFill>
              <a:latin typeface="Arial"/>
            </a:endParaRPr>
          </a:p>
        </p:txBody>
      </p:sp>
      <p:pic>
        <p:nvPicPr>
          <p:cNvPr id="4" name="Picture 7" descr="DISD Logo -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4467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0" y="0"/>
            <a:ext cx="9144000" cy="1905000"/>
          </a:xfrm>
          <a:prstGeom prst="rect">
            <a:avLst/>
          </a:prstGeom>
          <a:solidFill>
            <a:schemeClr val="bg1"/>
          </a:solidFill>
          <a:ln w="9525" algn="ctr">
            <a:solidFill>
              <a:schemeClr val="bg1"/>
            </a:solidFill>
            <a:round/>
            <a:headEnd/>
            <a:tailEnd/>
          </a:ln>
        </p:spPr>
        <p:txBody>
          <a:bodyPr/>
          <a:lstStyle/>
          <a:p>
            <a:endParaRPr lang="en-US"/>
          </a:p>
        </p:txBody>
      </p:sp>
      <p:pic>
        <p:nvPicPr>
          <p:cNvPr id="7" name="Picture 6" descr="Universal Service Administrative Company - USAC.jpg"/>
          <p:cNvPicPr>
            <a:picLocks noChangeAspect="1"/>
          </p:cNvPicPr>
          <p:nvPr/>
        </p:nvPicPr>
        <p:blipFill>
          <a:blip r:embed="rId2" cstate="print"/>
          <a:stretch>
            <a:fillRect/>
          </a:stretch>
        </p:blipFill>
        <p:spPr>
          <a:xfrm>
            <a:off x="1447800" y="152400"/>
            <a:ext cx="6322611" cy="6553200"/>
          </a:xfrm>
          <a:prstGeom prst="rect">
            <a:avLst/>
          </a:prstGeom>
          <a:ln>
            <a:solidFill>
              <a:schemeClr val="tx1"/>
            </a:solidFill>
          </a:ln>
          <a:scene3d>
            <a:camera prst="orthographicFront"/>
            <a:lightRig rig="threePt" dir="t"/>
          </a:scene3d>
          <a:sp3d>
            <a:bevelT/>
            <a:bevelB/>
          </a:sp3d>
        </p:spPr>
      </p:pic>
      <p:sp>
        <p:nvSpPr>
          <p:cNvPr id="39940" name="Oval 7"/>
          <p:cNvSpPr>
            <a:spLocks noChangeArrowheads="1"/>
          </p:cNvSpPr>
          <p:nvPr/>
        </p:nvSpPr>
        <p:spPr bwMode="auto">
          <a:xfrm>
            <a:off x="5257800" y="5943600"/>
            <a:ext cx="914400" cy="152400"/>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 name="Picture 7" descr="DISD Logo -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6404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0" y="0"/>
            <a:ext cx="9144000" cy="1905000"/>
          </a:xfrm>
          <a:prstGeom prst="rect">
            <a:avLst/>
          </a:prstGeom>
          <a:solidFill>
            <a:schemeClr val="bg1"/>
          </a:solidFill>
          <a:ln w="9525" algn="ctr">
            <a:solidFill>
              <a:schemeClr val="bg1"/>
            </a:solidFill>
            <a:round/>
            <a:headEnd/>
            <a:tailEnd/>
          </a:ln>
        </p:spPr>
        <p:txBody>
          <a:bodyPr/>
          <a:lstStyle/>
          <a:p>
            <a:endParaRPr lang="en-US"/>
          </a:p>
        </p:txBody>
      </p:sp>
      <p:pic>
        <p:nvPicPr>
          <p:cNvPr id="8" name="Picture 7" descr="Subscription Center - Universal Service Administrative Company - USAC_Page_1.jpg"/>
          <p:cNvPicPr>
            <a:picLocks noChangeAspect="1"/>
          </p:cNvPicPr>
          <p:nvPr/>
        </p:nvPicPr>
        <p:blipFill>
          <a:blip r:embed="rId2" cstate="print"/>
          <a:srcRect b="4444"/>
          <a:stretch>
            <a:fillRect/>
          </a:stretch>
        </p:blipFill>
        <p:spPr>
          <a:xfrm>
            <a:off x="1922318" y="152400"/>
            <a:ext cx="5299364" cy="6553200"/>
          </a:xfrm>
          <a:prstGeom prst="rect">
            <a:avLst/>
          </a:prstGeom>
          <a:ln>
            <a:solidFill>
              <a:schemeClr val="tx1"/>
            </a:solidFill>
          </a:ln>
          <a:scene3d>
            <a:camera prst="orthographicFront"/>
            <a:lightRig rig="threePt" dir="t"/>
          </a:scene3d>
          <a:sp3d>
            <a:bevelT/>
            <a:bevelB/>
          </a:sp3d>
        </p:spPr>
      </p:pic>
      <p:sp>
        <p:nvSpPr>
          <p:cNvPr id="10" name="TextBox 9"/>
          <p:cNvSpPr txBox="1"/>
          <p:nvPr/>
        </p:nvSpPr>
        <p:spPr>
          <a:xfrm>
            <a:off x="4341813" y="2635250"/>
            <a:ext cx="1047750" cy="184150"/>
          </a:xfrm>
          <a:prstGeom prst="rect">
            <a:avLst/>
          </a:prstGeom>
          <a:noFill/>
        </p:spPr>
        <p:txBody>
          <a:bodyPr wrap="none">
            <a:spAutoFit/>
          </a:bodyPr>
          <a:lstStyle/>
          <a:p>
            <a:pPr>
              <a:defRPr/>
            </a:pPr>
            <a:r>
              <a:rPr lang="en-US" sz="600" b="1" dirty="0">
                <a:latin typeface="+mn-lt"/>
              </a:rPr>
              <a:t>gkerbow@dallasisd.org</a:t>
            </a:r>
          </a:p>
        </p:txBody>
      </p:sp>
      <p:sp>
        <p:nvSpPr>
          <p:cNvPr id="11" name="TextBox 10"/>
          <p:cNvSpPr txBox="1"/>
          <p:nvPr/>
        </p:nvSpPr>
        <p:spPr>
          <a:xfrm>
            <a:off x="4318000" y="2819400"/>
            <a:ext cx="939800" cy="184150"/>
          </a:xfrm>
          <a:prstGeom prst="rect">
            <a:avLst/>
          </a:prstGeom>
          <a:noFill/>
        </p:spPr>
        <p:txBody>
          <a:bodyPr>
            <a:spAutoFit/>
          </a:bodyPr>
          <a:lstStyle/>
          <a:p>
            <a:pPr>
              <a:defRPr/>
            </a:pPr>
            <a:r>
              <a:rPr lang="en-US" sz="600" b="1" dirty="0">
                <a:latin typeface="+mn-lt"/>
              </a:rPr>
              <a:t>Gary Kerbow</a:t>
            </a:r>
          </a:p>
        </p:txBody>
      </p:sp>
      <p:sp>
        <p:nvSpPr>
          <p:cNvPr id="40966" name="TextBox 11"/>
          <p:cNvSpPr txBox="1">
            <a:spLocks noChangeArrowheads="1"/>
          </p:cNvSpPr>
          <p:nvPr/>
        </p:nvSpPr>
        <p:spPr bwMode="auto">
          <a:xfrm>
            <a:off x="4191000" y="28956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24" charset="0"/>
              </a:defRPr>
            </a:lvl1pPr>
            <a:lvl2pPr marL="742950" indent="-285750">
              <a:defRPr sz="2400">
                <a:solidFill>
                  <a:schemeClr val="tx1"/>
                </a:solidFill>
                <a:latin typeface="Times" pitchFamily="-124" charset="0"/>
              </a:defRPr>
            </a:lvl2pPr>
            <a:lvl3pPr marL="1143000" indent="-228600">
              <a:defRPr sz="2400">
                <a:solidFill>
                  <a:schemeClr val="tx1"/>
                </a:solidFill>
                <a:latin typeface="Times" pitchFamily="-124" charset="0"/>
              </a:defRPr>
            </a:lvl3pPr>
            <a:lvl4pPr marL="1600200" indent="-228600">
              <a:defRPr sz="2400">
                <a:solidFill>
                  <a:schemeClr val="tx1"/>
                </a:solidFill>
                <a:latin typeface="Times" pitchFamily="-124" charset="0"/>
              </a:defRPr>
            </a:lvl4pPr>
            <a:lvl5pPr marL="2057400" indent="-228600">
              <a:defRPr sz="2400">
                <a:solidFill>
                  <a:schemeClr val="tx1"/>
                </a:solidFill>
                <a:latin typeface="Times" pitchFamily="-124" charset="0"/>
              </a:defRPr>
            </a:lvl5pPr>
            <a:lvl6pPr marL="2514600" indent="-228600" eaLnBrk="0" fontAlgn="base" hangingPunct="0">
              <a:spcBef>
                <a:spcPct val="0"/>
              </a:spcBef>
              <a:spcAft>
                <a:spcPct val="0"/>
              </a:spcAft>
              <a:defRPr sz="2400">
                <a:solidFill>
                  <a:schemeClr val="tx1"/>
                </a:solidFill>
                <a:latin typeface="Times" pitchFamily="-124" charset="0"/>
              </a:defRPr>
            </a:lvl6pPr>
            <a:lvl7pPr marL="2971800" indent="-228600" eaLnBrk="0" fontAlgn="base" hangingPunct="0">
              <a:spcBef>
                <a:spcPct val="0"/>
              </a:spcBef>
              <a:spcAft>
                <a:spcPct val="0"/>
              </a:spcAft>
              <a:defRPr sz="2400">
                <a:solidFill>
                  <a:schemeClr val="tx1"/>
                </a:solidFill>
                <a:latin typeface="Times" pitchFamily="-124" charset="0"/>
              </a:defRPr>
            </a:lvl7pPr>
            <a:lvl8pPr marL="3429000" indent="-228600" eaLnBrk="0" fontAlgn="base" hangingPunct="0">
              <a:spcBef>
                <a:spcPct val="0"/>
              </a:spcBef>
              <a:spcAft>
                <a:spcPct val="0"/>
              </a:spcAft>
              <a:defRPr sz="2400">
                <a:solidFill>
                  <a:schemeClr val="tx1"/>
                </a:solidFill>
                <a:latin typeface="Times" pitchFamily="-124" charset="0"/>
              </a:defRPr>
            </a:lvl8pPr>
            <a:lvl9pPr marL="3886200" indent="-228600" eaLnBrk="0" fontAlgn="base" hangingPunct="0">
              <a:spcBef>
                <a:spcPct val="0"/>
              </a:spcBef>
              <a:spcAft>
                <a:spcPct val="0"/>
              </a:spcAft>
              <a:defRPr sz="2400">
                <a:solidFill>
                  <a:schemeClr val="tx1"/>
                </a:solidFill>
                <a:latin typeface="Times" pitchFamily="-124" charset="0"/>
              </a:defRPr>
            </a:lvl9pPr>
          </a:lstStyle>
          <a:p>
            <a:r>
              <a:rPr lang="en-US" b="1">
                <a:solidFill>
                  <a:srgbClr val="FF0000"/>
                </a:solidFill>
                <a:latin typeface="Arial Black" pitchFamily="34" charset="0"/>
                <a:cs typeface="Arial" charset="0"/>
              </a:rPr>
              <a:t>√</a:t>
            </a:r>
            <a:endParaRPr lang="en-US" b="1">
              <a:solidFill>
                <a:srgbClr val="FF0000"/>
              </a:solidFill>
              <a:latin typeface="Arial Black" pitchFamily="34" charset="0"/>
            </a:endParaRPr>
          </a:p>
        </p:txBody>
      </p:sp>
      <p:pic>
        <p:nvPicPr>
          <p:cNvPr id="7" name="Picture 7" descr="DISD Logo -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61811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8" name="Rectangle 3"/>
          <p:cNvSpPr txBox="1">
            <a:spLocks noChangeArrowheads="1"/>
          </p:cNvSpPr>
          <p:nvPr/>
        </p:nvSpPr>
        <p:spPr bwMode="auto">
          <a:xfrm>
            <a:off x="228600" y="1905000"/>
            <a:ext cx="88392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Awarded E-Rate Vendor Responsibilities:</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Provide Documentation of Attendance at Webinar and Subscription to School News Briefs Newsletter</a:t>
            </a:r>
            <a:r>
              <a:rPr lang="en-US" sz="2600" kern="0" dirty="0" smtClean="0">
                <a:solidFill>
                  <a:srgbClr val="000099"/>
                </a:solidFill>
                <a:latin typeface="+mj-lt"/>
              </a:rPr>
              <a:t>:</a:t>
            </a:r>
            <a:endParaRPr lang="en-US" sz="2600" kern="0" dirty="0">
              <a:solidFill>
                <a:srgbClr val="000099"/>
              </a:solidFill>
              <a:latin typeface="+mj-lt"/>
            </a:endParaRPr>
          </a:p>
          <a:p>
            <a:pPr marL="800100" lvl="3" indent="-342900">
              <a:spcAft>
                <a:spcPts val="600"/>
              </a:spcAft>
              <a:buFont typeface="Wingdings" pitchFamily="2" charset="2"/>
              <a:buChar char="§"/>
              <a:defRPr/>
            </a:pPr>
            <a:r>
              <a:rPr lang="en-US" sz="2600" dirty="0">
                <a:solidFill>
                  <a:srgbClr val="000099"/>
                </a:solidFill>
                <a:latin typeface="+mj-lt"/>
              </a:rPr>
              <a:t>USAC will provide a list of registrants at each webinar;</a:t>
            </a:r>
          </a:p>
          <a:p>
            <a:pPr marL="800100" lvl="3" indent="-342900">
              <a:spcAft>
                <a:spcPts val="600"/>
              </a:spcAft>
              <a:buFont typeface="Wingdings" pitchFamily="2" charset="2"/>
              <a:buChar char="§"/>
              <a:defRPr/>
            </a:pPr>
            <a:r>
              <a:rPr lang="en-US" sz="2600" kern="0" dirty="0">
                <a:solidFill>
                  <a:srgbClr val="000099"/>
                </a:solidFill>
                <a:latin typeface="+mj-lt"/>
              </a:rPr>
              <a:t>Vendors to document attendance at webinar on provided form;</a:t>
            </a:r>
          </a:p>
          <a:p>
            <a:pPr marL="800100" lvl="3" indent="-342900">
              <a:spcAft>
                <a:spcPts val="600"/>
              </a:spcAft>
              <a:buFont typeface="Wingdings" pitchFamily="2" charset="2"/>
              <a:buChar char="§"/>
              <a:defRPr/>
            </a:pPr>
            <a:r>
              <a:rPr lang="en-US" sz="2600" kern="0" dirty="0">
                <a:solidFill>
                  <a:srgbClr val="000099"/>
                </a:solidFill>
                <a:latin typeface="+mj-lt"/>
              </a:rPr>
              <a:t>Vendors to document evident of subscription to School News Briefs Newsletter.</a:t>
            </a:r>
          </a:p>
          <a:p>
            <a:pPr marL="1257300" lvl="4" indent="-342900">
              <a:spcAft>
                <a:spcPts val="600"/>
              </a:spcAft>
              <a:buFont typeface="Wingdings" pitchFamily="2" charset="2"/>
              <a:buChar char="§"/>
              <a:defRPr/>
            </a:pPr>
            <a:r>
              <a:rPr lang="en-US" sz="2600" kern="0" dirty="0">
                <a:solidFill>
                  <a:srgbClr val="000099"/>
                </a:solidFill>
                <a:latin typeface="+mj-lt"/>
              </a:rPr>
              <a:t>Form on the following slide is provided for this purpose</a:t>
            </a:r>
            <a:r>
              <a:rPr lang="en-US" sz="2600" kern="0" dirty="0" smtClean="0">
                <a:solidFill>
                  <a:srgbClr val="000099"/>
                </a:solidFill>
                <a:latin typeface="+mj-lt"/>
              </a:rPr>
              <a:t>.</a:t>
            </a:r>
            <a:endParaRPr lang="en-US" sz="2600" kern="0" dirty="0">
              <a:solidFill>
                <a:srgbClr val="000099"/>
              </a:solidFill>
              <a:latin typeface="+mj-lt"/>
            </a:endParaRPr>
          </a:p>
        </p:txBody>
      </p:sp>
      <p:pic>
        <p:nvPicPr>
          <p:cNvPr id="4"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28089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RATE FORM - VENDOR TRAINING AND SCHOOL NEWS BRIEF REPORT LOG.jpg"/>
          <p:cNvPicPr>
            <a:picLocks noChangeAspect="1"/>
          </p:cNvPicPr>
          <p:nvPr/>
        </p:nvPicPr>
        <p:blipFill>
          <a:blip r:embed="rId2"/>
          <a:stretch>
            <a:fillRect/>
          </a:stretch>
        </p:blipFill>
        <p:spPr>
          <a:xfrm>
            <a:off x="0" y="0"/>
            <a:ext cx="9144000" cy="68897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3608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609600" indent="-609600" eaLnBrk="1" hangingPunct="1">
              <a:lnSpc>
                <a:spcPct val="90000"/>
              </a:lnSpc>
            </a:pPr>
            <a:r>
              <a:rPr lang="en-US" dirty="0" smtClean="0"/>
              <a:t>Indicates the services and categories of service which entities are seeking</a:t>
            </a:r>
          </a:p>
          <a:p>
            <a:pPr marL="609600" indent="-609600" eaLnBrk="1" hangingPunct="1">
              <a:lnSpc>
                <a:spcPct val="90000"/>
              </a:lnSpc>
            </a:pPr>
            <a:r>
              <a:rPr lang="en-US" dirty="0" smtClean="0"/>
              <a:t>Must be based on tech plan for Priority 2 services</a:t>
            </a:r>
          </a:p>
          <a:p>
            <a:pPr marL="609600" indent="-609600" eaLnBrk="1" hangingPunct="1">
              <a:lnSpc>
                <a:spcPct val="90000"/>
              </a:lnSpc>
            </a:pPr>
            <a:r>
              <a:rPr lang="en-US" dirty="0" smtClean="0"/>
              <a:t>Must be posted for at least 28 days </a:t>
            </a:r>
          </a:p>
          <a:p>
            <a:pPr marL="609600" indent="-609600" eaLnBrk="1" hangingPunct="1">
              <a:lnSpc>
                <a:spcPct val="90000"/>
              </a:lnSpc>
            </a:pPr>
            <a:r>
              <a:rPr lang="en-US" dirty="0" smtClean="0"/>
              <a:t>Indicates if they are planning/have issued RFP</a:t>
            </a:r>
          </a:p>
          <a:p>
            <a:pPr marL="609600" indent="-609600" eaLnBrk="1" hangingPunct="1">
              <a:lnSpc>
                <a:spcPct val="90000"/>
              </a:lnSpc>
            </a:pPr>
            <a:r>
              <a:rPr lang="en-US" dirty="0" smtClean="0"/>
              <a:t>Indicates any special requirements and/or disqualification factors</a:t>
            </a:r>
          </a:p>
          <a:p>
            <a:pPr marL="609600" indent="-609600" eaLnBrk="1" hangingPunct="1">
              <a:lnSpc>
                <a:spcPct val="90000"/>
              </a:lnSpc>
            </a:pPr>
            <a:r>
              <a:rPr lang="en-US" dirty="0" smtClean="0"/>
              <a:t>Indicates who will be receiving the services</a:t>
            </a:r>
          </a:p>
          <a:p>
            <a:endParaRPr lang="en-US" dirty="0"/>
          </a:p>
        </p:txBody>
      </p:sp>
      <p:sp>
        <p:nvSpPr>
          <p:cNvPr id="3" name="Text Placeholder 2"/>
          <p:cNvSpPr>
            <a:spLocks noGrp="1"/>
          </p:cNvSpPr>
          <p:nvPr>
            <p:ph type="body" sz="quarter" idx="11"/>
          </p:nvPr>
        </p:nvSpPr>
        <p:spPr/>
        <p:txBody>
          <a:bodyPr/>
          <a:lstStyle/>
          <a:p>
            <a:r>
              <a:rPr lang="en-US" dirty="0"/>
              <a:t>FCC</a:t>
            </a:r>
            <a:r>
              <a:rPr lang="en-US" dirty="0" smtClean="0">
                <a:solidFill>
                  <a:srgbClr val="FF0000"/>
                </a:solidFill>
              </a:rPr>
              <a:t> </a:t>
            </a:r>
            <a:r>
              <a:rPr lang="en-US" dirty="0" smtClean="0"/>
              <a:t>Form 470</a:t>
            </a:r>
            <a:endParaRPr lang="en-US" dirty="0"/>
          </a:p>
        </p:txBody>
      </p:sp>
      <p:sp>
        <p:nvSpPr>
          <p:cNvPr id="4" name="Text Placeholder 3"/>
          <p:cNvSpPr>
            <a:spLocks noGrp="1"/>
          </p:cNvSpPr>
          <p:nvPr>
            <p:ph type="body" sz="quarter" idx="12"/>
          </p:nvPr>
        </p:nvSpPr>
        <p:spPr>
          <a:xfrm>
            <a:off x="1676400" y="381000"/>
            <a:ext cx="7010400" cy="533400"/>
          </a:xfrm>
        </p:spPr>
        <p:txBody>
          <a:bodyPr/>
          <a:lstStyle/>
          <a:p>
            <a:r>
              <a:rPr lang="en-US" dirty="0" smtClean="0"/>
              <a:t>Fair and Open Competition</a:t>
            </a:r>
            <a:endParaRPr lang="en-US" dirty="0"/>
          </a:p>
        </p:txBody>
      </p:sp>
    </p:spTree>
    <p:extLst>
      <p:ext uri="{BB962C8B-B14F-4D97-AF65-F5344CB8AC3E}">
        <p14:creationId xmlns:p14="http://schemas.microsoft.com/office/powerpoint/2010/main" val="355319099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610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In Addition to Program Review, Training Attendance and News Brief Subscription, Dallas ISD E-Rate Vendors Must:</a:t>
            </a:r>
          </a:p>
          <a:p>
            <a:pPr marL="800100" lvl="3" indent="-342900">
              <a:spcAft>
                <a:spcPts val="1200"/>
              </a:spcAft>
              <a:buFont typeface="Wingdings" pitchFamily="2" charset="2"/>
              <a:buChar char="§"/>
              <a:defRPr/>
            </a:pPr>
            <a:r>
              <a:rPr lang="en-US" sz="2600" dirty="0">
                <a:solidFill>
                  <a:srgbClr val="000099"/>
                </a:solidFill>
                <a:latin typeface="+mj-lt"/>
              </a:rPr>
              <a:t>Agree to accept Dallas ISD E-Rate compliance language;</a:t>
            </a:r>
          </a:p>
          <a:p>
            <a:pPr marL="800100" lvl="3" indent="-342900">
              <a:spcAft>
                <a:spcPts val="1200"/>
              </a:spcAft>
              <a:buFont typeface="Wingdings" pitchFamily="2" charset="2"/>
              <a:buChar char="§"/>
              <a:defRPr/>
            </a:pPr>
            <a:r>
              <a:rPr lang="en-US" sz="2600" kern="0" dirty="0">
                <a:solidFill>
                  <a:srgbClr val="000099"/>
                </a:solidFill>
                <a:latin typeface="+mj-lt"/>
              </a:rPr>
              <a:t>Accept Dallas ISD E-Rate contract;</a:t>
            </a:r>
          </a:p>
          <a:p>
            <a:pPr marL="800100" lvl="3" indent="-342900">
              <a:spcAft>
                <a:spcPts val="1200"/>
              </a:spcAft>
              <a:buFont typeface="Wingdings" pitchFamily="2" charset="2"/>
              <a:buChar char="§"/>
              <a:defRPr/>
            </a:pPr>
            <a:r>
              <a:rPr lang="en-US" sz="2600" kern="0" dirty="0">
                <a:solidFill>
                  <a:srgbClr val="000099"/>
                </a:solidFill>
                <a:latin typeface="+mj-lt"/>
              </a:rPr>
              <a:t>Amend existing contracts to include E-Rate compliance language;</a:t>
            </a:r>
          </a:p>
          <a:p>
            <a:pPr marL="800100" lvl="3" indent="-342900">
              <a:spcAft>
                <a:spcPts val="1200"/>
              </a:spcAft>
              <a:buFont typeface="Wingdings" pitchFamily="2" charset="2"/>
              <a:buChar char="§"/>
              <a:defRPr/>
            </a:pPr>
            <a:r>
              <a:rPr lang="en-US" sz="2600" kern="0" dirty="0">
                <a:solidFill>
                  <a:srgbClr val="000099"/>
                </a:solidFill>
                <a:latin typeface="+mj-lt"/>
              </a:rPr>
              <a:t>Refrain from offering any thing of value to any Dallas ISD Employee;</a:t>
            </a:r>
            <a:r>
              <a:rPr lang="en-US" sz="2000" kern="0" dirty="0">
                <a:solidFill>
                  <a:srgbClr val="000099"/>
                </a:solidFill>
                <a:latin typeface="+mn-lt"/>
              </a:rPr>
              <a:t> </a:t>
            </a:r>
          </a:p>
          <a:p>
            <a:pPr marL="342900" lvl="2" indent="-342900">
              <a:buFont typeface="Arial" pitchFamily="34" charset="0"/>
              <a:buChar char="•"/>
              <a:defRPr/>
            </a:pPr>
            <a:endParaRPr lang="en-US" kern="0" dirty="0">
              <a:solidFill>
                <a:srgbClr val="000099"/>
              </a:solidFill>
              <a:latin typeface="Arial"/>
            </a:endParaRPr>
          </a:p>
          <a:p>
            <a:pPr marL="1257300" lvl="2" indent="-342900">
              <a:buFont typeface="Wingdings" pitchFamily="2" charset="2"/>
              <a:buChar char="§"/>
              <a:defRPr/>
            </a:pPr>
            <a:endParaRPr lang="en-US" kern="0" dirty="0">
              <a:solidFill>
                <a:srgbClr val="000099"/>
              </a:solidFill>
              <a:latin typeface="Arial"/>
            </a:endParaRPr>
          </a:p>
          <a:p>
            <a:pPr marL="1257300" lvl="2" indent="-342900">
              <a:buFont typeface="Wingdings" pitchFamily="2" charset="2"/>
              <a:buChar char="§"/>
              <a:defRPr/>
            </a:pPr>
            <a:endParaRPr lang="en-US" sz="1200" kern="0" dirty="0">
              <a:solidFill>
                <a:srgbClr val="000099"/>
              </a:solidFill>
              <a:latin typeface="Arial"/>
            </a:endParaRPr>
          </a:p>
          <a:p>
            <a:pPr marL="1257300" lvl="2" indent="-342900">
              <a:buFont typeface="Wingdings" pitchFamily="2" charset="2"/>
              <a:buChar char="§"/>
              <a:defRPr/>
            </a:pPr>
            <a:endParaRPr lang="en-US" kern="0" dirty="0">
              <a:solidFill>
                <a:srgbClr val="000099"/>
              </a:solidFill>
              <a:latin typeface="Arial"/>
            </a:endParaRPr>
          </a:p>
          <a:p>
            <a:pPr marL="1257300" lvl="2" indent="-342900">
              <a:buFont typeface="Wingdings" pitchFamily="2" charset="2"/>
              <a:buChar char="§"/>
              <a:defRPr/>
            </a:pPr>
            <a:endParaRPr lang="en-US" kern="0" dirty="0">
              <a:solidFill>
                <a:srgbClr val="000099"/>
              </a:solidFill>
              <a:latin typeface="Arial"/>
            </a:endParaRPr>
          </a:p>
          <a:p>
            <a:pPr marL="800100" lvl="1" indent="-342900">
              <a:buFont typeface="Wingdings" pitchFamily="2" charset="2"/>
              <a:buChar char="§"/>
              <a:defRPr/>
            </a:pPr>
            <a:endParaRPr lang="en-US" sz="1200" kern="0" dirty="0">
              <a:solidFill>
                <a:srgbClr val="009900"/>
              </a:solidFill>
              <a:latin typeface="Arial" pitchFamily="34" charset="0"/>
              <a:cs typeface="Arial" pitchFamily="34" charset="0"/>
            </a:endParaRPr>
          </a:p>
          <a:p>
            <a:pPr marL="800100" lvl="1" indent="-342900">
              <a:buFont typeface="Wingdings" pitchFamily="2" charset="2"/>
              <a:buChar char="§"/>
              <a:defRPr/>
            </a:pPr>
            <a:endParaRPr lang="en-US" sz="1200" kern="0" dirty="0">
              <a:solidFill>
                <a:srgbClr val="000099"/>
              </a:solidFill>
              <a:latin typeface="Arial"/>
            </a:endParaRPr>
          </a:p>
          <a:p>
            <a:pPr marL="800100" lvl="1" indent="-342900">
              <a:buFont typeface="Wingdings" pitchFamily="2" charset="2"/>
              <a:buChar char="§"/>
              <a:defRPr/>
            </a:pPr>
            <a:endParaRPr lang="en-US" sz="2000" b="1" kern="0" dirty="0">
              <a:solidFill>
                <a:srgbClr val="FF6600"/>
              </a:solidFill>
              <a:latin typeface="Arial"/>
            </a:endParaRPr>
          </a:p>
          <a:p>
            <a:pPr marL="800100" lvl="1" indent="-342900">
              <a:buFont typeface="Wingdings" pitchFamily="2" charset="2"/>
              <a:buChar char="§"/>
              <a:defRPr/>
            </a:pPr>
            <a:endParaRPr lang="en-US" sz="2000" kern="0" dirty="0">
              <a:solidFill>
                <a:srgbClr val="000099"/>
              </a:solidFill>
              <a:latin typeface="Arial"/>
            </a:endParaRPr>
          </a:p>
          <a:p>
            <a:pPr marL="800100" lvl="1" indent="-342900">
              <a:buFont typeface="Wingdings" pitchFamily="2" charset="2"/>
              <a:buChar char="§"/>
              <a:defRPr/>
            </a:pPr>
            <a:endParaRPr lang="en-US" sz="1200" kern="0" dirty="0">
              <a:solidFill>
                <a:srgbClr val="000099"/>
              </a:solidFill>
              <a:latin typeface="Arial"/>
            </a:endParaRPr>
          </a:p>
        </p:txBody>
      </p:sp>
      <p:pic>
        <p:nvPicPr>
          <p:cNvPr id="4"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29137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610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In Addition to Program Review, Training Attendance and News Brief Subscription, Dallas ISD E-Rate Vendors Must:</a:t>
            </a:r>
          </a:p>
          <a:p>
            <a:pPr marL="800100" lvl="3" indent="-342900">
              <a:buFont typeface="Wingdings" pitchFamily="2" charset="2"/>
              <a:buChar char="§"/>
              <a:defRPr/>
            </a:pPr>
            <a:r>
              <a:rPr lang="en-US" sz="2200" kern="0" dirty="0">
                <a:solidFill>
                  <a:srgbClr val="000099"/>
                </a:solidFill>
                <a:latin typeface="+mj-lt"/>
              </a:rPr>
              <a:t>Label equipment purchased under E-Rate Program;</a:t>
            </a:r>
          </a:p>
          <a:p>
            <a:pPr marL="800100" lvl="3" indent="-342900">
              <a:buFont typeface="Wingdings" pitchFamily="2" charset="2"/>
              <a:buChar char="§"/>
              <a:defRPr/>
            </a:pPr>
            <a:r>
              <a:rPr lang="en-US" sz="2200" kern="0" dirty="0">
                <a:solidFill>
                  <a:srgbClr val="000099"/>
                </a:solidFill>
                <a:latin typeface="+mj-lt"/>
              </a:rPr>
              <a:t>Not prepare response in conjunction with any competing vendor;</a:t>
            </a:r>
          </a:p>
          <a:p>
            <a:pPr marL="800100" lvl="3" indent="-342900">
              <a:buFont typeface="Wingdings" pitchFamily="2" charset="2"/>
              <a:buChar char="§"/>
              <a:defRPr/>
            </a:pPr>
            <a:r>
              <a:rPr lang="en-US" sz="2200" kern="0" dirty="0">
                <a:solidFill>
                  <a:srgbClr val="000099"/>
                </a:solidFill>
                <a:latin typeface="+mj-lt"/>
              </a:rPr>
              <a:t>Refrain from Contacting any employee or Board member during the performance of a contract except as provided for in Dallas ISD Policy CH (LOCAL);</a:t>
            </a:r>
          </a:p>
          <a:p>
            <a:pPr marL="800100" lvl="3" indent="-342900">
              <a:buFont typeface="Wingdings" pitchFamily="2" charset="2"/>
              <a:buChar char="§"/>
              <a:defRPr/>
            </a:pPr>
            <a:r>
              <a:rPr lang="en-US" sz="2200" kern="0" dirty="0">
                <a:solidFill>
                  <a:srgbClr val="000099"/>
                </a:solidFill>
                <a:latin typeface="+mj-lt"/>
              </a:rPr>
              <a:t>Certify that there are no hidden terms, side agreements or payments, or undisclosed arrangements or conflicts of interests inconsistent with applicable laws, policies and program rules; </a:t>
            </a:r>
            <a:endParaRPr lang="en-US" sz="2200" kern="0" dirty="0">
              <a:solidFill>
                <a:srgbClr val="000099"/>
              </a:solidFill>
              <a:latin typeface="Arial"/>
            </a:endParaRPr>
          </a:p>
        </p:txBody>
      </p:sp>
      <p:pic>
        <p:nvPicPr>
          <p:cNvPr id="4"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50267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5344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dirty="0">
                <a:solidFill>
                  <a:srgbClr val="000099"/>
                </a:solidFill>
                <a:latin typeface="+mj-lt"/>
              </a:rPr>
              <a:t>Dallas ISD E-Rate compliance language:</a:t>
            </a:r>
          </a:p>
          <a:p>
            <a:pPr>
              <a:defRPr/>
            </a:pPr>
            <a:r>
              <a:rPr lang="en-US" sz="800" b="1" dirty="0"/>
              <a:t>	</a:t>
            </a:r>
          </a:p>
          <a:p>
            <a:pPr>
              <a:defRPr/>
            </a:pPr>
            <a:r>
              <a:rPr lang="en-US" sz="800" b="1" dirty="0"/>
              <a:t>	</a:t>
            </a:r>
            <a:r>
              <a:rPr lang="en-US" sz="800" b="1" u="sng" dirty="0"/>
              <a:t>“Federal E-Rate Requirements and District Compliance Plan</a:t>
            </a:r>
            <a:r>
              <a:rPr lang="en-US" sz="800" b="1" dirty="0"/>
              <a:t>.</a:t>
            </a:r>
            <a:endParaRPr lang="en-US" sz="800" dirty="0"/>
          </a:p>
          <a:p>
            <a:pPr>
              <a:defRPr/>
            </a:pPr>
            <a:r>
              <a:rPr lang="en-US" sz="800" dirty="0"/>
              <a:t> </a:t>
            </a:r>
          </a:p>
          <a:p>
            <a:pPr>
              <a:defRPr/>
            </a:pPr>
            <a:r>
              <a:rPr lang="en-US" sz="800" dirty="0"/>
              <a:t>	Every contractor or vendor furnishing goods and services selected to participate in the District’s E-Rate program will be required to sign a contract with the District that 	includes the following provisions. Any contractor or vendor selected with an existing contract with the District will be required to agree to an amendment containing the same 	provisions.</a:t>
            </a:r>
          </a:p>
          <a:p>
            <a:pPr>
              <a:defRPr/>
            </a:pPr>
            <a:r>
              <a:rPr lang="en-US" sz="800" dirty="0"/>
              <a:t> </a:t>
            </a:r>
          </a:p>
          <a:p>
            <a:pPr>
              <a:defRPr/>
            </a:pPr>
            <a:r>
              <a:rPr lang="en-US" sz="800" dirty="0"/>
              <a:t>	The Contractor expressly acknowledges:</a:t>
            </a:r>
          </a:p>
          <a:p>
            <a:pPr>
              <a:defRPr/>
            </a:pPr>
            <a:r>
              <a:rPr lang="en-US" sz="800" dirty="0"/>
              <a:t> </a:t>
            </a:r>
          </a:p>
          <a:p>
            <a:pPr>
              <a:defRPr/>
            </a:pPr>
            <a:r>
              <a:rPr lang="en-US" sz="800" dirty="0"/>
              <a:t>	That the E-Rate Program is a federal program and that compliance with the E-Rate Program Rules and Requirements, including the obligations to comply with state and local 	procurement laws, applicable federal laws (e.g. the Commission’s rules and orders requiring a “fair and open” competitive bidding process free from conflicts of interest and 	inappropriate gift giving) and the instructions, notices, and certifications in the E-Rate Program application forms is a condition of receiving Universal Service Funds payments 	and of participation in the E-Rate Program;</a:t>
            </a:r>
          </a:p>
          <a:p>
            <a:pPr>
              <a:defRPr/>
            </a:pPr>
            <a:r>
              <a:rPr lang="en-US" sz="800" dirty="0"/>
              <a:t> </a:t>
            </a:r>
          </a:p>
          <a:p>
            <a:pPr>
              <a:defRPr/>
            </a:pPr>
            <a:r>
              <a:rPr lang="en-US" sz="800" dirty="0"/>
              <a:t>	That USAC is obligated to recover funds disbursed in violation of E-Rate Program Rules and Requirements. See </a:t>
            </a:r>
            <a:r>
              <a:rPr lang="en-US" sz="800" u="sng" dirty="0"/>
              <a:t>Federal-State Joint Board on Universal Service, Changes to </a:t>
            </a:r>
            <a:r>
              <a:rPr lang="en-US" sz="800" dirty="0"/>
              <a:t>	</a:t>
            </a:r>
            <a:r>
              <a:rPr lang="en-US" sz="800" u="sng" dirty="0"/>
              <a:t>the Board of Directors for the National Exchange Carrier Association, Inc., Schools and Libraries Universal Service Support Mechanism</a:t>
            </a:r>
            <a:r>
              <a:rPr lang="en-US" sz="800" dirty="0"/>
              <a:t>, Order on Reconsideration and Fourth 	Report and Order, CC Docket Nos. 96-45, 97-21, 02-6, 19 FCC </a:t>
            </a:r>
            <a:r>
              <a:rPr lang="en-US" sz="800" dirty="0" err="1"/>
              <a:t>Rcd</a:t>
            </a:r>
            <a:r>
              <a:rPr lang="en-US" sz="800" dirty="0"/>
              <a:t> 15252 (2004); </a:t>
            </a:r>
            <a:r>
              <a:rPr lang="en-US" sz="800" u="sng" dirty="0"/>
              <a:t>Schools and Libraries Universal Service Support Mechanism</a:t>
            </a:r>
            <a:r>
              <a:rPr lang="en-US" sz="800" dirty="0"/>
              <a:t>, CC Docket No. 02-6, Fifth 	Report and Order, 19 FCC </a:t>
            </a:r>
            <a:r>
              <a:rPr lang="en-US" sz="800" dirty="0" err="1"/>
              <a:t>Rcd</a:t>
            </a:r>
            <a:r>
              <a:rPr lang="en-US" sz="800" dirty="0"/>
              <a:t> 15808 (21204);</a:t>
            </a:r>
          </a:p>
          <a:p>
            <a:pPr>
              <a:defRPr/>
            </a:pPr>
            <a:r>
              <a:rPr lang="en-US" sz="800" dirty="0"/>
              <a:t> </a:t>
            </a:r>
          </a:p>
          <a:p>
            <a:pPr>
              <a:defRPr/>
            </a:pPr>
            <a:r>
              <a:rPr lang="en-US" sz="800" dirty="0"/>
              <a:t>	That a vendor’s violation of E-Rate Program Rules and Requirements, including the requirements for a fair and open competitive bidding process, and the District’s E-Rate 	Compliance Policy, which incorporates the E-Rate Regulation, may be grounds for rescission of vendor contracts or even debarment depending on the severity of the violation 	and repetitive nature of the misconduct.</a:t>
            </a:r>
          </a:p>
          <a:p>
            <a:pPr>
              <a:defRPr/>
            </a:pPr>
            <a:r>
              <a:rPr lang="en-US" sz="800" dirty="0"/>
              <a:t> </a:t>
            </a:r>
          </a:p>
          <a:p>
            <a:pPr>
              <a:defRPr/>
            </a:pPr>
            <a:r>
              <a:rPr lang="en-US" sz="800" dirty="0"/>
              <a:t>	That a vendor who violates any of these provisions may have a pending bid or proposal rejected, be excluded, or debarred from receiving future contracts and/or have an 	existing contract canceled.</a:t>
            </a:r>
          </a:p>
          <a:p>
            <a:pPr>
              <a:defRPr/>
            </a:pPr>
            <a:r>
              <a:rPr lang="en-US" sz="800" dirty="0"/>
              <a:t> </a:t>
            </a:r>
            <a:endParaRPr lang="en-US" sz="1200" kern="0" dirty="0">
              <a:solidFill>
                <a:srgbClr val="000099"/>
              </a:solidFill>
              <a:latin typeface="Arial"/>
            </a:endParaRPr>
          </a:p>
        </p:txBody>
      </p:sp>
      <p:pic>
        <p:nvPicPr>
          <p:cNvPr id="4"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94277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5344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dirty="0">
                <a:solidFill>
                  <a:srgbClr val="000099"/>
                </a:solidFill>
                <a:latin typeface="+mj-lt"/>
              </a:rPr>
              <a:t>Dallas ISD E-Rate compliance language:</a:t>
            </a:r>
          </a:p>
          <a:p>
            <a:pPr>
              <a:defRPr/>
            </a:pPr>
            <a:r>
              <a:rPr lang="en-US" sz="800" b="1" dirty="0"/>
              <a:t>	</a:t>
            </a:r>
            <a:r>
              <a:rPr lang="en-US" sz="800" dirty="0"/>
              <a:t> </a:t>
            </a:r>
          </a:p>
          <a:p>
            <a:pPr>
              <a:defRPr/>
            </a:pPr>
            <a:r>
              <a:rPr lang="en-US" sz="800" dirty="0"/>
              <a:t>	“That a vendor refrains from contacting individual members of the Board regarding any aspect of the vendor’s E-rate business, whether current or anticipated.  	Communications with the Board, if required, will be in writing addressed to all members of the board.</a:t>
            </a:r>
          </a:p>
          <a:p>
            <a:pPr>
              <a:defRPr/>
            </a:pPr>
            <a:r>
              <a:rPr lang="en-US" sz="800" dirty="0"/>
              <a:t> </a:t>
            </a:r>
          </a:p>
          <a:p>
            <a:pPr>
              <a:defRPr/>
            </a:pPr>
            <a:r>
              <a:rPr lang="en-US" sz="800" dirty="0"/>
              <a:t>	That the vendor complies with all state and local laws and District policies regarding conflict of interest and gifts of things of value, including the FCC’s rules and 	requirements regarding “fair and open competition.”  The vendor completed all affidavits and questionnaires required by the District relating to conflict of interest and gifts in 	</a:t>
            </a:r>
            <a:endParaRPr lang="en-US" sz="800" dirty="0" smtClean="0"/>
          </a:p>
          <a:p>
            <a:pPr>
              <a:defRPr/>
            </a:pPr>
            <a:r>
              <a:rPr lang="en-US" sz="800" dirty="0"/>
              <a:t> </a:t>
            </a:r>
            <a:r>
              <a:rPr lang="en-US" sz="800" dirty="0" smtClean="0"/>
              <a:t>                                       </a:t>
            </a:r>
            <a:r>
              <a:rPr lang="en-US" sz="800" dirty="0" smtClean="0"/>
              <a:t>a </a:t>
            </a:r>
            <a:r>
              <a:rPr lang="en-US" sz="800" dirty="0"/>
              <a:t>complete and truthful manner.</a:t>
            </a:r>
          </a:p>
          <a:p>
            <a:pPr>
              <a:defRPr/>
            </a:pPr>
            <a:r>
              <a:rPr lang="en-US" sz="800" dirty="0"/>
              <a:t> </a:t>
            </a:r>
          </a:p>
          <a:p>
            <a:pPr>
              <a:defRPr/>
            </a:pPr>
            <a:r>
              <a:rPr lang="en-US" sz="800" dirty="0"/>
              <a:t>	That the vendor will be required to submit each FCC Form 474 to Dallas ISD for review and approval before the Vendor submits the FCC Form 474 to USAC for payment.</a:t>
            </a:r>
          </a:p>
          <a:p>
            <a:pPr>
              <a:defRPr/>
            </a:pPr>
            <a:r>
              <a:rPr lang="en-US" sz="800" dirty="0"/>
              <a:t> </a:t>
            </a:r>
          </a:p>
          <a:p>
            <a:pPr>
              <a:defRPr/>
            </a:pPr>
            <a:r>
              <a:rPr lang="en-US" sz="800" dirty="0"/>
              <a:t>	The vendor certifies to the District that within 60 calendar days of the beginning of the contract term:</a:t>
            </a:r>
          </a:p>
          <a:p>
            <a:pPr>
              <a:defRPr/>
            </a:pPr>
            <a:r>
              <a:rPr lang="en-US" sz="800" dirty="0"/>
              <a:t> </a:t>
            </a:r>
          </a:p>
          <a:p>
            <a:pPr>
              <a:defRPr/>
            </a:pPr>
            <a:r>
              <a:rPr lang="en-US" sz="800" dirty="0"/>
              <a:t>	The vendor’s personnel handling Dallas ISD E-Rate Program matters have reviewed  the rules and requirements governing the E-Rate Program;</a:t>
            </a:r>
          </a:p>
          <a:p>
            <a:pPr>
              <a:defRPr/>
            </a:pPr>
            <a:r>
              <a:rPr lang="en-US" sz="800" dirty="0"/>
              <a:t> </a:t>
            </a:r>
          </a:p>
          <a:p>
            <a:pPr>
              <a:defRPr/>
            </a:pPr>
            <a:r>
              <a:rPr lang="en-US" sz="800" dirty="0"/>
              <a:t>	The vendor’s personnel handling Dallas ISD E-Rate Program matters have reviewed training materials specified by USAC, including the information identified for service 	providers on the schools and libraries section of USAC’s website, http://www.usac.org/sl, and the information in the Schools and Libraries Reference Area of the website;</a:t>
            </a:r>
          </a:p>
          <a:p>
            <a:pPr>
              <a:defRPr/>
            </a:pPr>
            <a:r>
              <a:rPr lang="en-US" sz="800" dirty="0"/>
              <a:t> </a:t>
            </a:r>
          </a:p>
          <a:p>
            <a:pPr>
              <a:defRPr/>
            </a:pPr>
            <a:r>
              <a:rPr lang="en-US" sz="800" dirty="0"/>
              <a:t>	The vendor’s personnel handling Dallas ISD E-Rate Program matters will make best efforts to attend USAC-sponsored training workshops; </a:t>
            </a:r>
          </a:p>
          <a:p>
            <a:pPr>
              <a:defRPr/>
            </a:pPr>
            <a:r>
              <a:rPr lang="en-US" sz="800" dirty="0"/>
              <a:t> </a:t>
            </a:r>
          </a:p>
          <a:p>
            <a:pPr>
              <a:defRPr/>
            </a:pPr>
            <a:r>
              <a:rPr lang="en-US" sz="800" dirty="0"/>
              <a:t>	The vendor’s personnel handling Dallas ISD E-Rate Program matters will subscribe to and timely review the weekly Schools and Libraries Newsbrief at 	</a:t>
            </a:r>
            <a:r>
              <a:rPr lang="en-US" sz="800" u="sng" dirty="0">
                <a:hlinkClick r:id="rId2"/>
              </a:rPr>
              <a:t>http://www.usac.org/sl/tools/news-briefs/Default.aspx</a:t>
            </a:r>
            <a:r>
              <a:rPr lang="en-US" sz="800" dirty="0"/>
              <a:t>.</a:t>
            </a:r>
          </a:p>
          <a:p>
            <a:pPr>
              <a:defRPr/>
            </a:pPr>
            <a:r>
              <a:rPr lang="en-US" sz="800" dirty="0"/>
              <a:t> </a:t>
            </a:r>
          </a:p>
          <a:p>
            <a:pPr>
              <a:defRPr/>
            </a:pPr>
            <a:r>
              <a:rPr lang="en-US" sz="800" dirty="0"/>
              <a:t>	The vendor certifies and warrants that it has complied in all respects with the requirement that the competitive bidding process for E-Rate goods and services was “fair and 	open” and consistent with the rules and requirements of the FCC.</a:t>
            </a:r>
          </a:p>
          <a:p>
            <a:pPr>
              <a:defRPr/>
            </a:pPr>
            <a:r>
              <a:rPr lang="en-US" sz="800" dirty="0"/>
              <a:t> </a:t>
            </a:r>
          </a:p>
        </p:txBody>
      </p:sp>
      <p:pic>
        <p:nvPicPr>
          <p:cNvPr id="4" name="Picture 7" descr="DISD Logo -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27517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422481"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dirty="0">
                <a:solidFill>
                  <a:srgbClr val="000099"/>
                </a:solidFill>
                <a:latin typeface="+mj-lt"/>
              </a:rPr>
              <a:t>Dallas ISD E-Rate compliance language:</a:t>
            </a:r>
          </a:p>
          <a:p>
            <a:pPr>
              <a:defRPr/>
            </a:pPr>
            <a:r>
              <a:rPr lang="en-US" sz="800" b="1" dirty="0"/>
              <a:t>	</a:t>
            </a:r>
            <a:r>
              <a:rPr lang="en-US" sz="800" dirty="0"/>
              <a:t> </a:t>
            </a:r>
          </a:p>
          <a:p>
            <a:pPr>
              <a:defRPr/>
            </a:pPr>
            <a:r>
              <a:rPr lang="en-US" sz="800" dirty="0"/>
              <a:t>	“The vendor acknowledges that for a period of one year from June 25, 2009, all Applicable Dallas ISD Personnel shall be prohibited from accepting any gifts, meals, 	entertainment, or any other thing of value (except for items of little intrinsic value, such as greeting cards, key chains and pens) from any outside entity that provides or seeks 	to provide goods or services pursuant to the E-Rate Program. Thereafter Applicable Dallas ISD Personnel may only accept such gifts, items or other things of value to the 	extent consistent with applicable state, local and federal law, including E-Rate Program Rules and Requirements (e.g. the rules requiring “fair and open” competitive bidding 	process), the Dallas ISD ERCP and other school district policies. Violation of these rules by a vendor may result in termination of contracts and other sanctions.</a:t>
            </a:r>
          </a:p>
          <a:p>
            <a:pPr>
              <a:defRPr/>
            </a:pPr>
            <a:r>
              <a:rPr lang="en-US" sz="800" dirty="0"/>
              <a:t> </a:t>
            </a:r>
          </a:p>
          <a:p>
            <a:pPr>
              <a:defRPr/>
            </a:pPr>
            <a:r>
              <a:rPr lang="en-US" sz="800" dirty="0"/>
              <a:t>	The vendor certifies that the district has not directly or indirectly solicited or accepted any gift, gratuity, favor, entertainment, loan, or any other thing of value from the vendor 	participating in or seeking to participate in the schools and libraries universal service program.</a:t>
            </a:r>
          </a:p>
          <a:p>
            <a:pPr>
              <a:defRPr/>
            </a:pPr>
            <a:r>
              <a:rPr lang="en-US" sz="800" dirty="0"/>
              <a:t> </a:t>
            </a:r>
          </a:p>
          <a:p>
            <a:pPr>
              <a:defRPr/>
            </a:pPr>
            <a:r>
              <a:rPr lang="en-US" sz="800" dirty="0"/>
              <a:t>	The vendor certifies that, as a provider of eligible services, it shall not charge District a price above the lowest corresponding price or support services, unless the Federal 	Communications Commission, with respect to interstate services or the state commission with respect to intrastate services, finds that the lowest corresponding price is not 	compensatory.  Promotional rates offered by a service provider for a period of more than 90 days must  be included among the comparable rates upon which the lowest 	corresponding price is determined.</a:t>
            </a:r>
          </a:p>
          <a:p>
            <a:pPr>
              <a:defRPr/>
            </a:pPr>
            <a:r>
              <a:rPr lang="en-US" sz="800" dirty="0"/>
              <a:t> </a:t>
            </a:r>
          </a:p>
          <a:p>
            <a:pPr>
              <a:defRPr/>
            </a:pPr>
            <a:r>
              <a:rPr lang="en-US" sz="800" dirty="0"/>
              <a:t>	Vendor and District shall retain all documents related to the application for, receipt, and delivery of discounted telecommunications and other supported services for at least 5 	years after the last day of service delivered in a particular Funding Year.   Any other document that demonstrates compliance with the statutory or regulatory requirements for 	the schools and libraries mechanism shall be retained as well. </a:t>
            </a:r>
          </a:p>
          <a:p>
            <a:pPr>
              <a:defRPr/>
            </a:pPr>
            <a:r>
              <a:rPr lang="en-US" sz="800" dirty="0"/>
              <a:t> </a:t>
            </a:r>
          </a:p>
          <a:p>
            <a:pPr>
              <a:defRPr/>
            </a:pPr>
            <a:r>
              <a:rPr lang="en-US" sz="800" dirty="0"/>
              <a:t>	Vendor agrees that any physical product delivered (i.e. network electronics, servers, switches, etc.) be delivered with a separate label (in addition to the District Fixed Asset 	tag) that will be the responsibility of the vendor to affix.</a:t>
            </a:r>
          </a:p>
          <a:p>
            <a:pPr>
              <a:defRPr/>
            </a:pPr>
            <a:r>
              <a:rPr lang="en-US" sz="800" dirty="0"/>
              <a:t> </a:t>
            </a:r>
          </a:p>
          <a:p>
            <a:pPr>
              <a:defRPr/>
            </a:pPr>
            <a:r>
              <a:rPr lang="en-US" sz="800" dirty="0"/>
              <a:t>	Vendor agrees that the label affixed to all physical E-Rate products shall clearly identify each component as having been procured with E-Rate funds, and have appropriate 	notifications to users.  Likewise, this label will carry an identifying E-Rate serial number.</a:t>
            </a:r>
          </a:p>
          <a:p>
            <a:pPr>
              <a:defRPr/>
            </a:pPr>
            <a:r>
              <a:rPr lang="en-US" sz="800" dirty="0"/>
              <a:t> </a:t>
            </a:r>
          </a:p>
        </p:txBody>
      </p:sp>
      <p:pic>
        <p:nvPicPr>
          <p:cNvPr id="4"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43720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4582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dirty="0">
                <a:solidFill>
                  <a:srgbClr val="000099"/>
                </a:solidFill>
                <a:latin typeface="+mj-lt"/>
              </a:rPr>
              <a:t>Dallas ISD E-Rate compliance language:</a:t>
            </a:r>
          </a:p>
          <a:p>
            <a:pPr>
              <a:defRPr/>
            </a:pPr>
            <a:r>
              <a:rPr lang="en-US" sz="800" b="1" dirty="0"/>
              <a:t>	</a:t>
            </a:r>
            <a:r>
              <a:rPr lang="en-US" sz="800" dirty="0"/>
              <a:t> </a:t>
            </a:r>
          </a:p>
          <a:p>
            <a:pPr>
              <a:defRPr/>
            </a:pPr>
            <a:r>
              <a:rPr lang="en-US" sz="800" dirty="0"/>
              <a:t>	“Vendor agrees that upon completion of labeling all physical E-Rate products, vendor will be responsible for documenting all hard goods installed under the project, including 	location, E-Rate serial number, model number, etc.</a:t>
            </a:r>
          </a:p>
          <a:p>
            <a:pPr>
              <a:defRPr/>
            </a:pPr>
            <a:r>
              <a:rPr lang="en-US" sz="800" dirty="0"/>
              <a:t> </a:t>
            </a:r>
          </a:p>
          <a:p>
            <a:pPr>
              <a:defRPr/>
            </a:pPr>
            <a:r>
              <a:rPr lang="en-US" sz="800" dirty="0"/>
              <a:t>	Vendor certifies that the prices in any bid or response shall have been arrived at independently, without, for the purpose of restricting competition, any consultation, 	communication, or agreement with any other bidder, responder or competitor relating to those prices, the intention to submit a bid or response, or the methods or factors used 	to calculate the prices offered.</a:t>
            </a:r>
          </a:p>
          <a:p>
            <a:pPr>
              <a:defRPr/>
            </a:pPr>
            <a:r>
              <a:rPr lang="en-US" sz="800" dirty="0"/>
              <a:t> </a:t>
            </a:r>
          </a:p>
          <a:p>
            <a:pPr>
              <a:defRPr/>
            </a:pPr>
            <a:r>
              <a:rPr lang="en-US" sz="800" dirty="0"/>
              <a:t>	Vendor certifies that the prices in any bid or response were not knowingly disclosed by the bidder or responder, directly or indirectly, to any other bidder, responder or 	competitor before bid opening (in the case of a sealed bid solicitation) or contract award (in the case of a negotiated solicitation) unless otherwise required by law.</a:t>
            </a:r>
          </a:p>
          <a:p>
            <a:pPr>
              <a:defRPr/>
            </a:pPr>
            <a:r>
              <a:rPr lang="en-US" sz="800" dirty="0"/>
              <a:t> </a:t>
            </a:r>
          </a:p>
          <a:p>
            <a:pPr>
              <a:defRPr/>
            </a:pPr>
            <a:r>
              <a:rPr lang="en-US" sz="800" dirty="0"/>
              <a:t>	Any questions from prospective vendors shall be directed to the Director of Purchasing for response, if any is required.</a:t>
            </a:r>
          </a:p>
          <a:p>
            <a:pPr>
              <a:defRPr/>
            </a:pPr>
            <a:r>
              <a:rPr lang="en-US" sz="800" dirty="0"/>
              <a:t> </a:t>
            </a:r>
          </a:p>
          <a:p>
            <a:pPr>
              <a:defRPr/>
            </a:pPr>
            <a:r>
              <a:rPr lang="en-US" sz="800" dirty="0"/>
              <a:t>	Vendor certifies that there are no hidden terms, side agreements or payments, other undisclosed arrangements, or conflicts of interest that are inconsistent with general and 	state law, District policies, and the policies and requirements of the E-Rate Program.</a:t>
            </a:r>
          </a:p>
          <a:p>
            <a:pPr>
              <a:defRPr/>
            </a:pPr>
            <a:r>
              <a:rPr lang="en-US" sz="800" dirty="0"/>
              <a:t> </a:t>
            </a:r>
          </a:p>
          <a:p>
            <a:pPr>
              <a:defRPr/>
            </a:pPr>
            <a:r>
              <a:rPr lang="en-US" sz="800" dirty="0"/>
              <a:t>	Vendor certifies that it was not involved in the preparation or certification of the entity's Form 470.</a:t>
            </a:r>
          </a:p>
          <a:p>
            <a:pPr>
              <a:defRPr/>
            </a:pPr>
            <a:r>
              <a:rPr lang="en-US" sz="800" dirty="0"/>
              <a:t> </a:t>
            </a:r>
          </a:p>
          <a:p>
            <a:pPr>
              <a:defRPr/>
            </a:pPr>
            <a:r>
              <a:rPr lang="en-US" sz="800" dirty="0"/>
              <a:t>	Vendor certifies that it did not play any role in the development or writing of any portion of the specifications for the procurement. Any individual or entity who assists the 	District in any manner, directly or indirectly, in the development of any portion of a design specification shall not be permitted to participate in bid or any proposal or 	participate in any contract that relates in any way to the specifications with which the individual or entity assisted.</a:t>
            </a:r>
          </a:p>
          <a:p>
            <a:pPr>
              <a:defRPr/>
            </a:pPr>
            <a:r>
              <a:rPr lang="en-US" sz="800" dirty="0"/>
              <a:t> </a:t>
            </a:r>
          </a:p>
          <a:p>
            <a:pPr>
              <a:defRPr/>
            </a:pPr>
            <a:r>
              <a:rPr lang="en-US" sz="800" dirty="0"/>
              <a:t>	A current E-rate vendor may assist in the development, preparation or drafting of a design specification but that vendor may not participate in any response submitted to the 	District or any contract that relates in any way to the specifications with which the individual or entity assisted.</a:t>
            </a:r>
          </a:p>
          <a:p>
            <a:pPr>
              <a:defRPr/>
            </a:pPr>
            <a:r>
              <a:rPr lang="en-US" sz="800" dirty="0"/>
              <a:t> </a:t>
            </a:r>
          </a:p>
        </p:txBody>
      </p:sp>
      <p:pic>
        <p:nvPicPr>
          <p:cNvPr id="4"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9481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8" name="Rectangle 3"/>
          <p:cNvSpPr txBox="1">
            <a:spLocks noChangeArrowheads="1"/>
          </p:cNvSpPr>
          <p:nvPr/>
        </p:nvSpPr>
        <p:spPr bwMode="auto">
          <a:xfrm>
            <a:off x="228598" y="1905000"/>
            <a:ext cx="8539165"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dirty="0">
                <a:solidFill>
                  <a:srgbClr val="000099"/>
                </a:solidFill>
                <a:latin typeface="+mj-lt"/>
              </a:rPr>
              <a:t>Dallas ISD E-Rate compliance language:</a:t>
            </a:r>
          </a:p>
          <a:p>
            <a:pPr>
              <a:defRPr/>
            </a:pPr>
            <a:r>
              <a:rPr lang="en-US" sz="800" b="1" dirty="0"/>
              <a:t>	</a:t>
            </a:r>
            <a:r>
              <a:rPr lang="en-US" sz="800" dirty="0"/>
              <a:t> </a:t>
            </a:r>
          </a:p>
          <a:p>
            <a:pPr>
              <a:defRPr/>
            </a:pPr>
            <a:r>
              <a:rPr lang="en-US" sz="800" dirty="0"/>
              <a:t>	“Vendor certifies that it has read and agrees to comply with the E-Rate Program Manual (Attached as Exhibit H).</a:t>
            </a:r>
          </a:p>
          <a:p>
            <a:pPr>
              <a:defRPr/>
            </a:pPr>
            <a:r>
              <a:rPr lang="en-US" sz="800" dirty="0"/>
              <a:t> </a:t>
            </a:r>
          </a:p>
          <a:p>
            <a:pPr>
              <a:defRPr/>
            </a:pPr>
            <a:r>
              <a:rPr lang="en-US" sz="800" dirty="0"/>
              <a:t>	Vendor agrees to make the certifications regarding training and gift policies as contained in the E-Rate Compliance Agreement, and E-Rate Program Manual.</a:t>
            </a:r>
          </a:p>
          <a:p>
            <a:pPr>
              <a:defRPr/>
            </a:pPr>
            <a:r>
              <a:rPr lang="en-US" sz="800" dirty="0"/>
              <a:t> </a:t>
            </a:r>
          </a:p>
          <a:p>
            <a:pPr>
              <a:defRPr/>
            </a:pPr>
            <a:r>
              <a:rPr lang="en-US" sz="800" dirty="0"/>
              <a:t>	No attempt has been made by the vendor to induce any other individual or entity to submit or not to submit an offer for the purpose of restricting competition.</a:t>
            </a:r>
          </a:p>
          <a:p>
            <a:pPr>
              <a:defRPr/>
            </a:pPr>
            <a:r>
              <a:rPr lang="en-US" sz="800" dirty="0"/>
              <a:t> </a:t>
            </a:r>
          </a:p>
          <a:p>
            <a:pPr>
              <a:defRPr/>
            </a:pPr>
            <a:r>
              <a:rPr lang="en-US" sz="800" dirty="0"/>
              <a:t>	Vendor certifies that there has been no contact between any District employee and any employee, agent, or representative of the vendor before, during and after the pendency 	of </a:t>
            </a:r>
            <a:r>
              <a:rPr lang="en-US" sz="800" dirty="0" smtClean="0"/>
              <a:t> </a:t>
            </a:r>
          </a:p>
          <a:p>
            <a:pPr>
              <a:defRPr/>
            </a:pPr>
            <a:r>
              <a:rPr lang="en-US" sz="800" dirty="0"/>
              <a:t> </a:t>
            </a:r>
            <a:r>
              <a:rPr lang="en-US" sz="800" dirty="0" smtClean="0"/>
              <a:t>                                        </a:t>
            </a:r>
            <a:r>
              <a:rPr lang="en-US" sz="800" dirty="0" smtClean="0"/>
              <a:t>an </a:t>
            </a:r>
            <a:r>
              <a:rPr lang="en-US" sz="800" dirty="0"/>
              <a:t>E-Rate procurement concerning the procurement.</a:t>
            </a:r>
          </a:p>
          <a:p>
            <a:pPr>
              <a:defRPr/>
            </a:pPr>
            <a:r>
              <a:rPr lang="en-US" sz="800" dirty="0"/>
              <a:t> </a:t>
            </a:r>
          </a:p>
          <a:p>
            <a:pPr>
              <a:defRPr/>
            </a:pPr>
            <a:r>
              <a:rPr lang="en-US" sz="800" dirty="0"/>
              <a:t>	Vendor is required to update a Conflict of Interest Questionnaire, (Form “CIQ”) attached as Exhibit A to the E-Rate Program Manual, with the District not later than 	September 1 of each year in which a covered transaction is pending and by the seventh business day after the date of an event that would make a statement in the questionnaire 	incomplete or inaccurate.</a:t>
            </a:r>
          </a:p>
          <a:p>
            <a:pPr>
              <a:defRPr/>
            </a:pPr>
            <a:r>
              <a:rPr lang="en-US" sz="800" dirty="0"/>
              <a:t> </a:t>
            </a:r>
          </a:p>
          <a:p>
            <a:pPr>
              <a:defRPr/>
            </a:pPr>
            <a:r>
              <a:rPr lang="en-US" sz="800" dirty="0"/>
              <a:t>	Vendor certifies that a “Family Conflict of Interest Questionnaire”, attached as Exhibit B to the E-Rate Program Manual, must be completed for the sale or purchase of 	property, goods, or services.  The due date is the seventh business day after the date that the individual or entity begins contracts discussions or negotiations with the District or 	submits to the District an application, response to a request for proposals or bids, correspondence, or other writing related to a potential agreement with the District.</a:t>
            </a:r>
          </a:p>
          <a:p>
            <a:pPr>
              <a:defRPr/>
            </a:pPr>
            <a:r>
              <a:rPr lang="en-US" sz="800" dirty="0"/>
              <a:t> </a:t>
            </a:r>
          </a:p>
          <a:p>
            <a:pPr>
              <a:defRPr/>
            </a:pPr>
            <a:r>
              <a:rPr lang="en-US" sz="800" dirty="0"/>
              <a:t>	Vendor certifies that if it becomes aware of new facts or change of facts that would make a completed "Conflict of Interest Questionnaire"  inaccurate, the vendor shall file an 	amended questionnaire(s) within seven (7) days of the date the individual or entity first learned of the new facts or changes in facts.</a:t>
            </a:r>
          </a:p>
          <a:p>
            <a:pPr>
              <a:defRPr/>
            </a:pPr>
            <a:r>
              <a:rPr lang="en-US" sz="800" dirty="0"/>
              <a:t> </a:t>
            </a:r>
          </a:p>
          <a:p>
            <a:pPr>
              <a:defRPr/>
            </a:pPr>
            <a:r>
              <a:rPr lang="en-US" sz="800" dirty="0"/>
              <a:t>	Vendor certifies that it is required to file a Conflict of Interest Questionnaire with the District if a relationship exists between the vendor’s company and an officer of the 	District.  The questionnaire is due no later than the seventh business day after the date that the person begins contract discussions or negotiations or submits to the entity an 	application, response to a request for proposal or bid, correspondence, or other writing related to a potential agreement.</a:t>
            </a:r>
          </a:p>
          <a:p>
            <a:pPr>
              <a:defRPr/>
            </a:pPr>
            <a:r>
              <a:rPr lang="en-US" sz="800" dirty="0"/>
              <a:t> </a:t>
            </a:r>
          </a:p>
          <a:p>
            <a:pPr>
              <a:defRPr/>
            </a:pPr>
            <a:r>
              <a:rPr lang="en-US" sz="800" dirty="0"/>
              <a:t>	Vendor certifies and agrees that vendor and prospective vendors, including their agents and representatives, are prohibited from giving any gift, meal, entertainment or any 	other item of value to any District employee participating in any way in E-Rate procurement.  This prohibition extends to the members of the employee's immediate family, 	including spouse (or partner), children, parents, and siblings of the employee</a:t>
            </a:r>
            <a:r>
              <a:rPr lang="en-US" sz="800" dirty="0" smtClean="0"/>
              <a:t>.</a:t>
            </a:r>
            <a:endParaRPr lang="en-US" sz="800" dirty="0"/>
          </a:p>
        </p:txBody>
      </p:sp>
      <p:pic>
        <p:nvPicPr>
          <p:cNvPr id="5"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54334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599" y="1905000"/>
            <a:ext cx="8539163"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Dallas ISD E-Rate contract</a:t>
            </a:r>
            <a:r>
              <a:rPr lang="en-US" sz="2600" dirty="0">
                <a:solidFill>
                  <a:srgbClr val="000099"/>
                </a:solidFill>
                <a:latin typeface="+mj-lt"/>
              </a:rPr>
              <a:t>:</a:t>
            </a:r>
          </a:p>
          <a:p>
            <a:pPr marL="800100" lvl="3" indent="-342900">
              <a:buFont typeface="Wingdings" pitchFamily="2" charset="2"/>
              <a:buChar char="§"/>
              <a:defRPr/>
            </a:pPr>
            <a:r>
              <a:rPr lang="en-US" sz="2600" dirty="0">
                <a:solidFill>
                  <a:srgbClr val="000099"/>
                </a:solidFill>
                <a:latin typeface="+mj-lt"/>
              </a:rPr>
              <a:t>Developed in January 2012;</a:t>
            </a:r>
          </a:p>
          <a:p>
            <a:pPr marL="800100" lvl="3" indent="-342900">
              <a:buFont typeface="Wingdings" pitchFamily="2" charset="2"/>
              <a:buChar char="§"/>
              <a:defRPr/>
            </a:pPr>
            <a:r>
              <a:rPr lang="en-US" sz="2600" dirty="0">
                <a:solidFill>
                  <a:srgbClr val="000099"/>
                </a:solidFill>
                <a:latin typeface="+mj-lt"/>
              </a:rPr>
              <a:t>Contains all required elements of the Compliance Agreement;</a:t>
            </a:r>
          </a:p>
          <a:p>
            <a:pPr marL="800100" lvl="3" indent="-342900">
              <a:buFont typeface="Wingdings" pitchFamily="2" charset="2"/>
              <a:buChar char="§"/>
              <a:defRPr/>
            </a:pPr>
            <a:r>
              <a:rPr lang="en-US" sz="2600" dirty="0">
                <a:solidFill>
                  <a:srgbClr val="000099"/>
                </a:solidFill>
                <a:latin typeface="+mj-lt"/>
              </a:rPr>
              <a:t>Contains, as an Exhibit, Dallas ISD E-Rate Program Manual;</a:t>
            </a:r>
          </a:p>
          <a:p>
            <a:pPr marL="800100" lvl="3" indent="-342900">
              <a:buFont typeface="Wingdings" pitchFamily="2" charset="2"/>
              <a:buChar char="§"/>
              <a:defRPr/>
            </a:pPr>
            <a:r>
              <a:rPr lang="en-US" sz="2600" dirty="0">
                <a:solidFill>
                  <a:srgbClr val="000099"/>
                </a:solidFill>
                <a:latin typeface="+mj-lt"/>
              </a:rPr>
              <a:t>Contains Dallas ISD Standard Terms and Conditions;</a:t>
            </a:r>
          </a:p>
          <a:p>
            <a:pPr marL="800100" lvl="3" indent="-342900">
              <a:buFont typeface="Wingdings" pitchFamily="2" charset="2"/>
              <a:buChar char="§"/>
              <a:defRPr/>
            </a:pPr>
            <a:r>
              <a:rPr lang="en-US" sz="2600" dirty="0">
                <a:solidFill>
                  <a:srgbClr val="000099"/>
                </a:solidFill>
                <a:latin typeface="+mj-lt"/>
              </a:rPr>
              <a:t>Is included in </a:t>
            </a:r>
            <a:r>
              <a:rPr lang="en-US" sz="2600" b="1" i="1" u="sng" dirty="0">
                <a:solidFill>
                  <a:srgbClr val="000099"/>
                </a:solidFill>
                <a:latin typeface="+mj-lt"/>
              </a:rPr>
              <a:t>ALL</a:t>
            </a:r>
            <a:r>
              <a:rPr lang="en-US" sz="2600" dirty="0">
                <a:solidFill>
                  <a:srgbClr val="000099"/>
                </a:solidFill>
                <a:latin typeface="+mj-lt"/>
              </a:rPr>
              <a:t> Dallas ISD E-Rate procurement documents</a:t>
            </a:r>
            <a:r>
              <a:rPr lang="en-US" sz="2600" dirty="0" smtClean="0">
                <a:solidFill>
                  <a:srgbClr val="000099"/>
                </a:solidFill>
                <a:latin typeface="+mj-lt"/>
              </a:rPr>
              <a:t>.</a:t>
            </a:r>
            <a:endParaRPr lang="en-US" sz="1200" kern="0" dirty="0">
              <a:solidFill>
                <a:srgbClr val="000099"/>
              </a:solidFill>
              <a:latin typeface="Arial"/>
            </a:endParaRPr>
          </a:p>
        </p:txBody>
      </p:sp>
      <p:pic>
        <p:nvPicPr>
          <p:cNvPr id="51204"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83192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Amend existing contracts to include E-Rate compliance language</a:t>
            </a:r>
            <a:r>
              <a:rPr lang="en-US" sz="2600" dirty="0">
                <a:solidFill>
                  <a:srgbClr val="000099"/>
                </a:solidFill>
                <a:latin typeface="+mj-lt"/>
              </a:rPr>
              <a:t>:</a:t>
            </a:r>
          </a:p>
          <a:p>
            <a:pPr marL="800100" lvl="3" indent="-342900">
              <a:spcAft>
                <a:spcPts val="1200"/>
              </a:spcAft>
              <a:buFont typeface="Wingdings" pitchFamily="2" charset="2"/>
              <a:buChar char="§"/>
              <a:defRPr/>
            </a:pPr>
            <a:r>
              <a:rPr lang="en-US" sz="2600" dirty="0">
                <a:solidFill>
                  <a:srgbClr val="000099"/>
                </a:solidFill>
                <a:latin typeface="+mj-lt"/>
              </a:rPr>
              <a:t>Amend to include Compliance Language as ordered by the FCC;</a:t>
            </a:r>
          </a:p>
          <a:p>
            <a:pPr marL="800100" lvl="3" indent="-342900">
              <a:spcAft>
                <a:spcPts val="1200"/>
              </a:spcAft>
              <a:buFont typeface="Wingdings" pitchFamily="2" charset="2"/>
              <a:buChar char="§"/>
              <a:defRPr/>
            </a:pPr>
            <a:r>
              <a:rPr lang="en-US" sz="2600" dirty="0">
                <a:solidFill>
                  <a:srgbClr val="000099"/>
                </a:solidFill>
                <a:latin typeface="+mj-lt"/>
              </a:rPr>
              <a:t>Required to make a “Good Faith Effort” for amending existing contracts;</a:t>
            </a:r>
          </a:p>
          <a:p>
            <a:pPr marL="800100" lvl="3" indent="-342900">
              <a:spcAft>
                <a:spcPts val="1200"/>
              </a:spcAft>
              <a:buFont typeface="Wingdings" pitchFamily="2" charset="2"/>
              <a:buChar char="§"/>
              <a:defRPr/>
            </a:pPr>
            <a:r>
              <a:rPr lang="en-US" sz="2600" dirty="0">
                <a:solidFill>
                  <a:srgbClr val="000099"/>
                </a:solidFill>
                <a:latin typeface="+mj-lt"/>
              </a:rPr>
              <a:t>Reviewed by special outside E-Rate counsel</a:t>
            </a:r>
            <a:r>
              <a:rPr lang="en-US" sz="2600" dirty="0" smtClean="0">
                <a:solidFill>
                  <a:srgbClr val="000099"/>
                </a:solidFill>
                <a:latin typeface="+mj-lt"/>
              </a:rPr>
              <a:t>.</a:t>
            </a:r>
            <a:endParaRPr lang="en-US" sz="1200" kern="0" dirty="0">
              <a:solidFill>
                <a:srgbClr val="000099"/>
              </a:solidFill>
              <a:latin typeface="Arial"/>
            </a:endParaRPr>
          </a:p>
        </p:txBody>
      </p:sp>
      <p:pic>
        <p:nvPicPr>
          <p:cNvPr id="5"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05023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8" name="Rectangle 3"/>
          <p:cNvSpPr txBox="1">
            <a:spLocks noChangeArrowheads="1"/>
          </p:cNvSpPr>
          <p:nvPr/>
        </p:nvSpPr>
        <p:spPr bwMode="auto">
          <a:xfrm>
            <a:off x="228599" y="1905000"/>
            <a:ext cx="8539163"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Refrain from offering “any thing of value” to any Dallas ISD Employee</a:t>
            </a:r>
            <a:r>
              <a:rPr lang="en-US" sz="2600" dirty="0">
                <a:solidFill>
                  <a:srgbClr val="000099"/>
                </a:solidFill>
                <a:latin typeface="+mj-lt"/>
              </a:rPr>
              <a:t>:</a:t>
            </a:r>
          </a:p>
          <a:p>
            <a:pPr marL="800100" lvl="3" indent="-342900">
              <a:buFont typeface="Wingdings" pitchFamily="2" charset="2"/>
              <a:buChar char="§"/>
              <a:defRPr/>
            </a:pPr>
            <a:r>
              <a:rPr lang="en-US" sz="2500" dirty="0">
                <a:solidFill>
                  <a:srgbClr val="000099"/>
                </a:solidFill>
                <a:latin typeface="+mj-lt"/>
              </a:rPr>
              <a:t>Dallas ISD adopted “No-Gift Policy” to ease this requirement;</a:t>
            </a:r>
          </a:p>
          <a:p>
            <a:pPr marL="800100" lvl="3" indent="-342900">
              <a:buFont typeface="Wingdings" pitchFamily="2" charset="2"/>
              <a:buChar char="§"/>
              <a:defRPr/>
            </a:pPr>
            <a:r>
              <a:rPr lang="en-US" sz="2500" b="1" i="1" u="sng" dirty="0">
                <a:solidFill>
                  <a:srgbClr val="000099"/>
                </a:solidFill>
                <a:latin typeface="+mj-lt"/>
              </a:rPr>
              <a:t>Offers</a:t>
            </a:r>
            <a:r>
              <a:rPr lang="en-US" sz="2500" dirty="0">
                <a:solidFill>
                  <a:srgbClr val="000099"/>
                </a:solidFill>
                <a:latin typeface="+mj-lt"/>
              </a:rPr>
              <a:t> of anything of value must be reported to FCC and USAC;</a:t>
            </a:r>
          </a:p>
          <a:p>
            <a:pPr marL="800100" lvl="3" indent="-342900">
              <a:buFont typeface="Wingdings" pitchFamily="2" charset="2"/>
              <a:buChar char="§"/>
              <a:defRPr/>
            </a:pPr>
            <a:r>
              <a:rPr lang="en-US" sz="2500" dirty="0">
                <a:solidFill>
                  <a:srgbClr val="000099"/>
                </a:solidFill>
                <a:latin typeface="+mj-lt"/>
              </a:rPr>
              <a:t>Dallas ISD E-Rate Eligible Employees must sign No-Gift Compliance Agreement;</a:t>
            </a:r>
          </a:p>
          <a:p>
            <a:pPr marL="800100" lvl="3" indent="-342900">
              <a:buFont typeface="Wingdings" pitchFamily="2" charset="2"/>
              <a:buChar char="§"/>
              <a:defRPr/>
            </a:pPr>
            <a:r>
              <a:rPr lang="en-US" sz="2500" dirty="0">
                <a:solidFill>
                  <a:srgbClr val="000099"/>
                </a:solidFill>
                <a:latin typeface="+mj-lt"/>
              </a:rPr>
              <a:t>Vendors to execute “No-Gift Pledge” beginning next year</a:t>
            </a:r>
            <a:r>
              <a:rPr lang="en-US" sz="2500" dirty="0" smtClean="0">
                <a:solidFill>
                  <a:srgbClr val="000099"/>
                </a:solidFill>
                <a:latin typeface="+mj-lt"/>
              </a:rPr>
              <a:t>.</a:t>
            </a:r>
            <a:endParaRPr lang="en-US" sz="2500" kern="0" dirty="0">
              <a:solidFill>
                <a:srgbClr val="000099"/>
              </a:solidFill>
              <a:latin typeface="+mj-lt"/>
            </a:endParaRPr>
          </a:p>
        </p:txBody>
      </p:sp>
      <p:pic>
        <p:nvPicPr>
          <p:cNvPr id="53252" name="Picture 8"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554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828800"/>
            <a:ext cx="8229600" cy="4419600"/>
          </a:xfrm>
        </p:spPr>
        <p:txBody>
          <a:bodyPr/>
          <a:lstStyle/>
          <a:p>
            <a:pPr>
              <a:lnSpc>
                <a:spcPct val="90000"/>
              </a:lnSpc>
            </a:pPr>
            <a:r>
              <a:rPr lang="en-US" dirty="0" smtClean="0"/>
              <a:t>FCC rules refer to RFPs generically but they may have a variety of names (Request for Quotes, Scope, or Work)</a:t>
            </a:r>
          </a:p>
          <a:p>
            <a:pPr eaLnBrk="1" hangingPunct="1">
              <a:lnSpc>
                <a:spcPct val="90000"/>
              </a:lnSpc>
            </a:pPr>
            <a:r>
              <a:rPr lang="en-US" dirty="0" smtClean="0"/>
              <a:t>FCC rules do not require RFPs but state and local procurement rules may</a:t>
            </a:r>
          </a:p>
          <a:p>
            <a:pPr eaLnBrk="1" hangingPunct="1">
              <a:lnSpc>
                <a:spcPct val="90000"/>
              </a:lnSpc>
            </a:pPr>
            <a:r>
              <a:rPr lang="en-US" dirty="0" smtClean="0"/>
              <a:t>Must be based on entities’ tech plan (if applicable)</a:t>
            </a:r>
          </a:p>
          <a:p>
            <a:pPr eaLnBrk="1" hangingPunct="1">
              <a:lnSpc>
                <a:spcPct val="90000"/>
              </a:lnSpc>
            </a:pPr>
            <a:r>
              <a:rPr lang="en-US" dirty="0" smtClean="0"/>
              <a:t>Must be available to bidders for at least 28 days</a:t>
            </a:r>
          </a:p>
          <a:p>
            <a:pPr lvl="1" eaLnBrk="1" hangingPunct="1">
              <a:lnSpc>
                <a:spcPct val="90000"/>
              </a:lnSpc>
            </a:pPr>
            <a:r>
              <a:rPr lang="en-US" dirty="0" smtClean="0"/>
              <a:t>Applicants must count 28 calendar days from whichever (FCC Form 470 or RFP) was posted or available last</a:t>
            </a:r>
          </a:p>
          <a:p>
            <a:pPr lvl="2">
              <a:lnSpc>
                <a:spcPct val="90000"/>
              </a:lnSpc>
            </a:pPr>
            <a:r>
              <a:rPr lang="en-US" b="1" dirty="0" smtClean="0">
                <a:solidFill>
                  <a:srgbClr val="002060"/>
                </a:solidFill>
              </a:rPr>
              <a:t>Example:</a:t>
            </a:r>
            <a:r>
              <a:rPr lang="en-US" dirty="0" smtClean="0"/>
              <a:t> RFP posted on December 1, Form 470 posted on December 15, </a:t>
            </a:r>
            <a:r>
              <a:rPr lang="en-US" dirty="0" smtClean="0">
                <a:solidFill>
                  <a:schemeClr val="accent4"/>
                </a:solidFill>
              </a:rPr>
              <a:t>December 15 starts the 28-day count </a:t>
            </a:r>
          </a:p>
          <a:p>
            <a:endParaRPr lang="en-US" dirty="0"/>
          </a:p>
        </p:txBody>
      </p:sp>
      <p:sp>
        <p:nvSpPr>
          <p:cNvPr id="3" name="Text Placeholder 2"/>
          <p:cNvSpPr>
            <a:spLocks noGrp="1"/>
          </p:cNvSpPr>
          <p:nvPr>
            <p:ph type="body" sz="quarter" idx="11"/>
          </p:nvPr>
        </p:nvSpPr>
        <p:spPr>
          <a:xfrm>
            <a:off x="457200" y="1295400"/>
            <a:ext cx="8229600" cy="609600"/>
          </a:xfrm>
        </p:spPr>
        <p:txBody>
          <a:bodyPr/>
          <a:lstStyle/>
          <a:p>
            <a:r>
              <a:rPr lang="en-US" dirty="0" smtClean="0"/>
              <a:t>Requests for Proposal</a:t>
            </a:r>
            <a:endParaRPr lang="en-US" dirty="0"/>
          </a:p>
        </p:txBody>
      </p:sp>
      <p:sp>
        <p:nvSpPr>
          <p:cNvPr id="4" name="Text Placeholder 3"/>
          <p:cNvSpPr>
            <a:spLocks noGrp="1"/>
          </p:cNvSpPr>
          <p:nvPr>
            <p:ph type="body" sz="quarter" idx="12"/>
          </p:nvPr>
        </p:nvSpPr>
        <p:spPr>
          <a:xfrm>
            <a:off x="3124200" y="381000"/>
            <a:ext cx="5562600" cy="533400"/>
          </a:xfrm>
        </p:spPr>
        <p:txBody>
          <a:bodyPr/>
          <a:lstStyle/>
          <a:p>
            <a:r>
              <a:rPr lang="en-US" dirty="0" smtClean="0"/>
              <a:t>Fair and Open Competition</a:t>
            </a:r>
            <a:endParaRPr lang="en-US" dirty="0"/>
          </a:p>
        </p:txBody>
      </p:sp>
    </p:spTree>
    <p:extLst>
      <p:ext uri="{BB962C8B-B14F-4D97-AF65-F5344CB8AC3E}">
        <p14:creationId xmlns:p14="http://schemas.microsoft.com/office/powerpoint/2010/main" val="14396033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Label equipment purchased under E-Rate Program</a:t>
            </a:r>
            <a:r>
              <a:rPr lang="en-US" sz="2600" dirty="0" smtClean="0">
                <a:solidFill>
                  <a:srgbClr val="000099"/>
                </a:solidFill>
                <a:latin typeface="+mj-lt"/>
              </a:rPr>
              <a:t>:</a:t>
            </a:r>
            <a:endParaRPr lang="en-US" sz="2600" dirty="0">
              <a:solidFill>
                <a:srgbClr val="000099"/>
              </a:solidFill>
              <a:latin typeface="+mj-lt"/>
            </a:endParaRPr>
          </a:p>
          <a:p>
            <a:pPr marL="800100" lvl="3" indent="-342900">
              <a:buFont typeface="Wingdings" pitchFamily="2" charset="2"/>
              <a:buChar char="§"/>
              <a:defRPr/>
            </a:pPr>
            <a:r>
              <a:rPr lang="en-US" sz="2000" spc="55" dirty="0">
                <a:solidFill>
                  <a:srgbClr val="000099"/>
                </a:solidFill>
                <a:latin typeface="+mj-lt"/>
                <a:ea typeface="Times New Roman"/>
              </a:rPr>
              <a:t>“1.307 The procurement documents will include a requirement that any physical product </a:t>
            </a:r>
            <a:r>
              <a:rPr lang="en-US" sz="2000" spc="25" dirty="0">
                <a:solidFill>
                  <a:srgbClr val="000099"/>
                </a:solidFill>
                <a:latin typeface="+mj-lt"/>
                <a:ea typeface="Times New Roman"/>
              </a:rPr>
              <a:t>delivered (i.e. network electronics, servers, switches, etc.) be delivered with a separate label (in addition </a:t>
            </a:r>
            <a:r>
              <a:rPr lang="en-US" sz="2000" spc="10" dirty="0">
                <a:solidFill>
                  <a:srgbClr val="000099"/>
                </a:solidFill>
                <a:latin typeface="+mj-lt"/>
                <a:ea typeface="Times New Roman"/>
              </a:rPr>
              <a:t>to the District Fixed Asset tag) that will be the responsibility of the vendor to affix. This label will clearly </a:t>
            </a:r>
            <a:r>
              <a:rPr lang="en-US" sz="2000" spc="30" dirty="0">
                <a:solidFill>
                  <a:srgbClr val="000099"/>
                </a:solidFill>
                <a:latin typeface="+mj-lt"/>
                <a:ea typeface="Times New Roman"/>
              </a:rPr>
              <a:t>identify each component as having been procured with E-Rate funds, and have appropriate notifications </a:t>
            </a:r>
            <a:r>
              <a:rPr lang="en-US" sz="2000" spc="40" dirty="0">
                <a:solidFill>
                  <a:srgbClr val="000099"/>
                </a:solidFill>
                <a:latin typeface="+mj-lt"/>
                <a:ea typeface="Times New Roman"/>
              </a:rPr>
              <a:t>to users. Likewise, this label will carry an identifying E-Rate serial number. Upon completion of the project, the vendor will be responsible for documenting all hard goods installed under the project, </a:t>
            </a:r>
            <a:r>
              <a:rPr lang="en-US" sz="2000" spc="25" dirty="0">
                <a:solidFill>
                  <a:srgbClr val="000099"/>
                </a:solidFill>
                <a:latin typeface="+mj-lt"/>
                <a:ea typeface="Times New Roman"/>
              </a:rPr>
              <a:t>including location, E-Rate serial number, model number, etc</a:t>
            </a:r>
            <a:r>
              <a:rPr lang="en-US" sz="2000" spc="25" dirty="0" smtClean="0">
                <a:solidFill>
                  <a:srgbClr val="000099"/>
                </a:solidFill>
                <a:latin typeface="+mj-lt"/>
                <a:ea typeface="Times New Roman"/>
              </a:rPr>
              <a:t>.”</a:t>
            </a:r>
            <a:endParaRPr lang="en-US" sz="2000" kern="0" dirty="0">
              <a:solidFill>
                <a:srgbClr val="000099"/>
              </a:solidFill>
              <a:latin typeface="Arial"/>
            </a:endParaRPr>
          </a:p>
        </p:txBody>
      </p:sp>
      <p:pic>
        <p:nvPicPr>
          <p:cNvPr id="4" name="Picture 8"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01126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Label equipment purchased under E-Rate Program</a:t>
            </a:r>
            <a:r>
              <a:rPr lang="en-US" sz="2600" dirty="0" smtClean="0">
                <a:solidFill>
                  <a:srgbClr val="000099"/>
                </a:solidFill>
                <a:latin typeface="+mj-lt"/>
              </a:rPr>
              <a:t>:</a:t>
            </a:r>
            <a:endParaRPr lang="en-US" sz="2600" dirty="0">
              <a:solidFill>
                <a:srgbClr val="000099"/>
              </a:solidFill>
              <a:latin typeface="+mj-lt"/>
            </a:endParaRPr>
          </a:p>
          <a:p>
            <a:pPr marL="800100" lvl="3" indent="-342900">
              <a:buFont typeface="Wingdings" pitchFamily="2" charset="2"/>
              <a:buChar char="§"/>
              <a:defRPr/>
            </a:pPr>
            <a:r>
              <a:rPr lang="en-US" sz="2000" spc="55" dirty="0">
                <a:solidFill>
                  <a:srgbClr val="000099"/>
                </a:solidFill>
                <a:latin typeface="+mj-lt"/>
                <a:ea typeface="Times New Roman"/>
              </a:rPr>
              <a:t>“1.307 The procurement documents will include a requirement that any physical product </a:t>
            </a:r>
            <a:r>
              <a:rPr lang="en-US" sz="2000" spc="25" dirty="0">
                <a:solidFill>
                  <a:srgbClr val="000099"/>
                </a:solidFill>
                <a:latin typeface="+mj-lt"/>
                <a:ea typeface="Times New Roman"/>
              </a:rPr>
              <a:t>delivered (i.e. network electronics, servers, switches, etc.) </a:t>
            </a:r>
            <a:r>
              <a:rPr lang="en-US" sz="2000" b="1" u="sng" spc="25" dirty="0">
                <a:solidFill>
                  <a:srgbClr val="000099"/>
                </a:solidFill>
                <a:latin typeface="+mj-lt"/>
                <a:ea typeface="Times New Roman"/>
              </a:rPr>
              <a:t>be delivered with a separate label </a:t>
            </a:r>
            <a:r>
              <a:rPr lang="en-US" sz="2000" spc="25" dirty="0">
                <a:solidFill>
                  <a:srgbClr val="000099"/>
                </a:solidFill>
                <a:latin typeface="+mj-lt"/>
                <a:ea typeface="Times New Roman"/>
              </a:rPr>
              <a:t>(in addition </a:t>
            </a:r>
            <a:r>
              <a:rPr lang="en-US" sz="2000" spc="10" dirty="0">
                <a:solidFill>
                  <a:srgbClr val="000099"/>
                </a:solidFill>
                <a:latin typeface="+mj-lt"/>
                <a:ea typeface="Times New Roman"/>
              </a:rPr>
              <a:t>to the District Fixed Asset tag) </a:t>
            </a:r>
            <a:r>
              <a:rPr lang="en-US" sz="2000" b="1" u="sng" spc="10" dirty="0">
                <a:solidFill>
                  <a:srgbClr val="000099"/>
                </a:solidFill>
                <a:latin typeface="+mj-lt"/>
                <a:ea typeface="Times New Roman"/>
              </a:rPr>
              <a:t>that will be the responsibility of the vendor to affix</a:t>
            </a:r>
            <a:r>
              <a:rPr lang="en-US" sz="2000" spc="10" dirty="0">
                <a:solidFill>
                  <a:srgbClr val="000099"/>
                </a:solidFill>
                <a:latin typeface="+mj-lt"/>
                <a:ea typeface="Times New Roman"/>
              </a:rPr>
              <a:t>. </a:t>
            </a:r>
            <a:r>
              <a:rPr lang="en-US" sz="2000" b="1" u="sng" spc="10" dirty="0">
                <a:solidFill>
                  <a:srgbClr val="000099"/>
                </a:solidFill>
                <a:latin typeface="+mj-lt"/>
                <a:ea typeface="Times New Roman"/>
              </a:rPr>
              <a:t>This label will clearly </a:t>
            </a:r>
            <a:r>
              <a:rPr lang="en-US" sz="2000" b="1" u="sng" spc="30" dirty="0">
                <a:solidFill>
                  <a:srgbClr val="000099"/>
                </a:solidFill>
                <a:latin typeface="+mj-lt"/>
                <a:ea typeface="Times New Roman"/>
              </a:rPr>
              <a:t>identify each component as having been procured with E-Rate funds</a:t>
            </a:r>
            <a:r>
              <a:rPr lang="en-US" sz="2000" spc="30" dirty="0">
                <a:solidFill>
                  <a:srgbClr val="000099"/>
                </a:solidFill>
                <a:latin typeface="+mj-lt"/>
                <a:ea typeface="Times New Roman"/>
              </a:rPr>
              <a:t>, and </a:t>
            </a:r>
            <a:r>
              <a:rPr lang="en-US" sz="2000" b="1" u="sng" spc="30" dirty="0">
                <a:solidFill>
                  <a:srgbClr val="000099"/>
                </a:solidFill>
                <a:latin typeface="+mj-lt"/>
                <a:ea typeface="Times New Roman"/>
              </a:rPr>
              <a:t>have appropriate notifications </a:t>
            </a:r>
            <a:r>
              <a:rPr lang="en-US" sz="2000" b="1" u="sng" spc="40" dirty="0">
                <a:solidFill>
                  <a:srgbClr val="000099"/>
                </a:solidFill>
                <a:latin typeface="+mj-lt"/>
                <a:ea typeface="Times New Roman"/>
              </a:rPr>
              <a:t>to users</a:t>
            </a:r>
            <a:r>
              <a:rPr lang="en-US" sz="2000" spc="40" dirty="0">
                <a:solidFill>
                  <a:srgbClr val="000099"/>
                </a:solidFill>
                <a:latin typeface="+mj-lt"/>
                <a:ea typeface="Times New Roman"/>
              </a:rPr>
              <a:t>. </a:t>
            </a:r>
            <a:r>
              <a:rPr lang="en-US" sz="2000" b="1" u="sng" spc="40" dirty="0">
                <a:solidFill>
                  <a:srgbClr val="000099"/>
                </a:solidFill>
                <a:latin typeface="+mj-lt"/>
                <a:ea typeface="Times New Roman"/>
              </a:rPr>
              <a:t>Likewise, this label will carry an identifying E-Rate serial number</a:t>
            </a:r>
            <a:r>
              <a:rPr lang="en-US" sz="2000" spc="40" dirty="0">
                <a:solidFill>
                  <a:srgbClr val="000099"/>
                </a:solidFill>
                <a:latin typeface="+mj-lt"/>
                <a:ea typeface="Times New Roman"/>
              </a:rPr>
              <a:t>. Upon completion of the project, the </a:t>
            </a:r>
            <a:r>
              <a:rPr lang="en-US" sz="2000" b="1" u="sng" spc="40" dirty="0">
                <a:solidFill>
                  <a:srgbClr val="000099"/>
                </a:solidFill>
                <a:latin typeface="+mj-lt"/>
                <a:ea typeface="Times New Roman"/>
              </a:rPr>
              <a:t>vendor will be responsible for documenting all hard goods installed under the project, </a:t>
            </a:r>
            <a:r>
              <a:rPr lang="en-US" sz="2000" b="1" u="sng" spc="25" dirty="0">
                <a:solidFill>
                  <a:srgbClr val="000099"/>
                </a:solidFill>
                <a:latin typeface="+mj-lt"/>
                <a:ea typeface="Times New Roman"/>
              </a:rPr>
              <a:t>including location, E-Rate serial number, model number, etc</a:t>
            </a:r>
            <a:r>
              <a:rPr lang="en-US" sz="2000" spc="25" dirty="0" smtClean="0">
                <a:solidFill>
                  <a:srgbClr val="000099"/>
                </a:solidFill>
                <a:latin typeface="+mj-lt"/>
                <a:ea typeface="Times New Roman"/>
              </a:rPr>
              <a:t>.”</a:t>
            </a:r>
            <a:endParaRPr lang="en-US" sz="1200" kern="0" dirty="0">
              <a:solidFill>
                <a:srgbClr val="000099"/>
              </a:solidFill>
              <a:latin typeface="Arial"/>
            </a:endParaRPr>
          </a:p>
        </p:txBody>
      </p:sp>
      <p:pic>
        <p:nvPicPr>
          <p:cNvPr id="5" name="Picture 8"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48666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Label equipment purchased under E-Rate Program</a:t>
            </a:r>
            <a:r>
              <a:rPr lang="en-US" sz="2600" dirty="0">
                <a:solidFill>
                  <a:srgbClr val="000099"/>
                </a:solidFill>
                <a:latin typeface="+mj-lt"/>
              </a:rPr>
              <a:t>:</a:t>
            </a:r>
          </a:p>
          <a:p>
            <a:pPr marL="342900" lvl="2" indent="-342900">
              <a:buFont typeface="Arial" pitchFamily="34" charset="0"/>
              <a:buChar char="•"/>
              <a:defRPr/>
            </a:pPr>
            <a:endParaRPr lang="en-US" sz="2600" kern="0" dirty="0" smtClean="0">
              <a:solidFill>
                <a:srgbClr val="000099"/>
              </a:solidFill>
              <a:latin typeface="+mj-lt"/>
            </a:endParaRPr>
          </a:p>
          <a:p>
            <a:pPr marL="342900" lvl="2" indent="-342900">
              <a:buFont typeface="Arial" pitchFamily="34" charset="0"/>
              <a:buChar char="•"/>
              <a:defRPr/>
            </a:pPr>
            <a:endParaRPr lang="en-US" sz="2600" kern="0" dirty="0">
              <a:solidFill>
                <a:srgbClr val="000099"/>
              </a:solidFill>
              <a:latin typeface="+mj-lt"/>
            </a:endParaRPr>
          </a:p>
          <a:p>
            <a:pPr marL="342900" lvl="2" indent="-342900">
              <a:buFont typeface="Arial" pitchFamily="34" charset="0"/>
              <a:buChar char="•"/>
              <a:defRPr/>
            </a:pPr>
            <a:endParaRPr lang="en-US" sz="2600" kern="0" dirty="0" smtClean="0">
              <a:solidFill>
                <a:srgbClr val="000099"/>
              </a:solidFill>
              <a:latin typeface="+mj-lt"/>
            </a:endParaRPr>
          </a:p>
          <a:p>
            <a:pPr marL="342900" lvl="2" indent="-342900">
              <a:buFont typeface="Arial" pitchFamily="34" charset="0"/>
              <a:buChar char="•"/>
              <a:defRPr/>
            </a:pPr>
            <a:endParaRPr lang="en-US" sz="2600" kern="0" dirty="0">
              <a:solidFill>
                <a:srgbClr val="000099"/>
              </a:solidFill>
              <a:latin typeface="+mj-lt"/>
            </a:endParaRPr>
          </a:p>
          <a:p>
            <a:pPr marL="1257300" lvl="2" indent="-342900">
              <a:buFont typeface="Wingdings" pitchFamily="2" charset="2"/>
              <a:buChar char="§"/>
              <a:defRPr/>
            </a:pPr>
            <a:endParaRPr lang="en-US" sz="2600" kern="0" dirty="0">
              <a:solidFill>
                <a:srgbClr val="000099"/>
              </a:solidFill>
              <a:latin typeface="+mj-lt"/>
            </a:endParaRPr>
          </a:p>
          <a:p>
            <a:pPr marL="1257300" lvl="2" indent="-342900">
              <a:buFont typeface="Wingdings" pitchFamily="2" charset="2"/>
              <a:buChar char="§"/>
              <a:defRPr/>
            </a:pPr>
            <a:endParaRPr lang="en-US" sz="2600" kern="0" dirty="0">
              <a:solidFill>
                <a:srgbClr val="000099"/>
              </a:solidFill>
              <a:latin typeface="+mj-lt"/>
            </a:endParaRPr>
          </a:p>
          <a:p>
            <a:pPr marL="2171700" lvl="4" indent="-342900">
              <a:buFont typeface="Wingdings" pitchFamily="2" charset="2"/>
              <a:buChar char="§"/>
              <a:defRPr/>
            </a:pPr>
            <a:r>
              <a:rPr lang="en-US" sz="2600" kern="0" dirty="0">
                <a:solidFill>
                  <a:srgbClr val="000099"/>
                </a:solidFill>
                <a:latin typeface="+mj-lt"/>
              </a:rPr>
              <a:t>Dallas ISD Asset </a:t>
            </a:r>
            <a:r>
              <a:rPr lang="en-US" sz="2600" kern="0" dirty="0" smtClean="0">
                <a:solidFill>
                  <a:srgbClr val="000099"/>
                </a:solidFill>
                <a:latin typeface="+mj-lt"/>
              </a:rPr>
              <a:t>Tag</a:t>
            </a:r>
            <a:endParaRPr lang="en-US" sz="2600" kern="0" dirty="0">
              <a:solidFill>
                <a:srgbClr val="000099"/>
              </a:solidFill>
              <a:latin typeface="+mj-lt"/>
            </a:endParaRPr>
          </a:p>
        </p:txBody>
      </p:sp>
      <p:pic>
        <p:nvPicPr>
          <p:cNvPr id="56324" name="Picture 4" descr="Dallas ISD Asset Labe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276600"/>
            <a:ext cx="27432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DISD Logo -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87760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10" descr="Dallas ISD E-Rate Labe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9" descr="Dallas ISD Asset Labe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76600"/>
            <a:ext cx="27432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69729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12"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Label equipment purchased under E-Rate Program</a:t>
            </a:r>
            <a:r>
              <a:rPr lang="en-US" sz="2600" dirty="0">
                <a:solidFill>
                  <a:srgbClr val="000099"/>
                </a:solidFill>
                <a:latin typeface="+mj-lt"/>
              </a:rPr>
              <a:t>:</a:t>
            </a:r>
          </a:p>
          <a:p>
            <a:pPr marL="342900" lvl="2" indent="-342900">
              <a:defRPr/>
            </a:pPr>
            <a:endParaRPr lang="en-US" sz="2600" dirty="0">
              <a:solidFill>
                <a:srgbClr val="000099"/>
              </a:solidFill>
              <a:latin typeface="+mj-lt"/>
            </a:endParaRPr>
          </a:p>
          <a:p>
            <a:pPr marL="800100" lvl="3" indent="-342900">
              <a:buFont typeface="Wingdings" pitchFamily="2" charset="2"/>
              <a:buChar char="§"/>
              <a:defRPr/>
            </a:pPr>
            <a:endParaRPr lang="en-US" sz="2600" dirty="0">
              <a:solidFill>
                <a:srgbClr val="000099"/>
              </a:solidFill>
              <a:latin typeface="+mj-lt"/>
              <a:ea typeface="Times New Roman"/>
            </a:endParaRPr>
          </a:p>
          <a:p>
            <a:pPr marL="800100" lvl="3" indent="-342900">
              <a:buFont typeface="Wingdings" pitchFamily="2" charset="2"/>
              <a:buChar char="§"/>
              <a:defRPr/>
            </a:pPr>
            <a:endParaRPr lang="en-US" sz="2600" dirty="0">
              <a:solidFill>
                <a:srgbClr val="000099"/>
              </a:solidFill>
              <a:latin typeface="+mj-lt"/>
            </a:endParaRPr>
          </a:p>
          <a:p>
            <a:pPr marL="342900" lvl="2" indent="-342900">
              <a:buFont typeface="Wingdings" pitchFamily="2" charset="2"/>
              <a:buChar char="§"/>
              <a:defRPr/>
            </a:pPr>
            <a:endParaRPr lang="en-US" sz="2600" dirty="0">
              <a:solidFill>
                <a:srgbClr val="000099"/>
              </a:solidFill>
              <a:latin typeface="+mj-lt"/>
            </a:endParaRPr>
          </a:p>
          <a:p>
            <a:pPr>
              <a:defRPr/>
            </a:pPr>
            <a:r>
              <a:rPr lang="en-US" sz="2600" b="1" dirty="0">
                <a:latin typeface="+mj-lt"/>
              </a:rPr>
              <a:t>	</a:t>
            </a:r>
            <a:r>
              <a:rPr lang="en-US" sz="2600" dirty="0">
                <a:latin typeface="+mj-lt"/>
              </a:rPr>
              <a:t> </a:t>
            </a:r>
          </a:p>
          <a:p>
            <a:pPr>
              <a:defRPr/>
            </a:pPr>
            <a:r>
              <a:rPr lang="en-US" sz="2600" dirty="0">
                <a:latin typeface="+mj-lt"/>
              </a:rPr>
              <a:t>	</a:t>
            </a:r>
            <a:endParaRPr lang="en-US" sz="2600" kern="0" dirty="0">
              <a:solidFill>
                <a:srgbClr val="000099"/>
              </a:solidFill>
              <a:latin typeface="+mj-lt"/>
            </a:endParaRPr>
          </a:p>
          <a:p>
            <a:pPr marL="2171700" lvl="4" indent="-342900">
              <a:buFont typeface="Wingdings" pitchFamily="2" charset="2"/>
              <a:buChar char="§"/>
              <a:defRPr/>
            </a:pPr>
            <a:r>
              <a:rPr lang="en-US" sz="2600" kern="0" dirty="0">
                <a:solidFill>
                  <a:srgbClr val="000099"/>
                </a:solidFill>
                <a:latin typeface="+mj-lt"/>
              </a:rPr>
              <a:t>Dallas ISD E-Rate Asset </a:t>
            </a:r>
            <a:r>
              <a:rPr lang="en-US" sz="2600" kern="0" dirty="0" smtClean="0">
                <a:solidFill>
                  <a:srgbClr val="000099"/>
                </a:solidFill>
                <a:latin typeface="+mj-lt"/>
              </a:rPr>
              <a:t>Tag</a:t>
            </a:r>
            <a:endParaRPr lang="en-US" sz="2600" kern="0" dirty="0">
              <a:solidFill>
                <a:srgbClr val="000099"/>
              </a:solidFill>
              <a:latin typeface="+mj-lt"/>
            </a:endParaRPr>
          </a:p>
        </p:txBody>
      </p:sp>
      <p:pic>
        <p:nvPicPr>
          <p:cNvPr id="58372" name="Picture 14" descr="Dallas ISD E-Rate Label.jpg"/>
          <p:cNvPicPr>
            <a:picLocks noChangeAspect="1"/>
          </p:cNvPicPr>
          <p:nvPr/>
        </p:nvPicPr>
        <p:blipFill>
          <a:blip r:embed="rId2">
            <a:extLst>
              <a:ext uri="{28A0092B-C50C-407E-A947-70E740481C1C}">
                <a14:useLocalDpi xmlns:a14="http://schemas.microsoft.com/office/drawing/2010/main" val="0"/>
              </a:ext>
            </a:extLst>
          </a:blip>
          <a:srcRect t="28889" r="14166" b="43332"/>
          <a:stretch>
            <a:fillRect/>
          </a:stretch>
        </p:blipFill>
        <p:spPr bwMode="auto">
          <a:xfrm>
            <a:off x="609600" y="3352800"/>
            <a:ext cx="784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15"/>
          <p:cNvSpPr>
            <a:spLocks noChangeArrowheads="1"/>
          </p:cNvSpPr>
          <p:nvPr/>
        </p:nvSpPr>
        <p:spPr bwMode="auto">
          <a:xfrm>
            <a:off x="4724400" y="3657600"/>
            <a:ext cx="685800" cy="533400"/>
          </a:xfrm>
          <a:prstGeom prst="rect">
            <a:avLst/>
          </a:prstGeom>
          <a:noFill/>
          <a:ln w="254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6" name="Picture 8" descr="DISD Logo -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30741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Label equipment purchased under E-Rate Program</a:t>
            </a:r>
            <a:r>
              <a:rPr lang="en-US" sz="2600" dirty="0">
                <a:solidFill>
                  <a:srgbClr val="000099"/>
                </a:solidFill>
                <a:latin typeface="+mj-lt"/>
              </a:rPr>
              <a:t>:</a:t>
            </a:r>
          </a:p>
          <a:p>
            <a:pPr marL="342900" lvl="2" indent="-342900">
              <a:defRPr/>
            </a:pPr>
            <a:endParaRPr lang="en-US" sz="2600" dirty="0">
              <a:solidFill>
                <a:srgbClr val="000099"/>
              </a:solidFill>
              <a:latin typeface="+mj-lt"/>
            </a:endParaRPr>
          </a:p>
          <a:p>
            <a:pPr marL="800100" lvl="3" indent="-342900">
              <a:buFont typeface="Wingdings" pitchFamily="2" charset="2"/>
              <a:buChar char="§"/>
              <a:defRPr/>
            </a:pPr>
            <a:endParaRPr lang="en-US" sz="2600" dirty="0">
              <a:solidFill>
                <a:srgbClr val="000099"/>
              </a:solidFill>
              <a:latin typeface="+mj-lt"/>
              <a:ea typeface="Times New Roman"/>
            </a:endParaRPr>
          </a:p>
          <a:p>
            <a:pPr marL="800100" lvl="3" indent="-342900">
              <a:buFont typeface="Wingdings" pitchFamily="2" charset="2"/>
              <a:buChar char="§"/>
              <a:defRPr/>
            </a:pPr>
            <a:endParaRPr lang="en-US" sz="2600" dirty="0">
              <a:solidFill>
                <a:srgbClr val="000099"/>
              </a:solidFill>
              <a:latin typeface="+mj-lt"/>
            </a:endParaRPr>
          </a:p>
          <a:p>
            <a:pPr marL="342900" lvl="2" indent="-342900">
              <a:buFont typeface="Wingdings" pitchFamily="2" charset="2"/>
              <a:buChar char="§"/>
              <a:defRPr/>
            </a:pPr>
            <a:endParaRPr lang="en-US" sz="2600" dirty="0">
              <a:solidFill>
                <a:srgbClr val="000099"/>
              </a:solidFill>
              <a:latin typeface="+mj-lt"/>
            </a:endParaRPr>
          </a:p>
          <a:p>
            <a:pPr>
              <a:defRPr/>
            </a:pPr>
            <a:r>
              <a:rPr lang="en-US" sz="2600" b="1" dirty="0">
                <a:latin typeface="+mj-lt"/>
              </a:rPr>
              <a:t>	</a:t>
            </a:r>
            <a:r>
              <a:rPr lang="en-US" sz="2600" dirty="0">
                <a:latin typeface="+mj-lt"/>
              </a:rPr>
              <a:t> </a:t>
            </a:r>
          </a:p>
          <a:p>
            <a:pPr>
              <a:defRPr/>
            </a:pPr>
            <a:r>
              <a:rPr lang="en-US" sz="2600" dirty="0">
                <a:latin typeface="+mj-lt"/>
              </a:rPr>
              <a:t>	</a:t>
            </a:r>
            <a:endParaRPr lang="en-US" sz="2600" kern="0" dirty="0">
              <a:solidFill>
                <a:srgbClr val="000099"/>
              </a:solidFill>
              <a:latin typeface="+mj-lt"/>
            </a:endParaRPr>
          </a:p>
          <a:p>
            <a:pPr marL="2171700" lvl="4" indent="-342900">
              <a:buFont typeface="Wingdings" pitchFamily="2" charset="2"/>
              <a:buChar char="§"/>
              <a:defRPr/>
            </a:pPr>
            <a:r>
              <a:rPr lang="en-US" sz="2600" kern="0" dirty="0">
                <a:solidFill>
                  <a:srgbClr val="000099"/>
                </a:solidFill>
                <a:latin typeface="+mj-lt"/>
              </a:rPr>
              <a:t>Dallas ISD E-Rate Asset </a:t>
            </a:r>
            <a:r>
              <a:rPr lang="en-US" sz="2600" kern="0" dirty="0" smtClean="0">
                <a:solidFill>
                  <a:srgbClr val="000099"/>
                </a:solidFill>
                <a:latin typeface="+mj-lt"/>
              </a:rPr>
              <a:t>Tag</a:t>
            </a:r>
            <a:endParaRPr lang="en-US" sz="2600" kern="0" dirty="0">
              <a:solidFill>
                <a:srgbClr val="000099"/>
              </a:solidFill>
              <a:latin typeface="+mj-lt"/>
            </a:endParaRPr>
          </a:p>
        </p:txBody>
      </p:sp>
      <p:pic>
        <p:nvPicPr>
          <p:cNvPr id="59397" name="Picture 8" descr="Dallas ISD E-Rate Label.jpg"/>
          <p:cNvPicPr>
            <a:picLocks noChangeAspect="1"/>
          </p:cNvPicPr>
          <p:nvPr/>
        </p:nvPicPr>
        <p:blipFill>
          <a:blip r:embed="rId2">
            <a:extLst>
              <a:ext uri="{28A0092B-C50C-407E-A947-70E740481C1C}">
                <a14:useLocalDpi xmlns:a14="http://schemas.microsoft.com/office/drawing/2010/main" val="0"/>
              </a:ext>
            </a:extLst>
          </a:blip>
          <a:srcRect l="37500" t="32224" r="39166" b="54443"/>
          <a:stretch>
            <a:fillRect/>
          </a:stretch>
        </p:blipFill>
        <p:spPr bwMode="auto">
          <a:xfrm>
            <a:off x="1752600" y="3200400"/>
            <a:ext cx="52578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Rectangle 9"/>
          <p:cNvSpPr>
            <a:spLocks noChangeArrowheads="1"/>
          </p:cNvSpPr>
          <p:nvPr/>
        </p:nvSpPr>
        <p:spPr bwMode="auto">
          <a:xfrm>
            <a:off x="3429000" y="3657600"/>
            <a:ext cx="1752600" cy="838200"/>
          </a:xfrm>
          <a:prstGeom prst="rect">
            <a:avLst/>
          </a:prstGeom>
          <a:noFill/>
          <a:ln w="508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 name="Picture 8" descr="DISD Logo -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45505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Not prepare response in conjunction with any competing vendor</a:t>
            </a:r>
            <a:r>
              <a:rPr lang="en-US" sz="2600" dirty="0">
                <a:solidFill>
                  <a:srgbClr val="000099"/>
                </a:solidFill>
                <a:latin typeface="+mj-lt"/>
              </a:rPr>
              <a:t>:</a:t>
            </a:r>
          </a:p>
          <a:p>
            <a:pPr marL="342900" lvl="2" indent="-342900">
              <a:defRPr/>
            </a:pPr>
            <a:endParaRPr lang="en-US" sz="2600" dirty="0">
              <a:solidFill>
                <a:srgbClr val="000099"/>
              </a:solidFill>
              <a:latin typeface="+mj-lt"/>
            </a:endParaRPr>
          </a:p>
          <a:p>
            <a:pPr marL="800100" lvl="3" indent="-342900">
              <a:buFont typeface="Wingdings" pitchFamily="2" charset="2"/>
              <a:buChar char="§"/>
              <a:defRPr/>
            </a:pPr>
            <a:r>
              <a:rPr lang="en-US" sz="2600" spc="55" dirty="0">
                <a:solidFill>
                  <a:srgbClr val="000099"/>
                </a:solidFill>
                <a:latin typeface="+mj-lt"/>
                <a:ea typeface="Times New Roman"/>
              </a:rPr>
              <a:t>This is standard procurement protocol to prohibit collusion, but this provision was included in the Compliance Agreement as a direct result of the behavior of vendors which led to Dallas ISD’s suspension from participating in the E-Rate program</a:t>
            </a:r>
            <a:r>
              <a:rPr lang="en-US" sz="2600" spc="55" dirty="0" smtClean="0">
                <a:solidFill>
                  <a:srgbClr val="000099"/>
                </a:solidFill>
                <a:latin typeface="+mj-lt"/>
                <a:ea typeface="Times New Roman"/>
              </a:rPr>
              <a:t>.</a:t>
            </a:r>
            <a:endParaRPr lang="en-US" sz="1200" kern="0" dirty="0">
              <a:solidFill>
                <a:srgbClr val="000099"/>
              </a:solidFill>
              <a:latin typeface="Arial"/>
            </a:endParaRPr>
          </a:p>
        </p:txBody>
      </p:sp>
      <p:pic>
        <p:nvPicPr>
          <p:cNvPr id="60420"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02256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endParaRPr lang="en-US" sz="2600" kern="0" dirty="0">
              <a:solidFill>
                <a:srgbClr val="000099"/>
              </a:solidFill>
              <a:latin typeface="+mj-lt"/>
            </a:endParaRPr>
          </a:p>
          <a:p>
            <a:pPr marL="342900" lvl="2" indent="-342900">
              <a:buFont typeface="Wingdings" pitchFamily="2" charset="2"/>
              <a:buChar char="§"/>
              <a:defRPr/>
            </a:pPr>
            <a:r>
              <a:rPr lang="en-US" sz="2600" kern="0" dirty="0">
                <a:solidFill>
                  <a:srgbClr val="000099"/>
                </a:solidFill>
                <a:latin typeface="+mj-lt"/>
              </a:rPr>
              <a:t>Refrain from Contacting any employee or Board member during the performance of a contract except as provided for in Dallas ISD Policy CH (LOCAL</a:t>
            </a:r>
            <a:r>
              <a:rPr lang="en-US" sz="2600" kern="0" dirty="0" smtClean="0">
                <a:solidFill>
                  <a:srgbClr val="000099"/>
                </a:solidFill>
                <a:latin typeface="+mj-lt"/>
              </a:rPr>
              <a:t>):</a:t>
            </a:r>
            <a:endParaRPr lang="en-US" sz="2600" dirty="0">
              <a:solidFill>
                <a:srgbClr val="000099"/>
              </a:solidFill>
              <a:latin typeface="+mj-lt"/>
            </a:endParaRPr>
          </a:p>
          <a:p>
            <a:pPr marL="800100" lvl="3" indent="-342900">
              <a:spcBef>
                <a:spcPts val="0"/>
              </a:spcBef>
              <a:spcAft>
                <a:spcPts val="0"/>
              </a:spcAft>
              <a:buFont typeface="Wingdings" pitchFamily="2" charset="2"/>
              <a:buChar char="§"/>
              <a:defRPr/>
            </a:pPr>
            <a:r>
              <a:rPr lang="en-US" sz="2400" spc="40" dirty="0">
                <a:solidFill>
                  <a:srgbClr val="000099"/>
                </a:solidFill>
                <a:latin typeface="+mj-lt"/>
                <a:ea typeface="Times New Roman"/>
              </a:rPr>
              <a:t>1.502 Prospective vendors (including their employees, agents, or representatives or anyone </a:t>
            </a:r>
            <a:r>
              <a:rPr lang="en-US" sz="2400" spc="25" dirty="0">
                <a:solidFill>
                  <a:srgbClr val="000099"/>
                </a:solidFill>
                <a:latin typeface="+mj-lt"/>
                <a:ea typeface="Times New Roman"/>
              </a:rPr>
              <a:t>acting on their behalf) shall refrain from communicating directly or indirectly with individual members of </a:t>
            </a:r>
            <a:r>
              <a:rPr lang="en-US" sz="2400" spc="15" dirty="0">
                <a:solidFill>
                  <a:srgbClr val="000099"/>
                </a:solidFill>
                <a:latin typeface="+mj-lt"/>
                <a:ea typeface="Times New Roman"/>
              </a:rPr>
              <a:t>the Board of Trustees before, during and after the pendency of an E-Rate procurement concerning the procurement</a:t>
            </a:r>
            <a:r>
              <a:rPr lang="en-US" sz="2400" spc="15" dirty="0" smtClean="0">
                <a:solidFill>
                  <a:srgbClr val="000099"/>
                </a:solidFill>
                <a:latin typeface="+mj-lt"/>
                <a:ea typeface="Times New Roman"/>
              </a:rPr>
              <a:t>.</a:t>
            </a:r>
            <a:endParaRPr lang="en-US" sz="2400" kern="0" dirty="0">
              <a:solidFill>
                <a:srgbClr val="000099"/>
              </a:solidFill>
              <a:latin typeface="+mj-lt"/>
            </a:endParaRPr>
          </a:p>
        </p:txBody>
      </p:sp>
      <p:pic>
        <p:nvPicPr>
          <p:cNvPr id="4"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72595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endParaRPr lang="en-US" sz="2600" kern="0" dirty="0">
              <a:solidFill>
                <a:srgbClr val="000099"/>
              </a:solidFill>
              <a:latin typeface="+mj-lt"/>
            </a:endParaRPr>
          </a:p>
          <a:p>
            <a:pPr marL="342900" lvl="2" indent="-342900">
              <a:buFont typeface="Wingdings" pitchFamily="2" charset="2"/>
              <a:buChar char="§"/>
              <a:defRPr/>
            </a:pPr>
            <a:r>
              <a:rPr lang="en-US" sz="2600" kern="0" dirty="0">
                <a:solidFill>
                  <a:srgbClr val="000099"/>
                </a:solidFill>
                <a:latin typeface="+mj-lt"/>
              </a:rPr>
              <a:t>Additional Communications Requirements from Vendors</a:t>
            </a:r>
            <a:r>
              <a:rPr lang="en-US" sz="2600" kern="0" dirty="0" smtClean="0">
                <a:solidFill>
                  <a:srgbClr val="000099"/>
                </a:solidFill>
                <a:latin typeface="+mj-lt"/>
              </a:rPr>
              <a:t>:</a:t>
            </a:r>
            <a:endParaRPr lang="en-US" sz="2600" kern="0" spc="25" dirty="0">
              <a:solidFill>
                <a:srgbClr val="000099"/>
              </a:solidFill>
              <a:latin typeface="+mj-lt"/>
              <a:ea typeface="Times New Roman"/>
            </a:endParaRPr>
          </a:p>
          <a:p>
            <a:pPr marL="800100" lvl="3" indent="-342900">
              <a:buFont typeface="Wingdings" pitchFamily="2" charset="2"/>
              <a:buChar char="§"/>
              <a:defRPr/>
            </a:pPr>
            <a:r>
              <a:rPr lang="en-US" sz="2300" spc="25" dirty="0">
                <a:solidFill>
                  <a:srgbClr val="000099"/>
                </a:solidFill>
                <a:latin typeface="+mj-lt"/>
                <a:ea typeface="Times New Roman"/>
              </a:rPr>
              <a:t>1.501 Before, during and after the pendency of any E-Rate procurement, any questions from </a:t>
            </a:r>
            <a:r>
              <a:rPr lang="en-US" sz="2300" spc="30" dirty="0">
                <a:solidFill>
                  <a:srgbClr val="000099"/>
                </a:solidFill>
                <a:latin typeface="+mj-lt"/>
                <a:ea typeface="Times New Roman"/>
              </a:rPr>
              <a:t>prospective vendors (including their employees, agents, or representatives or anyone acting on their </a:t>
            </a:r>
            <a:r>
              <a:rPr lang="en-US" sz="2300" spc="45" dirty="0">
                <a:solidFill>
                  <a:srgbClr val="000099"/>
                </a:solidFill>
                <a:latin typeface="+mj-lt"/>
                <a:ea typeface="Times New Roman"/>
              </a:rPr>
              <a:t>behalf) shall be directed to the Director of Purchasing for response, if any is required. Except as </a:t>
            </a:r>
            <a:r>
              <a:rPr lang="en-US" sz="2300" spc="15" dirty="0">
                <a:solidFill>
                  <a:srgbClr val="000099"/>
                </a:solidFill>
                <a:latin typeface="+mj-lt"/>
                <a:ea typeface="Times New Roman"/>
              </a:rPr>
              <a:t>provided above, there shall be no contact between any District employee and any employee, agent or </a:t>
            </a:r>
            <a:r>
              <a:rPr lang="en-US" sz="2300" spc="10" dirty="0">
                <a:solidFill>
                  <a:srgbClr val="000099"/>
                </a:solidFill>
                <a:latin typeface="+mj-lt"/>
                <a:ea typeface="Times New Roman"/>
              </a:rPr>
              <a:t>representative of a prospective vendor before, during and after the pendency of an E-Rate procurement </a:t>
            </a:r>
            <a:r>
              <a:rPr lang="en-US" sz="2300" spc="30" dirty="0">
                <a:solidFill>
                  <a:srgbClr val="000099"/>
                </a:solidFill>
                <a:latin typeface="+mj-lt"/>
                <a:ea typeface="Times New Roman"/>
              </a:rPr>
              <a:t>concerning the procurement</a:t>
            </a:r>
            <a:r>
              <a:rPr lang="en-US" sz="2300" spc="30" dirty="0" smtClean="0">
                <a:solidFill>
                  <a:srgbClr val="000099"/>
                </a:solidFill>
                <a:latin typeface="+mj-lt"/>
                <a:ea typeface="Times New Roman"/>
              </a:rPr>
              <a:t>.</a:t>
            </a:r>
            <a:endParaRPr lang="en-US" sz="2300" kern="0" dirty="0">
              <a:solidFill>
                <a:srgbClr val="000099"/>
              </a:solidFill>
              <a:latin typeface="+mj-lt"/>
            </a:endParaRPr>
          </a:p>
        </p:txBody>
      </p:sp>
      <p:pic>
        <p:nvPicPr>
          <p:cNvPr id="4"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46803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endParaRPr lang="en-US" sz="2600" kern="0" dirty="0">
              <a:solidFill>
                <a:srgbClr val="000099"/>
              </a:solidFill>
              <a:latin typeface="+mj-lt"/>
            </a:endParaRPr>
          </a:p>
          <a:p>
            <a:pPr marL="342900" lvl="2" indent="-342900">
              <a:buFont typeface="Wingdings" pitchFamily="2" charset="2"/>
              <a:buChar char="§"/>
              <a:defRPr/>
            </a:pPr>
            <a:r>
              <a:rPr lang="en-US" sz="2600" kern="0" dirty="0">
                <a:solidFill>
                  <a:srgbClr val="000099"/>
                </a:solidFill>
                <a:latin typeface="+mj-lt"/>
              </a:rPr>
              <a:t>Additional Communications Requirements from Vendors</a:t>
            </a:r>
            <a:r>
              <a:rPr lang="en-US" sz="2600" kern="0" dirty="0" smtClean="0">
                <a:solidFill>
                  <a:srgbClr val="000099"/>
                </a:solidFill>
                <a:latin typeface="+mj-lt"/>
              </a:rPr>
              <a:t>:</a:t>
            </a:r>
            <a:endParaRPr lang="en-US" sz="2600" kern="0" spc="25" dirty="0">
              <a:solidFill>
                <a:srgbClr val="000099"/>
              </a:solidFill>
              <a:latin typeface="+mj-lt"/>
              <a:ea typeface="Times New Roman"/>
            </a:endParaRPr>
          </a:p>
          <a:p>
            <a:pPr marL="800100" lvl="3" indent="-342900">
              <a:buFont typeface="Wingdings" pitchFamily="2" charset="2"/>
              <a:buChar char="§"/>
              <a:defRPr/>
            </a:pPr>
            <a:r>
              <a:rPr lang="en-US" sz="2300" spc="25" dirty="0">
                <a:solidFill>
                  <a:srgbClr val="000099"/>
                </a:solidFill>
                <a:latin typeface="+mj-lt"/>
                <a:ea typeface="Times New Roman"/>
              </a:rPr>
              <a:t>1.501 Before, during and after the pendency of any E-Rate procurement, </a:t>
            </a:r>
            <a:r>
              <a:rPr lang="en-US" sz="2300" b="1" u="sng" spc="25" dirty="0">
                <a:solidFill>
                  <a:srgbClr val="000099"/>
                </a:solidFill>
                <a:latin typeface="+mj-lt"/>
                <a:ea typeface="Times New Roman"/>
              </a:rPr>
              <a:t>any questions from </a:t>
            </a:r>
            <a:r>
              <a:rPr lang="en-US" sz="2300" b="1" u="sng" spc="30" dirty="0">
                <a:solidFill>
                  <a:srgbClr val="000099"/>
                </a:solidFill>
                <a:latin typeface="+mj-lt"/>
                <a:ea typeface="Times New Roman"/>
              </a:rPr>
              <a:t>prospective vendors </a:t>
            </a:r>
            <a:r>
              <a:rPr lang="en-US" sz="2300" spc="30" dirty="0">
                <a:solidFill>
                  <a:srgbClr val="000099"/>
                </a:solidFill>
                <a:latin typeface="+mj-lt"/>
                <a:ea typeface="Times New Roman"/>
              </a:rPr>
              <a:t>(including their employees, agents, or representatives or anyone acting on their </a:t>
            </a:r>
            <a:r>
              <a:rPr lang="en-US" sz="2300" spc="45" dirty="0">
                <a:solidFill>
                  <a:srgbClr val="000099"/>
                </a:solidFill>
                <a:latin typeface="+mj-lt"/>
                <a:ea typeface="Times New Roman"/>
              </a:rPr>
              <a:t>behalf) </a:t>
            </a:r>
            <a:r>
              <a:rPr lang="en-US" sz="2300" b="1" u="sng" spc="45" dirty="0">
                <a:solidFill>
                  <a:srgbClr val="000099"/>
                </a:solidFill>
                <a:latin typeface="+mj-lt"/>
                <a:ea typeface="Times New Roman"/>
              </a:rPr>
              <a:t>shall be directed to the Director of Purchasing for response, if any is required</a:t>
            </a:r>
            <a:r>
              <a:rPr lang="en-US" sz="2300" spc="45" dirty="0">
                <a:solidFill>
                  <a:srgbClr val="000099"/>
                </a:solidFill>
                <a:latin typeface="+mj-lt"/>
                <a:ea typeface="Times New Roman"/>
              </a:rPr>
              <a:t>. </a:t>
            </a:r>
            <a:r>
              <a:rPr lang="en-US" sz="2300" b="1" u="sng" spc="45" dirty="0">
                <a:solidFill>
                  <a:srgbClr val="000099"/>
                </a:solidFill>
                <a:latin typeface="+mj-lt"/>
                <a:ea typeface="Times New Roman"/>
              </a:rPr>
              <a:t>Except as </a:t>
            </a:r>
            <a:r>
              <a:rPr lang="en-US" sz="2300" b="1" u="sng" spc="15" dirty="0">
                <a:solidFill>
                  <a:srgbClr val="000099"/>
                </a:solidFill>
                <a:latin typeface="+mj-lt"/>
                <a:ea typeface="Times New Roman"/>
              </a:rPr>
              <a:t>provided above, there shall be no contact between any District employee and any employee, agent or </a:t>
            </a:r>
            <a:r>
              <a:rPr lang="en-US" sz="2300" b="1" u="sng" spc="10" dirty="0">
                <a:solidFill>
                  <a:srgbClr val="000099"/>
                </a:solidFill>
                <a:latin typeface="+mj-lt"/>
                <a:ea typeface="Times New Roman"/>
              </a:rPr>
              <a:t>representative of a prospective vendor before, during and after the pendency of an E-Rate procurement </a:t>
            </a:r>
            <a:r>
              <a:rPr lang="en-US" sz="2300" b="1" u="sng" spc="30" dirty="0">
                <a:solidFill>
                  <a:srgbClr val="000099"/>
                </a:solidFill>
                <a:latin typeface="+mj-lt"/>
                <a:ea typeface="Times New Roman"/>
              </a:rPr>
              <a:t>concerning the procurement</a:t>
            </a:r>
            <a:r>
              <a:rPr lang="en-US" sz="2300" spc="30" dirty="0" smtClean="0">
                <a:solidFill>
                  <a:srgbClr val="000099"/>
                </a:solidFill>
                <a:latin typeface="+mj-lt"/>
                <a:ea typeface="Times New Roman"/>
              </a:rPr>
              <a:t>.</a:t>
            </a:r>
            <a:endParaRPr lang="en-US" sz="1200" kern="0" dirty="0">
              <a:solidFill>
                <a:srgbClr val="000099"/>
              </a:solidFill>
              <a:latin typeface="Arial"/>
            </a:endParaRPr>
          </a:p>
        </p:txBody>
      </p:sp>
      <p:pic>
        <p:nvPicPr>
          <p:cNvPr id="63492"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178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800" dirty="0" smtClean="0"/>
              <a:t>Applicants must ensure that they post for the correct category of service</a:t>
            </a:r>
          </a:p>
          <a:p>
            <a:pPr lvl="1" eaLnBrk="1" hangingPunct="1"/>
            <a:r>
              <a:rPr lang="en-US" sz="2400" dirty="0" smtClean="0"/>
              <a:t>PIA can switch the category of services if applicants make a mistake on their Form 471</a:t>
            </a:r>
          </a:p>
          <a:p>
            <a:pPr eaLnBrk="1" hangingPunct="1"/>
            <a:r>
              <a:rPr lang="en-US" sz="2800" dirty="0" smtClean="0"/>
              <a:t>Sufficient detail in Form 470</a:t>
            </a:r>
          </a:p>
          <a:p>
            <a:pPr lvl="1"/>
            <a:r>
              <a:rPr lang="en-US" sz="2400" dirty="0" smtClean="0"/>
              <a:t>Cannot provide </a:t>
            </a:r>
            <a:r>
              <a:rPr lang="en-US" sz="2400" dirty="0" smtClean="0">
                <a:solidFill>
                  <a:schemeClr val="accent4"/>
                </a:solidFill>
              </a:rPr>
              <a:t>generic descriptions </a:t>
            </a:r>
            <a:r>
              <a:rPr lang="en-US" sz="2400" dirty="0" smtClean="0"/>
              <a:t>(e.g., all eligible telecom services, Digital Transmission Services)</a:t>
            </a:r>
          </a:p>
          <a:p>
            <a:pPr lvl="1" eaLnBrk="1" hangingPunct="1"/>
            <a:r>
              <a:rPr lang="en-US" sz="2400" dirty="0" smtClean="0"/>
              <a:t> Cannot provide </a:t>
            </a:r>
            <a:r>
              <a:rPr lang="en-US" sz="2400" dirty="0" smtClean="0">
                <a:solidFill>
                  <a:schemeClr val="accent4"/>
                </a:solidFill>
              </a:rPr>
              <a:t>laundry lists </a:t>
            </a:r>
            <a:r>
              <a:rPr lang="en-US" sz="2400" dirty="0" smtClean="0"/>
              <a:t>of products and services</a:t>
            </a:r>
          </a:p>
          <a:p>
            <a:endParaRPr lang="en-US" dirty="0"/>
          </a:p>
        </p:txBody>
      </p:sp>
      <p:sp>
        <p:nvSpPr>
          <p:cNvPr id="3" name="Text Placeholder 2"/>
          <p:cNvSpPr>
            <a:spLocks noGrp="1"/>
          </p:cNvSpPr>
          <p:nvPr>
            <p:ph type="body" sz="quarter" idx="11"/>
          </p:nvPr>
        </p:nvSpPr>
        <p:spPr/>
        <p:txBody>
          <a:bodyPr/>
          <a:lstStyle/>
          <a:p>
            <a:r>
              <a:rPr lang="en-US" dirty="0" smtClean="0"/>
              <a:t>Form 470 and RFP Issues</a:t>
            </a:r>
            <a:endParaRPr lang="en-US" dirty="0"/>
          </a:p>
        </p:txBody>
      </p:sp>
      <p:sp>
        <p:nvSpPr>
          <p:cNvPr id="4" name="Text Placeholder 3"/>
          <p:cNvSpPr>
            <a:spLocks noGrp="1"/>
          </p:cNvSpPr>
          <p:nvPr>
            <p:ph type="body" sz="quarter" idx="12"/>
          </p:nvPr>
        </p:nvSpPr>
        <p:spPr>
          <a:xfrm>
            <a:off x="2514600" y="381000"/>
            <a:ext cx="6172200" cy="533400"/>
          </a:xfrm>
        </p:spPr>
        <p:txBody>
          <a:bodyPr/>
          <a:lstStyle/>
          <a:p>
            <a:r>
              <a:rPr lang="en-US" dirty="0" smtClean="0"/>
              <a:t>Fair and Open Competition</a:t>
            </a:r>
            <a:endParaRPr lang="en-US" dirty="0"/>
          </a:p>
        </p:txBody>
      </p:sp>
    </p:spTree>
    <p:extLst>
      <p:ext uri="{BB962C8B-B14F-4D97-AF65-F5344CB8AC3E}">
        <p14:creationId xmlns:p14="http://schemas.microsoft.com/office/powerpoint/2010/main" val="228524071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Dallas ISD E-Rate Vendor Responsibilities (continued):</a:t>
            </a:r>
          </a:p>
          <a:p>
            <a:pPr marL="342900" lvl="2" indent="-342900">
              <a:defRPr/>
            </a:pPr>
            <a:endParaRPr lang="en-US" sz="2600" kern="0" dirty="0">
              <a:solidFill>
                <a:srgbClr val="000099"/>
              </a:solidFill>
              <a:latin typeface="+mj-lt"/>
            </a:endParaRPr>
          </a:p>
          <a:p>
            <a:pPr marL="342900" lvl="2" indent="-342900">
              <a:buFont typeface="Wingdings" pitchFamily="2" charset="2"/>
              <a:buChar char="§"/>
              <a:defRPr/>
            </a:pPr>
            <a:r>
              <a:rPr lang="en-US" sz="2200" kern="0" dirty="0">
                <a:solidFill>
                  <a:srgbClr val="000099"/>
                </a:solidFill>
                <a:latin typeface="+mj-lt"/>
                <a:cs typeface="Arial" pitchFamily="34" charset="0"/>
              </a:rPr>
              <a:t>Certify that there are no hidden terms, side agreements or payments, or undisclosed arrangements or conflicts of interests inconsistent with applicable laws, policies and program rules</a:t>
            </a:r>
            <a:r>
              <a:rPr lang="en-US" sz="2200" kern="0" dirty="0">
                <a:solidFill>
                  <a:srgbClr val="000099"/>
                </a:solidFill>
                <a:latin typeface="+mj-lt"/>
              </a:rPr>
              <a:t>: </a:t>
            </a:r>
            <a:endParaRPr lang="en-US" sz="2200" kern="0" spc="25" dirty="0">
              <a:solidFill>
                <a:srgbClr val="000099"/>
              </a:solidFill>
              <a:latin typeface="+mj-lt"/>
              <a:ea typeface="Times New Roman"/>
            </a:endParaRPr>
          </a:p>
          <a:p>
            <a:pPr marL="800100" lvl="3" indent="-342900">
              <a:buFont typeface="Wingdings" pitchFamily="2" charset="2"/>
              <a:buChar char="§"/>
              <a:defRPr/>
            </a:pPr>
            <a:r>
              <a:rPr lang="en-US" sz="2200" spc="25" dirty="0">
                <a:solidFill>
                  <a:srgbClr val="000099"/>
                </a:solidFill>
                <a:latin typeface="+mj-lt"/>
                <a:ea typeface="Times New Roman"/>
              </a:rPr>
              <a:t>Documented by inclusion of required Conflict of Interest Response Form;</a:t>
            </a:r>
          </a:p>
          <a:p>
            <a:pPr marL="800100" lvl="3" indent="-342900">
              <a:buFont typeface="Wingdings" pitchFamily="2" charset="2"/>
              <a:buChar char="§"/>
              <a:defRPr/>
            </a:pPr>
            <a:r>
              <a:rPr lang="en-US" sz="2200" spc="25" dirty="0">
                <a:solidFill>
                  <a:srgbClr val="000099"/>
                </a:solidFill>
                <a:latin typeface="+mj-lt"/>
                <a:ea typeface="Times New Roman"/>
              </a:rPr>
              <a:t>Documented by inclusion of Disclosure of Family Interest Form;</a:t>
            </a:r>
          </a:p>
          <a:p>
            <a:pPr marL="800100" lvl="3" indent="-342900">
              <a:buFont typeface="Wingdings" pitchFamily="2" charset="2"/>
              <a:buChar char="§"/>
              <a:defRPr/>
            </a:pPr>
            <a:r>
              <a:rPr lang="en-US" sz="2200" spc="50" dirty="0">
                <a:solidFill>
                  <a:srgbClr val="000099"/>
                </a:solidFill>
                <a:latin typeface="+mj-lt"/>
                <a:ea typeface="Times New Roman"/>
              </a:rPr>
              <a:t>1.604 Failure to fill out and timely return any required conflict of interest questionnaire or form may be grounds for disqualification of a vendor from further consideration in the pending </a:t>
            </a:r>
            <a:r>
              <a:rPr lang="en-US" sz="2200" spc="30" dirty="0">
                <a:solidFill>
                  <a:srgbClr val="000099"/>
                </a:solidFill>
                <a:latin typeface="+mj-lt"/>
                <a:ea typeface="Times New Roman"/>
              </a:rPr>
              <a:t>procurement</a:t>
            </a:r>
            <a:r>
              <a:rPr lang="en-US" sz="2200" spc="30" dirty="0" smtClean="0">
                <a:solidFill>
                  <a:srgbClr val="000099"/>
                </a:solidFill>
                <a:latin typeface="+mj-lt"/>
                <a:ea typeface="Times New Roman"/>
              </a:rPr>
              <a:t>.</a:t>
            </a:r>
            <a:endParaRPr lang="en-US" sz="2200" kern="0" dirty="0">
              <a:solidFill>
                <a:srgbClr val="000099"/>
              </a:solidFill>
              <a:latin typeface="Arial"/>
            </a:endParaRPr>
          </a:p>
        </p:txBody>
      </p:sp>
      <p:pic>
        <p:nvPicPr>
          <p:cNvPr id="64516"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51689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ChangeArrowheads="1"/>
          </p:cNvSpPr>
          <p:nvPr/>
        </p:nvSpPr>
        <p:spPr bwMode="auto">
          <a:xfrm>
            <a:off x="0" y="0"/>
            <a:ext cx="9144000" cy="1676400"/>
          </a:xfrm>
          <a:prstGeom prst="rect">
            <a:avLst/>
          </a:prstGeom>
          <a:solidFill>
            <a:schemeClr val="bg1"/>
          </a:solidFill>
          <a:ln w="9525" algn="ctr">
            <a:solidFill>
              <a:schemeClr val="bg1"/>
            </a:solidFill>
            <a:round/>
            <a:headEnd/>
            <a:tailEnd/>
          </a:ln>
        </p:spPr>
        <p:txBody>
          <a:bodyPr/>
          <a:lstStyle/>
          <a:p>
            <a:endParaRPr lang="en-US"/>
          </a:p>
        </p:txBody>
      </p:sp>
      <p:pic>
        <p:nvPicPr>
          <p:cNvPr id="7" name="Picture 6" descr="Conflict of Interest Disclosure Statements - DISD Version -  05-25-12_Page_1.jpg"/>
          <p:cNvPicPr>
            <a:picLocks noChangeAspect="1"/>
          </p:cNvPicPr>
          <p:nvPr/>
        </p:nvPicPr>
        <p:blipFill>
          <a:blip r:embed="rId2"/>
          <a:stretch>
            <a:fillRect/>
          </a:stretch>
        </p:blipFill>
        <p:spPr>
          <a:xfrm>
            <a:off x="1922463" y="0"/>
            <a:ext cx="5299075" cy="68580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40970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ChangeArrowheads="1"/>
          </p:cNvSpPr>
          <p:nvPr/>
        </p:nvSpPr>
        <p:spPr bwMode="auto">
          <a:xfrm>
            <a:off x="0" y="0"/>
            <a:ext cx="9144000" cy="1676400"/>
          </a:xfrm>
          <a:prstGeom prst="rect">
            <a:avLst/>
          </a:prstGeom>
          <a:solidFill>
            <a:schemeClr val="bg1"/>
          </a:solidFill>
          <a:ln w="9525" algn="ctr">
            <a:solidFill>
              <a:schemeClr val="bg1"/>
            </a:solidFill>
            <a:round/>
            <a:headEnd/>
            <a:tailEnd/>
          </a:ln>
        </p:spPr>
        <p:txBody>
          <a:bodyPr/>
          <a:lstStyle/>
          <a:p>
            <a:endParaRPr lang="en-US"/>
          </a:p>
        </p:txBody>
      </p:sp>
      <p:pic>
        <p:nvPicPr>
          <p:cNvPr id="7" name="Picture 6" descr="Conflict of Interest Disclosure Statements - DISD Version -  05-25-12_Page_1.jpg"/>
          <p:cNvPicPr>
            <a:picLocks noChangeAspect="1"/>
          </p:cNvPicPr>
          <p:nvPr/>
        </p:nvPicPr>
        <p:blipFill>
          <a:blip r:embed="rId2"/>
          <a:stretch>
            <a:fillRect/>
          </a:stretch>
        </p:blipFill>
        <p:spPr>
          <a:xfrm>
            <a:off x="1922463" y="0"/>
            <a:ext cx="5299075" cy="6858000"/>
          </a:xfrm>
          <a:prstGeom prst="rect">
            <a:avLst/>
          </a:prstGeom>
          <a:ln>
            <a:solidFill>
              <a:schemeClr val="tx1"/>
            </a:solidFill>
          </a:ln>
          <a:effectLst>
            <a:outerShdw blurRad="50800" dist="38100" dir="2700000" algn="tl" rotWithShape="0">
              <a:prstClr val="black">
                <a:alpha val="40000"/>
              </a:prstClr>
            </a:outerShdw>
          </a:effectLst>
        </p:spPr>
      </p:pic>
      <p:pic>
        <p:nvPicPr>
          <p:cNvPr id="66564" name="Picture 7" descr="Conflict of Interest Disclosure Statements - DISD Version -  05-25-12_Page_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60870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ChangeArrowheads="1"/>
          </p:cNvSpPr>
          <p:nvPr/>
        </p:nvSpPr>
        <p:spPr bwMode="auto">
          <a:xfrm>
            <a:off x="0" y="0"/>
            <a:ext cx="9144000" cy="1676400"/>
          </a:xfrm>
          <a:prstGeom prst="rect">
            <a:avLst/>
          </a:prstGeom>
          <a:solidFill>
            <a:schemeClr val="bg1"/>
          </a:solidFill>
          <a:ln w="9525" algn="ctr">
            <a:solidFill>
              <a:schemeClr val="bg1"/>
            </a:solidFill>
            <a:round/>
            <a:headEnd/>
            <a:tailEnd/>
          </a:ln>
        </p:spPr>
        <p:txBody>
          <a:bodyPr/>
          <a:lstStyle/>
          <a:p>
            <a:endParaRPr lang="en-US"/>
          </a:p>
        </p:txBody>
      </p:sp>
      <p:pic>
        <p:nvPicPr>
          <p:cNvPr id="7" name="Picture 6" descr="Conflict of Interest Disclosure Statements - DISD Version -  05-25-12_Page_1.jpg"/>
          <p:cNvPicPr>
            <a:picLocks noChangeAspect="1"/>
          </p:cNvPicPr>
          <p:nvPr/>
        </p:nvPicPr>
        <p:blipFill>
          <a:blip r:embed="rId2"/>
          <a:stretch>
            <a:fillRect/>
          </a:stretch>
        </p:blipFill>
        <p:spPr>
          <a:xfrm>
            <a:off x="1922463" y="0"/>
            <a:ext cx="5299075" cy="6858000"/>
          </a:xfrm>
          <a:prstGeom prst="rect">
            <a:avLst/>
          </a:prstGeom>
          <a:ln>
            <a:solidFill>
              <a:schemeClr val="tx1"/>
            </a:solidFill>
          </a:ln>
          <a:effectLst>
            <a:outerShdw blurRad="50800" dist="38100" dir="2700000" algn="tl" rotWithShape="0">
              <a:prstClr val="black">
                <a:alpha val="40000"/>
              </a:prstClr>
            </a:outerShdw>
          </a:effectLst>
        </p:spPr>
      </p:pic>
      <p:pic>
        <p:nvPicPr>
          <p:cNvPr id="67588" name="Picture 7" descr="Conflict of Interest Disclosure Statements - DISD Version -  05-25-12_Page_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8" descr="FAMILY CONFLICT OF INTEREST QUESTIONNAIRE - E-RATE - 06-24-1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683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Additional Practices and Procedures:</a:t>
            </a:r>
          </a:p>
          <a:p>
            <a:pPr marL="342900" lvl="2" indent="-342900">
              <a:defRPr/>
            </a:pPr>
            <a:endParaRPr lang="en-US" sz="2600" kern="0" dirty="0">
              <a:solidFill>
                <a:srgbClr val="000099"/>
              </a:solidFill>
              <a:latin typeface="+mj-lt"/>
            </a:endParaRPr>
          </a:p>
          <a:p>
            <a:pPr marL="342900" lvl="2" indent="-342900">
              <a:buFont typeface="Wingdings" pitchFamily="2" charset="2"/>
              <a:buChar char="§"/>
              <a:defRPr/>
            </a:pPr>
            <a:r>
              <a:rPr lang="en-US" sz="2600" spc="30" dirty="0">
                <a:solidFill>
                  <a:srgbClr val="000099"/>
                </a:solidFill>
                <a:latin typeface="+mj-lt"/>
                <a:ea typeface="Times New Roman"/>
              </a:rPr>
              <a:t>E-Rate Markings; </a:t>
            </a:r>
            <a:endParaRPr lang="en-US" sz="2600" kern="0" dirty="0">
              <a:solidFill>
                <a:srgbClr val="000099"/>
              </a:solidFill>
              <a:latin typeface="+mj-lt"/>
              <a:cs typeface="Arial" pitchFamily="34" charset="0"/>
            </a:endParaRPr>
          </a:p>
          <a:p>
            <a:pPr marL="342900" lvl="2" indent="-342900">
              <a:buFont typeface="Wingdings" pitchFamily="2" charset="2"/>
              <a:buChar char="§"/>
              <a:defRPr/>
            </a:pPr>
            <a:r>
              <a:rPr lang="en-US" sz="2600" spc="30" dirty="0">
                <a:solidFill>
                  <a:srgbClr val="000099"/>
                </a:solidFill>
                <a:latin typeface="+mj-lt"/>
                <a:ea typeface="Times New Roman"/>
              </a:rPr>
              <a:t>No Gift Pledge Forms;</a:t>
            </a:r>
          </a:p>
          <a:p>
            <a:pPr marL="342900" lvl="2" indent="-342900">
              <a:buFont typeface="Wingdings" pitchFamily="2" charset="2"/>
              <a:buChar char="§"/>
              <a:defRPr/>
            </a:pPr>
            <a:r>
              <a:rPr lang="en-US" sz="2600" kern="0" dirty="0">
                <a:solidFill>
                  <a:srgbClr val="000099"/>
                </a:solidFill>
                <a:latin typeface="+mj-lt"/>
                <a:cs typeface="Arial" pitchFamily="34" charset="0"/>
              </a:rPr>
              <a:t>Campaign Contribution Reporting Form;</a:t>
            </a:r>
          </a:p>
          <a:p>
            <a:pPr marL="342900" lvl="2" indent="-342900">
              <a:buFont typeface="Wingdings" pitchFamily="2" charset="2"/>
              <a:buChar char="§"/>
              <a:defRPr/>
            </a:pPr>
            <a:r>
              <a:rPr lang="en-US" sz="2600" spc="30" dirty="0">
                <a:solidFill>
                  <a:srgbClr val="000099"/>
                </a:solidFill>
                <a:latin typeface="+mj-lt"/>
                <a:ea typeface="Times New Roman"/>
              </a:rPr>
              <a:t>E-Rate Library of Resources.</a:t>
            </a:r>
          </a:p>
          <a:p>
            <a:pPr marL="342900" lvl="2" indent="-342900">
              <a:buFont typeface="Wingdings" pitchFamily="2" charset="2"/>
              <a:buChar char="§"/>
              <a:defRPr/>
            </a:pPr>
            <a:endParaRPr lang="en-US" spc="30" dirty="0">
              <a:solidFill>
                <a:srgbClr val="000099"/>
              </a:solidFill>
              <a:latin typeface="+mn-lt"/>
              <a:ea typeface="Times New Roman"/>
            </a:endParaRPr>
          </a:p>
          <a:p>
            <a:pPr marL="342900" lvl="2" indent="-342900">
              <a:buFont typeface="Wingdings" pitchFamily="2" charset="2"/>
              <a:buChar char="§"/>
              <a:defRPr/>
            </a:pPr>
            <a:endParaRPr lang="en-US" dirty="0">
              <a:solidFill>
                <a:srgbClr val="000099"/>
              </a:solidFill>
              <a:latin typeface="+mn-lt"/>
              <a:ea typeface="Times New Roman"/>
            </a:endParaRPr>
          </a:p>
          <a:p>
            <a:pPr marL="800100" lvl="1" indent="-342900">
              <a:buFont typeface="Wingdings" pitchFamily="2" charset="2"/>
              <a:buChar char="§"/>
              <a:defRPr/>
            </a:pPr>
            <a:endParaRPr lang="en-US" sz="2000" b="1" kern="0" dirty="0">
              <a:solidFill>
                <a:srgbClr val="FF6600"/>
              </a:solidFill>
              <a:latin typeface="Arial"/>
            </a:endParaRPr>
          </a:p>
          <a:p>
            <a:pPr marL="800100" lvl="1" indent="-342900">
              <a:buFont typeface="Wingdings" pitchFamily="2" charset="2"/>
              <a:buChar char="§"/>
              <a:defRPr/>
            </a:pPr>
            <a:endParaRPr lang="en-US" sz="2000" kern="0" dirty="0">
              <a:solidFill>
                <a:srgbClr val="000099"/>
              </a:solidFill>
              <a:latin typeface="Arial"/>
            </a:endParaRPr>
          </a:p>
          <a:p>
            <a:pPr marL="800100" lvl="1" indent="-342900">
              <a:buFont typeface="Wingdings" pitchFamily="2" charset="2"/>
              <a:buChar char="§"/>
              <a:defRPr/>
            </a:pPr>
            <a:endParaRPr lang="en-US" sz="1200" kern="0" dirty="0">
              <a:solidFill>
                <a:srgbClr val="000099"/>
              </a:solidFill>
              <a:latin typeface="Arial"/>
            </a:endParaRPr>
          </a:p>
        </p:txBody>
      </p:sp>
      <p:pic>
        <p:nvPicPr>
          <p:cNvPr id="68612"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58026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8392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Additional Practices and Procedures:</a:t>
            </a:r>
          </a:p>
          <a:p>
            <a:pPr marL="342900" lvl="2" indent="-342900">
              <a:defRPr/>
            </a:pPr>
            <a:endParaRPr lang="en-US" sz="2600" kern="0" dirty="0">
              <a:solidFill>
                <a:srgbClr val="000099"/>
              </a:solidFill>
              <a:latin typeface="+mj-lt"/>
            </a:endParaRPr>
          </a:p>
          <a:p>
            <a:pPr marL="342900" lvl="2" indent="-342900">
              <a:buFont typeface="Wingdings" pitchFamily="2" charset="2"/>
              <a:buChar char="§"/>
              <a:defRPr/>
            </a:pPr>
            <a:r>
              <a:rPr lang="en-US" sz="2400" spc="30" dirty="0">
                <a:solidFill>
                  <a:srgbClr val="000099"/>
                </a:solidFill>
                <a:latin typeface="+mj-lt"/>
                <a:ea typeface="Times New Roman"/>
              </a:rPr>
              <a:t>E-Rate Markings; </a:t>
            </a:r>
          </a:p>
          <a:p>
            <a:pPr marL="800100" lvl="3" indent="-342900">
              <a:buFont typeface="Wingdings" pitchFamily="2" charset="2"/>
              <a:buChar char="§"/>
              <a:defRPr/>
            </a:pPr>
            <a:r>
              <a:rPr lang="en-US" sz="2400" spc="30" dirty="0">
                <a:solidFill>
                  <a:srgbClr val="000099"/>
                </a:solidFill>
                <a:latin typeface="+mj-lt"/>
                <a:ea typeface="Times New Roman"/>
              </a:rPr>
              <a:t>All E-Rate Related forms, documents or communiqués will be marked with the following language</a:t>
            </a:r>
            <a:r>
              <a:rPr lang="en-US" sz="2400" spc="30" dirty="0" smtClean="0">
                <a:solidFill>
                  <a:srgbClr val="000099"/>
                </a:solidFill>
                <a:latin typeface="+mj-lt"/>
                <a:ea typeface="Times New Roman"/>
              </a:rPr>
              <a:t>:</a:t>
            </a:r>
            <a:endParaRPr lang="en-US" sz="2400" spc="30" dirty="0">
              <a:solidFill>
                <a:srgbClr val="000099"/>
              </a:solidFill>
              <a:latin typeface="+mj-lt"/>
              <a:ea typeface="Times New Roman"/>
            </a:endParaRPr>
          </a:p>
          <a:p>
            <a:pPr>
              <a:spcBef>
                <a:spcPts val="0"/>
              </a:spcBef>
              <a:spcAft>
                <a:spcPts val="0"/>
              </a:spcAft>
              <a:defRPr/>
            </a:pPr>
            <a:r>
              <a:rPr lang="en-US" sz="2400" b="1" dirty="0">
                <a:solidFill>
                  <a:srgbClr val="000099"/>
                </a:solidFill>
                <a:latin typeface="+mj-lt"/>
                <a:ea typeface="Times New Roman"/>
              </a:rPr>
              <a:t>	</a:t>
            </a:r>
            <a:r>
              <a:rPr lang="en-US" b="1" dirty="0">
                <a:solidFill>
                  <a:srgbClr val="000099"/>
                </a:solidFill>
                <a:latin typeface="+mj-lt"/>
                <a:ea typeface="Times New Roman"/>
              </a:rPr>
              <a:t>“This is an official E-Rate document and is subject to audit requirements of the Dallas ISD, Dallas ISD </a:t>
            </a:r>
            <a:r>
              <a:rPr lang="en-US" b="1" dirty="0" smtClean="0">
                <a:solidFill>
                  <a:srgbClr val="000099"/>
                </a:solidFill>
                <a:latin typeface="+mj-lt"/>
                <a:ea typeface="Times New Roman"/>
              </a:rPr>
              <a:t>Internal </a:t>
            </a:r>
            <a:r>
              <a:rPr lang="en-US" b="1" dirty="0">
                <a:solidFill>
                  <a:srgbClr val="000099"/>
                </a:solidFill>
                <a:latin typeface="+mj-lt"/>
                <a:ea typeface="Times New Roman"/>
              </a:rPr>
              <a:t>Audit Department, Dallas ISD External Audit, Universal Services Access Corporation, and Federal </a:t>
            </a:r>
            <a:r>
              <a:rPr lang="en-US" b="1" dirty="0" smtClean="0">
                <a:solidFill>
                  <a:srgbClr val="000099"/>
                </a:solidFill>
                <a:latin typeface="+mj-lt"/>
                <a:ea typeface="Times New Roman"/>
              </a:rPr>
              <a:t>Communication </a:t>
            </a:r>
            <a:r>
              <a:rPr lang="en-US" b="1" dirty="0">
                <a:solidFill>
                  <a:srgbClr val="000099"/>
                </a:solidFill>
                <a:latin typeface="+mj-lt"/>
                <a:ea typeface="Times New Roman"/>
              </a:rPr>
              <a:t>Commission, as required to remain compliant with the E-Rate Program and the agreement </a:t>
            </a:r>
            <a:r>
              <a:rPr lang="en-US" b="1" dirty="0" smtClean="0">
                <a:solidFill>
                  <a:srgbClr val="000099"/>
                </a:solidFill>
                <a:latin typeface="+mj-lt"/>
                <a:ea typeface="Times New Roman"/>
              </a:rPr>
              <a:t>between </a:t>
            </a:r>
            <a:r>
              <a:rPr lang="en-US" b="1" dirty="0">
                <a:solidFill>
                  <a:srgbClr val="000099"/>
                </a:solidFill>
                <a:latin typeface="+mj-lt"/>
                <a:ea typeface="Times New Roman"/>
              </a:rPr>
              <a:t>the Dallas ISD, the US Department of Justice and the Federal Communications Commission dated </a:t>
            </a:r>
            <a:r>
              <a:rPr lang="en-US" b="1" dirty="0" smtClean="0">
                <a:solidFill>
                  <a:srgbClr val="000099"/>
                </a:solidFill>
                <a:latin typeface="+mj-lt"/>
                <a:ea typeface="Times New Roman"/>
              </a:rPr>
              <a:t>June </a:t>
            </a:r>
            <a:r>
              <a:rPr lang="en-US" b="1" dirty="0">
                <a:solidFill>
                  <a:srgbClr val="000099"/>
                </a:solidFill>
                <a:latin typeface="+mj-lt"/>
                <a:ea typeface="Times New Roman"/>
              </a:rPr>
              <a:t>25, </a:t>
            </a:r>
            <a:r>
              <a:rPr lang="en-US" b="1" dirty="0" smtClean="0">
                <a:solidFill>
                  <a:srgbClr val="000099"/>
                </a:solidFill>
                <a:latin typeface="+mj-lt"/>
                <a:ea typeface="Times New Roman"/>
              </a:rPr>
              <a:t>2009. Use </a:t>
            </a:r>
            <a:r>
              <a:rPr lang="en-US" b="1" dirty="0">
                <a:solidFill>
                  <a:srgbClr val="000099"/>
                </a:solidFill>
                <a:latin typeface="+mj-lt"/>
                <a:ea typeface="Times New Roman"/>
              </a:rPr>
              <a:t>of this form, including any signatures, constitutes agreement with the Dallas ISD </a:t>
            </a:r>
            <a:r>
              <a:rPr lang="en-US" b="1" dirty="0" smtClean="0">
                <a:solidFill>
                  <a:srgbClr val="000099"/>
                </a:solidFill>
                <a:latin typeface="+mj-lt"/>
                <a:ea typeface="Times New Roman"/>
              </a:rPr>
              <a:t>E-</a:t>
            </a:r>
            <a:r>
              <a:rPr lang="en-US" b="1" dirty="0" smtClean="0">
                <a:solidFill>
                  <a:srgbClr val="000099"/>
                </a:solidFill>
                <a:latin typeface="+mj-lt"/>
                <a:ea typeface="Times New Roman"/>
              </a:rPr>
              <a:t>Rate </a:t>
            </a:r>
            <a:r>
              <a:rPr lang="en-US" b="1" dirty="0">
                <a:solidFill>
                  <a:srgbClr val="000099"/>
                </a:solidFill>
                <a:latin typeface="+mj-lt"/>
                <a:ea typeface="Times New Roman"/>
              </a:rPr>
              <a:t>Compliance Agreement and all applicable rules. </a:t>
            </a:r>
            <a:r>
              <a:rPr lang="en-US" b="1" dirty="0" smtClean="0">
                <a:solidFill>
                  <a:srgbClr val="000099"/>
                </a:solidFill>
                <a:latin typeface="+mj-lt"/>
                <a:ea typeface="Times New Roman"/>
              </a:rPr>
              <a:t>This </a:t>
            </a:r>
            <a:r>
              <a:rPr lang="en-US" b="1" dirty="0">
                <a:solidFill>
                  <a:srgbClr val="000099"/>
                </a:solidFill>
                <a:latin typeface="+mj-lt"/>
                <a:ea typeface="Times New Roman"/>
              </a:rPr>
              <a:t>document shall be retained until all services </a:t>
            </a:r>
            <a:r>
              <a:rPr lang="en-US" b="1" dirty="0" smtClean="0">
                <a:solidFill>
                  <a:srgbClr val="000099"/>
                </a:solidFill>
                <a:latin typeface="+mj-lt"/>
                <a:ea typeface="Times New Roman"/>
              </a:rPr>
              <a:t>have </a:t>
            </a:r>
            <a:r>
              <a:rPr lang="en-US" b="1" dirty="0">
                <a:solidFill>
                  <a:srgbClr val="000099"/>
                </a:solidFill>
                <a:latin typeface="+mj-lt"/>
                <a:ea typeface="Times New Roman"/>
              </a:rPr>
              <a:t>been completed and all records retention requirements have been fulfilled related to this procurement </a:t>
            </a:r>
            <a:r>
              <a:rPr lang="en-US" b="1" dirty="0" smtClean="0">
                <a:solidFill>
                  <a:srgbClr val="000099"/>
                </a:solidFill>
                <a:latin typeface="+mj-lt"/>
                <a:ea typeface="Times New Roman"/>
              </a:rPr>
              <a:t>process.”</a:t>
            </a:r>
            <a:endParaRPr lang="en-US" kern="0" dirty="0">
              <a:solidFill>
                <a:srgbClr val="000099"/>
              </a:solidFill>
              <a:latin typeface="Arial"/>
            </a:endParaRPr>
          </a:p>
        </p:txBody>
      </p:sp>
      <p:pic>
        <p:nvPicPr>
          <p:cNvPr id="69636"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01748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Additional Practices and Procedures:</a:t>
            </a:r>
          </a:p>
          <a:p>
            <a:pPr marL="342900" lvl="2" indent="-342900">
              <a:defRPr/>
            </a:pPr>
            <a:endParaRPr lang="en-US" sz="2600" kern="0" dirty="0">
              <a:solidFill>
                <a:srgbClr val="000099"/>
              </a:solidFill>
              <a:latin typeface="+mj-lt"/>
            </a:endParaRPr>
          </a:p>
          <a:p>
            <a:pPr marL="342900" lvl="2" indent="-342900">
              <a:buFont typeface="Wingdings" pitchFamily="2" charset="2"/>
              <a:buChar char="§"/>
              <a:defRPr/>
            </a:pPr>
            <a:r>
              <a:rPr lang="en-US" sz="2600" spc="30" dirty="0">
                <a:solidFill>
                  <a:srgbClr val="000099"/>
                </a:solidFill>
                <a:latin typeface="+mj-lt"/>
                <a:ea typeface="Times New Roman"/>
              </a:rPr>
              <a:t>No Gift Pledge Forms: </a:t>
            </a:r>
            <a:endParaRPr lang="en-US" sz="2600" kern="0" dirty="0">
              <a:solidFill>
                <a:srgbClr val="000099"/>
              </a:solidFill>
              <a:latin typeface="+mj-lt"/>
              <a:cs typeface="Arial" pitchFamily="34" charset="0"/>
            </a:endParaRPr>
          </a:p>
          <a:p>
            <a:pPr marL="342900" lvl="2" indent="-342900">
              <a:buFont typeface="Wingdings" pitchFamily="2" charset="2"/>
              <a:buChar char="§"/>
              <a:defRPr/>
            </a:pPr>
            <a:endParaRPr lang="en-US" sz="2600" spc="30" dirty="0">
              <a:solidFill>
                <a:srgbClr val="000099"/>
              </a:solidFill>
              <a:latin typeface="+mj-lt"/>
              <a:ea typeface="Times New Roman"/>
            </a:endParaRPr>
          </a:p>
          <a:p>
            <a:pPr marL="800100" lvl="3" indent="-342900">
              <a:buFont typeface="Wingdings" pitchFamily="2" charset="2"/>
              <a:buChar char="§"/>
              <a:defRPr/>
            </a:pPr>
            <a:r>
              <a:rPr lang="en-US" sz="2600" spc="30" dirty="0">
                <a:solidFill>
                  <a:srgbClr val="000099"/>
                </a:solidFill>
                <a:latin typeface="+mj-lt"/>
                <a:ea typeface="Times New Roman"/>
              </a:rPr>
              <a:t>Not a requirement of the compliance agreement, but takes an extra step to emphasize the ‘No Gift’ policy observed by the District</a:t>
            </a:r>
            <a:r>
              <a:rPr lang="en-US" sz="2600" spc="30" dirty="0" smtClean="0">
                <a:solidFill>
                  <a:srgbClr val="000099"/>
                </a:solidFill>
                <a:latin typeface="+mj-lt"/>
                <a:ea typeface="Times New Roman"/>
              </a:rPr>
              <a:t>.</a:t>
            </a:r>
            <a:endParaRPr lang="en-US" sz="2600" spc="30" dirty="0">
              <a:solidFill>
                <a:srgbClr val="000099"/>
              </a:solidFill>
              <a:latin typeface="+mj-lt"/>
              <a:ea typeface="Times New Roman"/>
            </a:endParaRPr>
          </a:p>
          <a:p>
            <a:pPr marL="1257300" lvl="4" indent="-342900">
              <a:buFont typeface="Wingdings" pitchFamily="2" charset="2"/>
              <a:buChar char="§"/>
              <a:defRPr/>
            </a:pPr>
            <a:r>
              <a:rPr lang="en-US" sz="2600" spc="30" dirty="0">
                <a:solidFill>
                  <a:srgbClr val="000099"/>
                </a:solidFill>
                <a:latin typeface="+mj-lt"/>
                <a:ea typeface="Times New Roman"/>
              </a:rPr>
              <a:t>Vendor No Gift Pledge Form;</a:t>
            </a:r>
          </a:p>
          <a:p>
            <a:pPr marL="1257300" lvl="4" indent="-342900">
              <a:buFont typeface="Wingdings" pitchFamily="2" charset="2"/>
              <a:buChar char="§"/>
              <a:defRPr/>
            </a:pPr>
            <a:r>
              <a:rPr lang="en-US" sz="2600" spc="30" dirty="0">
                <a:solidFill>
                  <a:srgbClr val="000099"/>
                </a:solidFill>
                <a:latin typeface="+mj-lt"/>
                <a:ea typeface="Times New Roman"/>
              </a:rPr>
              <a:t>Evaluation Committee Member No Gift Pledge Form</a:t>
            </a:r>
            <a:r>
              <a:rPr lang="en-US" sz="2600" spc="30" dirty="0" smtClean="0">
                <a:solidFill>
                  <a:srgbClr val="000099"/>
                </a:solidFill>
                <a:latin typeface="+mj-lt"/>
                <a:ea typeface="Times New Roman"/>
              </a:rPr>
              <a:t>.</a:t>
            </a:r>
            <a:endParaRPr lang="en-US" sz="2600" kern="0" dirty="0">
              <a:solidFill>
                <a:srgbClr val="000099"/>
              </a:solidFill>
              <a:latin typeface="+mj-lt"/>
            </a:endParaRPr>
          </a:p>
        </p:txBody>
      </p:sp>
      <p:pic>
        <p:nvPicPr>
          <p:cNvPr id="70660"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15336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ChangeArrowheads="1"/>
          </p:cNvSpPr>
          <p:nvPr/>
        </p:nvSpPr>
        <p:spPr bwMode="auto">
          <a:xfrm>
            <a:off x="0" y="0"/>
            <a:ext cx="9144000" cy="1676400"/>
          </a:xfrm>
          <a:prstGeom prst="rect">
            <a:avLst/>
          </a:prstGeom>
          <a:solidFill>
            <a:schemeClr val="bg1"/>
          </a:solidFill>
          <a:ln w="9525" algn="ctr">
            <a:solidFill>
              <a:schemeClr val="bg1"/>
            </a:solidFill>
            <a:round/>
            <a:headEnd/>
            <a:tailEnd/>
          </a:ln>
        </p:spPr>
        <p:txBody>
          <a:bodyPr/>
          <a:lstStyle/>
          <a:p>
            <a:endParaRPr lang="en-US"/>
          </a:p>
        </p:txBody>
      </p:sp>
      <p:pic>
        <p:nvPicPr>
          <p:cNvPr id="7" name="Picture 6" descr="Conflict of Interest Disclosure Statements - DISD Version -  05-25-12_Page_1.jpg"/>
          <p:cNvPicPr>
            <a:picLocks noChangeAspect="1"/>
          </p:cNvPicPr>
          <p:nvPr/>
        </p:nvPicPr>
        <p:blipFill>
          <a:blip r:embed="rId2"/>
          <a:stretch>
            <a:fillRect/>
          </a:stretch>
        </p:blipFill>
        <p:spPr>
          <a:xfrm>
            <a:off x="1922463" y="0"/>
            <a:ext cx="5299075" cy="6858000"/>
          </a:xfrm>
          <a:prstGeom prst="rect">
            <a:avLst/>
          </a:prstGeom>
          <a:ln>
            <a:solidFill>
              <a:schemeClr val="tx1"/>
            </a:solidFill>
          </a:ln>
          <a:effectLst>
            <a:outerShdw blurRad="50800" dist="38100" dir="2700000" algn="tl" rotWithShape="0">
              <a:prstClr val="black">
                <a:alpha val="40000"/>
              </a:prstClr>
            </a:outerShdw>
          </a:effectLst>
        </p:spPr>
      </p:pic>
      <p:pic>
        <p:nvPicPr>
          <p:cNvPr id="71684" name="Picture 7" descr="Conflict of Interest Disclosure Statements - DISD Version -  05-25-12_Page_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8" descr="FAMILY CONFLICT OF INTEREST QUESTIONNAIRE - E-RATE - 06-24-1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9" descr="APPENDIX D - E-RATE VENDOR FORM - NO GIFT PLEDGE - VENDO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Oval 10"/>
          <p:cNvSpPr>
            <a:spLocks noChangeArrowheads="1"/>
          </p:cNvSpPr>
          <p:nvPr/>
        </p:nvSpPr>
        <p:spPr bwMode="auto">
          <a:xfrm>
            <a:off x="3733800" y="990600"/>
            <a:ext cx="1676400" cy="3048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88" name="Oval 12"/>
          <p:cNvSpPr>
            <a:spLocks noChangeArrowheads="1"/>
          </p:cNvSpPr>
          <p:nvPr/>
        </p:nvSpPr>
        <p:spPr bwMode="auto">
          <a:xfrm>
            <a:off x="2895600" y="4724400"/>
            <a:ext cx="990600" cy="2286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423177317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ChangeArrowheads="1"/>
          </p:cNvSpPr>
          <p:nvPr/>
        </p:nvSpPr>
        <p:spPr bwMode="auto">
          <a:xfrm>
            <a:off x="0" y="0"/>
            <a:ext cx="9144000" cy="1676400"/>
          </a:xfrm>
          <a:prstGeom prst="rect">
            <a:avLst/>
          </a:prstGeom>
          <a:solidFill>
            <a:schemeClr val="bg1"/>
          </a:solidFill>
          <a:ln w="9525" algn="ctr">
            <a:solidFill>
              <a:schemeClr val="bg1"/>
            </a:solidFill>
            <a:round/>
            <a:headEnd/>
            <a:tailEnd/>
          </a:ln>
        </p:spPr>
        <p:txBody>
          <a:bodyPr/>
          <a:lstStyle/>
          <a:p>
            <a:endParaRPr lang="en-US"/>
          </a:p>
        </p:txBody>
      </p:sp>
      <p:pic>
        <p:nvPicPr>
          <p:cNvPr id="7" name="Picture 6" descr="Conflict of Interest Disclosure Statements - DISD Version -  05-25-12_Page_1.jpg"/>
          <p:cNvPicPr>
            <a:picLocks noChangeAspect="1"/>
          </p:cNvPicPr>
          <p:nvPr/>
        </p:nvPicPr>
        <p:blipFill>
          <a:blip r:embed="rId2"/>
          <a:stretch>
            <a:fillRect/>
          </a:stretch>
        </p:blipFill>
        <p:spPr>
          <a:xfrm>
            <a:off x="1922463" y="0"/>
            <a:ext cx="5299075" cy="6858000"/>
          </a:xfrm>
          <a:prstGeom prst="rect">
            <a:avLst/>
          </a:prstGeom>
          <a:ln>
            <a:solidFill>
              <a:schemeClr val="tx1"/>
            </a:solidFill>
          </a:ln>
          <a:effectLst>
            <a:outerShdw blurRad="50800" dist="38100" dir="2700000" algn="tl" rotWithShape="0">
              <a:prstClr val="black">
                <a:alpha val="40000"/>
              </a:prstClr>
            </a:outerShdw>
          </a:effectLst>
        </p:spPr>
      </p:pic>
      <p:pic>
        <p:nvPicPr>
          <p:cNvPr id="72708" name="Picture 7" descr="Conflict of Interest Disclosure Statements - DISD Version -  05-25-12_Page_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8" descr="FAMILY CONFLICT OF INTEREST QUESTIONNAIRE - E-RATE - 06-24-1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9" descr="APPENDIX D - E-RATE VENDOR FORM - NO GIFT PLEDGE - VENDO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10" descr="APPENDIX E - E-RATE EVALUATOR FORM - NO GIFT PLEDGE - EVALUATO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Oval 11"/>
          <p:cNvSpPr>
            <a:spLocks noChangeArrowheads="1"/>
          </p:cNvSpPr>
          <p:nvPr/>
        </p:nvSpPr>
        <p:spPr bwMode="auto">
          <a:xfrm>
            <a:off x="3733800" y="990600"/>
            <a:ext cx="1676400" cy="304800"/>
          </a:xfrm>
          <a:prstGeom prst="ellipse">
            <a:avLst/>
          </a:prstGeom>
          <a:noFill/>
          <a:ln w="19050" algn="ctr">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13" name="Oval 12"/>
          <p:cNvSpPr>
            <a:spLocks noChangeArrowheads="1"/>
          </p:cNvSpPr>
          <p:nvPr/>
        </p:nvSpPr>
        <p:spPr bwMode="auto">
          <a:xfrm>
            <a:off x="2819400" y="4876800"/>
            <a:ext cx="1219200" cy="228600"/>
          </a:xfrm>
          <a:prstGeom prst="ellipse">
            <a:avLst/>
          </a:prstGeom>
          <a:noFill/>
          <a:ln w="19050" algn="ctr">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15360772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Additional Practices and Procedures:</a:t>
            </a:r>
          </a:p>
          <a:p>
            <a:pPr marL="342900" lvl="2" indent="-342900">
              <a:defRPr/>
            </a:pPr>
            <a:endParaRPr lang="en-US" sz="2600" kern="0" dirty="0">
              <a:solidFill>
                <a:srgbClr val="000099"/>
              </a:solidFill>
              <a:latin typeface="+mj-lt"/>
            </a:endParaRPr>
          </a:p>
          <a:p>
            <a:pPr marL="342900" lvl="2" indent="-342900">
              <a:buFont typeface="Wingdings" pitchFamily="2" charset="2"/>
              <a:buChar char="§"/>
              <a:defRPr/>
            </a:pPr>
            <a:r>
              <a:rPr lang="en-US" sz="2600" kern="0" dirty="0">
                <a:solidFill>
                  <a:srgbClr val="000099"/>
                </a:solidFill>
                <a:latin typeface="+mj-lt"/>
                <a:cs typeface="Arial" pitchFamily="34" charset="0"/>
              </a:rPr>
              <a:t>Campaign Contribution Reporting Form</a:t>
            </a:r>
            <a:r>
              <a:rPr lang="en-US" sz="2600" spc="30" dirty="0">
                <a:solidFill>
                  <a:srgbClr val="000099"/>
                </a:solidFill>
                <a:latin typeface="+mj-lt"/>
                <a:ea typeface="Times New Roman"/>
              </a:rPr>
              <a:t>: </a:t>
            </a:r>
            <a:endParaRPr lang="en-US" sz="2600" kern="0" dirty="0">
              <a:solidFill>
                <a:srgbClr val="000099"/>
              </a:solidFill>
              <a:latin typeface="+mj-lt"/>
              <a:cs typeface="Arial" pitchFamily="34" charset="0"/>
            </a:endParaRPr>
          </a:p>
          <a:p>
            <a:pPr marL="342900" lvl="2" indent="-342900">
              <a:buFont typeface="Wingdings" pitchFamily="2" charset="2"/>
              <a:buChar char="§"/>
              <a:defRPr/>
            </a:pPr>
            <a:endParaRPr lang="en-US" sz="2600" spc="30" dirty="0">
              <a:solidFill>
                <a:srgbClr val="000099"/>
              </a:solidFill>
              <a:latin typeface="+mj-lt"/>
              <a:ea typeface="Times New Roman"/>
            </a:endParaRPr>
          </a:p>
          <a:p>
            <a:pPr marL="800100" lvl="3" indent="-342900">
              <a:buFont typeface="Wingdings" pitchFamily="2" charset="2"/>
              <a:buChar char="§"/>
              <a:defRPr/>
            </a:pPr>
            <a:r>
              <a:rPr lang="en-US" sz="2600" spc="30" dirty="0">
                <a:solidFill>
                  <a:srgbClr val="000099"/>
                </a:solidFill>
                <a:latin typeface="+mj-lt"/>
                <a:ea typeface="Times New Roman"/>
              </a:rPr>
              <a:t>Not a requirement of the compliance agreement, but takes an extra step to emphasize the no tolerance policy observed by the District for E-Rate related purchases</a:t>
            </a:r>
            <a:r>
              <a:rPr lang="en-US" sz="2600" spc="30" dirty="0" smtClean="0">
                <a:solidFill>
                  <a:srgbClr val="000099"/>
                </a:solidFill>
                <a:latin typeface="+mj-lt"/>
                <a:ea typeface="Times New Roman"/>
              </a:rPr>
              <a:t>.</a:t>
            </a:r>
            <a:endParaRPr lang="en-US" sz="1200" kern="0" dirty="0">
              <a:solidFill>
                <a:srgbClr val="000099"/>
              </a:solidFill>
              <a:latin typeface="Arial"/>
            </a:endParaRPr>
          </a:p>
        </p:txBody>
      </p:sp>
      <p:pic>
        <p:nvPicPr>
          <p:cNvPr id="73732"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345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Third party entities </a:t>
            </a:r>
          </a:p>
          <a:p>
            <a:pPr lvl="1"/>
            <a:r>
              <a:rPr lang="en-US" dirty="0" smtClean="0"/>
              <a:t>Non-state agencies that conduct the competitive bidding and contract negotiations on behalf schools or libraries must have Letter of Agency to act on behalf of applicants. </a:t>
            </a:r>
          </a:p>
          <a:p>
            <a:pPr lvl="1"/>
            <a:r>
              <a:rPr lang="en-US" dirty="0"/>
              <a:t>If multiple vendors are selected, applicants must conduct a </a:t>
            </a:r>
            <a:r>
              <a:rPr lang="en-US" b="1" dirty="0">
                <a:solidFill>
                  <a:schemeClr val="accent4"/>
                </a:solidFill>
              </a:rPr>
              <a:t>mini-bid</a:t>
            </a:r>
            <a:r>
              <a:rPr lang="en-US" b="1" dirty="0">
                <a:solidFill>
                  <a:srgbClr val="0070C0"/>
                </a:solidFill>
              </a:rPr>
              <a:t> </a:t>
            </a:r>
            <a:r>
              <a:rPr lang="en-US" dirty="0"/>
              <a:t>to award contract</a:t>
            </a:r>
          </a:p>
          <a:p>
            <a:pPr lvl="2"/>
            <a:r>
              <a:rPr lang="en-US" dirty="0"/>
              <a:t>Applicants must memorialize their decision</a:t>
            </a:r>
          </a:p>
          <a:p>
            <a:pPr lvl="2"/>
            <a:r>
              <a:rPr lang="en-US" dirty="0"/>
              <a:t>Document retention rules apply</a:t>
            </a:r>
          </a:p>
          <a:p>
            <a:pPr lvl="1"/>
            <a:endParaRPr lang="en-US" dirty="0" smtClean="0"/>
          </a:p>
          <a:p>
            <a:pPr lvl="1"/>
            <a:endParaRPr lang="en-US" dirty="0" smtClean="0"/>
          </a:p>
          <a:p>
            <a:endParaRPr lang="en-US" dirty="0"/>
          </a:p>
        </p:txBody>
      </p:sp>
      <p:sp>
        <p:nvSpPr>
          <p:cNvPr id="3" name="Text Placeholder 2"/>
          <p:cNvSpPr>
            <a:spLocks noGrp="1"/>
          </p:cNvSpPr>
          <p:nvPr>
            <p:ph type="body" sz="quarter" idx="11"/>
          </p:nvPr>
        </p:nvSpPr>
        <p:spPr/>
        <p:txBody>
          <a:bodyPr/>
          <a:lstStyle/>
          <a:p>
            <a:r>
              <a:rPr lang="en-US" dirty="0" smtClean="0"/>
              <a:t>Form 470 and RFP Issues </a:t>
            </a:r>
            <a:endParaRPr lang="en-US" dirty="0"/>
          </a:p>
        </p:txBody>
      </p:sp>
      <p:sp>
        <p:nvSpPr>
          <p:cNvPr id="4" name="Text Placeholder 3"/>
          <p:cNvSpPr>
            <a:spLocks noGrp="1"/>
          </p:cNvSpPr>
          <p:nvPr>
            <p:ph type="body" sz="quarter" idx="12"/>
          </p:nvPr>
        </p:nvSpPr>
        <p:spPr>
          <a:xfrm>
            <a:off x="3505200" y="381000"/>
            <a:ext cx="5181600" cy="533400"/>
          </a:xfrm>
        </p:spPr>
        <p:txBody>
          <a:bodyPr/>
          <a:lstStyle/>
          <a:p>
            <a:r>
              <a:rPr lang="en-US" dirty="0" smtClean="0"/>
              <a:t>Fair and Open Competition</a:t>
            </a:r>
            <a:endParaRPr lang="en-US" dirty="0"/>
          </a:p>
        </p:txBody>
      </p:sp>
    </p:spTree>
    <p:extLst>
      <p:ext uri="{BB962C8B-B14F-4D97-AF65-F5344CB8AC3E}">
        <p14:creationId xmlns:p14="http://schemas.microsoft.com/office/powerpoint/2010/main" val="407735396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ChangeArrowheads="1"/>
          </p:cNvSpPr>
          <p:nvPr/>
        </p:nvSpPr>
        <p:spPr bwMode="auto">
          <a:xfrm>
            <a:off x="0" y="0"/>
            <a:ext cx="9144000" cy="1676400"/>
          </a:xfrm>
          <a:prstGeom prst="rect">
            <a:avLst/>
          </a:prstGeom>
          <a:solidFill>
            <a:schemeClr val="bg1"/>
          </a:solidFill>
          <a:ln w="9525" algn="ctr">
            <a:solidFill>
              <a:schemeClr val="bg1"/>
            </a:solidFill>
            <a:round/>
            <a:headEnd/>
            <a:tailEnd/>
          </a:ln>
        </p:spPr>
        <p:txBody>
          <a:bodyPr/>
          <a:lstStyle/>
          <a:p>
            <a:endParaRPr lang="en-US"/>
          </a:p>
        </p:txBody>
      </p:sp>
      <p:pic>
        <p:nvPicPr>
          <p:cNvPr id="7" name="Picture 6" descr="Conflict of Interest Disclosure Statements - DISD Version -  05-25-12_Page_1.jpg"/>
          <p:cNvPicPr>
            <a:picLocks noChangeAspect="1"/>
          </p:cNvPicPr>
          <p:nvPr/>
        </p:nvPicPr>
        <p:blipFill>
          <a:blip r:embed="rId2"/>
          <a:stretch>
            <a:fillRect/>
          </a:stretch>
        </p:blipFill>
        <p:spPr>
          <a:xfrm>
            <a:off x="1922463" y="0"/>
            <a:ext cx="5299075" cy="6858000"/>
          </a:xfrm>
          <a:prstGeom prst="rect">
            <a:avLst/>
          </a:prstGeom>
          <a:ln>
            <a:solidFill>
              <a:schemeClr val="tx1"/>
            </a:solidFill>
          </a:ln>
          <a:effectLst>
            <a:outerShdw blurRad="50800" dist="38100" dir="2700000" algn="tl" rotWithShape="0">
              <a:prstClr val="black">
                <a:alpha val="40000"/>
              </a:prstClr>
            </a:outerShdw>
          </a:effectLst>
        </p:spPr>
      </p:pic>
      <p:pic>
        <p:nvPicPr>
          <p:cNvPr id="74756" name="Picture 7" descr="Conflict of Interest Disclosure Statements - DISD Version -  05-25-12_Page_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8" descr="FAMILY CONFLICT OF INTEREST QUESTIONNAIRE - E-RATE - 06-24-1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9" descr="APPENDIX D - E-RATE VENDOR FORM - NO GIFT PLEDGE - VENDO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10" descr="APPENDIX E - E-RATE EVALUATOR FORM - NO GIFT PLEDGE - EVALUATO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13" descr="FORM - CAMPAIGN CONTRIBUTION DISCLOSURE FORM_Page_1.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87738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ChangeArrowheads="1"/>
          </p:cNvSpPr>
          <p:nvPr/>
        </p:nvSpPr>
        <p:spPr bwMode="auto">
          <a:xfrm>
            <a:off x="0" y="0"/>
            <a:ext cx="9144000" cy="1676400"/>
          </a:xfrm>
          <a:prstGeom prst="rect">
            <a:avLst/>
          </a:prstGeom>
          <a:solidFill>
            <a:schemeClr val="bg1"/>
          </a:solidFill>
          <a:ln w="9525" algn="ctr">
            <a:solidFill>
              <a:schemeClr val="bg1"/>
            </a:solidFill>
            <a:round/>
            <a:headEnd/>
            <a:tailEnd/>
          </a:ln>
        </p:spPr>
        <p:txBody>
          <a:bodyPr/>
          <a:lstStyle/>
          <a:p>
            <a:endParaRPr lang="en-US"/>
          </a:p>
        </p:txBody>
      </p:sp>
      <p:pic>
        <p:nvPicPr>
          <p:cNvPr id="7" name="Picture 6" descr="Conflict of Interest Disclosure Statements - DISD Version -  05-25-12_Page_1.jpg"/>
          <p:cNvPicPr>
            <a:picLocks noChangeAspect="1"/>
          </p:cNvPicPr>
          <p:nvPr/>
        </p:nvPicPr>
        <p:blipFill>
          <a:blip r:embed="rId2"/>
          <a:stretch>
            <a:fillRect/>
          </a:stretch>
        </p:blipFill>
        <p:spPr>
          <a:xfrm>
            <a:off x="1922463" y="0"/>
            <a:ext cx="5299075" cy="6858000"/>
          </a:xfrm>
          <a:prstGeom prst="rect">
            <a:avLst/>
          </a:prstGeom>
          <a:ln>
            <a:solidFill>
              <a:schemeClr val="tx1"/>
            </a:solidFill>
          </a:ln>
          <a:effectLst>
            <a:outerShdw blurRad="50800" dist="38100" dir="2700000" algn="tl" rotWithShape="0">
              <a:prstClr val="black">
                <a:alpha val="40000"/>
              </a:prstClr>
            </a:outerShdw>
          </a:effectLst>
        </p:spPr>
      </p:pic>
      <p:pic>
        <p:nvPicPr>
          <p:cNvPr id="75780" name="Picture 7" descr="Conflict of Interest Disclosure Statements - DISD Version -  05-25-12_Page_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8" descr="FAMILY CONFLICT OF INTEREST QUESTIONNAIRE - E-RATE - 06-24-1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9" descr="APPENDIX D - E-RATE VENDOR FORM - NO GIFT PLEDGE - VENDO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10" descr="APPENDIX E - E-RATE EVALUATOR FORM - NO GIFT PLEDGE - EVALUATO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11" descr="FORM - CAMPAIGN CONTRIBUTION DISCLOSURE FORM_Page_1.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12" descr="FORM - CAMPAIGN CONTRIBUTION DISCLOSURE FORM_Page_2.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78753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ChangeArrowheads="1"/>
          </p:cNvSpPr>
          <p:nvPr/>
        </p:nvSpPr>
        <p:spPr bwMode="auto">
          <a:xfrm>
            <a:off x="0" y="0"/>
            <a:ext cx="9144000" cy="1676400"/>
          </a:xfrm>
          <a:prstGeom prst="rect">
            <a:avLst/>
          </a:prstGeom>
          <a:solidFill>
            <a:schemeClr val="bg1"/>
          </a:solidFill>
          <a:ln w="9525" algn="ctr">
            <a:solidFill>
              <a:schemeClr val="bg1"/>
            </a:solidFill>
            <a:round/>
            <a:headEnd/>
            <a:tailEnd/>
          </a:ln>
        </p:spPr>
        <p:txBody>
          <a:bodyPr/>
          <a:lstStyle/>
          <a:p>
            <a:endParaRPr lang="en-US"/>
          </a:p>
        </p:txBody>
      </p:sp>
      <p:pic>
        <p:nvPicPr>
          <p:cNvPr id="7" name="Picture 6" descr="Conflict of Interest Disclosure Statements - DISD Version -  05-25-12_Page_1.jpg"/>
          <p:cNvPicPr>
            <a:picLocks noChangeAspect="1"/>
          </p:cNvPicPr>
          <p:nvPr/>
        </p:nvPicPr>
        <p:blipFill>
          <a:blip r:embed="rId2"/>
          <a:stretch>
            <a:fillRect/>
          </a:stretch>
        </p:blipFill>
        <p:spPr>
          <a:xfrm>
            <a:off x="1922463" y="0"/>
            <a:ext cx="5299075" cy="6858000"/>
          </a:xfrm>
          <a:prstGeom prst="rect">
            <a:avLst/>
          </a:prstGeom>
          <a:ln>
            <a:solidFill>
              <a:schemeClr val="tx1"/>
            </a:solidFill>
          </a:ln>
          <a:effectLst>
            <a:outerShdw blurRad="50800" dist="38100" dir="2700000" algn="tl" rotWithShape="0">
              <a:prstClr val="black">
                <a:alpha val="40000"/>
              </a:prstClr>
            </a:outerShdw>
          </a:effectLst>
        </p:spPr>
      </p:pic>
      <p:pic>
        <p:nvPicPr>
          <p:cNvPr id="76804" name="Picture 7" descr="Conflict of Interest Disclosure Statements - DISD Version -  05-25-12_Page_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8" descr="FAMILY CONFLICT OF INTEREST QUESTIONNAIRE - E-RATE - 06-24-1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9" descr="APPENDIX D - E-RATE VENDOR FORM - NO GIFT PLEDGE - VENDO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10" descr="APPENDIX E - E-RATE EVALUATOR FORM - NO GIFT PLEDGE - EVALUATO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11" descr="FORM - CAMPAIGN CONTRIBUTION DISCLOSURE FORM_Page_1.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12" descr="FORM - CAMPAIGN CONTRIBUTION DISCLOSURE FORM_Page_2.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Picture 13" descr="FORM - CAMPAIGN CONTRIBUTION DISCLOSURE FORM_Page_3.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24226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Additional Practices and Procedures:</a:t>
            </a:r>
          </a:p>
          <a:p>
            <a:pPr marL="342900" lvl="2" indent="-342900">
              <a:defRPr/>
            </a:pPr>
            <a:endParaRPr lang="en-US" sz="2600" kern="0" dirty="0">
              <a:solidFill>
                <a:srgbClr val="000099"/>
              </a:solidFill>
              <a:latin typeface="+mj-lt"/>
            </a:endParaRPr>
          </a:p>
          <a:p>
            <a:pPr marL="342900" lvl="2" indent="-342900">
              <a:buFont typeface="Wingdings" pitchFamily="2" charset="2"/>
              <a:buChar char="§"/>
              <a:defRPr/>
            </a:pPr>
            <a:r>
              <a:rPr lang="en-US" sz="2600" spc="30" dirty="0">
                <a:solidFill>
                  <a:srgbClr val="000099"/>
                </a:solidFill>
                <a:latin typeface="+mj-lt"/>
                <a:ea typeface="Times New Roman"/>
              </a:rPr>
              <a:t>E-Rate Library of Resources:</a:t>
            </a:r>
          </a:p>
          <a:p>
            <a:pPr marL="342900" lvl="2" indent="-342900">
              <a:buFont typeface="Wingdings" pitchFamily="2" charset="2"/>
              <a:buChar char="§"/>
              <a:defRPr/>
            </a:pPr>
            <a:endParaRPr lang="en-US" sz="2600" spc="30" dirty="0">
              <a:solidFill>
                <a:srgbClr val="000099"/>
              </a:solidFill>
              <a:latin typeface="+mj-lt"/>
              <a:ea typeface="Times New Roman"/>
            </a:endParaRPr>
          </a:p>
          <a:p>
            <a:pPr marL="800100" lvl="3" indent="-342900">
              <a:buFont typeface="Wingdings" pitchFamily="2" charset="2"/>
              <a:buChar char="§"/>
              <a:defRPr/>
            </a:pPr>
            <a:r>
              <a:rPr lang="en-US" sz="2600" spc="30" dirty="0">
                <a:solidFill>
                  <a:srgbClr val="000099"/>
                </a:solidFill>
                <a:latin typeface="+mj-lt"/>
                <a:ea typeface="Times New Roman"/>
              </a:rPr>
              <a:t>Available Online – </a:t>
            </a:r>
            <a:r>
              <a:rPr lang="en-US" sz="2600" spc="30" dirty="0">
                <a:solidFill>
                  <a:srgbClr val="000099"/>
                </a:solidFill>
                <a:latin typeface="+mj-lt"/>
                <a:ea typeface="Times New Roman"/>
                <a:hlinkClick r:id="rId2"/>
              </a:rPr>
              <a:t>www.dallasisd.org</a:t>
            </a:r>
            <a:r>
              <a:rPr lang="en-US" sz="2600" spc="30" dirty="0">
                <a:solidFill>
                  <a:srgbClr val="000099"/>
                </a:solidFill>
                <a:latin typeface="+mj-lt"/>
                <a:ea typeface="Times New Roman"/>
              </a:rPr>
              <a:t> </a:t>
            </a:r>
          </a:p>
          <a:p>
            <a:pPr marL="800100" lvl="3" indent="-342900">
              <a:buFont typeface="Wingdings" pitchFamily="2" charset="2"/>
              <a:buChar char="§"/>
              <a:defRPr/>
            </a:pPr>
            <a:r>
              <a:rPr lang="en-US" sz="2600" spc="30" dirty="0">
                <a:solidFill>
                  <a:srgbClr val="000099"/>
                </a:solidFill>
                <a:latin typeface="+mj-lt"/>
                <a:ea typeface="Times New Roman"/>
              </a:rPr>
              <a:t>Scroll to bottom to select link entitled</a:t>
            </a:r>
          </a:p>
          <a:p>
            <a:pPr marL="1714500" lvl="5" indent="-342900">
              <a:buFont typeface="Wingdings" pitchFamily="2" charset="2"/>
              <a:buChar char="§"/>
              <a:defRPr/>
            </a:pPr>
            <a:endParaRPr lang="en-US" sz="2600" spc="30" dirty="0">
              <a:solidFill>
                <a:srgbClr val="000099"/>
              </a:solidFill>
              <a:latin typeface="+mj-lt"/>
              <a:cs typeface="Arial" pitchFamily="34" charset="0"/>
              <a:hlinkClick r:id="rId3" action="ppaction://hlinkfile"/>
            </a:endParaRPr>
          </a:p>
          <a:p>
            <a:pPr marL="1714500" lvl="5" indent="-342900">
              <a:buFont typeface="Wingdings" pitchFamily="2" charset="2"/>
              <a:buChar char="§"/>
              <a:defRPr/>
            </a:pPr>
            <a:r>
              <a:rPr lang="en-US" sz="2600" dirty="0">
                <a:solidFill>
                  <a:srgbClr val="000099"/>
                </a:solidFill>
                <a:latin typeface="+mj-lt"/>
                <a:cs typeface="Arial" pitchFamily="34" charset="0"/>
                <a:hlinkClick r:id="rId3" action="ppaction://hlinkfile"/>
              </a:rPr>
              <a:t>E-Rate Whistleblower Hotline</a:t>
            </a:r>
            <a:endParaRPr lang="en-US" sz="2600" spc="30" dirty="0">
              <a:solidFill>
                <a:srgbClr val="000099"/>
              </a:solidFill>
              <a:latin typeface="+mj-lt"/>
              <a:ea typeface="Times New Roman"/>
            </a:endParaRPr>
          </a:p>
          <a:p>
            <a:pPr marL="800100" lvl="3" indent="-342900">
              <a:buFont typeface="Wingdings" pitchFamily="2" charset="2"/>
              <a:buChar char="§"/>
              <a:defRPr/>
            </a:pPr>
            <a:endParaRPr lang="en-US" sz="2600" spc="30" dirty="0">
              <a:solidFill>
                <a:srgbClr val="000099"/>
              </a:solidFill>
              <a:latin typeface="+mj-lt"/>
              <a:ea typeface="Times New Roman"/>
            </a:endParaRPr>
          </a:p>
          <a:p>
            <a:pPr marL="800100" lvl="3" indent="-342900">
              <a:buFont typeface="Wingdings" pitchFamily="2" charset="2"/>
              <a:buChar char="§"/>
              <a:defRPr/>
            </a:pPr>
            <a:r>
              <a:rPr lang="en-US" sz="2600" spc="30" dirty="0">
                <a:solidFill>
                  <a:srgbClr val="000099"/>
                </a:solidFill>
                <a:latin typeface="+mj-lt"/>
                <a:ea typeface="Times New Roman"/>
              </a:rPr>
              <a:t>Select to available access E-Rate Resources</a:t>
            </a:r>
          </a:p>
          <a:p>
            <a:pPr marL="342900" lvl="2" indent="-342900">
              <a:buFont typeface="Wingdings" pitchFamily="2" charset="2"/>
              <a:buChar char="§"/>
              <a:defRPr/>
            </a:pPr>
            <a:endParaRPr lang="en-US" dirty="0">
              <a:solidFill>
                <a:srgbClr val="000099"/>
              </a:solidFill>
              <a:latin typeface="+mn-lt"/>
              <a:ea typeface="Times New Roman"/>
            </a:endParaRPr>
          </a:p>
          <a:p>
            <a:pPr marL="800100" lvl="1" indent="-342900">
              <a:buFont typeface="Wingdings" pitchFamily="2" charset="2"/>
              <a:buChar char="§"/>
              <a:defRPr/>
            </a:pPr>
            <a:endParaRPr lang="en-US" sz="2000" b="1" kern="0" dirty="0">
              <a:solidFill>
                <a:srgbClr val="FF6600"/>
              </a:solidFill>
              <a:latin typeface="Arial"/>
            </a:endParaRPr>
          </a:p>
          <a:p>
            <a:pPr marL="800100" lvl="1" indent="-342900">
              <a:buFont typeface="Wingdings" pitchFamily="2" charset="2"/>
              <a:buChar char="§"/>
              <a:defRPr/>
            </a:pPr>
            <a:endParaRPr lang="en-US" sz="2000" kern="0" dirty="0">
              <a:solidFill>
                <a:srgbClr val="000099"/>
              </a:solidFill>
              <a:latin typeface="Arial"/>
            </a:endParaRPr>
          </a:p>
          <a:p>
            <a:pPr marL="800100" lvl="1" indent="-342900">
              <a:buFont typeface="Wingdings" pitchFamily="2" charset="2"/>
              <a:buChar char="§"/>
              <a:defRPr/>
            </a:pPr>
            <a:endParaRPr lang="en-US" sz="1200" kern="0" dirty="0">
              <a:solidFill>
                <a:srgbClr val="000099"/>
              </a:solidFill>
              <a:latin typeface="Arial"/>
            </a:endParaRPr>
          </a:p>
        </p:txBody>
      </p:sp>
      <p:pic>
        <p:nvPicPr>
          <p:cNvPr id="77828" name="Picture 7" descr="DISD Logo - 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35324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ChangeArrowheads="1"/>
          </p:cNvSpPr>
          <p:nvPr/>
        </p:nvSpPr>
        <p:spPr bwMode="auto">
          <a:xfrm>
            <a:off x="0" y="0"/>
            <a:ext cx="9144000" cy="1676400"/>
          </a:xfrm>
          <a:prstGeom prst="rect">
            <a:avLst/>
          </a:prstGeom>
          <a:solidFill>
            <a:schemeClr val="bg1"/>
          </a:solidFill>
          <a:ln w="9525" algn="ctr">
            <a:solidFill>
              <a:schemeClr val="bg1"/>
            </a:solidFill>
            <a:round/>
            <a:headEnd/>
            <a:tailEnd/>
          </a:ln>
        </p:spPr>
        <p:txBody>
          <a:bodyPr/>
          <a:lstStyle/>
          <a:p>
            <a:endParaRPr lang="en-US"/>
          </a:p>
        </p:txBody>
      </p:sp>
      <p:pic>
        <p:nvPicPr>
          <p:cNvPr id="7" name="Picture 6" descr="Conflict of Interest Disclosure Statements - DISD Version -  05-25-12_Page_1.jpg"/>
          <p:cNvPicPr>
            <a:picLocks noChangeAspect="1"/>
          </p:cNvPicPr>
          <p:nvPr/>
        </p:nvPicPr>
        <p:blipFill>
          <a:blip r:embed="rId2"/>
          <a:stretch>
            <a:fillRect/>
          </a:stretch>
        </p:blipFill>
        <p:spPr>
          <a:xfrm>
            <a:off x="1922463" y="0"/>
            <a:ext cx="5299075" cy="6858000"/>
          </a:xfrm>
          <a:prstGeom prst="rect">
            <a:avLst/>
          </a:prstGeom>
          <a:ln>
            <a:solidFill>
              <a:schemeClr val="tx1"/>
            </a:solidFill>
          </a:ln>
          <a:effectLst>
            <a:outerShdw blurRad="50800" dist="38100" dir="2700000" algn="tl" rotWithShape="0">
              <a:prstClr val="black">
                <a:alpha val="40000"/>
              </a:prstClr>
            </a:outerShdw>
          </a:effectLst>
        </p:spPr>
      </p:pic>
      <p:pic>
        <p:nvPicPr>
          <p:cNvPr id="78852" name="Picture 7" descr="Conflict of Interest Disclosure Statements - DISD Version -  05-25-12_Page_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8" descr="FAMILY CONFLICT OF INTEREST QUESTIONNAIRE - E-RATE - 06-24-1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9" descr="APPENDIX D - E-RATE VENDOR FORM - NO GIFT PLEDGE - VENDO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10" descr="APPENDIX E - E-RATE EVALUATOR FORM - NO GIFT PLEDGE - EVALUATO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11" descr="FORM - CAMPAIGN CONTRIBUTION DISCLOSURE FORM_Page_1.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12" descr="FORM - CAMPAIGN CONTRIBUTION DISCLOSURE FORM_Page_2.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13" descr="FORM - CAMPAIGN CONTRIBUTION DISCLOSURE FORM_Page_3.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9" name="Picture 14" descr="Dallas Independent School District _ Dallas ISD Home_Page_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37022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5" descr="Compliance Division _ Dallas ISD E-Rate Library_Page_2.jpg"/>
          <p:cNvPicPr>
            <a:picLocks noChangeAspect="1"/>
          </p:cNvPicPr>
          <p:nvPr/>
        </p:nvPicPr>
        <p:blipFill>
          <a:blip r:embed="rId2">
            <a:extLst>
              <a:ext uri="{28A0092B-C50C-407E-A947-70E740481C1C}">
                <a14:useLocalDpi xmlns:a14="http://schemas.microsoft.com/office/drawing/2010/main" val="0"/>
              </a:ext>
            </a:extLst>
          </a:blip>
          <a:srcRect l="5103" r="7446" b="1514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Oval 8"/>
          <p:cNvSpPr>
            <a:spLocks noChangeArrowheads="1"/>
          </p:cNvSpPr>
          <p:nvPr/>
        </p:nvSpPr>
        <p:spPr bwMode="auto">
          <a:xfrm>
            <a:off x="5029200" y="2057400"/>
            <a:ext cx="1143000" cy="3810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52971122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5" descr="Compliance Division _ E-Rate Compliance Hotli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Oval 6"/>
          <p:cNvSpPr>
            <a:spLocks noChangeArrowheads="1"/>
          </p:cNvSpPr>
          <p:nvPr/>
        </p:nvSpPr>
        <p:spPr bwMode="auto">
          <a:xfrm>
            <a:off x="2667000" y="2057400"/>
            <a:ext cx="762000" cy="3810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38914094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Compliance Division _ Dallas ISD E-Rate Library_Page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18778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599" y="1905000"/>
            <a:ext cx="8539163" cy="4114800"/>
          </a:xfrm>
          <a:prstGeom prst="rect">
            <a:avLst/>
          </a:prstGeom>
          <a:noFill/>
          <a:ln w="9525">
            <a:noFill/>
            <a:miter lim="800000"/>
            <a:headEnd/>
            <a:tailEnd/>
          </a:ln>
        </p:spPr>
        <p:txBody>
          <a:bodyPr/>
          <a:lstStyle/>
          <a:p>
            <a:pPr marL="342900" lvl="2" indent="-342900">
              <a:defRPr/>
            </a:pPr>
            <a:r>
              <a:rPr lang="en-US" sz="2600" kern="0" dirty="0">
                <a:solidFill>
                  <a:srgbClr val="000099"/>
                </a:solidFill>
              </a:rPr>
              <a:t>Summary</a:t>
            </a:r>
            <a:r>
              <a:rPr lang="en-US" sz="2600" kern="0" dirty="0" smtClean="0">
                <a:solidFill>
                  <a:srgbClr val="000099"/>
                </a:solidFill>
              </a:rPr>
              <a:t>:</a:t>
            </a:r>
            <a:endParaRPr lang="en-US" sz="2600" kern="0" dirty="0">
              <a:solidFill>
                <a:srgbClr val="000099"/>
              </a:solidFill>
            </a:endParaRPr>
          </a:p>
          <a:p>
            <a:pPr marL="342900" lvl="2" indent="-342900">
              <a:buFont typeface="Wingdings" pitchFamily="2" charset="2"/>
              <a:buChar char="§"/>
              <a:defRPr/>
            </a:pPr>
            <a:r>
              <a:rPr lang="en-US" sz="2400" spc="30" dirty="0">
                <a:solidFill>
                  <a:srgbClr val="000099"/>
                </a:solidFill>
                <a:ea typeface="Times New Roman"/>
              </a:rPr>
              <a:t>Dallas ISD Has Compliance Agreement with the FCC and USAC in Conjunction with the E-Rate Program;</a:t>
            </a:r>
          </a:p>
          <a:p>
            <a:pPr marL="342900" lvl="2" indent="-342900">
              <a:buFont typeface="Wingdings" pitchFamily="2" charset="2"/>
              <a:buChar char="§"/>
              <a:defRPr/>
            </a:pPr>
            <a:r>
              <a:rPr lang="en-US" sz="2400" spc="30" dirty="0">
                <a:solidFill>
                  <a:srgbClr val="000099"/>
                </a:solidFill>
                <a:ea typeface="Times New Roman"/>
              </a:rPr>
              <a:t>To continue in program, Dallas ISD must meet its compliance agreement;</a:t>
            </a:r>
          </a:p>
          <a:p>
            <a:pPr marL="342900" lvl="2" indent="-342900">
              <a:buFont typeface="Wingdings" pitchFamily="2" charset="2"/>
              <a:buChar char="§"/>
              <a:defRPr/>
            </a:pPr>
            <a:r>
              <a:rPr lang="en-US" sz="2400" spc="30" dirty="0">
                <a:solidFill>
                  <a:srgbClr val="000099"/>
                </a:solidFill>
                <a:ea typeface="Times New Roman"/>
              </a:rPr>
              <a:t>Vendors have a role in assisting Dallas ISD in becoming compliant by following several vital things:</a:t>
            </a:r>
          </a:p>
          <a:p>
            <a:pPr marL="800100" lvl="3" indent="-342900">
              <a:buFont typeface="Wingdings" pitchFamily="2" charset="2"/>
              <a:buChar char="§"/>
              <a:defRPr/>
            </a:pPr>
            <a:r>
              <a:rPr lang="en-US" sz="2400" spc="30" dirty="0">
                <a:solidFill>
                  <a:srgbClr val="000099"/>
                </a:solidFill>
                <a:ea typeface="Times New Roman"/>
              </a:rPr>
              <a:t>Agree to compliance language and E-Rate contract;</a:t>
            </a:r>
          </a:p>
          <a:p>
            <a:pPr marL="800100" lvl="3" indent="-342900">
              <a:buFont typeface="Wingdings" pitchFamily="2" charset="2"/>
              <a:buChar char="§"/>
              <a:defRPr/>
            </a:pPr>
            <a:r>
              <a:rPr lang="en-US" sz="2400" spc="30" dirty="0">
                <a:solidFill>
                  <a:srgbClr val="000099"/>
                </a:solidFill>
                <a:ea typeface="Times New Roman"/>
              </a:rPr>
              <a:t>Avoid any side deals, or pre-determined agreements;</a:t>
            </a:r>
          </a:p>
          <a:p>
            <a:pPr marL="800100" lvl="3" indent="-342900">
              <a:buFont typeface="Wingdings" pitchFamily="2" charset="2"/>
              <a:buChar char="§"/>
              <a:defRPr/>
            </a:pPr>
            <a:r>
              <a:rPr lang="en-US" sz="2400" spc="30" dirty="0">
                <a:solidFill>
                  <a:srgbClr val="000099"/>
                </a:solidFill>
                <a:ea typeface="Times New Roman"/>
              </a:rPr>
              <a:t>Communicate only as allowed in Procurement documents;</a:t>
            </a:r>
          </a:p>
          <a:p>
            <a:pPr marL="800100" lvl="3" indent="-342900">
              <a:buFont typeface="Wingdings" pitchFamily="2" charset="2"/>
              <a:buChar char="§"/>
              <a:defRPr/>
            </a:pPr>
            <a:r>
              <a:rPr lang="en-US" sz="2400" spc="30" dirty="0">
                <a:solidFill>
                  <a:srgbClr val="000099"/>
                </a:solidFill>
                <a:ea typeface="Times New Roman"/>
              </a:rPr>
              <a:t>Attend required training;</a:t>
            </a:r>
          </a:p>
          <a:p>
            <a:pPr marL="800100" lvl="3" indent="-342900">
              <a:buFont typeface="Wingdings" pitchFamily="2" charset="2"/>
              <a:buChar char="§"/>
              <a:defRPr/>
            </a:pPr>
            <a:r>
              <a:rPr lang="en-US" sz="2400" spc="30" dirty="0">
                <a:solidFill>
                  <a:srgbClr val="000099"/>
                </a:solidFill>
                <a:ea typeface="Times New Roman"/>
              </a:rPr>
              <a:t>Subscribe and regularly read the USAC New Brief.</a:t>
            </a:r>
            <a:r>
              <a:rPr lang="en-US" sz="2600" spc="30" dirty="0">
                <a:solidFill>
                  <a:srgbClr val="000099"/>
                </a:solidFill>
                <a:ea typeface="Times New Roman"/>
              </a:rPr>
              <a:t> </a:t>
            </a:r>
          </a:p>
        </p:txBody>
      </p:sp>
      <p:pic>
        <p:nvPicPr>
          <p:cNvPr id="82948"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27006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Summary</a:t>
            </a:r>
            <a:r>
              <a:rPr lang="en-US" sz="2600" kern="0" dirty="0" smtClean="0">
                <a:solidFill>
                  <a:srgbClr val="000099"/>
                </a:solidFill>
                <a:latin typeface="+mj-lt"/>
              </a:rPr>
              <a:t>:</a:t>
            </a:r>
            <a:endParaRPr lang="en-US" sz="2600" kern="0" dirty="0">
              <a:solidFill>
                <a:srgbClr val="000099"/>
              </a:solidFill>
              <a:latin typeface="+mj-lt"/>
            </a:endParaRPr>
          </a:p>
          <a:p>
            <a:pPr marL="342900" lvl="2" indent="-342900">
              <a:buFont typeface="Wingdings" pitchFamily="2" charset="2"/>
              <a:buChar char="§"/>
              <a:defRPr/>
            </a:pPr>
            <a:r>
              <a:rPr lang="en-US" sz="2600" spc="30" dirty="0">
                <a:solidFill>
                  <a:srgbClr val="000099"/>
                </a:solidFill>
                <a:latin typeface="+mj-lt"/>
                <a:ea typeface="Times New Roman"/>
              </a:rPr>
              <a:t>Thank you for your attendance at today’s webinar.</a:t>
            </a:r>
          </a:p>
          <a:p>
            <a:pPr marL="342900" lvl="2" indent="-342900">
              <a:buFont typeface="Wingdings" pitchFamily="2" charset="2"/>
              <a:buChar char="§"/>
              <a:defRPr/>
            </a:pPr>
            <a:r>
              <a:rPr lang="en-US" sz="2600" spc="30" dirty="0">
                <a:solidFill>
                  <a:srgbClr val="000099"/>
                </a:solidFill>
                <a:latin typeface="+mj-lt"/>
                <a:ea typeface="Times New Roman"/>
              </a:rPr>
              <a:t>Attendance at today’s training event meets all requirements for Vendor Training as required in the Dallas ISD Compliance Agreement.  </a:t>
            </a:r>
          </a:p>
          <a:p>
            <a:pPr marL="342900" lvl="2" indent="-342900">
              <a:buFont typeface="Wingdings" pitchFamily="2" charset="2"/>
              <a:buChar char="§"/>
              <a:defRPr/>
            </a:pPr>
            <a:r>
              <a:rPr lang="en-US" sz="2600" spc="30" dirty="0">
                <a:solidFill>
                  <a:srgbClr val="000099"/>
                </a:solidFill>
                <a:latin typeface="+mj-lt"/>
                <a:ea typeface="Times New Roman"/>
              </a:rPr>
              <a:t>Thanks to USAC for making this training event possible.</a:t>
            </a:r>
          </a:p>
          <a:p>
            <a:pPr marL="800100" lvl="3" indent="-342900">
              <a:buFont typeface="Wingdings" pitchFamily="2" charset="2"/>
              <a:buChar char="§"/>
              <a:defRPr/>
            </a:pPr>
            <a:r>
              <a:rPr lang="en-US" sz="2600" spc="30" dirty="0">
                <a:solidFill>
                  <a:srgbClr val="000099"/>
                </a:solidFill>
                <a:latin typeface="+mj-lt"/>
                <a:ea typeface="Times New Roman"/>
              </a:rPr>
              <a:t>John Noran</a:t>
            </a:r>
          </a:p>
          <a:p>
            <a:pPr marL="800100" lvl="3" indent="-342900">
              <a:buFont typeface="Wingdings" pitchFamily="2" charset="2"/>
              <a:buChar char="§"/>
              <a:defRPr/>
            </a:pPr>
            <a:r>
              <a:rPr lang="en-US" sz="2600" spc="30" dirty="0">
                <a:solidFill>
                  <a:srgbClr val="000099"/>
                </a:solidFill>
                <a:latin typeface="+mj-lt"/>
                <a:ea typeface="Times New Roman"/>
              </a:rPr>
              <a:t>Suzie Casal</a:t>
            </a:r>
          </a:p>
          <a:p>
            <a:pPr marL="342900" lvl="2" indent="-342900">
              <a:buFont typeface="Wingdings" pitchFamily="2" charset="2"/>
              <a:buChar char="§"/>
              <a:defRPr/>
            </a:pPr>
            <a:r>
              <a:rPr lang="en-US" sz="2600" spc="30" dirty="0">
                <a:solidFill>
                  <a:srgbClr val="000099"/>
                </a:solidFill>
                <a:latin typeface="+mj-lt"/>
                <a:ea typeface="Times New Roman"/>
              </a:rPr>
              <a:t>This webinar is be recorded and will be available for future viewing;</a:t>
            </a:r>
          </a:p>
          <a:p>
            <a:pPr marL="342900" lvl="2" indent="-342900">
              <a:buFont typeface="Wingdings" pitchFamily="2" charset="2"/>
              <a:buChar char="§"/>
              <a:defRPr/>
            </a:pPr>
            <a:r>
              <a:rPr lang="en-US" sz="2600" spc="30" dirty="0">
                <a:solidFill>
                  <a:srgbClr val="000099"/>
                </a:solidFill>
                <a:latin typeface="+mj-lt"/>
                <a:ea typeface="Times New Roman"/>
              </a:rPr>
              <a:t>Turn it back over to USAC</a:t>
            </a:r>
            <a:r>
              <a:rPr lang="en-US" sz="2600" spc="30" dirty="0" smtClean="0">
                <a:solidFill>
                  <a:srgbClr val="000099"/>
                </a:solidFill>
                <a:latin typeface="+mj-lt"/>
                <a:ea typeface="Times New Roman"/>
              </a:rPr>
              <a:t>.</a:t>
            </a:r>
            <a:endParaRPr lang="en-US" sz="2600" spc="30" dirty="0">
              <a:solidFill>
                <a:srgbClr val="000099"/>
              </a:solidFill>
              <a:latin typeface="+mj-lt"/>
              <a:ea typeface="Times New Roman"/>
            </a:endParaRPr>
          </a:p>
        </p:txBody>
      </p:sp>
      <p:pic>
        <p:nvPicPr>
          <p:cNvPr id="83972"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132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Set some eligible services requirements</a:t>
            </a:r>
          </a:p>
          <a:p>
            <a:pPr lvl="1"/>
            <a:r>
              <a:rPr lang="en-US" sz="2400" dirty="0" smtClean="0"/>
              <a:t>Applicants may require service providers to provide services that are compatible with one kind of system over another (e.g. Cisco compatible)</a:t>
            </a:r>
          </a:p>
          <a:p>
            <a:r>
              <a:rPr lang="en-US" dirty="0" smtClean="0"/>
              <a:t>Bidder disqualification criteria must be spelled out in FCC Form 470 and/or RFP and be available to all. </a:t>
            </a:r>
          </a:p>
          <a:p>
            <a:r>
              <a:rPr lang="en-US" dirty="0" smtClean="0"/>
              <a:t>Starting </a:t>
            </a:r>
            <a:r>
              <a:rPr lang="en-US" dirty="0"/>
              <a:t>in FY 2013, applicants are not allowed to list the specific make and model of services </a:t>
            </a:r>
            <a:r>
              <a:rPr lang="en-US" dirty="0" smtClean="0"/>
              <a:t>sought without also allowing equivalent products and/or services to be bid. </a:t>
            </a:r>
          </a:p>
          <a:p>
            <a:endParaRPr lang="en-US" dirty="0"/>
          </a:p>
        </p:txBody>
      </p:sp>
      <p:sp>
        <p:nvSpPr>
          <p:cNvPr id="3" name="Text Placeholder 2"/>
          <p:cNvSpPr>
            <a:spLocks noGrp="1"/>
          </p:cNvSpPr>
          <p:nvPr>
            <p:ph type="body" sz="quarter" idx="11"/>
          </p:nvPr>
        </p:nvSpPr>
        <p:spPr/>
        <p:txBody>
          <a:bodyPr/>
          <a:lstStyle/>
          <a:p>
            <a:r>
              <a:rPr lang="en-US" dirty="0" smtClean="0"/>
              <a:t>Imposing Restrictions</a:t>
            </a:r>
            <a:endParaRPr lang="en-US" dirty="0"/>
          </a:p>
        </p:txBody>
      </p:sp>
      <p:sp>
        <p:nvSpPr>
          <p:cNvPr id="4" name="Text Placeholder 3"/>
          <p:cNvSpPr>
            <a:spLocks noGrp="1"/>
          </p:cNvSpPr>
          <p:nvPr>
            <p:ph type="body" sz="quarter" idx="12"/>
          </p:nvPr>
        </p:nvSpPr>
        <p:spPr>
          <a:xfrm>
            <a:off x="3505200" y="381000"/>
            <a:ext cx="5181600" cy="533400"/>
          </a:xfrm>
        </p:spPr>
        <p:txBody>
          <a:bodyPr/>
          <a:lstStyle/>
          <a:p>
            <a:r>
              <a:rPr lang="en-US" dirty="0" smtClean="0"/>
              <a:t>Fair and Open Competition</a:t>
            </a:r>
            <a:endParaRPr lang="en-US" dirty="0"/>
          </a:p>
        </p:txBody>
      </p:sp>
    </p:spTree>
    <p:extLst>
      <p:ext uri="{BB962C8B-B14F-4D97-AF65-F5344CB8AC3E}">
        <p14:creationId xmlns:p14="http://schemas.microsoft.com/office/powerpoint/2010/main" val="120993258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9"/>
          <p:cNvSpPr>
            <a:spLocks noGrp="1" noChangeArrowheads="1"/>
          </p:cNvSpPr>
          <p:nvPr>
            <p:ph type="subTitle" idx="1"/>
          </p:nvPr>
        </p:nvSpPr>
        <p:spPr>
          <a:xfrm>
            <a:off x="1828800" y="4267200"/>
            <a:ext cx="6629400" cy="1371600"/>
          </a:xfrm>
        </p:spPr>
        <p:txBody>
          <a:bodyPr/>
          <a:lstStyle/>
          <a:p>
            <a:pPr eaLnBrk="1" hangingPunct="1"/>
            <a:r>
              <a:rPr lang="en-US" sz="9600" i="1" smtClean="0">
                <a:solidFill>
                  <a:schemeClr val="hlink"/>
                </a:solidFill>
                <a:latin typeface="Times" pitchFamily="-124" charset="0"/>
              </a:rPr>
              <a:t>Q&amp;A</a:t>
            </a:r>
          </a:p>
        </p:txBody>
      </p:sp>
      <p:sp>
        <p:nvSpPr>
          <p:cNvPr id="84996" name="Rectangle 12"/>
          <p:cNvSpPr>
            <a:spLocks noChangeArrowheads="1"/>
          </p:cNvSpPr>
          <p:nvPr/>
        </p:nvSpPr>
        <p:spPr bwMode="auto">
          <a:xfrm>
            <a:off x="1905000" y="35052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3200">
                <a:solidFill>
                  <a:schemeClr val="bg1"/>
                </a:solidFill>
                <a:latin typeface="Arial" charset="0"/>
              </a:rPr>
              <a:t>Dallas ISD E-Rate Compliance Vendor Training</a:t>
            </a:r>
          </a:p>
        </p:txBody>
      </p:sp>
      <p:sp>
        <p:nvSpPr>
          <p:cNvPr id="6" name="Text Box 12"/>
          <p:cNvSpPr txBox="1">
            <a:spLocks noChangeArrowheads="1"/>
          </p:cNvSpPr>
          <p:nvPr/>
        </p:nvSpPr>
        <p:spPr bwMode="auto">
          <a:xfrm>
            <a:off x="228600" y="6248400"/>
            <a:ext cx="1752600" cy="246063"/>
          </a:xfrm>
          <a:prstGeom prst="rect">
            <a:avLst/>
          </a:prstGeom>
          <a:noFill/>
          <a:ln w="9525">
            <a:noFill/>
            <a:miter lim="800000"/>
            <a:headEnd/>
            <a:tailEnd/>
          </a:ln>
          <a:effectLst/>
        </p:spPr>
        <p:txBody>
          <a:bodyPr>
            <a:spAutoFit/>
          </a:bodyPr>
          <a:lstStyle/>
          <a:p>
            <a:pPr>
              <a:spcBef>
                <a:spcPct val="50000"/>
              </a:spcBef>
              <a:defRPr/>
            </a:pPr>
            <a:r>
              <a:rPr lang="en-US" sz="1000" b="1" dirty="0">
                <a:solidFill>
                  <a:srgbClr val="000099"/>
                </a:solidFill>
                <a:latin typeface="+mn-lt"/>
              </a:rPr>
              <a:t>Date Created: 04-05-12</a:t>
            </a:r>
          </a:p>
        </p:txBody>
      </p:sp>
    </p:spTree>
    <p:extLst>
      <p:ext uri="{BB962C8B-B14F-4D97-AF65-F5344CB8AC3E}">
        <p14:creationId xmlns:p14="http://schemas.microsoft.com/office/powerpoint/2010/main" val="210489183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862137"/>
            <a:ext cx="74676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883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lstStyle/>
          <a:p>
            <a:r>
              <a:rPr lang="en-US" dirty="0" smtClean="0"/>
              <a:t>Retain all vendor selection documentation</a:t>
            </a:r>
          </a:p>
          <a:p>
            <a:pPr lvl="1"/>
            <a:r>
              <a:rPr lang="en-US" dirty="0" smtClean="0"/>
              <a:t>Winning and losing bids, correspondences, memos, bid evaluation documents, etc. </a:t>
            </a:r>
          </a:p>
          <a:p>
            <a:r>
              <a:rPr lang="en-US" dirty="0" smtClean="0"/>
              <a:t>Price of the eligible goods and services must be primary factor or most heavily weighted overall in any tier.</a:t>
            </a:r>
          </a:p>
          <a:p>
            <a:pPr lvl="1"/>
            <a:r>
              <a:rPr lang="en-US" dirty="0" smtClean="0">
                <a:hlinkClick r:id="rId2"/>
              </a:rPr>
              <a:t>USAC sample evaluation </a:t>
            </a:r>
            <a:r>
              <a:rPr lang="en-US" dirty="0" smtClean="0"/>
              <a:t>matrix available</a:t>
            </a:r>
          </a:p>
          <a:p>
            <a:r>
              <a:rPr lang="en-US" dirty="0" smtClean="0"/>
              <a:t>Evaluation begins after 28-day waiting period</a:t>
            </a:r>
          </a:p>
          <a:p>
            <a:r>
              <a:rPr lang="en-US" dirty="0" smtClean="0"/>
              <a:t>Service Providers may not pay for applicant’s termination charges incurred in breaking a contract. </a:t>
            </a:r>
          </a:p>
          <a:p>
            <a:pPr>
              <a:buNone/>
            </a:pPr>
            <a:endParaRPr lang="en-US" dirty="0"/>
          </a:p>
        </p:txBody>
      </p:sp>
      <p:sp>
        <p:nvSpPr>
          <p:cNvPr id="2" name="Text Placeholder 1"/>
          <p:cNvSpPr>
            <a:spLocks noGrp="1"/>
          </p:cNvSpPr>
          <p:nvPr>
            <p:ph type="body" sz="quarter" idx="11"/>
          </p:nvPr>
        </p:nvSpPr>
        <p:spPr/>
        <p:txBody>
          <a:bodyPr/>
          <a:lstStyle/>
          <a:p>
            <a:r>
              <a:rPr lang="en-US" dirty="0"/>
              <a:t>Bid Evaluation</a:t>
            </a:r>
          </a:p>
        </p:txBody>
      </p:sp>
      <p:sp>
        <p:nvSpPr>
          <p:cNvPr id="3" name="Text Placeholder 2"/>
          <p:cNvSpPr>
            <a:spLocks noGrp="1"/>
          </p:cNvSpPr>
          <p:nvPr>
            <p:ph type="body" sz="quarter" idx="12"/>
          </p:nvPr>
        </p:nvSpPr>
        <p:spPr>
          <a:xfrm>
            <a:off x="2590800" y="381000"/>
            <a:ext cx="6096000" cy="533400"/>
          </a:xfrm>
        </p:spPr>
        <p:txBody>
          <a:bodyPr/>
          <a:lstStyle/>
          <a:p>
            <a:r>
              <a:rPr lang="en-US" dirty="0" smtClean="0"/>
              <a:t>Fair and Open Competition</a:t>
            </a:r>
            <a:endParaRPr lang="en-US" dirty="0"/>
          </a:p>
        </p:txBody>
      </p:sp>
    </p:spTree>
    <p:extLst>
      <p:ext uri="{BB962C8B-B14F-4D97-AF65-F5344CB8AC3E}">
        <p14:creationId xmlns:p14="http://schemas.microsoft.com/office/powerpoint/2010/main" val="1508659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lstStyle/>
          <a:p>
            <a:r>
              <a:rPr lang="en-US" dirty="0" smtClean="0"/>
              <a:t>Selecting the winning bidder</a:t>
            </a:r>
          </a:p>
          <a:p>
            <a:pPr lvl="1"/>
            <a:r>
              <a:rPr lang="en-US" dirty="0" smtClean="0"/>
              <a:t>Price of the </a:t>
            </a:r>
            <a:r>
              <a:rPr lang="en-US" b="1" dirty="0" smtClean="0">
                <a:solidFill>
                  <a:srgbClr val="FF0000"/>
                </a:solidFill>
              </a:rPr>
              <a:t>ELIGIBLE</a:t>
            </a:r>
            <a:r>
              <a:rPr lang="en-US" dirty="0" smtClean="0"/>
              <a:t> goods and services must be the primary factor.</a:t>
            </a:r>
          </a:p>
          <a:p>
            <a:pPr lvl="1"/>
            <a:r>
              <a:rPr lang="en-US" dirty="0" smtClean="0"/>
              <a:t>Other factors, including other price factors, can be considered as well but they cannot be weighted equally or higher than cost of the eligible goods and services</a:t>
            </a:r>
          </a:p>
          <a:p>
            <a:pPr lvl="1"/>
            <a:r>
              <a:rPr lang="en-US" dirty="0" smtClean="0"/>
              <a:t>See </a:t>
            </a:r>
            <a:r>
              <a:rPr lang="en-US" dirty="0" smtClean="0">
                <a:hlinkClick r:id="rId2"/>
              </a:rPr>
              <a:t>Construct An Evaluation</a:t>
            </a:r>
            <a:r>
              <a:rPr lang="en-US" b="1" dirty="0" smtClean="0">
                <a:hlinkClick r:id="rId2"/>
              </a:rPr>
              <a:t> </a:t>
            </a:r>
            <a:r>
              <a:rPr lang="en-US" dirty="0" smtClean="0"/>
              <a:t>for weighting samples</a:t>
            </a:r>
          </a:p>
        </p:txBody>
      </p:sp>
      <p:sp>
        <p:nvSpPr>
          <p:cNvPr id="2" name="Text Placeholder 1"/>
          <p:cNvSpPr>
            <a:spLocks noGrp="1"/>
          </p:cNvSpPr>
          <p:nvPr>
            <p:ph type="body" sz="quarter" idx="11"/>
          </p:nvPr>
        </p:nvSpPr>
        <p:spPr/>
        <p:txBody>
          <a:bodyPr/>
          <a:lstStyle/>
          <a:p>
            <a:r>
              <a:rPr lang="en-US" dirty="0"/>
              <a:t>Most Cost Effective</a:t>
            </a:r>
          </a:p>
        </p:txBody>
      </p:sp>
      <p:sp>
        <p:nvSpPr>
          <p:cNvPr id="3" name="Text Placeholder 2"/>
          <p:cNvSpPr>
            <a:spLocks noGrp="1"/>
          </p:cNvSpPr>
          <p:nvPr>
            <p:ph type="body" sz="quarter" idx="12"/>
          </p:nvPr>
        </p:nvSpPr>
        <p:spPr>
          <a:xfrm>
            <a:off x="2667000" y="381000"/>
            <a:ext cx="6019800" cy="533400"/>
          </a:xfrm>
        </p:spPr>
        <p:txBody>
          <a:bodyPr/>
          <a:lstStyle/>
          <a:p>
            <a:r>
              <a:rPr lang="en-US" dirty="0"/>
              <a:t>Fair and Open Competition</a:t>
            </a:r>
          </a:p>
        </p:txBody>
      </p:sp>
    </p:spTree>
    <p:extLst>
      <p:ext uri="{BB962C8B-B14F-4D97-AF65-F5344CB8AC3E}">
        <p14:creationId xmlns:p14="http://schemas.microsoft.com/office/powerpoint/2010/main" val="1539169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lstStyle/>
          <a:p>
            <a:r>
              <a:rPr lang="en-US" dirty="0" smtClean="0"/>
              <a:t>Solution must be cost-effective (not just </a:t>
            </a:r>
            <a:r>
              <a:rPr lang="en-US" i="1" dirty="0" smtClean="0"/>
              <a:t>the most</a:t>
            </a:r>
            <a:r>
              <a:rPr lang="en-US" dirty="0" smtClean="0"/>
              <a:t> cost-effective)</a:t>
            </a:r>
          </a:p>
          <a:p>
            <a:pPr lvl="2"/>
            <a:r>
              <a:rPr lang="en-US" sz="2000" i="1" dirty="0" smtClean="0"/>
              <a:t>Ysleta</a:t>
            </a:r>
            <a:r>
              <a:rPr lang="en-US" sz="2000" dirty="0" smtClean="0"/>
              <a:t> Order, </a:t>
            </a:r>
            <a:r>
              <a:rPr lang="en-US" sz="2000" dirty="0" err="1" smtClean="0"/>
              <a:t>para</a:t>
            </a:r>
            <a:r>
              <a:rPr lang="en-US" sz="2000" dirty="0" smtClean="0"/>
              <a:t>. 54: Routers priced at two or three times greater than the prices available from commercial vendors would not be cost-effective, absent extenuating circumstances. </a:t>
            </a:r>
          </a:p>
          <a:p>
            <a:pPr lvl="2"/>
            <a:r>
              <a:rPr lang="en-US" sz="2000" dirty="0" smtClean="0"/>
              <a:t>Receiving only one bid does not automatically make it cost-effective</a:t>
            </a:r>
          </a:p>
          <a:p>
            <a:pPr lvl="2"/>
            <a:r>
              <a:rPr lang="en-US" sz="2000" dirty="0" smtClean="0"/>
              <a:t>Applicants must be able to demonstrate why a solution with higher than average pricing is cost-effective</a:t>
            </a:r>
            <a:r>
              <a:rPr lang="en-US" sz="2000" dirty="0"/>
              <a:t> </a:t>
            </a:r>
            <a:endParaRPr lang="en-US" sz="2000" dirty="0" smtClean="0"/>
          </a:p>
          <a:p>
            <a:pPr lvl="2"/>
            <a:r>
              <a:rPr lang="en-US" sz="2000" dirty="0" smtClean="0"/>
              <a:t>Service Providers may work with the applicant to help them understand the technical needs for this expensive solution. </a:t>
            </a:r>
          </a:p>
        </p:txBody>
      </p:sp>
      <p:sp>
        <p:nvSpPr>
          <p:cNvPr id="2" name="Text Placeholder 1"/>
          <p:cNvSpPr>
            <a:spLocks noGrp="1"/>
          </p:cNvSpPr>
          <p:nvPr>
            <p:ph type="body" sz="quarter" idx="11"/>
          </p:nvPr>
        </p:nvSpPr>
        <p:spPr/>
        <p:txBody>
          <a:bodyPr/>
          <a:lstStyle/>
          <a:p>
            <a:r>
              <a:rPr lang="en-US" dirty="0"/>
              <a:t>Cost Effectiveness</a:t>
            </a:r>
          </a:p>
        </p:txBody>
      </p:sp>
      <p:sp>
        <p:nvSpPr>
          <p:cNvPr id="3" name="Text Placeholder 2"/>
          <p:cNvSpPr>
            <a:spLocks noGrp="1"/>
          </p:cNvSpPr>
          <p:nvPr>
            <p:ph type="body" sz="quarter" idx="12"/>
          </p:nvPr>
        </p:nvSpPr>
        <p:spPr>
          <a:xfrm>
            <a:off x="3048000" y="381000"/>
            <a:ext cx="5638800" cy="533400"/>
          </a:xfrm>
        </p:spPr>
        <p:txBody>
          <a:bodyPr/>
          <a:lstStyle/>
          <a:p>
            <a:r>
              <a:rPr lang="en-US" dirty="0" smtClean="0"/>
              <a:t>Fair and Open Competition</a:t>
            </a:r>
            <a:endParaRPr lang="en-US" dirty="0"/>
          </a:p>
        </p:txBody>
      </p:sp>
    </p:spTree>
    <p:extLst>
      <p:ext uri="{BB962C8B-B14F-4D97-AF65-F5344CB8AC3E}">
        <p14:creationId xmlns:p14="http://schemas.microsoft.com/office/powerpoint/2010/main" val="2013468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lstStyle/>
          <a:p>
            <a:r>
              <a:rPr lang="en-US" dirty="0" smtClean="0"/>
              <a:t>Can’t use E-rate to get free stuff (ineligible or eligible)</a:t>
            </a:r>
          </a:p>
          <a:p>
            <a:r>
              <a:rPr lang="en-US" dirty="0" smtClean="0"/>
              <a:t>Must deduct the value of the “free stuff”, discounts, trade-in etc, from the pre-discount amount in order get equal comparison between offerings</a:t>
            </a:r>
          </a:p>
          <a:p>
            <a:pPr lvl="2">
              <a:buNone/>
            </a:pPr>
            <a:r>
              <a:rPr lang="en-US" sz="2600" b="1" dirty="0" smtClean="0">
                <a:solidFill>
                  <a:schemeClr val="accent4"/>
                </a:solidFill>
              </a:rPr>
              <a:t>Example</a:t>
            </a:r>
            <a:r>
              <a:rPr lang="en-US" sz="2600" b="1" dirty="0" smtClean="0">
                <a:solidFill>
                  <a:srgbClr val="002060"/>
                </a:solidFill>
              </a:rPr>
              <a:t>:</a:t>
            </a:r>
            <a:r>
              <a:rPr lang="en-US" sz="2600" dirty="0" smtClean="0"/>
              <a:t> Discount rebate</a:t>
            </a:r>
          </a:p>
          <a:p>
            <a:pPr lvl="3"/>
            <a:r>
              <a:rPr lang="en-US" sz="2400" dirty="0" smtClean="0"/>
              <a:t>Cost for product = $100 pre-discount</a:t>
            </a:r>
          </a:p>
          <a:p>
            <a:pPr lvl="3"/>
            <a:r>
              <a:rPr lang="en-US" sz="2400" dirty="0" smtClean="0"/>
              <a:t>Rebate of 20% is available</a:t>
            </a:r>
          </a:p>
          <a:p>
            <a:pPr lvl="3"/>
            <a:r>
              <a:rPr lang="en-US" sz="2400" dirty="0" smtClean="0"/>
              <a:t>Can </a:t>
            </a:r>
            <a:r>
              <a:rPr lang="en-US" sz="2400" b="1" dirty="0" smtClean="0">
                <a:solidFill>
                  <a:schemeClr val="accent4"/>
                </a:solidFill>
              </a:rPr>
              <a:t>ONLY</a:t>
            </a:r>
            <a:r>
              <a:rPr lang="en-US" sz="2400" b="1" dirty="0" smtClean="0">
                <a:solidFill>
                  <a:srgbClr val="002060"/>
                </a:solidFill>
              </a:rPr>
              <a:t> </a:t>
            </a:r>
            <a:r>
              <a:rPr lang="en-US" sz="2400" dirty="0" smtClean="0"/>
              <a:t>apply for $80 ($100*80%) pre-discount</a:t>
            </a:r>
          </a:p>
          <a:p>
            <a:endParaRPr lang="en-US" sz="2800" dirty="0" smtClean="0"/>
          </a:p>
        </p:txBody>
      </p:sp>
      <p:sp>
        <p:nvSpPr>
          <p:cNvPr id="2" name="Text Placeholder 1"/>
          <p:cNvSpPr>
            <a:spLocks noGrp="1"/>
          </p:cNvSpPr>
          <p:nvPr>
            <p:ph type="body" sz="quarter" idx="11"/>
          </p:nvPr>
        </p:nvSpPr>
        <p:spPr/>
        <p:txBody>
          <a:bodyPr/>
          <a:lstStyle/>
          <a:p>
            <a:r>
              <a:rPr lang="en-US" dirty="0"/>
              <a:t>Free Services</a:t>
            </a:r>
          </a:p>
        </p:txBody>
      </p:sp>
      <p:sp>
        <p:nvSpPr>
          <p:cNvPr id="3" name="Text Placeholder 2"/>
          <p:cNvSpPr>
            <a:spLocks noGrp="1"/>
          </p:cNvSpPr>
          <p:nvPr>
            <p:ph type="body" sz="quarter" idx="12"/>
          </p:nvPr>
        </p:nvSpPr>
        <p:spPr>
          <a:xfrm>
            <a:off x="2819400" y="381000"/>
            <a:ext cx="5867400" cy="533400"/>
          </a:xfrm>
        </p:spPr>
        <p:txBody>
          <a:bodyPr/>
          <a:lstStyle/>
          <a:p>
            <a:r>
              <a:rPr lang="en-US" dirty="0"/>
              <a:t>Fair and Open Competition</a:t>
            </a:r>
          </a:p>
        </p:txBody>
      </p:sp>
    </p:spTree>
    <p:extLst>
      <p:ext uri="{BB962C8B-B14F-4D97-AF65-F5344CB8AC3E}">
        <p14:creationId xmlns:p14="http://schemas.microsoft.com/office/powerpoint/2010/main" val="2203593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dirty="0" smtClean="0"/>
              <a:t>Know Your Role </a:t>
            </a:r>
          </a:p>
          <a:p>
            <a:pPr>
              <a:lnSpc>
                <a:spcPct val="90000"/>
              </a:lnSpc>
            </a:pPr>
            <a:r>
              <a:rPr lang="en-US" dirty="0" smtClean="0"/>
              <a:t>Technology Plans</a:t>
            </a:r>
          </a:p>
          <a:p>
            <a:pPr>
              <a:lnSpc>
                <a:spcPct val="90000"/>
              </a:lnSpc>
            </a:pPr>
            <a:r>
              <a:rPr lang="en-US" dirty="0" smtClean="0"/>
              <a:t>Fair and Open Competition</a:t>
            </a:r>
          </a:p>
          <a:p>
            <a:pPr>
              <a:lnSpc>
                <a:spcPct val="90000"/>
              </a:lnSpc>
            </a:pPr>
            <a:r>
              <a:rPr lang="en-US" dirty="0"/>
              <a:t>Lowest Corresponding </a:t>
            </a:r>
            <a:r>
              <a:rPr lang="en-US" dirty="0" smtClean="0"/>
              <a:t>Price</a:t>
            </a:r>
          </a:p>
          <a:p>
            <a:pPr>
              <a:lnSpc>
                <a:spcPct val="90000"/>
              </a:lnSpc>
            </a:pPr>
            <a:r>
              <a:rPr lang="en-US" dirty="0" smtClean="0"/>
              <a:t>Contracts</a:t>
            </a:r>
          </a:p>
          <a:p>
            <a:pPr>
              <a:lnSpc>
                <a:spcPct val="90000"/>
              </a:lnSpc>
            </a:pPr>
            <a:r>
              <a:rPr lang="en-US" dirty="0" smtClean="0"/>
              <a:t>Pre-Commitment Issues</a:t>
            </a:r>
          </a:p>
          <a:p>
            <a:pPr>
              <a:lnSpc>
                <a:spcPct val="90000"/>
              </a:lnSpc>
            </a:pPr>
            <a:r>
              <a:rPr lang="en-US" dirty="0" smtClean="0"/>
              <a:t>Document Retention</a:t>
            </a:r>
          </a:p>
          <a:p>
            <a:pPr>
              <a:lnSpc>
                <a:spcPct val="90000"/>
              </a:lnSpc>
            </a:pPr>
            <a:endParaRPr lang="en-US" dirty="0" smtClean="0"/>
          </a:p>
        </p:txBody>
      </p:sp>
      <p:sp>
        <p:nvSpPr>
          <p:cNvPr id="10243" name="Text Placeholder 2"/>
          <p:cNvSpPr>
            <a:spLocks noGrp="1"/>
          </p:cNvSpPr>
          <p:nvPr>
            <p:ph type="body" sz="quarter" idx="11"/>
          </p:nvPr>
        </p:nvSpPr>
        <p:spPr bwMode="auto">
          <a:xfrm>
            <a:off x="457200" y="1524000"/>
            <a:ext cx="8229600" cy="609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Overview</a:t>
            </a:r>
          </a:p>
        </p:txBody>
      </p:sp>
      <p:sp>
        <p:nvSpPr>
          <p:cNvPr id="10244" name="Text Placeholder 3"/>
          <p:cNvSpPr>
            <a:spLocks noGrp="1"/>
          </p:cNvSpPr>
          <p:nvPr>
            <p:ph type="body"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Overview</a:t>
            </a:r>
          </a:p>
        </p:txBody>
      </p:sp>
    </p:spTree>
    <p:extLst>
      <p:ext uri="{BB962C8B-B14F-4D97-AF65-F5344CB8AC3E}">
        <p14:creationId xmlns:p14="http://schemas.microsoft.com/office/powerpoint/2010/main" val="744399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a:xfrm>
            <a:off x="457200" y="1905000"/>
            <a:ext cx="8229600" cy="4267200"/>
          </a:xfrm>
        </p:spPr>
        <p:txBody>
          <a:bodyPr/>
          <a:lstStyle/>
          <a:p>
            <a:pPr>
              <a:lnSpc>
                <a:spcPct val="90000"/>
              </a:lnSpc>
              <a:spcBef>
                <a:spcPts val="500"/>
              </a:spcBef>
              <a:spcAft>
                <a:spcPts val="500"/>
              </a:spcAft>
            </a:pPr>
            <a:r>
              <a:rPr lang="en-US" dirty="0" smtClean="0"/>
              <a:t>A proportionate cost allocation is required between eligible and ineligible components. </a:t>
            </a:r>
          </a:p>
          <a:p>
            <a:pPr>
              <a:lnSpc>
                <a:spcPct val="90000"/>
              </a:lnSpc>
              <a:spcBef>
                <a:spcPts val="500"/>
              </a:spcBef>
              <a:spcAft>
                <a:spcPts val="500"/>
              </a:spcAft>
            </a:pPr>
            <a:r>
              <a:rPr lang="en-US" dirty="0" smtClean="0"/>
              <a:t>Cost of eligible goods and services cannot be inflated to cover the “free” ineligible stuff</a:t>
            </a:r>
          </a:p>
          <a:p>
            <a:pPr lvl="1">
              <a:buNone/>
            </a:pPr>
            <a:r>
              <a:rPr lang="en-US" b="1" dirty="0" smtClean="0">
                <a:solidFill>
                  <a:schemeClr val="accent4"/>
                </a:solidFill>
              </a:rPr>
              <a:t>Example</a:t>
            </a:r>
            <a:r>
              <a:rPr lang="en-US" b="1" dirty="0" smtClean="0">
                <a:solidFill>
                  <a:srgbClr val="002060"/>
                </a:solidFill>
              </a:rPr>
              <a:t>:</a:t>
            </a:r>
            <a:r>
              <a:rPr lang="en-US" dirty="0" smtClean="0"/>
              <a:t> “Free products” included in a bid</a:t>
            </a:r>
          </a:p>
          <a:p>
            <a:pPr lvl="1"/>
            <a:r>
              <a:rPr lang="en-US" sz="2400" dirty="0" smtClean="0"/>
              <a:t>Vendor A: $10,000 products includes $1,000 of free ineligible products (Deduct $1,000 free products) </a:t>
            </a:r>
          </a:p>
          <a:p>
            <a:pPr lvl="1"/>
            <a:r>
              <a:rPr lang="en-US" sz="2400" dirty="0" smtClean="0"/>
              <a:t>Vendor B: $8,000 for eligible products – no free products</a:t>
            </a:r>
          </a:p>
          <a:p>
            <a:pPr lvl="1"/>
            <a:r>
              <a:rPr lang="en-US" sz="2400" dirty="0" smtClean="0"/>
              <a:t>Must compare:</a:t>
            </a:r>
          </a:p>
          <a:p>
            <a:pPr lvl="2"/>
            <a:r>
              <a:rPr lang="en-US" sz="2000" dirty="0" smtClean="0"/>
              <a:t>Vendor A: </a:t>
            </a:r>
            <a:r>
              <a:rPr lang="en-US" sz="2000" b="1" dirty="0" smtClean="0">
                <a:solidFill>
                  <a:srgbClr val="002060"/>
                </a:solidFill>
              </a:rPr>
              <a:t>$9,000 </a:t>
            </a:r>
            <a:r>
              <a:rPr lang="en-US" sz="2000" dirty="0" smtClean="0"/>
              <a:t>($10,000 -$1,000) to Vendor B: </a:t>
            </a:r>
            <a:r>
              <a:rPr lang="en-US" sz="2000" b="1" dirty="0" smtClean="0">
                <a:solidFill>
                  <a:srgbClr val="002060"/>
                </a:solidFill>
              </a:rPr>
              <a:t>$8,000</a:t>
            </a:r>
          </a:p>
          <a:p>
            <a:pPr>
              <a:lnSpc>
                <a:spcPct val="90000"/>
              </a:lnSpc>
              <a:spcBef>
                <a:spcPts val="500"/>
              </a:spcBef>
              <a:spcAft>
                <a:spcPts val="500"/>
              </a:spcAft>
            </a:pPr>
            <a:endParaRPr lang="en-US" sz="2800" dirty="0" smtClean="0"/>
          </a:p>
        </p:txBody>
      </p:sp>
      <p:sp>
        <p:nvSpPr>
          <p:cNvPr id="2" name="Text Placeholder 1"/>
          <p:cNvSpPr>
            <a:spLocks noGrp="1"/>
          </p:cNvSpPr>
          <p:nvPr>
            <p:ph type="body" sz="quarter" idx="11"/>
          </p:nvPr>
        </p:nvSpPr>
        <p:spPr>
          <a:xfrm>
            <a:off x="457200" y="1371600"/>
            <a:ext cx="8229600" cy="609600"/>
          </a:xfrm>
        </p:spPr>
        <p:txBody>
          <a:bodyPr/>
          <a:lstStyle/>
          <a:p>
            <a:r>
              <a:rPr lang="en-US" dirty="0" smtClean="0"/>
              <a:t>Free Services</a:t>
            </a:r>
            <a:endParaRPr lang="en-US" dirty="0"/>
          </a:p>
        </p:txBody>
      </p:sp>
      <p:sp>
        <p:nvSpPr>
          <p:cNvPr id="3" name="Text Placeholder 2"/>
          <p:cNvSpPr>
            <a:spLocks noGrp="1"/>
          </p:cNvSpPr>
          <p:nvPr>
            <p:ph type="body" sz="quarter" idx="12"/>
          </p:nvPr>
        </p:nvSpPr>
        <p:spPr>
          <a:xfrm>
            <a:off x="3429000" y="381000"/>
            <a:ext cx="5257800" cy="533400"/>
          </a:xfrm>
        </p:spPr>
        <p:txBody>
          <a:bodyPr/>
          <a:lstStyle/>
          <a:p>
            <a:r>
              <a:rPr lang="en-US" dirty="0"/>
              <a:t>Fair and Open Competition</a:t>
            </a:r>
          </a:p>
        </p:txBody>
      </p:sp>
    </p:spTree>
    <p:extLst>
      <p:ext uri="{BB962C8B-B14F-4D97-AF65-F5344CB8AC3E}">
        <p14:creationId xmlns:p14="http://schemas.microsoft.com/office/powerpoint/2010/main" val="1179888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47 </a:t>
            </a:r>
            <a:r>
              <a:rPr lang="en-US" dirty="0"/>
              <a:t>CFR § 54.500(f): Lowest corresponding price is the lowest price that a service provider charges to non-residential customers who are similarly situated to a particular school, library, or library consortium for similar services</a:t>
            </a:r>
            <a:r>
              <a:rPr lang="en-US" dirty="0" smtClean="0"/>
              <a:t>.</a:t>
            </a:r>
          </a:p>
        </p:txBody>
      </p:sp>
      <p:sp>
        <p:nvSpPr>
          <p:cNvPr id="3" name="Text Placeholder 2"/>
          <p:cNvSpPr>
            <a:spLocks noGrp="1"/>
          </p:cNvSpPr>
          <p:nvPr>
            <p:ph type="body" sz="quarter" idx="11"/>
          </p:nvPr>
        </p:nvSpPr>
        <p:spPr/>
        <p:txBody>
          <a:bodyPr/>
          <a:lstStyle/>
          <a:p>
            <a:r>
              <a:rPr lang="en-US" dirty="0" smtClean="0"/>
              <a:t>What is the Lowest Corresponding Price (LCP) rule?</a:t>
            </a:r>
            <a:endParaRPr lang="en-US" dirty="0"/>
          </a:p>
        </p:txBody>
      </p:sp>
      <p:sp>
        <p:nvSpPr>
          <p:cNvPr id="4" name="Text Placeholder 3"/>
          <p:cNvSpPr>
            <a:spLocks noGrp="1"/>
          </p:cNvSpPr>
          <p:nvPr>
            <p:ph type="body" sz="quarter" idx="12"/>
          </p:nvPr>
        </p:nvSpPr>
        <p:spPr>
          <a:xfrm>
            <a:off x="2571750" y="381000"/>
            <a:ext cx="6115050" cy="533400"/>
          </a:xfrm>
        </p:spPr>
        <p:txBody>
          <a:bodyPr/>
          <a:lstStyle/>
          <a:p>
            <a:r>
              <a:rPr lang="en-US" dirty="0" smtClean="0"/>
              <a:t>Lowest Corresponding Price</a:t>
            </a:r>
            <a:endParaRPr lang="en-US" dirty="0"/>
          </a:p>
        </p:txBody>
      </p:sp>
    </p:spTree>
    <p:extLst>
      <p:ext uri="{BB962C8B-B14F-4D97-AF65-F5344CB8AC3E}">
        <p14:creationId xmlns:p14="http://schemas.microsoft.com/office/powerpoint/2010/main" val="3184158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47 </a:t>
            </a:r>
            <a:r>
              <a:rPr lang="en-US" dirty="0"/>
              <a:t>CFR § 54.511(b): Providers of eligible services shall not charge schools, school districts, libraries, library consortia, or consortia including any of these entities a price above the lowest corresponding price for supported services, unless the Commission, with respect to interstate services or the state commission with respect to intrastate services, finds that the lowest corresponding price is not compensatory. </a:t>
            </a:r>
          </a:p>
        </p:txBody>
      </p:sp>
      <p:sp>
        <p:nvSpPr>
          <p:cNvPr id="3" name="Text Placeholder 2"/>
          <p:cNvSpPr>
            <a:spLocks noGrp="1"/>
          </p:cNvSpPr>
          <p:nvPr>
            <p:ph type="body" sz="quarter" idx="11"/>
          </p:nvPr>
        </p:nvSpPr>
        <p:spPr/>
        <p:txBody>
          <a:bodyPr/>
          <a:lstStyle/>
          <a:p>
            <a:r>
              <a:rPr lang="en-US" dirty="0" smtClean="0"/>
              <a:t>What is the Lowest Corresponding Price (LCP) rule? (cont.)</a:t>
            </a:r>
            <a:endParaRPr lang="en-US" dirty="0"/>
          </a:p>
        </p:txBody>
      </p:sp>
      <p:sp>
        <p:nvSpPr>
          <p:cNvPr id="4" name="Text Placeholder 3"/>
          <p:cNvSpPr>
            <a:spLocks noGrp="1"/>
          </p:cNvSpPr>
          <p:nvPr>
            <p:ph type="body" sz="quarter" idx="12"/>
          </p:nvPr>
        </p:nvSpPr>
        <p:spPr>
          <a:xfrm>
            <a:off x="2571750" y="381000"/>
            <a:ext cx="6115050" cy="533400"/>
          </a:xfrm>
        </p:spPr>
        <p:txBody>
          <a:bodyPr/>
          <a:lstStyle/>
          <a:p>
            <a:r>
              <a:rPr lang="en-US" dirty="0" smtClean="0"/>
              <a:t>Lowest Corresponding Price</a:t>
            </a:r>
            <a:endParaRPr lang="en-US" dirty="0"/>
          </a:p>
        </p:txBody>
      </p:sp>
    </p:spTree>
    <p:extLst>
      <p:ext uri="{BB962C8B-B14F-4D97-AF65-F5344CB8AC3E}">
        <p14:creationId xmlns:p14="http://schemas.microsoft.com/office/powerpoint/2010/main" val="2196505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To </a:t>
            </a:r>
            <a:r>
              <a:rPr lang="en-US" dirty="0"/>
              <a:t>ensure that </a:t>
            </a:r>
            <a:r>
              <a:rPr lang="en-US" dirty="0" smtClean="0"/>
              <a:t>service </a:t>
            </a:r>
            <a:r>
              <a:rPr lang="en-US" dirty="0"/>
              <a:t>p</a:t>
            </a:r>
            <a:r>
              <a:rPr lang="en-US" dirty="0" smtClean="0"/>
              <a:t>roviders </a:t>
            </a:r>
            <a:r>
              <a:rPr lang="en-US" dirty="0"/>
              <a:t>do not charge schools and libraries in the E-rate program more than they would charge their other customers for the same services</a:t>
            </a:r>
            <a:r>
              <a:rPr lang="en-US" dirty="0" smtClean="0"/>
              <a:t>.</a:t>
            </a:r>
          </a:p>
          <a:p>
            <a:r>
              <a:rPr lang="en-US" dirty="0"/>
              <a:t>To ensure that any lack of experience in negotiating in a service market does not prevent applicants from receiving competitive </a:t>
            </a:r>
            <a:r>
              <a:rPr lang="en-US" dirty="0" smtClean="0"/>
              <a:t>prices.</a:t>
            </a:r>
            <a:endParaRPr lang="en-US" dirty="0"/>
          </a:p>
        </p:txBody>
      </p:sp>
      <p:sp>
        <p:nvSpPr>
          <p:cNvPr id="3" name="Text Placeholder 2"/>
          <p:cNvSpPr>
            <a:spLocks noGrp="1"/>
          </p:cNvSpPr>
          <p:nvPr>
            <p:ph type="body" sz="quarter" idx="11"/>
          </p:nvPr>
        </p:nvSpPr>
        <p:spPr/>
        <p:txBody>
          <a:bodyPr/>
          <a:lstStyle/>
          <a:p>
            <a:r>
              <a:rPr lang="en-US" dirty="0" smtClean="0"/>
              <a:t>What is the purpose of the LCP rule?</a:t>
            </a:r>
            <a:endParaRPr lang="en-US" dirty="0"/>
          </a:p>
        </p:txBody>
      </p:sp>
      <p:sp>
        <p:nvSpPr>
          <p:cNvPr id="4" name="Text Placeholder 3"/>
          <p:cNvSpPr>
            <a:spLocks noGrp="1"/>
          </p:cNvSpPr>
          <p:nvPr>
            <p:ph type="body" sz="quarter" idx="12"/>
          </p:nvPr>
        </p:nvSpPr>
        <p:spPr>
          <a:xfrm>
            <a:off x="2571750" y="381000"/>
            <a:ext cx="6115050" cy="533400"/>
          </a:xfrm>
        </p:spPr>
        <p:txBody>
          <a:bodyPr/>
          <a:lstStyle/>
          <a:p>
            <a:r>
              <a:rPr lang="en-US" dirty="0" smtClean="0"/>
              <a:t>Lowest Corresponding Price</a:t>
            </a:r>
            <a:endParaRPr lang="en-US" dirty="0"/>
          </a:p>
        </p:txBody>
      </p:sp>
    </p:spTree>
    <p:extLst>
      <p:ext uri="{BB962C8B-B14F-4D97-AF65-F5344CB8AC3E}">
        <p14:creationId xmlns:p14="http://schemas.microsoft.com/office/powerpoint/2010/main" val="998091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Service </a:t>
            </a:r>
            <a:r>
              <a:rPr lang="en-US" dirty="0"/>
              <a:t>providers are required to offer schools and libraries their services at the lowest corresponding prices throughout their geographic service areas.  The “geographic service area” is the area in which a serviced provider is seeking to serve customers with any of its E-rate services</a:t>
            </a:r>
            <a:r>
              <a:rPr lang="en-US" dirty="0" smtClean="0"/>
              <a:t>.</a:t>
            </a:r>
          </a:p>
        </p:txBody>
      </p:sp>
      <p:sp>
        <p:nvSpPr>
          <p:cNvPr id="3" name="Text Placeholder 2"/>
          <p:cNvSpPr>
            <a:spLocks noGrp="1"/>
          </p:cNvSpPr>
          <p:nvPr>
            <p:ph type="body" sz="quarter" idx="11"/>
          </p:nvPr>
        </p:nvSpPr>
        <p:spPr/>
        <p:txBody>
          <a:bodyPr/>
          <a:lstStyle/>
          <a:p>
            <a:r>
              <a:rPr lang="en-US" dirty="0" smtClean="0"/>
              <a:t>What is “similarly situated”?</a:t>
            </a:r>
            <a:endParaRPr lang="en-US" dirty="0"/>
          </a:p>
        </p:txBody>
      </p:sp>
      <p:sp>
        <p:nvSpPr>
          <p:cNvPr id="4" name="Text Placeholder 3"/>
          <p:cNvSpPr>
            <a:spLocks noGrp="1"/>
          </p:cNvSpPr>
          <p:nvPr>
            <p:ph type="body" sz="quarter" idx="12"/>
          </p:nvPr>
        </p:nvSpPr>
        <p:spPr>
          <a:xfrm>
            <a:off x="2571750" y="381000"/>
            <a:ext cx="6115050" cy="533400"/>
          </a:xfrm>
        </p:spPr>
        <p:txBody>
          <a:bodyPr/>
          <a:lstStyle/>
          <a:p>
            <a:r>
              <a:rPr lang="en-US" dirty="0" smtClean="0"/>
              <a:t>Lowest Corresponding Price</a:t>
            </a:r>
            <a:endParaRPr lang="en-US" dirty="0"/>
          </a:p>
        </p:txBody>
      </p:sp>
    </p:spTree>
    <p:extLst>
      <p:ext uri="{BB962C8B-B14F-4D97-AF65-F5344CB8AC3E}">
        <p14:creationId xmlns:p14="http://schemas.microsoft.com/office/powerpoint/2010/main" val="49902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dirty="0" smtClean="0"/>
              <a:t>Service </a:t>
            </a:r>
            <a:r>
              <a:rPr lang="en-US" dirty="0"/>
              <a:t>providers may not avoid the obligation to offer the lowest corresponding price to schools and libraries for interstate services by arguing that none of their non-residential customers are identically situated to a school or library or that none of their service contracts cover services identical to those sought by a school or library. </a:t>
            </a:r>
          </a:p>
        </p:txBody>
      </p:sp>
      <p:sp>
        <p:nvSpPr>
          <p:cNvPr id="3" name="Text Placeholder 2"/>
          <p:cNvSpPr>
            <a:spLocks noGrp="1"/>
          </p:cNvSpPr>
          <p:nvPr>
            <p:ph type="body" sz="quarter" idx="11"/>
          </p:nvPr>
        </p:nvSpPr>
        <p:spPr/>
        <p:txBody>
          <a:bodyPr/>
          <a:lstStyle/>
          <a:p>
            <a:r>
              <a:rPr lang="en-US" dirty="0" smtClean="0"/>
              <a:t>What is “similarly situated”? (cont.)</a:t>
            </a:r>
            <a:endParaRPr lang="en-US" dirty="0"/>
          </a:p>
        </p:txBody>
      </p:sp>
      <p:sp>
        <p:nvSpPr>
          <p:cNvPr id="4" name="Text Placeholder 3"/>
          <p:cNvSpPr>
            <a:spLocks noGrp="1"/>
          </p:cNvSpPr>
          <p:nvPr>
            <p:ph type="body" sz="quarter" idx="12"/>
          </p:nvPr>
        </p:nvSpPr>
        <p:spPr>
          <a:xfrm>
            <a:off x="2571750" y="381000"/>
            <a:ext cx="6115050" cy="533400"/>
          </a:xfrm>
        </p:spPr>
        <p:txBody>
          <a:bodyPr/>
          <a:lstStyle/>
          <a:p>
            <a:r>
              <a:rPr lang="en-US" dirty="0" smtClean="0"/>
              <a:t>Lowest Corresponding Price</a:t>
            </a:r>
            <a:endParaRPr lang="en-US" dirty="0"/>
          </a:p>
        </p:txBody>
      </p:sp>
    </p:spTree>
    <p:extLst>
      <p:ext uri="{BB962C8B-B14F-4D97-AF65-F5344CB8AC3E}">
        <p14:creationId xmlns:p14="http://schemas.microsoft.com/office/powerpoint/2010/main" val="827269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The </a:t>
            </a:r>
            <a:r>
              <a:rPr lang="en-US" dirty="0"/>
              <a:t>Commission will only permit providers to offer schools and libraries prices above prices charged to other similarly situated customers when those providers can show that they face demonstrably and significantly higher costs to serve the school or library seeking service.  Factors that could affect the cost of service – volume, mileage from facility, and length of contract</a:t>
            </a:r>
            <a:r>
              <a:rPr lang="en-US" dirty="0" smtClean="0"/>
              <a:t>.</a:t>
            </a:r>
          </a:p>
          <a:p>
            <a:r>
              <a:rPr lang="en-US" dirty="0" smtClean="0"/>
              <a:t>Similar </a:t>
            </a:r>
            <a:r>
              <a:rPr lang="en-US" dirty="0"/>
              <a:t>services include those provided under contract as well as those provided under tariff.</a:t>
            </a:r>
            <a:r>
              <a:rPr lang="en-US" dirty="0" smtClean="0"/>
              <a:t> </a:t>
            </a:r>
            <a:endParaRPr lang="en-US" dirty="0"/>
          </a:p>
        </p:txBody>
      </p:sp>
      <p:sp>
        <p:nvSpPr>
          <p:cNvPr id="3" name="Text Placeholder 2"/>
          <p:cNvSpPr>
            <a:spLocks noGrp="1"/>
          </p:cNvSpPr>
          <p:nvPr>
            <p:ph type="body" sz="quarter" idx="11"/>
          </p:nvPr>
        </p:nvSpPr>
        <p:spPr/>
        <p:txBody>
          <a:bodyPr/>
          <a:lstStyle/>
          <a:p>
            <a:r>
              <a:rPr lang="en-US" dirty="0" smtClean="0"/>
              <a:t>What is “similarly situated”? (cont.)</a:t>
            </a:r>
            <a:endParaRPr lang="en-US" dirty="0"/>
          </a:p>
        </p:txBody>
      </p:sp>
      <p:sp>
        <p:nvSpPr>
          <p:cNvPr id="4" name="Text Placeholder 3"/>
          <p:cNvSpPr>
            <a:spLocks noGrp="1"/>
          </p:cNvSpPr>
          <p:nvPr>
            <p:ph type="body" sz="quarter" idx="12"/>
          </p:nvPr>
        </p:nvSpPr>
        <p:spPr>
          <a:xfrm>
            <a:off x="2571750" y="381000"/>
            <a:ext cx="6115050" cy="533400"/>
          </a:xfrm>
        </p:spPr>
        <p:txBody>
          <a:bodyPr/>
          <a:lstStyle/>
          <a:p>
            <a:r>
              <a:rPr lang="en-US" dirty="0" smtClean="0"/>
              <a:t>Lowest Corresponding Price</a:t>
            </a:r>
            <a:endParaRPr lang="en-US" dirty="0"/>
          </a:p>
        </p:txBody>
      </p:sp>
    </p:spTree>
    <p:extLst>
      <p:ext uri="{BB962C8B-B14F-4D97-AF65-F5344CB8AC3E}">
        <p14:creationId xmlns:p14="http://schemas.microsoft.com/office/powerpoint/2010/main" val="143301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dirty="0"/>
              <a:t>All service providers regardless of the size of the company!</a:t>
            </a:r>
          </a:p>
          <a:p>
            <a:pPr lvl="0"/>
            <a:r>
              <a:rPr lang="en-US" dirty="0"/>
              <a:t>The applicant is not obligated to ask for the LCP, but must receive it</a:t>
            </a:r>
            <a:r>
              <a:rPr lang="en-US" dirty="0" smtClean="0"/>
              <a:t>!</a:t>
            </a:r>
            <a:r>
              <a:rPr lang="en-US" dirty="0"/>
              <a:t> </a:t>
            </a:r>
          </a:p>
        </p:txBody>
      </p:sp>
      <p:sp>
        <p:nvSpPr>
          <p:cNvPr id="3" name="Text Placeholder 2"/>
          <p:cNvSpPr>
            <a:spLocks noGrp="1"/>
          </p:cNvSpPr>
          <p:nvPr>
            <p:ph type="body" sz="quarter" idx="11"/>
          </p:nvPr>
        </p:nvSpPr>
        <p:spPr/>
        <p:txBody>
          <a:bodyPr/>
          <a:lstStyle/>
          <a:p>
            <a:r>
              <a:rPr lang="en-US" dirty="0" smtClean="0"/>
              <a:t>Who is responsible for ensuring the LCP is provided?</a:t>
            </a:r>
            <a:endParaRPr lang="en-US" dirty="0"/>
          </a:p>
        </p:txBody>
      </p:sp>
      <p:sp>
        <p:nvSpPr>
          <p:cNvPr id="4" name="Text Placeholder 3"/>
          <p:cNvSpPr>
            <a:spLocks noGrp="1"/>
          </p:cNvSpPr>
          <p:nvPr>
            <p:ph type="body" sz="quarter" idx="12"/>
          </p:nvPr>
        </p:nvSpPr>
        <p:spPr>
          <a:xfrm>
            <a:off x="2571750" y="381000"/>
            <a:ext cx="6115050" cy="533400"/>
          </a:xfrm>
        </p:spPr>
        <p:txBody>
          <a:bodyPr/>
          <a:lstStyle/>
          <a:p>
            <a:r>
              <a:rPr lang="en-US" dirty="0" smtClean="0"/>
              <a:t>Lowest Corresponding Price</a:t>
            </a:r>
            <a:endParaRPr lang="en-US" dirty="0"/>
          </a:p>
        </p:txBody>
      </p:sp>
    </p:spTree>
    <p:extLst>
      <p:ext uri="{BB962C8B-B14F-4D97-AF65-F5344CB8AC3E}">
        <p14:creationId xmlns:p14="http://schemas.microsoft.com/office/powerpoint/2010/main" val="504039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09800"/>
            <a:ext cx="8229600" cy="3352800"/>
          </a:xfrm>
        </p:spPr>
        <p:txBody>
          <a:bodyPr/>
          <a:lstStyle/>
          <a:p>
            <a:pPr lvl="0"/>
            <a:r>
              <a:rPr lang="en-US" sz="2400" dirty="0" smtClean="0"/>
              <a:t>A </a:t>
            </a:r>
            <a:r>
              <a:rPr lang="en-US" sz="2400" dirty="0"/>
              <a:t>service provider’s obligation to provide the LCP is not tied to a response to an FCC Form 470 or RFP.  The service provider must charge a rate that is the LCP –</a:t>
            </a:r>
            <a:r>
              <a:rPr lang="en-US" sz="2400" dirty="0" smtClean="0"/>
              <a:t> </a:t>
            </a:r>
            <a:r>
              <a:rPr lang="en-US" sz="2400" dirty="0"/>
              <a:t>it is not sufficient merely just to offer the LCP in a bid response.  If a service provider does not know that a school or library is participating in E-rate and therefore does not offer the LCP rate, the service provider must actually charge the LCP once they realize the school or library is participating in the E-rate program. </a:t>
            </a:r>
          </a:p>
        </p:txBody>
      </p:sp>
      <p:sp>
        <p:nvSpPr>
          <p:cNvPr id="3" name="Text Placeholder 2"/>
          <p:cNvSpPr>
            <a:spLocks noGrp="1"/>
          </p:cNvSpPr>
          <p:nvPr>
            <p:ph type="body" sz="quarter" idx="11"/>
          </p:nvPr>
        </p:nvSpPr>
        <p:spPr>
          <a:xfrm>
            <a:off x="381000" y="1600200"/>
            <a:ext cx="8382000" cy="609600"/>
          </a:xfrm>
        </p:spPr>
        <p:txBody>
          <a:bodyPr/>
          <a:lstStyle/>
          <a:p>
            <a:r>
              <a:rPr lang="en-US" dirty="0" smtClean="0"/>
              <a:t>Who is responsible for ensuring the LCP is provided? (cont.)</a:t>
            </a:r>
            <a:endParaRPr lang="en-US" dirty="0"/>
          </a:p>
        </p:txBody>
      </p:sp>
      <p:sp>
        <p:nvSpPr>
          <p:cNvPr id="4" name="Text Placeholder 3"/>
          <p:cNvSpPr>
            <a:spLocks noGrp="1"/>
          </p:cNvSpPr>
          <p:nvPr>
            <p:ph type="body" sz="quarter" idx="12"/>
          </p:nvPr>
        </p:nvSpPr>
        <p:spPr>
          <a:xfrm>
            <a:off x="2571750" y="381000"/>
            <a:ext cx="6115050" cy="533400"/>
          </a:xfrm>
        </p:spPr>
        <p:txBody>
          <a:bodyPr/>
          <a:lstStyle/>
          <a:p>
            <a:r>
              <a:rPr lang="en-US" dirty="0" smtClean="0"/>
              <a:t>Lowest Corresponding Price</a:t>
            </a:r>
            <a:endParaRPr lang="en-US" dirty="0"/>
          </a:p>
        </p:txBody>
      </p:sp>
    </p:spTree>
    <p:extLst>
      <p:ext uri="{BB962C8B-B14F-4D97-AF65-F5344CB8AC3E}">
        <p14:creationId xmlns:p14="http://schemas.microsoft.com/office/powerpoint/2010/main" val="3744934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09800"/>
            <a:ext cx="8229600" cy="2514600"/>
          </a:xfrm>
        </p:spPr>
        <p:txBody>
          <a:bodyPr/>
          <a:lstStyle/>
          <a:p>
            <a:r>
              <a:rPr lang="en-US" sz="2400" dirty="0" smtClean="0"/>
              <a:t>Note</a:t>
            </a:r>
            <a:r>
              <a:rPr lang="en-US" sz="2400" dirty="0"/>
              <a:t>: A service provider should be aware of a </a:t>
            </a:r>
            <a:r>
              <a:rPr lang="en-US" sz="2400" dirty="0" smtClean="0"/>
              <a:t>school’s </a:t>
            </a:r>
            <a:r>
              <a:rPr lang="en-US" sz="2400" dirty="0"/>
              <a:t>or </a:t>
            </a:r>
            <a:r>
              <a:rPr lang="en-US" sz="2400" dirty="0" smtClean="0"/>
              <a:t>library’s </a:t>
            </a:r>
            <a:r>
              <a:rPr lang="en-US" sz="2400" dirty="0"/>
              <a:t>participation in E-rate prior to the funding year as the service provider receives a copy of the </a:t>
            </a:r>
            <a:r>
              <a:rPr lang="en-US" sz="2400" dirty="0" smtClean="0"/>
              <a:t>FCC Form </a:t>
            </a:r>
            <a:r>
              <a:rPr lang="en-US" sz="2400" dirty="0"/>
              <a:t>471 Receipt </a:t>
            </a:r>
            <a:r>
              <a:rPr lang="en-US" sz="2400" dirty="0" smtClean="0"/>
              <a:t>Acknowledgment </a:t>
            </a:r>
            <a:r>
              <a:rPr lang="en-US" sz="2400" dirty="0"/>
              <a:t>Letter (RAL) for the FRNs on which they are cited. At the very least a service provider will know when they receive a copy of the </a:t>
            </a:r>
            <a:r>
              <a:rPr lang="en-US" sz="2400" dirty="0" smtClean="0"/>
              <a:t>FCDL. </a:t>
            </a:r>
            <a:endParaRPr lang="en-US" sz="2400" dirty="0"/>
          </a:p>
          <a:p>
            <a:pPr lvl="0"/>
            <a:endParaRPr lang="en-US" dirty="0">
              <a:solidFill>
                <a:srgbClr val="FF0000"/>
              </a:solidFill>
            </a:endParaRPr>
          </a:p>
        </p:txBody>
      </p:sp>
      <p:sp>
        <p:nvSpPr>
          <p:cNvPr id="3" name="Text Placeholder 2"/>
          <p:cNvSpPr>
            <a:spLocks noGrp="1"/>
          </p:cNvSpPr>
          <p:nvPr>
            <p:ph type="body" sz="quarter" idx="11"/>
          </p:nvPr>
        </p:nvSpPr>
        <p:spPr>
          <a:xfrm>
            <a:off x="381000" y="1600200"/>
            <a:ext cx="8382000" cy="609600"/>
          </a:xfrm>
        </p:spPr>
        <p:txBody>
          <a:bodyPr/>
          <a:lstStyle/>
          <a:p>
            <a:r>
              <a:rPr lang="en-US" dirty="0" smtClean="0"/>
              <a:t>Who is responsible for ensuring the LCP is provided? (cont.)</a:t>
            </a:r>
            <a:endParaRPr lang="en-US" dirty="0"/>
          </a:p>
        </p:txBody>
      </p:sp>
      <p:sp>
        <p:nvSpPr>
          <p:cNvPr id="4" name="Text Placeholder 3"/>
          <p:cNvSpPr>
            <a:spLocks noGrp="1"/>
          </p:cNvSpPr>
          <p:nvPr>
            <p:ph type="body" sz="quarter" idx="12"/>
          </p:nvPr>
        </p:nvSpPr>
        <p:spPr>
          <a:xfrm>
            <a:off x="2571750" y="381000"/>
            <a:ext cx="6115050" cy="533400"/>
          </a:xfrm>
        </p:spPr>
        <p:txBody>
          <a:bodyPr/>
          <a:lstStyle/>
          <a:p>
            <a:r>
              <a:rPr lang="en-US" dirty="0" smtClean="0"/>
              <a:t>Lowest Corresponding Price</a:t>
            </a:r>
            <a:endParaRPr lang="en-US" dirty="0"/>
          </a:p>
        </p:txBody>
      </p:sp>
    </p:spTree>
    <p:extLst>
      <p:ext uri="{BB962C8B-B14F-4D97-AF65-F5344CB8AC3E}">
        <p14:creationId xmlns:p14="http://schemas.microsoft.com/office/powerpoint/2010/main" val="3396554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447800"/>
            <a:ext cx="8229600" cy="4800600"/>
          </a:xfrm>
        </p:spPr>
        <p:txBody>
          <a:bodyPr/>
          <a:lstStyle/>
          <a:p>
            <a:r>
              <a:rPr lang="en-US" sz="2400" b="1" dirty="0" smtClean="0">
                <a:solidFill>
                  <a:srgbClr val="0070C0"/>
                </a:solidFill>
              </a:rPr>
              <a:t>Applicants</a:t>
            </a:r>
          </a:p>
          <a:p>
            <a:pPr lvl="1"/>
            <a:r>
              <a:rPr lang="en-US" sz="2000" dirty="0" smtClean="0"/>
              <a:t>Write tech plan (Priority 2 services only), file FCC Form 470 and write RFP, evaluate bids, select provider, document the process, file FCC Form 471 and Item 21, get tech plan approved, file FCC Form 486, select invoice method, file BEARs, retain docs</a:t>
            </a:r>
          </a:p>
          <a:p>
            <a:r>
              <a:rPr lang="en-US" sz="2400" b="1" dirty="0" smtClean="0">
                <a:solidFill>
                  <a:srgbClr val="0070C0"/>
                </a:solidFill>
              </a:rPr>
              <a:t>Service Providers</a:t>
            </a:r>
          </a:p>
          <a:p>
            <a:pPr lvl="1"/>
            <a:r>
              <a:rPr lang="en-US" sz="2000" dirty="0" smtClean="0"/>
              <a:t>Respond to FCC Forms 470/RFPs, assist with preparing Item 21 attachments, provide technical answers on questions regarding specific goods and services requested, but NOT on competitive bidding; file SPIs and/or approve BEARs; file SPAC, retain docs</a:t>
            </a:r>
          </a:p>
          <a:p>
            <a:r>
              <a:rPr lang="en-US" sz="2400" b="1" dirty="0" smtClean="0">
                <a:solidFill>
                  <a:srgbClr val="0070C0"/>
                </a:solidFill>
              </a:rPr>
              <a:t>Consultants</a:t>
            </a:r>
          </a:p>
          <a:p>
            <a:pPr lvl="1"/>
            <a:r>
              <a:rPr lang="en-US" sz="2000" dirty="0" smtClean="0"/>
              <a:t>Follow the role of their client – either applicant or service provider, obtain a consultant registration number, retain docs</a:t>
            </a:r>
          </a:p>
        </p:txBody>
      </p:sp>
      <p:sp>
        <p:nvSpPr>
          <p:cNvPr id="7" name="Text Placeholder 6"/>
          <p:cNvSpPr>
            <a:spLocks noGrp="1"/>
          </p:cNvSpPr>
          <p:nvPr>
            <p:ph type="body" sz="quarter" idx="12"/>
          </p:nvPr>
        </p:nvSpPr>
        <p:spPr/>
        <p:txBody>
          <a:bodyPr/>
          <a:lstStyle/>
          <a:p>
            <a:r>
              <a:rPr lang="en-US" dirty="0" smtClean="0"/>
              <a:t>Know Your Role</a:t>
            </a:r>
            <a:endParaRPr lang="en-US" dirty="0"/>
          </a:p>
        </p:txBody>
      </p:sp>
    </p:spTree>
    <p:extLst>
      <p:ext uri="{BB962C8B-B14F-4D97-AF65-F5344CB8AC3E}">
        <p14:creationId xmlns:p14="http://schemas.microsoft.com/office/powerpoint/2010/main" val="2812593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6250" y="2590800"/>
            <a:ext cx="8229600" cy="1371600"/>
          </a:xfrm>
        </p:spPr>
        <p:txBody>
          <a:bodyPr/>
          <a:lstStyle/>
          <a:p>
            <a:pPr lvl="0"/>
            <a:r>
              <a:rPr lang="en-US" sz="2400" dirty="0" smtClean="0"/>
              <a:t>47 </a:t>
            </a:r>
            <a:r>
              <a:rPr lang="en-US" sz="2400" dirty="0"/>
              <a:t>CFR § 54.504(c)(1): Schools, libraries, consortia including those entities may request lower rates if the rate offered by the carrier does not represent the lowest corresponding price</a:t>
            </a:r>
            <a:r>
              <a:rPr lang="en-US" sz="2400" dirty="0" smtClean="0"/>
              <a:t>.</a:t>
            </a:r>
          </a:p>
          <a:p>
            <a:pPr lvl="0"/>
            <a:endParaRPr lang="en-US" dirty="0">
              <a:solidFill>
                <a:srgbClr val="FF0000"/>
              </a:solidFill>
            </a:endParaRPr>
          </a:p>
        </p:txBody>
      </p:sp>
      <p:sp>
        <p:nvSpPr>
          <p:cNvPr id="3" name="Text Placeholder 2"/>
          <p:cNvSpPr>
            <a:spLocks noGrp="1"/>
          </p:cNvSpPr>
          <p:nvPr>
            <p:ph type="body" sz="quarter" idx="11"/>
          </p:nvPr>
        </p:nvSpPr>
        <p:spPr>
          <a:xfrm>
            <a:off x="381000" y="1600200"/>
            <a:ext cx="8382000" cy="914400"/>
          </a:xfrm>
        </p:spPr>
        <p:txBody>
          <a:bodyPr/>
          <a:lstStyle/>
          <a:p>
            <a:r>
              <a:rPr lang="en-US" dirty="0" smtClean="0"/>
              <a:t>What </a:t>
            </a:r>
            <a:r>
              <a:rPr lang="en-US" dirty="0"/>
              <a:t>can a </a:t>
            </a:r>
            <a:r>
              <a:rPr lang="en-US" dirty="0" smtClean="0"/>
              <a:t>school </a:t>
            </a:r>
            <a:r>
              <a:rPr lang="en-US" dirty="0"/>
              <a:t>or </a:t>
            </a:r>
            <a:r>
              <a:rPr lang="en-US" dirty="0" smtClean="0"/>
              <a:t>library </a:t>
            </a:r>
            <a:r>
              <a:rPr lang="en-US" dirty="0"/>
              <a:t>do if they think they did NOT get LCP</a:t>
            </a:r>
            <a:r>
              <a:rPr lang="en-US" dirty="0" smtClean="0"/>
              <a:t>?</a:t>
            </a:r>
            <a:endParaRPr lang="en-US" dirty="0"/>
          </a:p>
        </p:txBody>
      </p:sp>
      <p:sp>
        <p:nvSpPr>
          <p:cNvPr id="4" name="Text Placeholder 3"/>
          <p:cNvSpPr>
            <a:spLocks noGrp="1"/>
          </p:cNvSpPr>
          <p:nvPr>
            <p:ph type="body" sz="quarter" idx="12"/>
          </p:nvPr>
        </p:nvSpPr>
        <p:spPr>
          <a:xfrm>
            <a:off x="2571750" y="381000"/>
            <a:ext cx="6115050" cy="533400"/>
          </a:xfrm>
        </p:spPr>
        <p:txBody>
          <a:bodyPr/>
          <a:lstStyle/>
          <a:p>
            <a:r>
              <a:rPr lang="en-US" dirty="0" smtClean="0"/>
              <a:t>Lowest Corresponding Price</a:t>
            </a:r>
            <a:endParaRPr lang="en-US" dirty="0"/>
          </a:p>
        </p:txBody>
      </p:sp>
    </p:spTree>
    <p:extLst>
      <p:ext uri="{BB962C8B-B14F-4D97-AF65-F5344CB8AC3E}">
        <p14:creationId xmlns:p14="http://schemas.microsoft.com/office/powerpoint/2010/main" val="1997001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2571750" y="381000"/>
            <a:ext cx="6115050" cy="533400"/>
          </a:xfrm>
        </p:spPr>
        <p:txBody>
          <a:bodyPr/>
          <a:lstStyle/>
          <a:p>
            <a:r>
              <a:rPr lang="en-US" dirty="0" smtClean="0"/>
              <a:t>Lowest Corresponding Price</a:t>
            </a:r>
            <a:endParaRPr lang="en-US" dirty="0"/>
          </a:p>
        </p:txBody>
      </p:sp>
      <p:sp>
        <p:nvSpPr>
          <p:cNvPr id="6" name="Text Placeholder 1"/>
          <p:cNvSpPr txBox="1">
            <a:spLocks/>
          </p:cNvSpPr>
          <p:nvPr/>
        </p:nvSpPr>
        <p:spPr>
          <a:xfrm>
            <a:off x="457200" y="2743200"/>
            <a:ext cx="8229600" cy="2438400"/>
          </a:xfrm>
          <a:prstGeom prst="rect">
            <a:avLst/>
          </a:prstGeom>
        </p:spPr>
        <p:txBody>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47 CFR 54.504(c)(2):  Service providers may request higher rates if they can show that the lowest corresponding price is not compensatory, because the relevant school, library, or consortium including those entities is not similarly situated to and subscribing to a similar set of services to the customer paying the lowest corresponding price.</a:t>
            </a:r>
            <a:endParaRPr lang="en-US" dirty="0"/>
          </a:p>
        </p:txBody>
      </p:sp>
      <p:sp>
        <p:nvSpPr>
          <p:cNvPr id="7" name="Text Placeholder 6"/>
          <p:cNvSpPr>
            <a:spLocks noGrp="1"/>
          </p:cNvSpPr>
          <p:nvPr>
            <p:ph type="body" sz="quarter" idx="11"/>
          </p:nvPr>
        </p:nvSpPr>
        <p:spPr/>
        <p:txBody>
          <a:bodyPr/>
          <a:lstStyle/>
          <a:p>
            <a:r>
              <a:rPr lang="en-US" dirty="0"/>
              <a:t>What can a </a:t>
            </a:r>
            <a:r>
              <a:rPr lang="en-US" dirty="0" smtClean="0"/>
              <a:t>service </a:t>
            </a:r>
            <a:r>
              <a:rPr lang="en-US" dirty="0"/>
              <a:t>p</a:t>
            </a:r>
            <a:r>
              <a:rPr lang="en-US" dirty="0" smtClean="0"/>
              <a:t>rovider </a:t>
            </a:r>
            <a:r>
              <a:rPr lang="en-US" dirty="0"/>
              <a:t>do if it </a:t>
            </a:r>
            <a:r>
              <a:rPr lang="en-US" dirty="0" smtClean="0"/>
              <a:t>thinks </a:t>
            </a:r>
            <a:r>
              <a:rPr lang="en-US" dirty="0"/>
              <a:t>the LCP is not enough for the service?</a:t>
            </a:r>
          </a:p>
        </p:txBody>
      </p:sp>
    </p:spTree>
    <p:extLst>
      <p:ext uri="{BB962C8B-B14F-4D97-AF65-F5344CB8AC3E}">
        <p14:creationId xmlns:p14="http://schemas.microsoft.com/office/powerpoint/2010/main" val="476939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2571750" y="381000"/>
            <a:ext cx="6115050" cy="533400"/>
          </a:xfrm>
        </p:spPr>
        <p:txBody>
          <a:bodyPr/>
          <a:lstStyle/>
          <a:p>
            <a:r>
              <a:rPr lang="en-US" dirty="0" smtClean="0"/>
              <a:t>Lowest Corresponding Price</a:t>
            </a:r>
            <a:endParaRPr lang="en-US" dirty="0"/>
          </a:p>
        </p:txBody>
      </p:sp>
      <p:sp>
        <p:nvSpPr>
          <p:cNvPr id="6" name="Text Placeholder 1"/>
          <p:cNvSpPr txBox="1">
            <a:spLocks/>
          </p:cNvSpPr>
          <p:nvPr/>
        </p:nvSpPr>
        <p:spPr>
          <a:xfrm>
            <a:off x="457200" y="2286000"/>
            <a:ext cx="8229600" cy="2438400"/>
          </a:xfrm>
          <a:prstGeom prst="rect">
            <a:avLst/>
          </a:prstGeom>
        </p:spPr>
        <p:txBody>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There is a rebuttable presumption that rates offered within the previous three years are still compensatory</a:t>
            </a:r>
            <a:r>
              <a:rPr lang="en-US" sz="2400" dirty="0" smtClean="0"/>
              <a:t>.</a:t>
            </a:r>
          </a:p>
          <a:p>
            <a:pPr lvl="0"/>
            <a:r>
              <a:rPr lang="en-US" sz="2400" dirty="0"/>
              <a:t>Promotional rates offered by a service provider for a period of more than 90 days must be included among the comparable rates upon which the lowest corresponding price is determined.  </a:t>
            </a:r>
          </a:p>
        </p:txBody>
      </p:sp>
      <p:sp>
        <p:nvSpPr>
          <p:cNvPr id="7" name="Text Placeholder 6"/>
          <p:cNvSpPr>
            <a:spLocks noGrp="1"/>
          </p:cNvSpPr>
          <p:nvPr>
            <p:ph type="body" sz="quarter" idx="11"/>
          </p:nvPr>
        </p:nvSpPr>
        <p:spPr/>
        <p:txBody>
          <a:bodyPr/>
          <a:lstStyle/>
          <a:p>
            <a:r>
              <a:rPr lang="en-US" dirty="0" smtClean="0"/>
              <a:t>Commission orders also mandate:</a:t>
            </a:r>
            <a:endParaRPr lang="en-US" dirty="0"/>
          </a:p>
        </p:txBody>
      </p:sp>
    </p:spTree>
    <p:extLst>
      <p:ext uri="{BB962C8B-B14F-4D97-AF65-F5344CB8AC3E}">
        <p14:creationId xmlns:p14="http://schemas.microsoft.com/office/powerpoint/2010/main" val="2083295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90000"/>
              </a:lnSpc>
            </a:pPr>
            <a:r>
              <a:rPr lang="en-US" dirty="0" smtClean="0"/>
              <a:t>A contract must be signed and dated by the applicant prior to the Form 471 certification postmark date</a:t>
            </a:r>
          </a:p>
          <a:p>
            <a:pPr lvl="1">
              <a:lnSpc>
                <a:spcPct val="90000"/>
              </a:lnSpc>
            </a:pPr>
            <a:r>
              <a:rPr lang="en-US" sz="2400" dirty="0" smtClean="0"/>
              <a:t>Applicant must not sign a contract before the Allowable Contract Award Date (CAD)</a:t>
            </a:r>
          </a:p>
          <a:p>
            <a:pPr lvl="1">
              <a:lnSpc>
                <a:spcPct val="90000"/>
              </a:lnSpc>
            </a:pPr>
            <a:r>
              <a:rPr lang="en-US" sz="2400" dirty="0" smtClean="0"/>
              <a:t>Service providers may sign before the CAD</a:t>
            </a:r>
          </a:p>
          <a:p>
            <a:pPr lvl="1">
              <a:lnSpc>
                <a:spcPct val="90000"/>
              </a:lnSpc>
            </a:pPr>
            <a:r>
              <a:rPr lang="en-US" sz="2400" dirty="0" smtClean="0"/>
              <a:t>When state and/or local contract law doesn’t require signature and/or date, the applicant will be given the opportunity to complete a certification statement. </a:t>
            </a:r>
          </a:p>
          <a:p>
            <a:pPr>
              <a:lnSpc>
                <a:spcPct val="90000"/>
              </a:lnSpc>
            </a:pPr>
            <a:r>
              <a:rPr lang="en-US" dirty="0" smtClean="0"/>
              <a:t>A purchase order may be considered a contract </a:t>
            </a:r>
            <a:r>
              <a:rPr lang="en-US" b="1" dirty="0" smtClean="0">
                <a:solidFill>
                  <a:schemeClr val="accent4"/>
                </a:solidFill>
              </a:rPr>
              <a:t>ONLY</a:t>
            </a:r>
            <a:r>
              <a:rPr lang="en-US" dirty="0" smtClean="0"/>
              <a:t> if your state considers it a contract</a:t>
            </a:r>
          </a:p>
          <a:p>
            <a:endParaRPr lang="en-US" dirty="0"/>
          </a:p>
        </p:txBody>
      </p:sp>
      <p:sp>
        <p:nvSpPr>
          <p:cNvPr id="3" name="Text Placeholder 2"/>
          <p:cNvSpPr>
            <a:spLocks noGrp="1"/>
          </p:cNvSpPr>
          <p:nvPr>
            <p:ph type="body" sz="quarter" idx="11"/>
          </p:nvPr>
        </p:nvSpPr>
        <p:spPr/>
        <p:txBody>
          <a:bodyPr/>
          <a:lstStyle/>
          <a:p>
            <a:r>
              <a:rPr lang="en-US" dirty="0" smtClean="0"/>
              <a:t>Contracts Overview</a:t>
            </a:r>
            <a:endParaRPr lang="en-US" dirty="0"/>
          </a:p>
        </p:txBody>
      </p:sp>
      <p:sp>
        <p:nvSpPr>
          <p:cNvPr id="4" name="Text Placeholder 3"/>
          <p:cNvSpPr>
            <a:spLocks noGrp="1"/>
          </p:cNvSpPr>
          <p:nvPr>
            <p:ph type="body" sz="quarter" idx="12"/>
          </p:nvPr>
        </p:nvSpPr>
        <p:spPr/>
        <p:txBody>
          <a:bodyPr/>
          <a:lstStyle/>
          <a:p>
            <a:r>
              <a:rPr lang="en-US" dirty="0" smtClean="0"/>
              <a:t>Contracts</a:t>
            </a:r>
            <a:endParaRPr lang="en-US" dirty="0"/>
          </a:p>
        </p:txBody>
      </p:sp>
    </p:spTree>
    <p:extLst>
      <p:ext uri="{BB962C8B-B14F-4D97-AF65-F5344CB8AC3E}">
        <p14:creationId xmlns:p14="http://schemas.microsoft.com/office/powerpoint/2010/main" val="2199486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90000"/>
              </a:lnSpc>
            </a:pPr>
            <a:r>
              <a:rPr lang="en-US" dirty="0" smtClean="0"/>
              <a:t>Are allowable when the option for contract extensions is stated in the original provision of the contract.</a:t>
            </a:r>
          </a:p>
          <a:p>
            <a:pPr>
              <a:lnSpc>
                <a:spcPct val="90000"/>
              </a:lnSpc>
            </a:pPr>
            <a:r>
              <a:rPr lang="en-US" dirty="0" smtClean="0"/>
              <a:t>Applicant must rebid the services (i.e., file a new FCC</a:t>
            </a:r>
            <a:r>
              <a:rPr lang="en-US" dirty="0" smtClean="0">
                <a:solidFill>
                  <a:srgbClr val="FF0000"/>
                </a:solidFill>
              </a:rPr>
              <a:t> </a:t>
            </a:r>
            <a:r>
              <a:rPr lang="en-US" dirty="0" smtClean="0"/>
              <a:t>Form 470) if contract extensions are not stated in the contract or RFP.</a:t>
            </a:r>
          </a:p>
          <a:p>
            <a:pPr>
              <a:lnSpc>
                <a:spcPct val="90000"/>
              </a:lnSpc>
            </a:pPr>
            <a:r>
              <a:rPr lang="en-US" dirty="0" smtClean="0"/>
              <a:t>If a contract is extended post-commitment, applicants must notify USAC by filing an FCC Form 500. </a:t>
            </a:r>
          </a:p>
          <a:p>
            <a:pPr>
              <a:buNone/>
            </a:pPr>
            <a:endParaRPr lang="en-US" dirty="0"/>
          </a:p>
        </p:txBody>
      </p:sp>
      <p:sp>
        <p:nvSpPr>
          <p:cNvPr id="3" name="Text Placeholder 2"/>
          <p:cNvSpPr>
            <a:spLocks noGrp="1"/>
          </p:cNvSpPr>
          <p:nvPr>
            <p:ph type="body" sz="quarter" idx="11"/>
          </p:nvPr>
        </p:nvSpPr>
        <p:spPr/>
        <p:txBody>
          <a:bodyPr/>
          <a:lstStyle/>
          <a:p>
            <a:r>
              <a:rPr lang="en-US" dirty="0" smtClean="0"/>
              <a:t>Voluntary Contract Extensions</a:t>
            </a:r>
            <a:endParaRPr lang="en-US" dirty="0"/>
          </a:p>
        </p:txBody>
      </p:sp>
      <p:sp>
        <p:nvSpPr>
          <p:cNvPr id="4" name="Text Placeholder 3"/>
          <p:cNvSpPr>
            <a:spLocks noGrp="1"/>
          </p:cNvSpPr>
          <p:nvPr>
            <p:ph type="body" sz="quarter" idx="12"/>
          </p:nvPr>
        </p:nvSpPr>
        <p:spPr/>
        <p:txBody>
          <a:bodyPr/>
          <a:lstStyle/>
          <a:p>
            <a:r>
              <a:rPr lang="en-US" dirty="0" smtClean="0"/>
              <a:t>Contracts</a:t>
            </a:r>
            <a:endParaRPr lang="en-US" dirty="0"/>
          </a:p>
        </p:txBody>
      </p:sp>
    </p:spTree>
    <p:extLst>
      <p:ext uri="{BB962C8B-B14F-4D97-AF65-F5344CB8AC3E}">
        <p14:creationId xmlns:p14="http://schemas.microsoft.com/office/powerpoint/2010/main" val="330464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lstStyle/>
          <a:p>
            <a:pPr>
              <a:lnSpc>
                <a:spcPct val="90000"/>
              </a:lnSpc>
            </a:pPr>
            <a:r>
              <a:rPr lang="en-US" dirty="0" smtClean="0"/>
              <a:t>A state master contract (SMC) is competitively bid and put in place by a state government for use by multiple entities in that state</a:t>
            </a:r>
          </a:p>
          <a:p>
            <a:r>
              <a:rPr lang="en-US" b="1" dirty="0" smtClean="0"/>
              <a:t>Single winner: </a:t>
            </a:r>
            <a:r>
              <a:rPr lang="en-US" dirty="0" smtClean="0"/>
              <a:t>Single vendor wins the bid</a:t>
            </a:r>
          </a:p>
          <a:p>
            <a:r>
              <a:rPr lang="en-US" b="1" dirty="0" smtClean="0"/>
              <a:t>Multiple winners: </a:t>
            </a:r>
            <a:r>
              <a:rPr lang="en-US" dirty="0" smtClean="0"/>
              <a:t>State awards contract to several bidders</a:t>
            </a:r>
            <a:endParaRPr lang="en-US" sz="2800" dirty="0" smtClean="0"/>
          </a:p>
          <a:p>
            <a:r>
              <a:rPr lang="en-US" b="1" dirty="0" smtClean="0"/>
              <a:t>Multiple Award Schedule (MAS): </a:t>
            </a:r>
            <a:r>
              <a:rPr lang="en-US" dirty="0" smtClean="0"/>
              <a:t>State awards contract for same goods and services to multiple vendors that can serve the same population</a:t>
            </a:r>
          </a:p>
          <a:p>
            <a:pPr>
              <a:lnSpc>
                <a:spcPct val="90000"/>
              </a:lnSpc>
            </a:pPr>
            <a:endParaRPr lang="en-US" sz="2800" dirty="0" smtClean="0"/>
          </a:p>
          <a:p>
            <a:pPr>
              <a:lnSpc>
                <a:spcPct val="90000"/>
              </a:lnSpc>
              <a:buNone/>
            </a:pPr>
            <a:endParaRPr lang="en-US" sz="3200" b="1" dirty="0" smtClean="0"/>
          </a:p>
        </p:txBody>
      </p:sp>
      <p:sp>
        <p:nvSpPr>
          <p:cNvPr id="2" name="Text Placeholder 1"/>
          <p:cNvSpPr>
            <a:spLocks noGrp="1"/>
          </p:cNvSpPr>
          <p:nvPr>
            <p:ph type="body" sz="quarter" idx="11"/>
          </p:nvPr>
        </p:nvSpPr>
        <p:spPr/>
        <p:txBody>
          <a:bodyPr/>
          <a:lstStyle/>
          <a:p>
            <a:r>
              <a:rPr lang="en-US" dirty="0"/>
              <a:t>State Master Contracts  </a:t>
            </a:r>
          </a:p>
          <a:p>
            <a:endParaRPr lang="en-US" dirty="0"/>
          </a:p>
        </p:txBody>
      </p:sp>
      <p:sp>
        <p:nvSpPr>
          <p:cNvPr id="17411" name="Rectangle 2"/>
          <p:cNvSpPr>
            <a:spLocks noGrp="1" noChangeArrowheads="1"/>
          </p:cNvSpPr>
          <p:nvPr>
            <p:ph type="title" idx="4294967295"/>
          </p:nvPr>
        </p:nvSpPr>
        <p:spPr>
          <a:xfrm>
            <a:off x="457200" y="381000"/>
            <a:ext cx="8229600" cy="792163"/>
          </a:xfrm>
          <a:prstGeom prst="rect">
            <a:avLst/>
          </a:prstGeom>
        </p:spPr>
        <p:txBody>
          <a:bodyPr/>
          <a:lstStyle/>
          <a:p>
            <a:pPr algn="r" eaLnBrk="1" hangingPunct="1"/>
            <a:r>
              <a:rPr lang="en-US" sz="3200" b="1" dirty="0" smtClean="0"/>
              <a:t>Contracts</a:t>
            </a:r>
          </a:p>
        </p:txBody>
      </p:sp>
    </p:spTree>
    <p:extLst>
      <p:ext uri="{BB962C8B-B14F-4D97-AF65-F5344CB8AC3E}">
        <p14:creationId xmlns:p14="http://schemas.microsoft.com/office/powerpoint/2010/main" val="3435285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lstStyle/>
          <a:p>
            <a:pPr>
              <a:lnSpc>
                <a:spcPct val="80000"/>
              </a:lnSpc>
            </a:pPr>
            <a:r>
              <a:rPr lang="en-US" sz="2400" dirty="0" smtClean="0"/>
              <a:t>Multiple winners always require vendor selection justification</a:t>
            </a:r>
          </a:p>
          <a:p>
            <a:pPr>
              <a:lnSpc>
                <a:spcPct val="80000"/>
              </a:lnSpc>
            </a:pPr>
            <a:r>
              <a:rPr lang="en-US" sz="2400" dirty="0" smtClean="0"/>
              <a:t>If multiple vendors can provide the services to applicants, then the applicant must conduct a </a:t>
            </a:r>
            <a:r>
              <a:rPr lang="en-US" sz="2400" b="1" dirty="0" smtClean="0">
                <a:solidFill>
                  <a:srgbClr val="0070C0"/>
                </a:solidFill>
              </a:rPr>
              <a:t>mini-bid</a:t>
            </a:r>
            <a:r>
              <a:rPr lang="en-US" sz="2400" dirty="0" smtClean="0"/>
              <a:t> based on FCC rules.</a:t>
            </a:r>
          </a:p>
          <a:p>
            <a:pPr lvl="1"/>
            <a:r>
              <a:rPr lang="en-US" sz="2400" dirty="0" smtClean="0"/>
              <a:t>Applicants do not need to file another FCC Form 470</a:t>
            </a:r>
          </a:p>
          <a:p>
            <a:pPr lvl="1"/>
            <a:r>
              <a:rPr lang="en-US" sz="2400" dirty="0" smtClean="0"/>
              <a:t>But they must comply with all FCC Rules regarding vendor selection (i.e., most cost effective, price must be primary, cost-effectiveness)</a:t>
            </a:r>
          </a:p>
          <a:p>
            <a:pPr>
              <a:lnSpc>
                <a:spcPct val="80000"/>
              </a:lnSpc>
            </a:pPr>
            <a:r>
              <a:rPr lang="en-US" sz="2400" dirty="0" smtClean="0"/>
              <a:t>Contract Award Date = Date applicant decides to purchase off State Contract.</a:t>
            </a:r>
          </a:p>
        </p:txBody>
      </p:sp>
      <p:sp>
        <p:nvSpPr>
          <p:cNvPr id="2" name="Text Placeholder 1"/>
          <p:cNvSpPr>
            <a:spLocks noGrp="1"/>
          </p:cNvSpPr>
          <p:nvPr>
            <p:ph type="body" sz="quarter" idx="11"/>
          </p:nvPr>
        </p:nvSpPr>
        <p:spPr/>
        <p:txBody>
          <a:bodyPr/>
          <a:lstStyle/>
          <a:p>
            <a:pPr>
              <a:lnSpc>
                <a:spcPct val="90000"/>
              </a:lnSpc>
            </a:pPr>
            <a:r>
              <a:rPr lang="en-US" dirty="0"/>
              <a:t>State Master Contracts</a:t>
            </a:r>
          </a:p>
        </p:txBody>
      </p:sp>
      <p:sp>
        <p:nvSpPr>
          <p:cNvPr id="3" name="Text Placeholder 2"/>
          <p:cNvSpPr>
            <a:spLocks noGrp="1"/>
          </p:cNvSpPr>
          <p:nvPr>
            <p:ph type="body" sz="quarter" idx="12"/>
          </p:nvPr>
        </p:nvSpPr>
        <p:spPr/>
        <p:txBody>
          <a:bodyPr/>
          <a:lstStyle/>
          <a:p>
            <a:r>
              <a:rPr lang="en-US" dirty="0" smtClean="0"/>
              <a:t>Contracts</a:t>
            </a:r>
            <a:endParaRPr lang="en-US" dirty="0"/>
          </a:p>
        </p:txBody>
      </p:sp>
    </p:spTree>
    <p:extLst>
      <p:ext uri="{BB962C8B-B14F-4D97-AF65-F5344CB8AC3E}">
        <p14:creationId xmlns:p14="http://schemas.microsoft.com/office/powerpoint/2010/main" val="3926064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lstStyle/>
          <a:p>
            <a:pPr>
              <a:lnSpc>
                <a:spcPct val="90000"/>
              </a:lnSpc>
            </a:pPr>
            <a:r>
              <a:rPr lang="en-US" dirty="0" smtClean="0"/>
              <a:t>Check applicant’s certification that they have them.</a:t>
            </a:r>
          </a:p>
          <a:p>
            <a:pPr lvl="1">
              <a:lnSpc>
                <a:spcPct val="90000"/>
              </a:lnSpc>
            </a:pPr>
            <a:r>
              <a:rPr lang="en-US" sz="2400" dirty="0" smtClean="0"/>
              <a:t>Are there end user computers?  </a:t>
            </a:r>
          </a:p>
          <a:p>
            <a:pPr lvl="2">
              <a:lnSpc>
                <a:spcPct val="90000"/>
              </a:lnSpc>
            </a:pPr>
            <a:r>
              <a:rPr lang="en-US" dirty="0" smtClean="0"/>
              <a:t>Must have reasonable plans to fully utilize all internal connections for which you are requesting discounts (e.g., 2-year plan to get computers for all network drops)</a:t>
            </a:r>
          </a:p>
          <a:p>
            <a:pPr lvl="1">
              <a:lnSpc>
                <a:spcPct val="90000"/>
              </a:lnSpc>
            </a:pPr>
            <a:r>
              <a:rPr lang="en-US" dirty="0" smtClean="0"/>
              <a:t>Do they have software to run on the computers?</a:t>
            </a:r>
          </a:p>
          <a:p>
            <a:pPr lvl="1">
              <a:lnSpc>
                <a:spcPct val="90000"/>
              </a:lnSpc>
            </a:pPr>
            <a:r>
              <a:rPr lang="en-US" dirty="0" smtClean="0"/>
              <a:t>Staff trained on how to use the technology?</a:t>
            </a:r>
          </a:p>
          <a:p>
            <a:pPr lvl="1">
              <a:lnSpc>
                <a:spcPct val="90000"/>
              </a:lnSpc>
            </a:pPr>
            <a:r>
              <a:rPr lang="en-US" dirty="0" smtClean="0"/>
              <a:t>Is there sufficient electrical capacity?</a:t>
            </a:r>
          </a:p>
          <a:p>
            <a:pPr lvl="1">
              <a:lnSpc>
                <a:spcPct val="90000"/>
              </a:lnSpc>
            </a:pPr>
            <a:r>
              <a:rPr lang="en-US" dirty="0" smtClean="0"/>
              <a:t>Can the applicant maintain all of the equipment ?</a:t>
            </a:r>
          </a:p>
        </p:txBody>
      </p:sp>
      <p:sp>
        <p:nvSpPr>
          <p:cNvPr id="2" name="Text Placeholder 1"/>
          <p:cNvSpPr>
            <a:spLocks noGrp="1"/>
          </p:cNvSpPr>
          <p:nvPr>
            <p:ph type="body" sz="quarter" idx="11"/>
          </p:nvPr>
        </p:nvSpPr>
        <p:spPr/>
        <p:txBody>
          <a:bodyPr/>
          <a:lstStyle/>
          <a:p>
            <a:r>
              <a:rPr lang="en-US" dirty="0"/>
              <a:t>Necessary Resources </a:t>
            </a:r>
          </a:p>
        </p:txBody>
      </p:sp>
      <p:sp>
        <p:nvSpPr>
          <p:cNvPr id="23555" name="Rectangle 2"/>
          <p:cNvSpPr>
            <a:spLocks noGrp="1" noChangeArrowheads="1"/>
          </p:cNvSpPr>
          <p:nvPr>
            <p:ph type="title" idx="4294967295"/>
          </p:nvPr>
        </p:nvSpPr>
        <p:spPr>
          <a:xfrm>
            <a:off x="457200" y="381000"/>
            <a:ext cx="8229600" cy="685800"/>
          </a:xfrm>
          <a:prstGeom prst="rect">
            <a:avLst/>
          </a:prstGeom>
        </p:spPr>
        <p:txBody>
          <a:bodyPr/>
          <a:lstStyle/>
          <a:p>
            <a:pPr algn="r" eaLnBrk="1" hangingPunct="1"/>
            <a:r>
              <a:rPr lang="en-US" sz="3200" b="1" dirty="0" smtClean="0"/>
              <a:t>Pre-Commitment Issues</a:t>
            </a:r>
          </a:p>
        </p:txBody>
      </p:sp>
    </p:spTree>
    <p:extLst>
      <p:ext uri="{BB962C8B-B14F-4D97-AF65-F5344CB8AC3E}">
        <p14:creationId xmlns:p14="http://schemas.microsoft.com/office/powerpoint/2010/main" val="2846006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a:xfrm>
            <a:off x="457200" y="1828800"/>
            <a:ext cx="8229600" cy="4267200"/>
          </a:xfrm>
        </p:spPr>
        <p:txBody>
          <a:bodyPr/>
          <a:lstStyle/>
          <a:p>
            <a:r>
              <a:rPr lang="en-US" dirty="0" smtClean="0"/>
              <a:t>All E-rate applicants must pay their non-discount share</a:t>
            </a:r>
            <a:endParaRPr lang="en-US" b="1" dirty="0" smtClean="0"/>
          </a:p>
          <a:p>
            <a:r>
              <a:rPr lang="en-US" dirty="0" smtClean="0"/>
              <a:t>Service providers cannot give the money (directly or indirectly) to pay for the non-discount</a:t>
            </a:r>
            <a:r>
              <a:rPr lang="en-US" dirty="0" smtClean="0">
                <a:solidFill>
                  <a:srgbClr val="FF0000"/>
                </a:solidFill>
              </a:rPr>
              <a:t> </a:t>
            </a:r>
            <a:r>
              <a:rPr lang="en-US" dirty="0" smtClean="0"/>
              <a:t>share</a:t>
            </a:r>
          </a:p>
          <a:p>
            <a:pPr lvl="1"/>
            <a:r>
              <a:rPr lang="en-US" sz="2400" dirty="0" smtClean="0"/>
              <a:t>Non-discount</a:t>
            </a:r>
            <a:r>
              <a:rPr lang="en-US" sz="2400" dirty="0" smtClean="0">
                <a:solidFill>
                  <a:srgbClr val="FF0000"/>
                </a:solidFill>
              </a:rPr>
              <a:t> </a:t>
            </a:r>
            <a:r>
              <a:rPr lang="en-US" sz="2400" dirty="0" smtClean="0"/>
              <a:t>share cannot be a charitable donation from the provider </a:t>
            </a:r>
            <a:r>
              <a:rPr lang="en-US" sz="2400" dirty="0"/>
              <a:t>or an entity with which the selected service provider has a </a:t>
            </a:r>
            <a:r>
              <a:rPr lang="en-US" sz="2400" dirty="0" smtClean="0"/>
              <a:t>relationship.</a:t>
            </a:r>
          </a:p>
          <a:p>
            <a:pPr lvl="1"/>
            <a:r>
              <a:rPr lang="en-US" sz="2400" dirty="0" smtClean="0"/>
              <a:t>Funds cannot come from the service provider or an entity controlled by the service provider </a:t>
            </a:r>
          </a:p>
          <a:p>
            <a:pPr lvl="1"/>
            <a:r>
              <a:rPr lang="en-US" sz="2400" dirty="0" smtClean="0"/>
              <a:t>Service provider bills can’t be ignored or waived.</a:t>
            </a:r>
          </a:p>
          <a:p>
            <a:pPr lvl="1"/>
            <a:r>
              <a:rPr lang="en-US" sz="2400" dirty="0" smtClean="0"/>
              <a:t>If applicant can’t show proof of payment during invoice review</a:t>
            </a:r>
            <a:r>
              <a:rPr lang="en-US" sz="2400" dirty="0" smtClean="0">
                <a:solidFill>
                  <a:srgbClr val="92D050"/>
                </a:solidFill>
              </a:rPr>
              <a:t>,</a:t>
            </a:r>
            <a:r>
              <a:rPr lang="en-US" sz="2400" dirty="0" smtClean="0"/>
              <a:t> invoice may be denied. </a:t>
            </a:r>
          </a:p>
          <a:p>
            <a:endParaRPr lang="en-US" dirty="0"/>
          </a:p>
        </p:txBody>
      </p:sp>
      <p:sp>
        <p:nvSpPr>
          <p:cNvPr id="2" name="Text Placeholder 1"/>
          <p:cNvSpPr>
            <a:spLocks noGrp="1"/>
          </p:cNvSpPr>
          <p:nvPr>
            <p:ph type="body" sz="quarter" idx="11"/>
          </p:nvPr>
        </p:nvSpPr>
        <p:spPr>
          <a:xfrm>
            <a:off x="457200" y="1447800"/>
            <a:ext cx="8229600" cy="609600"/>
          </a:xfrm>
        </p:spPr>
        <p:txBody>
          <a:bodyPr/>
          <a:lstStyle/>
          <a:p>
            <a:r>
              <a:rPr lang="en-US" dirty="0"/>
              <a:t>Paying Non-Discount Share</a:t>
            </a:r>
          </a:p>
        </p:txBody>
      </p:sp>
      <p:sp>
        <p:nvSpPr>
          <p:cNvPr id="23555" name="Rectangle 2"/>
          <p:cNvSpPr>
            <a:spLocks noGrp="1" noChangeArrowheads="1"/>
          </p:cNvSpPr>
          <p:nvPr>
            <p:ph type="title" idx="4294967295"/>
          </p:nvPr>
        </p:nvSpPr>
        <p:spPr>
          <a:xfrm>
            <a:off x="457200" y="381000"/>
            <a:ext cx="8229600" cy="685800"/>
          </a:xfrm>
          <a:prstGeom prst="rect">
            <a:avLst/>
          </a:prstGeom>
        </p:spPr>
        <p:txBody>
          <a:bodyPr/>
          <a:lstStyle/>
          <a:p>
            <a:pPr algn="r" eaLnBrk="1" hangingPunct="1"/>
            <a:r>
              <a:rPr lang="en-US" sz="3200" b="1" dirty="0" smtClean="0"/>
              <a:t>Pre-Commitment Issues</a:t>
            </a:r>
          </a:p>
        </p:txBody>
      </p:sp>
    </p:spTree>
    <p:extLst>
      <p:ext uri="{BB962C8B-B14F-4D97-AF65-F5344CB8AC3E}">
        <p14:creationId xmlns:p14="http://schemas.microsoft.com/office/powerpoint/2010/main" val="23516395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133600"/>
            <a:ext cx="8229600" cy="4038600"/>
          </a:xfrm>
        </p:spPr>
        <p:txBody>
          <a:bodyPr/>
          <a:lstStyle/>
          <a:p>
            <a:pPr>
              <a:lnSpc>
                <a:spcPct val="90000"/>
              </a:lnSpc>
            </a:pPr>
            <a:r>
              <a:rPr lang="en-US" b="1" dirty="0" smtClean="0"/>
              <a:t>Are NOT Allowed</a:t>
            </a:r>
          </a:p>
          <a:p>
            <a:pPr>
              <a:lnSpc>
                <a:spcPct val="90000"/>
              </a:lnSpc>
            </a:pPr>
            <a:r>
              <a:rPr lang="en-US" sz="2400" dirty="0" smtClean="0"/>
              <a:t>Applicants are required to pay their share at the same time that USAC pays the discount amount</a:t>
            </a:r>
          </a:p>
          <a:p>
            <a:pPr lvl="1">
              <a:lnSpc>
                <a:spcPct val="90000"/>
              </a:lnSpc>
            </a:pPr>
            <a:r>
              <a:rPr lang="en-US" sz="2400" dirty="0" smtClean="0"/>
              <a:t>Service Provider certifies that the invoices they submit are for services that “have been billed to service provider’s customers.”</a:t>
            </a:r>
          </a:p>
          <a:p>
            <a:pPr lvl="1">
              <a:lnSpc>
                <a:spcPct val="90000"/>
              </a:lnSpc>
            </a:pPr>
            <a:r>
              <a:rPr lang="en-US" sz="2400" dirty="0" smtClean="0"/>
              <a:t>Deferred payment plans that allow the applicant to pay after USAC has paid will jeopardize a funding request.</a:t>
            </a:r>
          </a:p>
          <a:p>
            <a:pPr lvl="1">
              <a:lnSpc>
                <a:spcPct val="90000"/>
              </a:lnSpc>
            </a:pPr>
            <a:r>
              <a:rPr lang="en-US" sz="2400" dirty="0" smtClean="0"/>
              <a:t>FCC Rules include a presumption that the non-discount share will be paid within 90 days. </a:t>
            </a:r>
          </a:p>
          <a:p>
            <a:pPr>
              <a:buNone/>
            </a:pPr>
            <a:endParaRPr lang="en-US" sz="2400" dirty="0"/>
          </a:p>
        </p:txBody>
      </p:sp>
      <p:sp>
        <p:nvSpPr>
          <p:cNvPr id="3" name="Text Placeholder 2"/>
          <p:cNvSpPr>
            <a:spLocks noGrp="1"/>
          </p:cNvSpPr>
          <p:nvPr>
            <p:ph type="body" sz="quarter" idx="11"/>
          </p:nvPr>
        </p:nvSpPr>
        <p:spPr>
          <a:xfrm>
            <a:off x="457200" y="1524000"/>
            <a:ext cx="8229600" cy="609600"/>
          </a:xfrm>
        </p:spPr>
        <p:txBody>
          <a:bodyPr/>
          <a:lstStyle/>
          <a:p>
            <a:r>
              <a:rPr lang="en-US" dirty="0" smtClean="0"/>
              <a:t>Payment Plans</a:t>
            </a:r>
            <a:endParaRPr lang="en-US" dirty="0"/>
          </a:p>
        </p:txBody>
      </p:sp>
      <p:sp>
        <p:nvSpPr>
          <p:cNvPr id="4" name="Text Placeholder 3"/>
          <p:cNvSpPr>
            <a:spLocks noGrp="1"/>
          </p:cNvSpPr>
          <p:nvPr>
            <p:ph type="body" sz="quarter" idx="12"/>
          </p:nvPr>
        </p:nvSpPr>
        <p:spPr>
          <a:xfrm>
            <a:off x="3733800" y="381000"/>
            <a:ext cx="4953000" cy="533400"/>
          </a:xfrm>
        </p:spPr>
        <p:txBody>
          <a:bodyPr/>
          <a:lstStyle/>
          <a:p>
            <a:r>
              <a:rPr lang="en-US" dirty="0" smtClean="0"/>
              <a:t>Pre-Commitment Issues</a:t>
            </a:r>
            <a:endParaRPr lang="en-US" dirty="0"/>
          </a:p>
        </p:txBody>
      </p:sp>
    </p:spTree>
    <p:extLst>
      <p:ext uri="{BB962C8B-B14F-4D97-AF65-F5344CB8AC3E}">
        <p14:creationId xmlns:p14="http://schemas.microsoft.com/office/powerpoint/2010/main" val="1616049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905000"/>
            <a:ext cx="8229600" cy="4267200"/>
          </a:xfrm>
        </p:spPr>
        <p:txBody>
          <a:bodyPr/>
          <a:lstStyle/>
          <a:p>
            <a:pPr>
              <a:lnSpc>
                <a:spcPct val="90000"/>
              </a:lnSpc>
            </a:pPr>
            <a:r>
              <a:rPr lang="en-US" sz="2400" dirty="0" smtClean="0"/>
              <a:t>Created by schools or libraries ONLY (no service provider involvement)</a:t>
            </a:r>
          </a:p>
          <a:p>
            <a:pPr>
              <a:lnSpc>
                <a:spcPct val="90000"/>
              </a:lnSpc>
            </a:pPr>
            <a:r>
              <a:rPr lang="en-US" sz="2400" dirty="0" smtClean="0"/>
              <a:t>Contains sufficient detail to support and validate the services requested and covers the funding year</a:t>
            </a:r>
          </a:p>
          <a:p>
            <a:pPr marL="400050">
              <a:lnSpc>
                <a:spcPct val="90000"/>
              </a:lnSpc>
            </a:pPr>
            <a:r>
              <a:rPr lang="en-US" sz="2400" dirty="0" smtClean="0"/>
              <a:t>Must follow FCC rules </a:t>
            </a:r>
            <a:r>
              <a:rPr lang="en-US" sz="2400" b="1" dirty="0" smtClean="0">
                <a:solidFill>
                  <a:srgbClr val="0070C0"/>
                </a:solidFill>
              </a:rPr>
              <a:t>and</a:t>
            </a:r>
            <a:r>
              <a:rPr lang="en-US" sz="2400" dirty="0" smtClean="0"/>
              <a:t> state or local technology plan requirements </a:t>
            </a:r>
          </a:p>
          <a:p>
            <a:pPr>
              <a:defRPr/>
            </a:pPr>
            <a:r>
              <a:rPr lang="en-US" sz="2400" dirty="0" smtClean="0"/>
              <a:t>Four </a:t>
            </a:r>
            <a:r>
              <a:rPr lang="en-US" sz="2400" dirty="0"/>
              <a:t>Required Elements</a:t>
            </a:r>
          </a:p>
          <a:p>
            <a:pPr marL="742950" lvl="2" indent="-342900">
              <a:defRPr/>
            </a:pPr>
            <a:r>
              <a:rPr lang="en-US" dirty="0"/>
              <a:t>Goals and Strategies; Professional Development; Needs </a:t>
            </a:r>
            <a:r>
              <a:rPr lang="en-US" dirty="0" smtClean="0"/>
              <a:t>Assessment; </a:t>
            </a:r>
            <a:r>
              <a:rPr lang="en-US" dirty="0"/>
              <a:t>and </a:t>
            </a:r>
            <a:r>
              <a:rPr lang="en-US" dirty="0" smtClean="0"/>
              <a:t>Evaluation</a:t>
            </a:r>
          </a:p>
          <a:p>
            <a:pPr marL="342900" lvl="1" indent="-342900">
              <a:buFont typeface="Arial" pitchFamily="34" charset="0"/>
              <a:buChar char="•"/>
              <a:defRPr/>
            </a:pPr>
            <a:r>
              <a:rPr lang="en-US" sz="2400" dirty="0" smtClean="0"/>
              <a:t>Plans must be approved prior to start of service or filing of FCC Form 486, whichever is earlier.</a:t>
            </a:r>
          </a:p>
          <a:p>
            <a:endParaRPr lang="en-US" dirty="0"/>
          </a:p>
        </p:txBody>
      </p:sp>
      <p:sp>
        <p:nvSpPr>
          <p:cNvPr id="3" name="Text Placeholder 2"/>
          <p:cNvSpPr>
            <a:spLocks noGrp="1"/>
          </p:cNvSpPr>
          <p:nvPr>
            <p:ph type="body" sz="quarter" idx="11"/>
          </p:nvPr>
        </p:nvSpPr>
        <p:spPr>
          <a:xfrm>
            <a:off x="457200" y="1371600"/>
            <a:ext cx="8229600" cy="609600"/>
          </a:xfrm>
        </p:spPr>
        <p:txBody>
          <a:bodyPr/>
          <a:lstStyle/>
          <a:p>
            <a:r>
              <a:rPr lang="en-US" dirty="0" smtClean="0"/>
              <a:t>Technology Plan Requirements </a:t>
            </a:r>
            <a:r>
              <a:rPr lang="en-US" dirty="0" smtClean="0">
                <a:solidFill>
                  <a:schemeClr val="tx1"/>
                </a:solidFill>
              </a:rPr>
              <a:t>for Priority 2 Services</a:t>
            </a:r>
            <a:endParaRPr lang="en-US" dirty="0">
              <a:solidFill>
                <a:schemeClr val="tx1"/>
              </a:solidFill>
            </a:endParaRPr>
          </a:p>
        </p:txBody>
      </p:sp>
      <p:sp>
        <p:nvSpPr>
          <p:cNvPr id="4" name="Text Placeholder 3"/>
          <p:cNvSpPr>
            <a:spLocks noGrp="1"/>
          </p:cNvSpPr>
          <p:nvPr>
            <p:ph type="body" sz="quarter" idx="12"/>
          </p:nvPr>
        </p:nvSpPr>
        <p:spPr/>
        <p:txBody>
          <a:bodyPr/>
          <a:lstStyle/>
          <a:p>
            <a:r>
              <a:rPr lang="en-US" dirty="0" smtClean="0"/>
              <a:t>Technology Plans</a:t>
            </a:r>
            <a:endParaRPr lang="en-US" dirty="0"/>
          </a:p>
        </p:txBody>
      </p:sp>
    </p:spTree>
    <p:extLst>
      <p:ext uri="{BB962C8B-B14F-4D97-AF65-F5344CB8AC3E}">
        <p14:creationId xmlns:p14="http://schemas.microsoft.com/office/powerpoint/2010/main" val="2753456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1"/>
          <p:cNvSpPr>
            <a:spLocks noGrp="1"/>
          </p:cNvSpPr>
          <p:nvPr>
            <p:ph type="body" sz="quarter" idx="10"/>
          </p:nvPr>
        </p:nvSpPr>
        <p:spPr bwMode="auto">
          <a:xfrm>
            <a:off x="457200" y="2057400"/>
            <a:ext cx="8229600" cy="4038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Receipt or solicitation of gifts by applicants from service providers (and vice versa) and potential service providers is a competitive bidding violation.</a:t>
            </a:r>
          </a:p>
          <a:p>
            <a:r>
              <a:rPr lang="en-US" dirty="0" smtClean="0"/>
              <a:t>Service providers may not offer or provide any gifts or thing of value to applicant personnel involved in E-rate.</a:t>
            </a:r>
          </a:p>
          <a:p>
            <a:r>
              <a:rPr lang="en-US" dirty="0" smtClean="0"/>
              <a:t>Gift prohibitions are always applicable, not just during the competitive bidding process.</a:t>
            </a:r>
          </a:p>
          <a:p>
            <a:r>
              <a:rPr lang="en-US" dirty="0" smtClean="0"/>
              <a:t>Must always follow FCC rules. May also have to follow state/local rules. </a:t>
            </a:r>
          </a:p>
          <a:p>
            <a:r>
              <a:rPr lang="en-US" dirty="0" smtClean="0"/>
              <a:t>Counted per funding year</a:t>
            </a:r>
          </a:p>
          <a:p>
            <a:endParaRPr lang="en-US" dirty="0" smtClean="0"/>
          </a:p>
          <a:p>
            <a:endParaRPr lang="en-US" dirty="0" smtClean="0"/>
          </a:p>
        </p:txBody>
      </p:sp>
      <p:sp>
        <p:nvSpPr>
          <p:cNvPr id="37891" name="Text Placeholder 2"/>
          <p:cNvSpPr>
            <a:spLocks noGrp="1"/>
          </p:cNvSpPr>
          <p:nvPr>
            <p:ph type="body" sz="quarter" idx="11"/>
          </p:nvPr>
        </p:nvSpPr>
        <p:spPr bwMode="auto">
          <a:xfrm>
            <a:off x="457200" y="1600200"/>
            <a:ext cx="8229600" cy="609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Gifts</a:t>
            </a:r>
          </a:p>
        </p:txBody>
      </p:sp>
      <p:sp>
        <p:nvSpPr>
          <p:cNvPr id="37892" name="Text Placeholder 3"/>
          <p:cNvSpPr>
            <a:spLocks noGrp="1"/>
          </p:cNvSpPr>
          <p:nvPr>
            <p:ph type="body" sz="quarter" idx="12"/>
          </p:nvPr>
        </p:nvSpPr>
        <p:spPr bwMode="auto">
          <a:xfrm>
            <a:off x="2286000" y="381000"/>
            <a:ext cx="64008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Gifts and Donations</a:t>
            </a:r>
          </a:p>
          <a:p>
            <a:endParaRPr lang="en-US" dirty="0" smtClean="0"/>
          </a:p>
          <a:p>
            <a:endParaRPr lang="en-US" dirty="0" smtClean="0"/>
          </a:p>
        </p:txBody>
      </p:sp>
    </p:spTree>
    <p:extLst>
      <p:ext uri="{BB962C8B-B14F-4D97-AF65-F5344CB8AC3E}">
        <p14:creationId xmlns:p14="http://schemas.microsoft.com/office/powerpoint/2010/main" val="34539907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t>“Modest refreshments not offered as part of a meal, items with little intrinsic value intended for presentation, and items worth $20 or less, including meals, may be offered or provided , and accepted by any individuals or entities subject to this rule, if the value of these items received by any individual does not exceed $50 from one service provider per funding year.”   See 47 C.F.R. § 54.503(d)(1).</a:t>
            </a:r>
          </a:p>
          <a:p>
            <a:r>
              <a:rPr lang="en-US" sz="2400" dirty="0" smtClean="0"/>
              <a:t>Single source = all employees, officers, representatives, agents, contractors, or directors of the service provider.</a:t>
            </a:r>
          </a:p>
        </p:txBody>
      </p:sp>
      <p:sp>
        <p:nvSpPr>
          <p:cNvPr id="14338"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Gift Rule Exceptions</a:t>
            </a:r>
          </a:p>
        </p:txBody>
      </p:sp>
      <p:sp>
        <p:nvSpPr>
          <p:cNvPr id="14339" name="Text Placeholder 3"/>
          <p:cNvSpPr>
            <a:spLocks noGrp="1"/>
          </p:cNvSpPr>
          <p:nvPr>
            <p:ph type="body"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a:p>
            <a:endParaRPr lang="en-US" dirty="0" smtClean="0"/>
          </a:p>
        </p:txBody>
      </p:sp>
    </p:spTree>
    <p:extLst>
      <p:ext uri="{BB962C8B-B14F-4D97-AF65-F5344CB8AC3E}">
        <p14:creationId xmlns:p14="http://schemas.microsoft.com/office/powerpoint/2010/main" val="30390054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t>A service </a:t>
            </a:r>
            <a:r>
              <a:rPr lang="en-US" sz="2400" dirty="0"/>
              <a:t>p</a:t>
            </a:r>
            <a:r>
              <a:rPr lang="en-US" sz="2400" dirty="0" smtClean="0"/>
              <a:t>rovider has offered a school district employee lunch at a local sandwich shop three times during the course of the year. The value of the school district employee’s meal is $9 each time. The total value of the gifts is $27. No other gifts are received by this employee from this provider. The meals fall in the $20 per instance and $50 per year exception and there is no rule violation. </a:t>
            </a:r>
          </a:p>
          <a:p>
            <a:pPr lvl="1"/>
            <a:endParaRPr lang="en-US" sz="2400" dirty="0" smtClean="0">
              <a:solidFill>
                <a:srgbClr val="FF0000"/>
              </a:solidFill>
            </a:endParaRPr>
          </a:p>
          <a:p>
            <a:pPr lvl="1"/>
            <a:endParaRPr lang="en-US" sz="2400" dirty="0" smtClean="0">
              <a:solidFill>
                <a:srgbClr val="FF0000"/>
              </a:solidFill>
            </a:endParaRPr>
          </a:p>
          <a:p>
            <a:pPr lvl="1"/>
            <a:endParaRPr lang="en-US" sz="2400" dirty="0" smtClean="0"/>
          </a:p>
        </p:txBody>
      </p:sp>
      <p:sp>
        <p:nvSpPr>
          <p:cNvPr id="14338"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Gift Rule Exceptions Examples</a:t>
            </a:r>
          </a:p>
        </p:txBody>
      </p:sp>
      <p:sp>
        <p:nvSpPr>
          <p:cNvPr id="14339" name="Text Placeholder 3"/>
          <p:cNvSpPr>
            <a:spLocks noGrp="1"/>
          </p:cNvSpPr>
          <p:nvPr>
            <p:ph type="body"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a:p>
            <a:endParaRPr lang="en-US" dirty="0" smtClean="0"/>
          </a:p>
        </p:txBody>
      </p:sp>
    </p:spTree>
    <p:extLst>
      <p:ext uri="{BB962C8B-B14F-4D97-AF65-F5344CB8AC3E}">
        <p14:creationId xmlns:p14="http://schemas.microsoft.com/office/powerpoint/2010/main" val="9653337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smtClean="0"/>
              <a:t>A library employee and his spouse are invited by a service provider to attend a play, tickets to which have a face value of $30 each. The aggregate market value of the gifts offered on this single occasion is $60, $40 more than the $20 amounts that may be accepted for a single event or presentation. The employee may not accept the gift of the evening of entertainment. He and his spouse may attend the play only if he pays the full $60 value of the two tickets. </a:t>
            </a:r>
            <a:endParaRPr lang="en-US" sz="2400" dirty="0"/>
          </a:p>
        </p:txBody>
      </p:sp>
      <p:sp>
        <p:nvSpPr>
          <p:cNvPr id="3" name="Text Placeholder 2"/>
          <p:cNvSpPr>
            <a:spLocks noGrp="1"/>
          </p:cNvSpPr>
          <p:nvPr>
            <p:ph type="body" sz="quarter" idx="11"/>
          </p:nvPr>
        </p:nvSpPr>
        <p:spPr/>
        <p:txBody>
          <a:bodyPr/>
          <a:lstStyle/>
          <a:p>
            <a:r>
              <a:rPr lang="en-US" dirty="0" smtClean="0"/>
              <a:t>Gift Rule Exceptions Examples</a:t>
            </a:r>
            <a:endParaRPr lang="en-US" dirty="0"/>
          </a:p>
        </p:txBody>
      </p:sp>
      <p:sp>
        <p:nvSpPr>
          <p:cNvPr id="4" name="Text Placeholder 3"/>
          <p:cNvSpPr>
            <a:spLocks noGrp="1"/>
          </p:cNvSpPr>
          <p:nvPr>
            <p:ph type="body" sz="quarter" idx="12"/>
          </p:nvPr>
        </p:nvSpPr>
        <p:spPr/>
        <p:txBody>
          <a:bodyPr/>
          <a:lstStyle/>
          <a:p>
            <a:r>
              <a:rPr lang="en-US" dirty="0"/>
              <a:t>Gifts and Donations</a:t>
            </a:r>
          </a:p>
          <a:p>
            <a:endParaRPr lang="en-US" dirty="0"/>
          </a:p>
        </p:txBody>
      </p:sp>
    </p:spTree>
    <p:extLst>
      <p:ext uri="{BB962C8B-B14F-4D97-AF65-F5344CB8AC3E}">
        <p14:creationId xmlns:p14="http://schemas.microsoft.com/office/powerpoint/2010/main" val="2807267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Gifts to family and friends when those gifts are made using personal funds of the donor (without reimbursement from the employer) and are not related to a business transaction or business relationship are exempt.  See 47 C.F.R. § 54.503(d)(3).</a:t>
            </a:r>
          </a:p>
          <a:p>
            <a:r>
              <a:rPr lang="en-US" dirty="0" smtClean="0"/>
              <a:t>Gift rules are not intended to discourage companies from making charitable contributions, as long as those contributions are not directly or indirectly related to an E-rate procurement.  See 47 C.F.R. § 54.503(d)(4).</a:t>
            </a:r>
          </a:p>
        </p:txBody>
      </p:sp>
      <p:sp>
        <p:nvSpPr>
          <p:cNvPr id="13314"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Gift Rule Exceptions</a:t>
            </a:r>
          </a:p>
        </p:txBody>
      </p:sp>
      <p:sp>
        <p:nvSpPr>
          <p:cNvPr id="13315" name="Text Placeholder 3"/>
          <p:cNvSpPr>
            <a:spLocks noGrp="1"/>
          </p:cNvSpPr>
          <p:nvPr>
            <p:ph type="body"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a:p>
            <a:endParaRPr lang="en-US" dirty="0" smtClean="0"/>
          </a:p>
        </p:txBody>
      </p:sp>
    </p:spTree>
    <p:extLst>
      <p:ext uri="{BB962C8B-B14F-4D97-AF65-F5344CB8AC3E}">
        <p14:creationId xmlns:p14="http://schemas.microsoft.com/office/powerpoint/2010/main" val="26412975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200" dirty="0" smtClean="0"/>
              <a:t>A service provider’s spouse is the town librarian. The service provider employee may give the librarian a birthday gift exceeding $20, as long as it is not reimbursed by the company, and is being given based on their personal relationship. </a:t>
            </a:r>
          </a:p>
          <a:p>
            <a:r>
              <a:rPr lang="en-US" sz="2200" dirty="0" smtClean="0"/>
              <a:t>Three service provider employees invite a tech director to join them at a golf tournament at their company’s expense. The entry fee is $500 per foursome. The tech director cannot accept the gift even though he has an amicable relationship with the service provider employees. Since the fees are paid by the company, it is the business relationship, not the personal relationship that is the motivation behind the gift.  </a:t>
            </a:r>
            <a:endParaRPr lang="en-US" sz="2200" dirty="0"/>
          </a:p>
        </p:txBody>
      </p:sp>
      <p:sp>
        <p:nvSpPr>
          <p:cNvPr id="3" name="Text Placeholder 2"/>
          <p:cNvSpPr>
            <a:spLocks noGrp="1"/>
          </p:cNvSpPr>
          <p:nvPr>
            <p:ph type="body" sz="quarter" idx="11"/>
          </p:nvPr>
        </p:nvSpPr>
        <p:spPr/>
        <p:txBody>
          <a:bodyPr/>
          <a:lstStyle/>
          <a:p>
            <a:r>
              <a:rPr lang="en-US" dirty="0" smtClean="0"/>
              <a:t>Gift Rule Exceptions Examples</a:t>
            </a:r>
            <a:endParaRPr lang="en-US" dirty="0"/>
          </a:p>
        </p:txBody>
      </p:sp>
      <p:sp>
        <p:nvSpPr>
          <p:cNvPr id="4" name="Text Placeholder 3"/>
          <p:cNvSpPr>
            <a:spLocks noGrp="1"/>
          </p:cNvSpPr>
          <p:nvPr>
            <p:ph type="body" sz="quarter" idx="12"/>
          </p:nvPr>
        </p:nvSpPr>
        <p:spPr/>
        <p:txBody>
          <a:bodyPr/>
          <a:lstStyle/>
          <a:p>
            <a:r>
              <a:rPr lang="en-US" dirty="0"/>
              <a:t>Gifts and Donations</a:t>
            </a:r>
          </a:p>
          <a:p>
            <a:endParaRPr lang="en-US" dirty="0"/>
          </a:p>
        </p:txBody>
      </p:sp>
    </p:spTree>
    <p:extLst>
      <p:ext uri="{BB962C8B-B14F-4D97-AF65-F5344CB8AC3E}">
        <p14:creationId xmlns:p14="http://schemas.microsoft.com/office/powerpoint/2010/main" val="4030204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Promptly return any tangible item to the donor, or pay the donor its market value, or, if perishable, the item may be given to an appropriate charity or shared within the office or destroyed. See CFR 2635.205(a).</a:t>
            </a:r>
          </a:p>
          <a:p>
            <a:pPr lvl="1"/>
            <a:r>
              <a:rPr lang="en-US" sz="2200" dirty="0" smtClean="0"/>
              <a:t>To avoid public embarrassment to the seminar sponsor and E-rate service provider, the Superintendent did not decline a barometer worth $200 given at the conclusion of her speech on the district’s education initiatives. The Superintendent must either return the barometer or promptly reimburse the provider $200 to cure the violation. </a:t>
            </a:r>
            <a:endParaRPr lang="en-US" sz="2200" dirty="0"/>
          </a:p>
        </p:txBody>
      </p:sp>
      <p:sp>
        <p:nvSpPr>
          <p:cNvPr id="3" name="Text Placeholder 2"/>
          <p:cNvSpPr>
            <a:spLocks noGrp="1"/>
          </p:cNvSpPr>
          <p:nvPr>
            <p:ph type="body" sz="quarter" idx="11"/>
          </p:nvPr>
        </p:nvSpPr>
        <p:spPr/>
        <p:txBody>
          <a:bodyPr/>
          <a:lstStyle/>
          <a:p>
            <a:r>
              <a:rPr lang="en-US" dirty="0" smtClean="0"/>
              <a:t>Curing Violations</a:t>
            </a:r>
            <a:endParaRPr lang="en-US" dirty="0"/>
          </a:p>
        </p:txBody>
      </p:sp>
      <p:sp>
        <p:nvSpPr>
          <p:cNvPr id="4" name="Text Placeholder 3"/>
          <p:cNvSpPr>
            <a:spLocks noGrp="1"/>
          </p:cNvSpPr>
          <p:nvPr>
            <p:ph type="body" sz="quarter" idx="12"/>
          </p:nvPr>
        </p:nvSpPr>
        <p:spPr/>
        <p:txBody>
          <a:bodyPr/>
          <a:lstStyle/>
          <a:p>
            <a:r>
              <a:rPr lang="en-US" dirty="0"/>
              <a:t>Gifts and Donations</a:t>
            </a:r>
          </a:p>
          <a:p>
            <a:endParaRPr lang="en-US" dirty="0"/>
          </a:p>
        </p:txBody>
      </p:sp>
    </p:spTree>
    <p:extLst>
      <p:ext uri="{BB962C8B-B14F-4D97-AF65-F5344CB8AC3E}">
        <p14:creationId xmlns:p14="http://schemas.microsoft.com/office/powerpoint/2010/main" val="10160269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With approval from the recipient’s supervisor, a floral arrangement sent by a service provider may be placed in the office’s reception area. </a:t>
            </a:r>
          </a:p>
          <a:p>
            <a:r>
              <a:rPr lang="en-US" dirty="0" smtClean="0"/>
              <a:t>A district employee wishes to attend a charitable event to which he has been offered a $300 ticket by a service provider. Although his attendance is not in the interest of the district, he may attend if he promptly reimburses the donor the $300 face value of the ticket. </a:t>
            </a:r>
            <a:endParaRPr lang="en-US" dirty="0"/>
          </a:p>
        </p:txBody>
      </p:sp>
      <p:sp>
        <p:nvSpPr>
          <p:cNvPr id="3" name="Text Placeholder 2"/>
          <p:cNvSpPr>
            <a:spLocks noGrp="1"/>
          </p:cNvSpPr>
          <p:nvPr>
            <p:ph type="body" sz="quarter" idx="11"/>
          </p:nvPr>
        </p:nvSpPr>
        <p:spPr/>
        <p:txBody>
          <a:bodyPr/>
          <a:lstStyle/>
          <a:p>
            <a:r>
              <a:rPr lang="en-US" dirty="0" smtClean="0"/>
              <a:t>Curing Violations Examples</a:t>
            </a:r>
            <a:endParaRPr lang="en-US" dirty="0"/>
          </a:p>
        </p:txBody>
      </p:sp>
      <p:sp>
        <p:nvSpPr>
          <p:cNvPr id="4" name="Text Placeholder 3"/>
          <p:cNvSpPr>
            <a:spLocks noGrp="1"/>
          </p:cNvSpPr>
          <p:nvPr>
            <p:ph type="body" sz="quarter" idx="12"/>
          </p:nvPr>
        </p:nvSpPr>
        <p:spPr/>
        <p:txBody>
          <a:bodyPr/>
          <a:lstStyle/>
          <a:p>
            <a:r>
              <a:rPr lang="en-US" dirty="0"/>
              <a:t>Gifts and Donations</a:t>
            </a:r>
          </a:p>
          <a:p>
            <a:endParaRPr lang="en-US" dirty="0"/>
          </a:p>
        </p:txBody>
      </p:sp>
    </p:spTree>
    <p:extLst>
      <p:ext uri="{BB962C8B-B14F-4D97-AF65-F5344CB8AC3E}">
        <p14:creationId xmlns:p14="http://schemas.microsoft.com/office/powerpoint/2010/main" val="14830578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Gift rules are not intended to discourage charitable donations as long as the donations:</a:t>
            </a:r>
          </a:p>
          <a:p>
            <a:pPr lvl="1"/>
            <a:r>
              <a:rPr lang="en-US" dirty="0" smtClean="0"/>
              <a:t>Are not directly or indirectly related to E-rate procurement activities or decisions, and</a:t>
            </a:r>
          </a:p>
          <a:p>
            <a:pPr lvl="1"/>
            <a:r>
              <a:rPr lang="en-US" dirty="0" smtClean="0"/>
              <a:t>Are not given with the intention of circumventing competitive bidding or other FCC rules</a:t>
            </a:r>
          </a:p>
        </p:txBody>
      </p:sp>
      <p:sp>
        <p:nvSpPr>
          <p:cNvPr id="16386"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Charitable Contributions</a:t>
            </a:r>
          </a:p>
        </p:txBody>
      </p:sp>
      <p:sp>
        <p:nvSpPr>
          <p:cNvPr id="16387" name="Text Placeholder 3"/>
          <p:cNvSpPr>
            <a:spLocks noGrp="1"/>
          </p:cNvSpPr>
          <p:nvPr>
            <p:ph type="body" sz="quarter" idx="12"/>
          </p:nvPr>
        </p:nvSpPr>
        <p:spPr bwMode="auto">
          <a:xfrm>
            <a:off x="4267200" y="381000"/>
            <a:ext cx="44196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p:txBody>
      </p:sp>
    </p:spTree>
    <p:extLst>
      <p:ext uri="{BB962C8B-B14F-4D97-AF65-F5344CB8AC3E}">
        <p14:creationId xmlns:p14="http://schemas.microsoft.com/office/powerpoint/2010/main" val="22393854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fontAlgn="auto">
              <a:spcAft>
                <a:spcPts val="0"/>
              </a:spcAft>
              <a:buFont typeface="Arial" pitchFamily="34" charset="0"/>
              <a:buChar char="•"/>
              <a:defRPr/>
            </a:pPr>
            <a:r>
              <a:rPr lang="en-US" dirty="0" smtClean="0"/>
              <a:t>Paid-for-exchange services at market rates, such as the purchase of advertising space, is neither a gift nor a charitable donation as long as it is not intended to influence the competitive bidding process. </a:t>
            </a:r>
          </a:p>
          <a:p>
            <a:pPr lvl="1" fontAlgn="auto">
              <a:spcAft>
                <a:spcPts val="0"/>
              </a:spcAft>
              <a:buFont typeface="Arial" pitchFamily="34" charset="0"/>
              <a:buChar char="•"/>
              <a:defRPr/>
            </a:pPr>
            <a:r>
              <a:rPr lang="en-US" dirty="0" smtClean="0"/>
              <a:t>For example, service providers purchasing advertising space on the high school football score board, for which they pay market rates, would not cause any violations. </a:t>
            </a:r>
          </a:p>
          <a:p>
            <a:pPr lvl="1" fontAlgn="auto">
              <a:spcAft>
                <a:spcPts val="0"/>
              </a:spcAft>
              <a:buFont typeface="Arial" pitchFamily="34" charset="0"/>
              <a:buChar char="•"/>
              <a:defRPr/>
            </a:pPr>
            <a:endParaRPr lang="en-US" dirty="0">
              <a:solidFill>
                <a:srgbClr val="FF0000"/>
              </a:solidFill>
            </a:endParaRPr>
          </a:p>
        </p:txBody>
      </p:sp>
      <p:sp>
        <p:nvSpPr>
          <p:cNvPr id="17410"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Allowable Charitable Contributions</a:t>
            </a:r>
          </a:p>
        </p:txBody>
      </p:sp>
      <p:sp>
        <p:nvSpPr>
          <p:cNvPr id="17411" name="Text Placeholder 3"/>
          <p:cNvSpPr>
            <a:spLocks noGrp="1"/>
          </p:cNvSpPr>
          <p:nvPr>
            <p:ph type="body" sz="quarter" idx="12"/>
          </p:nvPr>
        </p:nvSpPr>
        <p:spPr bwMode="auto">
          <a:xfrm>
            <a:off x="4267200" y="381000"/>
            <a:ext cx="44196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p:txBody>
      </p:sp>
    </p:spTree>
    <p:extLst>
      <p:ext uri="{BB962C8B-B14F-4D97-AF65-F5344CB8AC3E}">
        <p14:creationId xmlns:p14="http://schemas.microsoft.com/office/powerpoint/2010/main" val="474642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981200"/>
            <a:ext cx="8229600" cy="4191000"/>
          </a:xfrm>
        </p:spPr>
        <p:txBody>
          <a:bodyPr/>
          <a:lstStyle/>
          <a:p>
            <a:r>
              <a:rPr lang="en-US" dirty="0" smtClean="0"/>
              <a:t>Must be a </a:t>
            </a:r>
            <a:r>
              <a:rPr lang="en-US" dirty="0" smtClean="0">
                <a:solidFill>
                  <a:schemeClr val="accent4"/>
                </a:solidFill>
              </a:rPr>
              <a:t>fair and open </a:t>
            </a:r>
            <a:r>
              <a:rPr lang="en-US" dirty="0" smtClean="0"/>
              <a:t>process</a:t>
            </a:r>
          </a:p>
          <a:p>
            <a:r>
              <a:rPr lang="en-US" dirty="0" smtClean="0"/>
              <a:t>Avoid conflicts of interest </a:t>
            </a:r>
          </a:p>
          <a:p>
            <a:pPr lvl="1"/>
            <a:r>
              <a:rPr lang="en-US" dirty="0" smtClean="0"/>
              <a:t>Applicant consultant </a:t>
            </a:r>
            <a:r>
              <a:rPr lang="en-US" dirty="0" smtClean="0">
                <a:sym typeface="Wingdings" pitchFamily="2" charset="2"/>
              </a:rPr>
              <a:t></a:t>
            </a:r>
            <a:r>
              <a:rPr lang="en-US" dirty="0" smtClean="0"/>
              <a:t>Service Provider</a:t>
            </a:r>
          </a:p>
          <a:p>
            <a:pPr lvl="1"/>
            <a:r>
              <a:rPr lang="en-US" dirty="0" smtClean="0"/>
              <a:t>Applicant </a:t>
            </a:r>
            <a:r>
              <a:rPr lang="en-US" dirty="0" smtClean="0">
                <a:sym typeface="Wingdings" pitchFamily="2" charset="2"/>
              </a:rPr>
              <a:t></a:t>
            </a:r>
            <a:r>
              <a:rPr lang="en-US" dirty="0" smtClean="0"/>
              <a:t> Service Provider</a:t>
            </a:r>
          </a:p>
          <a:p>
            <a:r>
              <a:rPr lang="en-US" dirty="0" smtClean="0"/>
              <a:t>Open competition and bid evaluation</a:t>
            </a:r>
          </a:p>
          <a:p>
            <a:r>
              <a:rPr lang="en-US" dirty="0" smtClean="0"/>
              <a:t>Follow all rules – FCC and state/local</a:t>
            </a:r>
          </a:p>
          <a:p>
            <a:r>
              <a:rPr lang="en-US" dirty="0" smtClean="0"/>
              <a:t>Read the Form 470/RFP responses and contract fine print</a:t>
            </a:r>
          </a:p>
          <a:p>
            <a:r>
              <a:rPr lang="en-US" dirty="0">
                <a:hlinkClick r:id="rId2"/>
              </a:rPr>
              <a:t>6</a:t>
            </a:r>
            <a:r>
              <a:rPr lang="en-US" baseline="30000" dirty="0">
                <a:hlinkClick r:id="rId2"/>
              </a:rPr>
              <a:t>th</a:t>
            </a:r>
            <a:r>
              <a:rPr lang="en-US" dirty="0">
                <a:hlinkClick r:id="rId2"/>
              </a:rPr>
              <a:t> Report and Order </a:t>
            </a:r>
            <a:r>
              <a:rPr lang="en-US" dirty="0"/>
              <a:t>provides further clarifications and examples of rule violations </a:t>
            </a:r>
          </a:p>
          <a:p>
            <a:endParaRPr lang="en-US" dirty="0" smtClean="0"/>
          </a:p>
          <a:p>
            <a:pPr>
              <a:buNone/>
            </a:pPr>
            <a:endParaRPr lang="en-US" dirty="0"/>
          </a:p>
        </p:txBody>
      </p:sp>
      <p:sp>
        <p:nvSpPr>
          <p:cNvPr id="3" name="Text Placeholder 2"/>
          <p:cNvSpPr>
            <a:spLocks noGrp="1"/>
          </p:cNvSpPr>
          <p:nvPr>
            <p:ph type="body" sz="quarter" idx="11"/>
          </p:nvPr>
        </p:nvSpPr>
        <p:spPr>
          <a:xfrm>
            <a:off x="457200" y="1371600"/>
            <a:ext cx="8229600" cy="609600"/>
          </a:xfrm>
        </p:spPr>
        <p:txBody>
          <a:bodyPr/>
          <a:lstStyle/>
          <a:p>
            <a:r>
              <a:rPr lang="en-US" dirty="0" smtClean="0"/>
              <a:t>The Competitive Bidding Process</a:t>
            </a:r>
            <a:endParaRPr lang="en-US" dirty="0"/>
          </a:p>
        </p:txBody>
      </p:sp>
      <p:sp>
        <p:nvSpPr>
          <p:cNvPr id="4" name="Text Placeholder 3"/>
          <p:cNvSpPr>
            <a:spLocks noGrp="1"/>
          </p:cNvSpPr>
          <p:nvPr>
            <p:ph type="body" sz="quarter" idx="12"/>
          </p:nvPr>
        </p:nvSpPr>
        <p:spPr>
          <a:xfrm>
            <a:off x="3352800" y="381000"/>
            <a:ext cx="5334000" cy="533400"/>
          </a:xfrm>
        </p:spPr>
        <p:txBody>
          <a:bodyPr/>
          <a:lstStyle/>
          <a:p>
            <a:r>
              <a:rPr lang="en-US" dirty="0" smtClean="0"/>
              <a:t>Fair and Open Competition</a:t>
            </a:r>
            <a:endParaRPr lang="en-US" dirty="0"/>
          </a:p>
        </p:txBody>
      </p:sp>
    </p:spTree>
    <p:extLst>
      <p:ext uri="{BB962C8B-B14F-4D97-AF65-F5344CB8AC3E}">
        <p14:creationId xmlns:p14="http://schemas.microsoft.com/office/powerpoint/2010/main" val="1906047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Cash, equipment, including sporting, musical or playground equipment, </a:t>
            </a:r>
            <a:r>
              <a:rPr lang="en-US" b="1" i="1" dirty="0" smtClean="0">
                <a:solidFill>
                  <a:schemeClr val="accent4"/>
                </a:solidFill>
              </a:rPr>
              <a:t>may</a:t>
            </a:r>
            <a:r>
              <a:rPr lang="en-US" dirty="0" smtClean="0"/>
              <a:t> be permissible if they benefit the school or library as a whole and broadly serve an educational purpose.</a:t>
            </a:r>
          </a:p>
          <a:p>
            <a:pPr lvl="1"/>
            <a:r>
              <a:rPr lang="en-US" dirty="0" smtClean="0"/>
              <a:t>For example, a donation of books for a literacy campaign, given to a school by an E-rate service provider, would be acceptable donation that benefits the school and broadly serves an educational purpose. </a:t>
            </a:r>
          </a:p>
        </p:txBody>
      </p:sp>
      <p:sp>
        <p:nvSpPr>
          <p:cNvPr id="17410"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Potentially</a:t>
            </a:r>
            <a:r>
              <a:rPr lang="en-US" dirty="0" smtClean="0">
                <a:solidFill>
                  <a:srgbClr val="FF0000"/>
                </a:solidFill>
              </a:rPr>
              <a:t> </a:t>
            </a:r>
            <a:r>
              <a:rPr lang="en-US" dirty="0" smtClean="0"/>
              <a:t>Allowable Charitable Contributions</a:t>
            </a:r>
          </a:p>
        </p:txBody>
      </p:sp>
      <p:sp>
        <p:nvSpPr>
          <p:cNvPr id="17411" name="Text Placeholder 3"/>
          <p:cNvSpPr>
            <a:spLocks noGrp="1"/>
          </p:cNvSpPr>
          <p:nvPr>
            <p:ph type="body" sz="quarter" idx="12"/>
          </p:nvPr>
        </p:nvSpPr>
        <p:spPr bwMode="auto">
          <a:xfrm>
            <a:off x="4267200" y="381000"/>
            <a:ext cx="44196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p:txBody>
      </p:sp>
    </p:spTree>
    <p:extLst>
      <p:ext uri="{BB962C8B-B14F-4D97-AF65-F5344CB8AC3E}">
        <p14:creationId xmlns:p14="http://schemas.microsoft.com/office/powerpoint/2010/main" val="24893068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Donations given for the purpose of influencing the competitive bidding process are rule violations if the donation comes directly from the service provider or is solicited and/or accepted indirectly through a non-profit organization. </a:t>
            </a:r>
          </a:p>
        </p:txBody>
      </p:sp>
      <p:sp>
        <p:nvSpPr>
          <p:cNvPr id="18434"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Unallowable Charitable Contributions</a:t>
            </a:r>
          </a:p>
        </p:txBody>
      </p:sp>
      <p:sp>
        <p:nvSpPr>
          <p:cNvPr id="18435" name="Text Placeholder 3"/>
          <p:cNvSpPr>
            <a:spLocks noGrp="1"/>
          </p:cNvSpPr>
          <p:nvPr>
            <p:ph type="body" sz="quarter" idx="12"/>
          </p:nvPr>
        </p:nvSpPr>
        <p:spPr bwMode="auto">
          <a:xfrm>
            <a:off x="4267200" y="381000"/>
            <a:ext cx="44196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p:txBody>
      </p:sp>
    </p:spTree>
    <p:extLst>
      <p:ext uri="{BB962C8B-B14F-4D97-AF65-F5344CB8AC3E}">
        <p14:creationId xmlns:p14="http://schemas.microsoft.com/office/powerpoint/2010/main" val="32121951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t>
            </a:r>
            <a:r>
              <a:rPr lang="en-US" sz="2400" dirty="0" smtClean="0"/>
              <a:t>A gift which is solicited or accepted indirectly includes a gift: (1) Given with the employee’s knowledge and acquiescence to his parent, sibling, spouse, child, or dependent relative because of that person’s relationship to the employee, or (2) Given to any other person, including any charitable organization, on the basis of designation, recommendation, or other specification by the employee except as permitted for the disposition of perishable items or payments made to charitable organizations in lieu of honoraria.” See 5 C.F.R. § 2635.203(f).</a:t>
            </a:r>
          </a:p>
          <a:p>
            <a:endParaRPr lang="en-US" dirty="0" smtClean="0"/>
          </a:p>
          <a:p>
            <a:pPr lvl="1"/>
            <a:endParaRPr lang="en-US" dirty="0" smtClean="0"/>
          </a:p>
        </p:txBody>
      </p:sp>
      <p:sp>
        <p:nvSpPr>
          <p:cNvPr id="18434"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Gifts solicited or accepted indirectly</a:t>
            </a:r>
          </a:p>
        </p:txBody>
      </p:sp>
      <p:sp>
        <p:nvSpPr>
          <p:cNvPr id="18435" name="Text Placeholder 3"/>
          <p:cNvSpPr>
            <a:spLocks noGrp="1"/>
          </p:cNvSpPr>
          <p:nvPr>
            <p:ph type="body" sz="quarter" idx="12"/>
          </p:nvPr>
        </p:nvSpPr>
        <p:spPr bwMode="auto">
          <a:xfrm>
            <a:off x="4267200" y="381000"/>
            <a:ext cx="44196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p:txBody>
      </p:sp>
    </p:spTree>
    <p:extLst>
      <p:ext uri="{BB962C8B-B14F-4D97-AF65-F5344CB8AC3E}">
        <p14:creationId xmlns:p14="http://schemas.microsoft.com/office/powerpoint/2010/main" val="5129401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Donations made indirectly through a third party, such as a non-profit, would be prohibited if </a:t>
            </a:r>
            <a:r>
              <a:rPr lang="en-US" smtClean="0"/>
              <a:t>the organization </a:t>
            </a:r>
            <a:r>
              <a:rPr lang="en-US" dirty="0" smtClean="0"/>
              <a:t>is used as a shell to disguise a directed gift. </a:t>
            </a:r>
          </a:p>
          <a:p>
            <a:pPr lvl="1"/>
            <a:r>
              <a:rPr lang="en-US" dirty="0" smtClean="0"/>
              <a:t>A service provider directing its foundation to provide a cash donation equal to the value of the applicant’s non-discount share is a prohibited donation. </a:t>
            </a:r>
          </a:p>
          <a:p>
            <a:r>
              <a:rPr lang="en-US" dirty="0" smtClean="0"/>
              <a:t>Service provider cannot direct the donation and must relinquish control of the gift once provided to a non-profit. </a:t>
            </a:r>
            <a:endParaRPr lang="en-US" sz="2400" dirty="0" smtClean="0"/>
          </a:p>
          <a:p>
            <a:endParaRPr lang="en-US" dirty="0" smtClean="0"/>
          </a:p>
          <a:p>
            <a:pPr lvl="1"/>
            <a:endParaRPr lang="en-US" dirty="0" smtClean="0"/>
          </a:p>
        </p:txBody>
      </p:sp>
      <p:sp>
        <p:nvSpPr>
          <p:cNvPr id="18434"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Gifts solicited or accepted indirectly</a:t>
            </a:r>
          </a:p>
        </p:txBody>
      </p:sp>
      <p:sp>
        <p:nvSpPr>
          <p:cNvPr id="18435" name="Text Placeholder 3"/>
          <p:cNvSpPr>
            <a:spLocks noGrp="1"/>
          </p:cNvSpPr>
          <p:nvPr>
            <p:ph type="body" sz="quarter" idx="12"/>
          </p:nvPr>
        </p:nvSpPr>
        <p:spPr bwMode="auto">
          <a:xfrm>
            <a:off x="4267200" y="381000"/>
            <a:ext cx="44196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p:txBody>
      </p:sp>
    </p:spTree>
    <p:extLst>
      <p:ext uri="{BB962C8B-B14F-4D97-AF65-F5344CB8AC3E}">
        <p14:creationId xmlns:p14="http://schemas.microsoft.com/office/powerpoint/2010/main" val="19311251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Example:</a:t>
            </a:r>
          </a:p>
          <a:p>
            <a:pPr lvl="1"/>
            <a:r>
              <a:rPr lang="en-US" sz="2400" dirty="0" smtClean="0"/>
              <a:t>An employee who must decline a gift of a personal computer pursuant to this rule may not suggest that the gift be given instead to one of five charitable organizations, whose names are provided by the employee. </a:t>
            </a:r>
          </a:p>
          <a:p>
            <a:pPr lvl="1"/>
            <a:r>
              <a:rPr lang="en-US" sz="2400" dirty="0" smtClean="0"/>
              <a:t>A service provider cannot donate computers to raffle with the caveat that they go to E-rate recipients, or specific individuals or schools, or a subset of schools and libraries. </a:t>
            </a:r>
          </a:p>
          <a:p>
            <a:pPr lvl="1"/>
            <a:endParaRPr lang="en-US" sz="2400" dirty="0" smtClean="0">
              <a:solidFill>
                <a:srgbClr val="FF0000"/>
              </a:solidFill>
            </a:endParaRPr>
          </a:p>
          <a:p>
            <a:endParaRPr lang="en-US" dirty="0" smtClean="0"/>
          </a:p>
          <a:p>
            <a:pPr lvl="1"/>
            <a:endParaRPr lang="en-US" dirty="0" smtClean="0"/>
          </a:p>
        </p:txBody>
      </p:sp>
      <p:sp>
        <p:nvSpPr>
          <p:cNvPr id="18434"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Gifts solicited or accepted indirectly</a:t>
            </a:r>
          </a:p>
        </p:txBody>
      </p:sp>
      <p:sp>
        <p:nvSpPr>
          <p:cNvPr id="18435" name="Text Placeholder 3"/>
          <p:cNvSpPr>
            <a:spLocks noGrp="1"/>
          </p:cNvSpPr>
          <p:nvPr>
            <p:ph type="body" sz="quarter" idx="12"/>
          </p:nvPr>
        </p:nvSpPr>
        <p:spPr bwMode="auto">
          <a:xfrm>
            <a:off x="4267200" y="381000"/>
            <a:ext cx="44196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p:txBody>
      </p:sp>
    </p:spTree>
    <p:extLst>
      <p:ext uri="{BB962C8B-B14F-4D97-AF65-F5344CB8AC3E}">
        <p14:creationId xmlns:p14="http://schemas.microsoft.com/office/powerpoint/2010/main" val="965270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Service providers cannot offer special equipment discounts or equipment with service arrangements to E-rate recipients that are not currently available to some other class of subscribers or segment of the public. </a:t>
            </a:r>
          </a:p>
          <a:p>
            <a:pPr lvl="1"/>
            <a:r>
              <a:rPr lang="en-US" dirty="0" smtClean="0"/>
              <a:t>Free cell</a:t>
            </a:r>
            <a:r>
              <a:rPr lang="en-US" dirty="0" smtClean="0">
                <a:solidFill>
                  <a:srgbClr val="FF0000"/>
                </a:solidFill>
              </a:rPr>
              <a:t> </a:t>
            </a:r>
            <a:r>
              <a:rPr lang="en-US" dirty="0" smtClean="0"/>
              <a:t>phone with purchase of service contract must be available to non-E-rate customers as well</a:t>
            </a:r>
          </a:p>
          <a:p>
            <a:r>
              <a:rPr lang="en-US" dirty="0" smtClean="0"/>
              <a:t>Donations to cover the applicant’s non-discount share</a:t>
            </a:r>
          </a:p>
        </p:txBody>
      </p:sp>
      <p:sp>
        <p:nvSpPr>
          <p:cNvPr id="19458"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Unallowable Charitable Contributions</a:t>
            </a:r>
          </a:p>
        </p:txBody>
      </p:sp>
      <p:sp>
        <p:nvSpPr>
          <p:cNvPr id="19459" name="Text Placeholder 3"/>
          <p:cNvSpPr>
            <a:spLocks noGrp="1"/>
          </p:cNvSpPr>
          <p:nvPr>
            <p:ph type="body" sz="quarter" idx="12"/>
          </p:nvPr>
        </p:nvSpPr>
        <p:spPr bwMode="auto">
          <a:xfrm>
            <a:off x="4267200" y="381000"/>
            <a:ext cx="44196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p:txBody>
      </p:sp>
    </p:spTree>
    <p:extLst>
      <p:ext uri="{BB962C8B-B14F-4D97-AF65-F5344CB8AC3E}">
        <p14:creationId xmlns:p14="http://schemas.microsoft.com/office/powerpoint/2010/main" val="14864382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t>Travel expenses such as airfare, meals, lodging, etc. unless the meal falls below the $20/$50 thresholds.</a:t>
            </a:r>
          </a:p>
          <a:p>
            <a:r>
              <a:rPr lang="en-US" sz="2400" dirty="0" smtClean="0"/>
              <a:t>Example: </a:t>
            </a:r>
          </a:p>
          <a:p>
            <a:pPr lvl="1"/>
            <a:r>
              <a:rPr lang="en-US" sz="2400" dirty="0" smtClean="0"/>
              <a:t>A service provider offers to pick up the travel and lodging costs for an applicant to attend a customer appreciation event in another state. This gift is not allowable under the gift rules. </a:t>
            </a:r>
          </a:p>
        </p:txBody>
      </p:sp>
      <p:sp>
        <p:nvSpPr>
          <p:cNvPr id="19458"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Unallowable Charitable Contributions</a:t>
            </a:r>
          </a:p>
        </p:txBody>
      </p:sp>
      <p:sp>
        <p:nvSpPr>
          <p:cNvPr id="19459" name="Text Placeholder 3"/>
          <p:cNvSpPr>
            <a:spLocks noGrp="1"/>
          </p:cNvSpPr>
          <p:nvPr>
            <p:ph type="body" sz="quarter" idx="12"/>
          </p:nvPr>
        </p:nvSpPr>
        <p:spPr bwMode="auto">
          <a:xfrm>
            <a:off x="4267200" y="381000"/>
            <a:ext cx="44196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p:txBody>
      </p:sp>
    </p:spTree>
    <p:extLst>
      <p:ext uri="{BB962C8B-B14F-4D97-AF65-F5344CB8AC3E}">
        <p14:creationId xmlns:p14="http://schemas.microsoft.com/office/powerpoint/2010/main" val="15393186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Equipment for a specific individual or group of individuals associated with or employed by an E-rate participant. </a:t>
            </a:r>
          </a:p>
          <a:p>
            <a:pPr lvl="1"/>
            <a:r>
              <a:rPr lang="en-US" dirty="0" smtClean="0"/>
              <a:t>Service provider may not give a gift to a teacher who helps draft a district’s technology plan, even if that teacher does not ultimately help select the E-rate service provider. </a:t>
            </a:r>
          </a:p>
          <a:p>
            <a:pPr>
              <a:buFont typeface="Arial" charset="0"/>
              <a:buNone/>
            </a:pPr>
            <a:endParaRPr lang="en-US" dirty="0" smtClean="0"/>
          </a:p>
        </p:txBody>
      </p:sp>
      <p:sp>
        <p:nvSpPr>
          <p:cNvPr id="20482"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Unallowable Charitable Contributions</a:t>
            </a:r>
          </a:p>
        </p:txBody>
      </p:sp>
      <p:sp>
        <p:nvSpPr>
          <p:cNvPr id="20483" name="Text Placeholder 3"/>
          <p:cNvSpPr>
            <a:spLocks noGrp="1"/>
          </p:cNvSpPr>
          <p:nvPr>
            <p:ph type="body" sz="quarter" idx="12"/>
          </p:nvPr>
        </p:nvSpPr>
        <p:spPr bwMode="auto">
          <a:xfrm>
            <a:off x="2438400" y="381000"/>
            <a:ext cx="62484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a:p>
            <a:endParaRPr lang="en-US" dirty="0" smtClean="0"/>
          </a:p>
        </p:txBody>
      </p:sp>
    </p:spTree>
    <p:extLst>
      <p:ext uri="{BB962C8B-B14F-4D97-AF65-F5344CB8AC3E}">
        <p14:creationId xmlns:p14="http://schemas.microsoft.com/office/powerpoint/2010/main" val="13840411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Raffle tickets, prizes, or door prizes that have a retail value of over $20 violate the gift rules unless the event is open to the public. </a:t>
            </a:r>
          </a:p>
          <a:p>
            <a:pPr lvl="1"/>
            <a:r>
              <a:rPr lang="en-US" dirty="0" smtClean="0"/>
              <a:t>“Open to the Public” means the event is free of charge and that members of the public at large typically attend such a gathering. </a:t>
            </a:r>
          </a:p>
          <a:p>
            <a:pPr lvl="2"/>
            <a:r>
              <a:rPr lang="en-US" dirty="0" smtClean="0"/>
              <a:t>State Fair would qualify</a:t>
            </a:r>
          </a:p>
          <a:p>
            <a:pPr lvl="2"/>
            <a:r>
              <a:rPr lang="en-US" dirty="0" smtClean="0"/>
              <a:t>State District IT Directors meeting would not qualify</a:t>
            </a:r>
          </a:p>
          <a:p>
            <a:endParaRPr lang="en-US" dirty="0" smtClean="0"/>
          </a:p>
        </p:txBody>
      </p:sp>
      <p:sp>
        <p:nvSpPr>
          <p:cNvPr id="22530"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Prizes </a:t>
            </a:r>
            <a:r>
              <a:rPr lang="en-US" dirty="0"/>
              <a:t>at Conferences and Training Sessions</a:t>
            </a:r>
          </a:p>
        </p:txBody>
      </p:sp>
      <p:sp>
        <p:nvSpPr>
          <p:cNvPr id="22531" name="Text Placeholder 3"/>
          <p:cNvSpPr>
            <a:spLocks noGrp="1"/>
          </p:cNvSpPr>
          <p:nvPr>
            <p:ph type="body" sz="quarter" idx="12"/>
          </p:nvPr>
        </p:nvSpPr>
        <p:spPr bwMode="auto">
          <a:xfrm>
            <a:off x="2057400" y="381000"/>
            <a:ext cx="66294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p:txBody>
      </p:sp>
    </p:spTree>
    <p:extLst>
      <p:ext uri="{BB962C8B-B14F-4D97-AF65-F5344CB8AC3E}">
        <p14:creationId xmlns:p14="http://schemas.microsoft.com/office/powerpoint/2010/main" val="14617608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t>“Widely attended gatherings” allow for free attendance and meals or refreshments at that event. See 5 C.F.R. § 2635.203(g)</a:t>
            </a:r>
          </a:p>
          <a:p>
            <a:pPr lvl="1"/>
            <a:r>
              <a:rPr lang="en-US" sz="2400" dirty="0" smtClean="0"/>
              <a:t>Gathering is widely attended if:</a:t>
            </a:r>
          </a:p>
          <a:p>
            <a:pPr lvl="2"/>
            <a:r>
              <a:rPr lang="en-US" sz="2200" dirty="0" smtClean="0"/>
              <a:t>Employee’s attendance must be in the interest of the agency (i.e. school or library) and further its programs and operations, and </a:t>
            </a:r>
          </a:p>
          <a:p>
            <a:pPr lvl="2"/>
            <a:r>
              <a:rPr lang="en-US" sz="2200" dirty="0" smtClean="0"/>
              <a:t> It is expected that a large number of persons will attend, and</a:t>
            </a:r>
          </a:p>
          <a:p>
            <a:pPr lvl="2"/>
            <a:r>
              <a:rPr lang="en-US" sz="2200" dirty="0" smtClean="0"/>
              <a:t> Persons with a diversity of views or interests will be present. </a:t>
            </a:r>
          </a:p>
          <a:p>
            <a:pPr>
              <a:buNone/>
            </a:pPr>
            <a:endParaRPr lang="en-US" dirty="0" smtClean="0"/>
          </a:p>
        </p:txBody>
      </p:sp>
      <p:sp>
        <p:nvSpPr>
          <p:cNvPr id="23554"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Widely Attended Gatherings</a:t>
            </a:r>
          </a:p>
        </p:txBody>
      </p:sp>
      <p:sp>
        <p:nvSpPr>
          <p:cNvPr id="23555" name="Text Placeholder 3"/>
          <p:cNvSpPr>
            <a:spLocks noGrp="1"/>
          </p:cNvSpPr>
          <p:nvPr>
            <p:ph type="body" sz="quarter" idx="12"/>
          </p:nvPr>
        </p:nvSpPr>
        <p:spPr bwMode="auto">
          <a:xfrm>
            <a:off x="2209800" y="381000"/>
            <a:ext cx="64770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a:p>
            <a:endParaRPr lang="en-US" dirty="0" smtClean="0"/>
          </a:p>
        </p:txBody>
      </p:sp>
    </p:spTree>
    <p:extLst>
      <p:ext uri="{BB962C8B-B14F-4D97-AF65-F5344CB8AC3E}">
        <p14:creationId xmlns:p14="http://schemas.microsoft.com/office/powerpoint/2010/main" val="3372626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400" dirty="0" smtClean="0"/>
              <a:t>Determine the types of service the applicant will seek on an FCC Form 470</a:t>
            </a:r>
          </a:p>
          <a:p>
            <a:r>
              <a:rPr lang="en-US" sz="2400" dirty="0" smtClean="0"/>
              <a:t>Prepare, assist applicants with the filling out of the FCC Form 470</a:t>
            </a:r>
          </a:p>
          <a:p>
            <a:r>
              <a:rPr lang="en-US" sz="2400" dirty="0" smtClean="0"/>
              <a:t>Sign, certify and/or submit FCC Form 470 </a:t>
            </a:r>
          </a:p>
          <a:p>
            <a:r>
              <a:rPr lang="en-US" sz="2400" dirty="0" smtClean="0"/>
              <a:t>Negotiate with prospective bidders</a:t>
            </a:r>
          </a:p>
          <a:p>
            <a:r>
              <a:rPr lang="en-US" sz="2400" dirty="0" smtClean="0"/>
              <a:t>Assist or run the competitive bidding process for the applicant</a:t>
            </a:r>
          </a:p>
          <a:p>
            <a:endParaRPr lang="en-US" dirty="0"/>
          </a:p>
        </p:txBody>
      </p:sp>
      <p:sp>
        <p:nvSpPr>
          <p:cNvPr id="3" name="Text Placeholder 2"/>
          <p:cNvSpPr>
            <a:spLocks noGrp="1"/>
          </p:cNvSpPr>
          <p:nvPr>
            <p:ph type="body" sz="quarter" idx="11"/>
          </p:nvPr>
        </p:nvSpPr>
        <p:spPr/>
        <p:txBody>
          <a:bodyPr/>
          <a:lstStyle/>
          <a:p>
            <a:r>
              <a:rPr lang="en-US" dirty="0" smtClean="0"/>
              <a:t>Service Providers </a:t>
            </a:r>
            <a:r>
              <a:rPr lang="en-US" dirty="0" smtClean="0">
                <a:solidFill>
                  <a:schemeClr val="accent4"/>
                </a:solidFill>
              </a:rPr>
              <a:t>Cannot:</a:t>
            </a:r>
            <a:endParaRPr lang="en-US" dirty="0">
              <a:solidFill>
                <a:schemeClr val="accent4"/>
              </a:solidFill>
            </a:endParaRPr>
          </a:p>
        </p:txBody>
      </p:sp>
      <p:sp>
        <p:nvSpPr>
          <p:cNvPr id="4" name="Text Placeholder 3"/>
          <p:cNvSpPr>
            <a:spLocks noGrp="1"/>
          </p:cNvSpPr>
          <p:nvPr>
            <p:ph type="body" sz="quarter" idx="12"/>
          </p:nvPr>
        </p:nvSpPr>
        <p:spPr>
          <a:xfrm>
            <a:off x="3429000" y="381000"/>
            <a:ext cx="5257800" cy="533400"/>
          </a:xfrm>
        </p:spPr>
        <p:txBody>
          <a:bodyPr/>
          <a:lstStyle/>
          <a:p>
            <a:r>
              <a:rPr lang="en-US" dirty="0" smtClean="0"/>
              <a:t>Fair and Open Competition</a:t>
            </a:r>
            <a:endParaRPr lang="en-US" dirty="0"/>
          </a:p>
        </p:txBody>
      </p:sp>
    </p:spTree>
    <p:extLst>
      <p:ext uri="{BB962C8B-B14F-4D97-AF65-F5344CB8AC3E}">
        <p14:creationId xmlns:p14="http://schemas.microsoft.com/office/powerpoint/2010/main" val="1542473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t>Food, refreshments, instruction and documents given to all attendees at Widely Attended Gatherings are permissible. </a:t>
            </a:r>
          </a:p>
          <a:p>
            <a:r>
              <a:rPr lang="en-US" sz="2400" dirty="0" smtClean="0"/>
              <a:t>Trainings offered by state, regional or local government bodies or non-profits or trade associations that include those bodies are not considered vendor promotional training</a:t>
            </a:r>
          </a:p>
          <a:p>
            <a:pPr lvl="1"/>
            <a:r>
              <a:rPr lang="en-US" sz="2200" dirty="0" smtClean="0"/>
              <a:t>Vendor promotional training means training provided by any person for the purpose of promoting its products or services. See 5 C.F.R. § 2635.203(g)</a:t>
            </a:r>
          </a:p>
          <a:p>
            <a:endParaRPr lang="en-US" dirty="0" smtClean="0"/>
          </a:p>
          <a:p>
            <a:endParaRPr lang="en-US" dirty="0" smtClean="0"/>
          </a:p>
          <a:p>
            <a:endParaRPr lang="en-US" dirty="0" smtClean="0"/>
          </a:p>
        </p:txBody>
      </p:sp>
      <p:sp>
        <p:nvSpPr>
          <p:cNvPr id="24578"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Conferences – Permissible Actions</a:t>
            </a:r>
          </a:p>
        </p:txBody>
      </p:sp>
      <p:sp>
        <p:nvSpPr>
          <p:cNvPr id="24579" name="Text Placeholder 3"/>
          <p:cNvSpPr>
            <a:spLocks noGrp="1"/>
          </p:cNvSpPr>
          <p:nvPr>
            <p:ph type="body" sz="quarter" idx="12"/>
          </p:nvPr>
        </p:nvSpPr>
        <p:spPr bwMode="auto">
          <a:xfrm>
            <a:off x="2209800" y="381000"/>
            <a:ext cx="64770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a:p>
            <a:endParaRPr lang="en-US" dirty="0" smtClean="0"/>
          </a:p>
        </p:txBody>
      </p:sp>
    </p:spTree>
    <p:extLst>
      <p:ext uri="{BB962C8B-B14F-4D97-AF65-F5344CB8AC3E}">
        <p14:creationId xmlns:p14="http://schemas.microsoft.com/office/powerpoint/2010/main" val="9029176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t>Service providers can host, sponsor, or conduct E-rate training, as long as they do not provide any gift that exceeds the gift exceptions</a:t>
            </a:r>
          </a:p>
          <a:p>
            <a:pPr lvl="1"/>
            <a:r>
              <a:rPr lang="en-US" sz="2400" dirty="0" smtClean="0"/>
              <a:t> Service providers cannot help with preparation or completion of forms, or determining the services listed on the FCC Form  470 and/or RFP.</a:t>
            </a:r>
          </a:p>
          <a:p>
            <a:endParaRPr lang="en-US" dirty="0" smtClean="0"/>
          </a:p>
          <a:p>
            <a:endParaRPr lang="en-US" dirty="0" smtClean="0"/>
          </a:p>
          <a:p>
            <a:endParaRPr lang="en-US" dirty="0" smtClean="0"/>
          </a:p>
        </p:txBody>
      </p:sp>
      <p:sp>
        <p:nvSpPr>
          <p:cNvPr id="24578"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Conferences – Permissible Actions</a:t>
            </a:r>
          </a:p>
        </p:txBody>
      </p:sp>
      <p:sp>
        <p:nvSpPr>
          <p:cNvPr id="24579" name="Text Placeholder 3"/>
          <p:cNvSpPr>
            <a:spLocks noGrp="1"/>
          </p:cNvSpPr>
          <p:nvPr>
            <p:ph type="body" sz="quarter" idx="12"/>
          </p:nvPr>
        </p:nvSpPr>
        <p:spPr bwMode="auto">
          <a:xfrm>
            <a:off x="2209800" y="381000"/>
            <a:ext cx="64770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a:p>
            <a:endParaRPr lang="en-US" dirty="0" smtClean="0"/>
          </a:p>
        </p:txBody>
      </p:sp>
    </p:spTree>
    <p:extLst>
      <p:ext uri="{BB962C8B-B14F-4D97-AF65-F5344CB8AC3E}">
        <p14:creationId xmlns:p14="http://schemas.microsoft.com/office/powerpoint/2010/main" val="3581008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Training or conference regarding one or few vendors services would not meet the definition of a Widely Attended Event even if many people attended. </a:t>
            </a:r>
          </a:p>
          <a:p>
            <a:pPr lvl="1"/>
            <a:r>
              <a:rPr lang="en-US" sz="2400" dirty="0" smtClean="0"/>
              <a:t>Travel expenses, lodging, meals, and entertainment associated with the event would be considered gifts and therefore violations. </a:t>
            </a:r>
          </a:p>
          <a:p>
            <a:pPr lvl="1"/>
            <a:r>
              <a:rPr lang="en-US" sz="2400" dirty="0" smtClean="0"/>
              <a:t>Free attendance when it would otherwise cost to attend is also a violation. </a:t>
            </a:r>
          </a:p>
          <a:p>
            <a:r>
              <a:rPr lang="en-US" dirty="0" smtClean="0"/>
              <a:t>Meals at a Widely Attended Gatherings not provided to all attendees would be subject to gift limits</a:t>
            </a:r>
          </a:p>
          <a:p>
            <a:pPr lvl="1"/>
            <a:endParaRPr lang="en-US" dirty="0" smtClean="0"/>
          </a:p>
          <a:p>
            <a:endParaRPr lang="en-US" dirty="0" smtClean="0"/>
          </a:p>
          <a:p>
            <a:endParaRPr lang="en-US" dirty="0" smtClean="0"/>
          </a:p>
          <a:p>
            <a:endParaRPr lang="en-US" dirty="0" smtClean="0"/>
          </a:p>
        </p:txBody>
      </p:sp>
      <p:sp>
        <p:nvSpPr>
          <p:cNvPr id="3" name="Text Placeholder 2"/>
          <p:cNvSpPr>
            <a:spLocks noGrp="1"/>
          </p:cNvSpPr>
          <p:nvPr>
            <p:ph type="body" sz="quarter" idx="11"/>
          </p:nvPr>
        </p:nvSpPr>
        <p:spPr/>
        <p:txBody>
          <a:bodyPr/>
          <a:lstStyle/>
          <a:p>
            <a:pPr fontAlgn="auto">
              <a:spcAft>
                <a:spcPts val="0"/>
              </a:spcAft>
              <a:buFont typeface="Arial" pitchFamily="34" charset="0"/>
              <a:buNone/>
              <a:defRPr/>
            </a:pPr>
            <a:r>
              <a:rPr lang="en-US" dirty="0" smtClean="0"/>
              <a:t>Conferences – </a:t>
            </a:r>
            <a:r>
              <a:rPr lang="en-US" dirty="0" smtClean="0">
                <a:solidFill>
                  <a:schemeClr val="accent4"/>
                </a:solidFill>
              </a:rPr>
              <a:t>Impermissible</a:t>
            </a:r>
            <a:r>
              <a:rPr lang="en-US" dirty="0" smtClean="0"/>
              <a:t> Actions</a:t>
            </a:r>
            <a:endParaRPr lang="en-US" dirty="0"/>
          </a:p>
        </p:txBody>
      </p:sp>
      <p:sp>
        <p:nvSpPr>
          <p:cNvPr id="25603" name="Text Placeholder 3"/>
          <p:cNvSpPr>
            <a:spLocks noGrp="1"/>
          </p:cNvSpPr>
          <p:nvPr>
            <p:ph type="body" sz="quarter" idx="12"/>
          </p:nvPr>
        </p:nvSpPr>
        <p:spPr bwMode="auto">
          <a:xfrm>
            <a:off x="2209800" y="381000"/>
            <a:ext cx="64770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a:p>
            <a:endParaRPr lang="en-US" dirty="0" smtClean="0"/>
          </a:p>
        </p:txBody>
      </p:sp>
    </p:spTree>
    <p:extLst>
      <p:ext uri="{BB962C8B-B14F-4D97-AF65-F5344CB8AC3E}">
        <p14:creationId xmlns:p14="http://schemas.microsoft.com/office/powerpoint/2010/main" val="37211610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fontAlgn="auto">
              <a:spcAft>
                <a:spcPts val="0"/>
              </a:spcAft>
              <a:buFont typeface="Arial" pitchFamily="34" charset="0"/>
              <a:buChar char="•"/>
              <a:defRPr/>
            </a:pPr>
            <a:r>
              <a:rPr lang="en-US" sz="2400" dirty="0" smtClean="0"/>
              <a:t>Service providers can offer an “educational discount” on the attendance fee to a Widely Attended Event as long as it is available to </a:t>
            </a:r>
            <a:r>
              <a:rPr lang="en-US" sz="2400" b="1" dirty="0" smtClean="0">
                <a:solidFill>
                  <a:schemeClr val="accent4"/>
                </a:solidFill>
              </a:rPr>
              <a:t>all</a:t>
            </a:r>
            <a:r>
              <a:rPr lang="en-US" sz="2400" dirty="0" smtClean="0"/>
              <a:t> employees of schools and libraries. </a:t>
            </a:r>
          </a:p>
          <a:p>
            <a:pPr fontAlgn="auto">
              <a:spcAft>
                <a:spcPts val="0"/>
              </a:spcAft>
              <a:buFont typeface="Arial" pitchFamily="34" charset="0"/>
              <a:buChar char="•"/>
              <a:defRPr/>
            </a:pPr>
            <a:r>
              <a:rPr lang="en-US" sz="2400" dirty="0" smtClean="0"/>
              <a:t>Applicants cannot accept free attendance, paid by a service provider, even if the school or library has assigned the employee to attend the event. </a:t>
            </a:r>
          </a:p>
          <a:p>
            <a:pPr fontAlgn="auto">
              <a:spcAft>
                <a:spcPts val="0"/>
              </a:spcAft>
              <a:buFont typeface="Arial" pitchFamily="34" charset="0"/>
              <a:buChar char="•"/>
              <a:defRPr/>
            </a:pPr>
            <a:r>
              <a:rPr lang="en-US" sz="2400" dirty="0" smtClean="0"/>
              <a:t>A Service provider cannot pay for or reimburse expenses for an applicant to speak at a conference on behalf of that service provider, or in any other setting, e.g. newspaper or magazine. </a:t>
            </a:r>
          </a:p>
          <a:p>
            <a:pPr fontAlgn="auto">
              <a:spcAft>
                <a:spcPts val="0"/>
              </a:spcAft>
              <a:buFont typeface="Arial" pitchFamily="34" charset="0"/>
              <a:buChar char="•"/>
              <a:defRPr/>
            </a:pPr>
            <a:endParaRPr lang="en-US" sz="2400"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
        <p:nvSpPr>
          <p:cNvPr id="26626"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Conferences – Registration Fees</a:t>
            </a:r>
          </a:p>
        </p:txBody>
      </p:sp>
      <p:sp>
        <p:nvSpPr>
          <p:cNvPr id="26627" name="Text Placeholder 3"/>
          <p:cNvSpPr>
            <a:spLocks noGrp="1"/>
          </p:cNvSpPr>
          <p:nvPr>
            <p:ph type="body" sz="quarter" idx="12"/>
          </p:nvPr>
        </p:nvSpPr>
        <p:spPr bwMode="auto">
          <a:xfrm>
            <a:off x="2209800" y="381000"/>
            <a:ext cx="64770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a:p>
            <a:endParaRPr lang="en-US" dirty="0" smtClean="0"/>
          </a:p>
        </p:txBody>
      </p:sp>
    </p:spTree>
    <p:extLst>
      <p:ext uri="{BB962C8B-B14F-4D97-AF65-F5344CB8AC3E}">
        <p14:creationId xmlns:p14="http://schemas.microsoft.com/office/powerpoint/2010/main" val="14664762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Employees who are required by law to sit on the governing board of a governmental agency that acts as a service provider do not violate the gift rules when they accept meals or travel expenses required to execute their official position and duties on that board. </a:t>
            </a:r>
          </a:p>
          <a:p>
            <a:r>
              <a:rPr lang="en-US" dirty="0" smtClean="0"/>
              <a:t>Service providers may sit on a school’s fundraising board, as long as that does not unduly influence the competitive bidding process or provide them with inside information. </a:t>
            </a:r>
          </a:p>
        </p:txBody>
      </p:sp>
      <p:sp>
        <p:nvSpPr>
          <p:cNvPr id="27650"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Representation on Boards</a:t>
            </a:r>
          </a:p>
        </p:txBody>
      </p:sp>
      <p:sp>
        <p:nvSpPr>
          <p:cNvPr id="27651" name="Text Placeholder 3"/>
          <p:cNvSpPr>
            <a:spLocks noGrp="1"/>
          </p:cNvSpPr>
          <p:nvPr>
            <p:ph type="body" sz="quarter" idx="12"/>
          </p:nvPr>
        </p:nvSpPr>
        <p:spPr bwMode="auto">
          <a:xfrm>
            <a:off x="2438400" y="381000"/>
            <a:ext cx="62484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p:txBody>
      </p:sp>
    </p:spTree>
    <p:extLst>
      <p:ext uri="{BB962C8B-B14F-4D97-AF65-F5344CB8AC3E}">
        <p14:creationId xmlns:p14="http://schemas.microsoft.com/office/powerpoint/2010/main" val="40734666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1"/>
          <p:cNvSpPr>
            <a:spLocks noGrp="1"/>
          </p:cNvSpPr>
          <p:nvPr>
            <p:ph type="body"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Requirement for fair and open competitive bidding has always been in effect. </a:t>
            </a:r>
          </a:p>
          <a:p>
            <a:r>
              <a:rPr lang="en-US" dirty="0" smtClean="0"/>
              <a:t>Rules from 6</a:t>
            </a:r>
            <a:r>
              <a:rPr lang="en-US" baseline="30000" dirty="0" smtClean="0"/>
              <a:t>th</a:t>
            </a:r>
            <a:r>
              <a:rPr lang="en-US" dirty="0" smtClean="0"/>
              <a:t> Report and Order went into effect January 3, 2011. </a:t>
            </a:r>
          </a:p>
          <a:p>
            <a:r>
              <a:rPr lang="en-US" dirty="0" smtClean="0"/>
              <a:t>New applicants, or applicants that are applying for the first time for a category of service, must be in compliance with rules six months prior to the posting of their first FCC Form 470.  </a:t>
            </a:r>
          </a:p>
          <a:p>
            <a:r>
              <a:rPr lang="en-US" dirty="0" smtClean="0"/>
              <a:t>Dollar limits of $20/$50 are calculated per funding year</a:t>
            </a:r>
          </a:p>
        </p:txBody>
      </p:sp>
      <p:sp>
        <p:nvSpPr>
          <p:cNvPr id="29698" name="Text Placeholder 2"/>
          <p:cNvSpPr>
            <a:spLocks noGrp="1"/>
          </p:cNvSpPr>
          <p:nvPr>
            <p:ph type="body"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Timelines for Compliance</a:t>
            </a:r>
          </a:p>
        </p:txBody>
      </p:sp>
      <p:sp>
        <p:nvSpPr>
          <p:cNvPr id="29699" name="Text Placeholder 3"/>
          <p:cNvSpPr>
            <a:spLocks noGrp="1"/>
          </p:cNvSpPr>
          <p:nvPr>
            <p:ph type="body"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Gifts and Donations</a:t>
            </a:r>
          </a:p>
          <a:p>
            <a:endParaRPr lang="en-US" dirty="0" smtClean="0"/>
          </a:p>
        </p:txBody>
      </p:sp>
    </p:spTree>
    <p:extLst>
      <p:ext uri="{BB962C8B-B14F-4D97-AF65-F5344CB8AC3E}">
        <p14:creationId xmlns:p14="http://schemas.microsoft.com/office/powerpoint/2010/main" val="22393623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Service Providers certify that:</a:t>
            </a:r>
          </a:p>
          <a:p>
            <a:pPr lvl="1"/>
            <a:r>
              <a:rPr lang="en-US" sz="2000" dirty="0" smtClean="0"/>
              <a:t>For SPIs, services have been billed to customers on behalf of eligible entities and for eligible services, and exclude charges already invoiced</a:t>
            </a:r>
          </a:p>
          <a:p>
            <a:pPr lvl="1"/>
            <a:r>
              <a:rPr lang="en-US" sz="2000" dirty="0" smtClean="0"/>
              <a:t>SPs, if asked, must provide detailed cost breakouts of services to applicants</a:t>
            </a:r>
          </a:p>
          <a:p>
            <a:pPr lvl="1"/>
            <a:r>
              <a:rPr lang="en-US" sz="2000" dirty="0" smtClean="0"/>
              <a:t>They may be audited</a:t>
            </a:r>
          </a:p>
          <a:p>
            <a:pPr lvl="1"/>
            <a:r>
              <a:rPr lang="en-US" sz="2000" dirty="0" smtClean="0"/>
              <a:t>Prices were arrived at independently, without communicating with other bidders regarding pricing, intent to bid and how you determined your pricing</a:t>
            </a:r>
          </a:p>
          <a:p>
            <a:pPr lvl="1"/>
            <a:r>
              <a:rPr lang="en-US" sz="2000" dirty="0" smtClean="0"/>
              <a:t>Their prices won’t be disclosed to another bidder before the bid opening</a:t>
            </a:r>
          </a:p>
          <a:p>
            <a:endParaRPr lang="en-US" dirty="0"/>
          </a:p>
        </p:txBody>
      </p:sp>
      <p:sp>
        <p:nvSpPr>
          <p:cNvPr id="3" name="Text Placeholder 2"/>
          <p:cNvSpPr>
            <a:spLocks noGrp="1"/>
          </p:cNvSpPr>
          <p:nvPr>
            <p:ph type="body" sz="quarter" idx="11"/>
          </p:nvPr>
        </p:nvSpPr>
        <p:spPr/>
        <p:txBody>
          <a:bodyPr/>
          <a:lstStyle/>
          <a:p>
            <a:r>
              <a:rPr lang="en-US" dirty="0" smtClean="0"/>
              <a:t>Service Provider Annual Certification </a:t>
            </a:r>
            <a:endParaRPr lang="en-US" dirty="0"/>
          </a:p>
        </p:txBody>
      </p:sp>
      <p:sp>
        <p:nvSpPr>
          <p:cNvPr id="4" name="Text Placeholder 3"/>
          <p:cNvSpPr>
            <a:spLocks noGrp="1"/>
          </p:cNvSpPr>
          <p:nvPr>
            <p:ph type="body" sz="quarter" idx="12"/>
          </p:nvPr>
        </p:nvSpPr>
        <p:spPr/>
        <p:txBody>
          <a:bodyPr/>
          <a:lstStyle/>
          <a:p>
            <a:r>
              <a:rPr lang="en-US" dirty="0" smtClean="0"/>
              <a:t>Certifications</a:t>
            </a:r>
            <a:endParaRPr lang="en-US" dirty="0"/>
          </a:p>
        </p:txBody>
      </p:sp>
    </p:spTree>
    <p:extLst>
      <p:ext uri="{BB962C8B-B14F-4D97-AF65-F5344CB8AC3E}">
        <p14:creationId xmlns:p14="http://schemas.microsoft.com/office/powerpoint/2010/main" val="5436818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57400"/>
            <a:ext cx="8229600" cy="4114800"/>
          </a:xfrm>
        </p:spPr>
        <p:txBody>
          <a:bodyPr/>
          <a:lstStyle/>
          <a:p>
            <a:r>
              <a:rPr lang="en-US" dirty="0" smtClean="0"/>
              <a:t>5 years from </a:t>
            </a:r>
            <a:r>
              <a:rPr lang="en-US" dirty="0" smtClean="0">
                <a:solidFill>
                  <a:srgbClr val="0070C0"/>
                </a:solidFill>
              </a:rPr>
              <a:t>last date to receive service </a:t>
            </a:r>
          </a:p>
          <a:p>
            <a:pPr lvl="1"/>
            <a:r>
              <a:rPr lang="en-US" sz="2400" dirty="0" smtClean="0"/>
              <a:t>FY 2012: this is at least </a:t>
            </a:r>
            <a:r>
              <a:rPr lang="en-US" sz="2400" dirty="0" smtClean="0">
                <a:solidFill>
                  <a:schemeClr val="accent4"/>
                </a:solidFill>
              </a:rPr>
              <a:t>June 30, 201</a:t>
            </a:r>
            <a:r>
              <a:rPr lang="en-US" sz="2400" dirty="0">
                <a:solidFill>
                  <a:schemeClr val="accent4"/>
                </a:solidFill>
              </a:rPr>
              <a:t>8</a:t>
            </a:r>
          </a:p>
          <a:p>
            <a:r>
              <a:rPr lang="en-US" dirty="0" smtClean="0"/>
              <a:t>Any document from a prior year that supports current year must be kept until 5 years from last date to receive service as well</a:t>
            </a:r>
          </a:p>
          <a:p>
            <a:pPr lvl="1"/>
            <a:r>
              <a:rPr lang="en-US" sz="2400" dirty="0" smtClean="0"/>
              <a:t>E.g., Contract from 2006 for recurring services, used to support FY 2012 FRNs, must be kept until at least </a:t>
            </a:r>
            <a:r>
              <a:rPr lang="en-US" sz="2400" dirty="0" smtClean="0">
                <a:solidFill>
                  <a:schemeClr val="accent4"/>
                </a:solidFill>
              </a:rPr>
              <a:t>June 30, 201</a:t>
            </a:r>
            <a:r>
              <a:rPr lang="en-US" sz="2400" dirty="0">
                <a:solidFill>
                  <a:schemeClr val="accent4"/>
                </a:solidFill>
              </a:rPr>
              <a:t>8</a:t>
            </a:r>
          </a:p>
          <a:p>
            <a:pPr>
              <a:lnSpc>
                <a:spcPct val="90000"/>
              </a:lnSpc>
            </a:pPr>
            <a:r>
              <a:rPr lang="en-US" dirty="0" smtClean="0"/>
              <a:t>Documents may be retained in electronic format or paper</a:t>
            </a:r>
          </a:p>
          <a:p>
            <a:endParaRPr lang="en-US" dirty="0"/>
          </a:p>
        </p:txBody>
      </p:sp>
      <p:sp>
        <p:nvSpPr>
          <p:cNvPr id="3" name="Text Placeholder 2"/>
          <p:cNvSpPr>
            <a:spLocks noGrp="1"/>
          </p:cNvSpPr>
          <p:nvPr>
            <p:ph type="body" sz="quarter" idx="11"/>
          </p:nvPr>
        </p:nvSpPr>
        <p:spPr>
          <a:xfrm>
            <a:off x="457200" y="1447800"/>
            <a:ext cx="8229600" cy="609600"/>
          </a:xfrm>
        </p:spPr>
        <p:txBody>
          <a:bodyPr/>
          <a:lstStyle/>
          <a:p>
            <a:r>
              <a:rPr lang="en-US" dirty="0" smtClean="0"/>
              <a:t>Document Retention Timeframes</a:t>
            </a:r>
            <a:endParaRPr lang="en-US" dirty="0"/>
          </a:p>
        </p:txBody>
      </p:sp>
      <p:sp>
        <p:nvSpPr>
          <p:cNvPr id="4" name="Text Placeholder 3"/>
          <p:cNvSpPr>
            <a:spLocks noGrp="1"/>
          </p:cNvSpPr>
          <p:nvPr>
            <p:ph type="body" sz="quarter" idx="12"/>
          </p:nvPr>
        </p:nvSpPr>
        <p:spPr>
          <a:xfrm>
            <a:off x="3886200" y="381000"/>
            <a:ext cx="4800600" cy="533400"/>
          </a:xfrm>
        </p:spPr>
        <p:txBody>
          <a:bodyPr/>
          <a:lstStyle/>
          <a:p>
            <a:r>
              <a:rPr lang="en-US" dirty="0" smtClean="0"/>
              <a:t>Document Retention</a:t>
            </a:r>
            <a:endParaRPr lang="en-US" dirty="0"/>
          </a:p>
        </p:txBody>
      </p:sp>
    </p:spTree>
    <p:extLst>
      <p:ext uri="{BB962C8B-B14F-4D97-AF65-F5344CB8AC3E}">
        <p14:creationId xmlns:p14="http://schemas.microsoft.com/office/powerpoint/2010/main" val="37429044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Copies of your bids</a:t>
            </a:r>
          </a:p>
          <a:p>
            <a:r>
              <a:rPr lang="en-US" dirty="0" smtClean="0"/>
              <a:t>Contracts signed with applicants</a:t>
            </a:r>
          </a:p>
          <a:p>
            <a:r>
              <a:rPr lang="en-US" dirty="0" smtClean="0"/>
              <a:t>Correspondence with applicants regarding bidding process</a:t>
            </a:r>
          </a:p>
          <a:p>
            <a:r>
              <a:rPr lang="en-US" dirty="0" smtClean="0"/>
              <a:t>Proof of delivery of the service</a:t>
            </a:r>
          </a:p>
          <a:p>
            <a:r>
              <a:rPr lang="en-US" dirty="0" smtClean="0"/>
              <a:t>Documentation of any service down time</a:t>
            </a:r>
          </a:p>
          <a:p>
            <a:r>
              <a:rPr lang="en-US" dirty="0" smtClean="0"/>
              <a:t>Logs of maintenance performed</a:t>
            </a:r>
          </a:p>
          <a:p>
            <a:endParaRPr lang="en-US" dirty="0"/>
          </a:p>
        </p:txBody>
      </p:sp>
      <p:sp>
        <p:nvSpPr>
          <p:cNvPr id="3" name="Text Placeholder 2"/>
          <p:cNvSpPr>
            <a:spLocks noGrp="1"/>
          </p:cNvSpPr>
          <p:nvPr>
            <p:ph type="body" sz="quarter" idx="11"/>
          </p:nvPr>
        </p:nvSpPr>
        <p:spPr/>
        <p:txBody>
          <a:bodyPr/>
          <a:lstStyle/>
          <a:p>
            <a:r>
              <a:rPr lang="en-US" dirty="0" smtClean="0"/>
              <a:t>Service Providers must retain</a:t>
            </a:r>
            <a:endParaRPr lang="en-US" dirty="0"/>
          </a:p>
        </p:txBody>
      </p:sp>
      <p:sp>
        <p:nvSpPr>
          <p:cNvPr id="4" name="Text Placeholder 3"/>
          <p:cNvSpPr>
            <a:spLocks noGrp="1"/>
          </p:cNvSpPr>
          <p:nvPr>
            <p:ph type="body" sz="quarter" idx="12"/>
          </p:nvPr>
        </p:nvSpPr>
        <p:spPr>
          <a:xfrm>
            <a:off x="3733800" y="381000"/>
            <a:ext cx="4953000" cy="533400"/>
          </a:xfrm>
        </p:spPr>
        <p:txBody>
          <a:bodyPr/>
          <a:lstStyle/>
          <a:p>
            <a:r>
              <a:rPr lang="en-US" dirty="0" smtClean="0"/>
              <a:t>Document Retention</a:t>
            </a:r>
            <a:endParaRPr lang="en-US" dirty="0"/>
          </a:p>
        </p:txBody>
      </p:sp>
    </p:spTree>
    <p:extLst>
      <p:ext uri="{BB962C8B-B14F-4D97-AF65-F5344CB8AC3E}">
        <p14:creationId xmlns:p14="http://schemas.microsoft.com/office/powerpoint/2010/main" val="36681919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smtClean="0"/>
              <a:t>Questions?</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400" dirty="0" smtClean="0"/>
              <a:t>Be privy to information about the bid not shared with other potential bidders (“inside information”)</a:t>
            </a:r>
          </a:p>
          <a:p>
            <a:r>
              <a:rPr lang="en-US" sz="2400" dirty="0" smtClean="0"/>
              <a:t>Provide charitable donations that have a relationship to the competitive bid and would circumvent FCC competitive bidding rules or influence the E-rate competitive bidding process</a:t>
            </a:r>
          </a:p>
          <a:p>
            <a:r>
              <a:rPr lang="en-US" sz="2400" dirty="0" smtClean="0"/>
              <a:t>Provide charitable donations that function as inducements to make additional purchases of eligible products or services</a:t>
            </a:r>
          </a:p>
          <a:p>
            <a:endParaRPr lang="en-US" dirty="0"/>
          </a:p>
        </p:txBody>
      </p:sp>
      <p:sp>
        <p:nvSpPr>
          <p:cNvPr id="3" name="Text Placeholder 2"/>
          <p:cNvSpPr>
            <a:spLocks noGrp="1"/>
          </p:cNvSpPr>
          <p:nvPr>
            <p:ph type="body" sz="quarter" idx="11"/>
          </p:nvPr>
        </p:nvSpPr>
        <p:spPr/>
        <p:txBody>
          <a:bodyPr/>
          <a:lstStyle/>
          <a:p>
            <a:r>
              <a:rPr lang="en-US" dirty="0" smtClean="0"/>
              <a:t>Service Providers </a:t>
            </a:r>
            <a:r>
              <a:rPr lang="en-US" dirty="0" smtClean="0">
                <a:solidFill>
                  <a:schemeClr val="accent4"/>
                </a:solidFill>
              </a:rPr>
              <a:t>Cannot:</a:t>
            </a:r>
            <a:endParaRPr lang="en-US" dirty="0">
              <a:solidFill>
                <a:schemeClr val="accent4"/>
              </a:solidFill>
            </a:endParaRPr>
          </a:p>
        </p:txBody>
      </p:sp>
      <p:sp>
        <p:nvSpPr>
          <p:cNvPr id="4" name="Text Placeholder 3"/>
          <p:cNvSpPr>
            <a:spLocks noGrp="1"/>
          </p:cNvSpPr>
          <p:nvPr>
            <p:ph type="body" sz="quarter" idx="12"/>
          </p:nvPr>
        </p:nvSpPr>
        <p:spPr>
          <a:xfrm>
            <a:off x="3352800" y="381000"/>
            <a:ext cx="5334000" cy="533400"/>
          </a:xfrm>
        </p:spPr>
        <p:txBody>
          <a:bodyPr/>
          <a:lstStyle/>
          <a:p>
            <a:r>
              <a:rPr lang="en-US" dirty="0" smtClean="0"/>
              <a:t>Fair and Open Competition</a:t>
            </a:r>
            <a:endParaRPr lang="en-US" dirty="0"/>
          </a:p>
        </p:txBody>
      </p:sp>
    </p:spTree>
    <p:extLst>
      <p:ext uri="{BB962C8B-B14F-4D97-AF65-F5344CB8AC3E}">
        <p14:creationId xmlns:p14="http://schemas.microsoft.com/office/powerpoint/2010/main" val="35272106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676400"/>
            <a:ext cx="74676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7989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28800" y="3200400"/>
            <a:ext cx="7162800" cy="1371600"/>
          </a:xfrm>
        </p:spPr>
        <p:txBody>
          <a:bodyPr/>
          <a:lstStyle/>
          <a:p>
            <a:pPr eaLnBrk="1" hangingPunct="1"/>
            <a:r>
              <a:rPr lang="en-US" sz="3200" smtClean="0">
                <a:solidFill>
                  <a:schemeClr val="bg1"/>
                </a:solidFill>
                <a:latin typeface="Arial" charset="0"/>
              </a:rPr>
              <a:t>Dallas ISD E-Rate Compliance Vendor Training</a:t>
            </a:r>
          </a:p>
        </p:txBody>
      </p:sp>
      <p:sp>
        <p:nvSpPr>
          <p:cNvPr id="4099" name="Rectangle 3"/>
          <p:cNvSpPr>
            <a:spLocks noGrp="1" noChangeArrowheads="1"/>
          </p:cNvSpPr>
          <p:nvPr>
            <p:ph type="subTitle" idx="1"/>
          </p:nvPr>
        </p:nvSpPr>
        <p:spPr>
          <a:xfrm>
            <a:off x="1828800" y="4648200"/>
            <a:ext cx="3733800" cy="1371600"/>
          </a:xfrm>
        </p:spPr>
        <p:txBody>
          <a:bodyPr/>
          <a:lstStyle/>
          <a:p>
            <a:pPr eaLnBrk="1" hangingPunct="1">
              <a:lnSpc>
                <a:spcPct val="90000"/>
              </a:lnSpc>
              <a:spcBef>
                <a:spcPct val="0"/>
              </a:spcBef>
            </a:pPr>
            <a:r>
              <a:rPr lang="en-US" sz="2000" i="1" dirty="0" smtClean="0">
                <a:solidFill>
                  <a:srgbClr val="000099"/>
                </a:solidFill>
              </a:rPr>
              <a:t>Presented by</a:t>
            </a:r>
            <a:endParaRPr lang="en-US" sz="2000" dirty="0" smtClean="0">
              <a:solidFill>
                <a:srgbClr val="000099"/>
              </a:solidFill>
            </a:endParaRPr>
          </a:p>
          <a:p>
            <a:pPr eaLnBrk="1" hangingPunct="1">
              <a:lnSpc>
                <a:spcPct val="90000"/>
              </a:lnSpc>
              <a:spcBef>
                <a:spcPct val="0"/>
              </a:spcBef>
            </a:pPr>
            <a:r>
              <a:rPr lang="en-US" sz="2000" b="1" dirty="0" smtClean="0">
                <a:solidFill>
                  <a:srgbClr val="000099"/>
                </a:solidFill>
              </a:rPr>
              <a:t>Gary </a:t>
            </a:r>
            <a:r>
              <a:rPr lang="en-US" sz="2000" b="1" dirty="0" err="1" smtClean="0">
                <a:solidFill>
                  <a:srgbClr val="000099"/>
                </a:solidFill>
              </a:rPr>
              <a:t>Kerbow</a:t>
            </a:r>
            <a:endParaRPr lang="en-US" sz="2000" dirty="0" smtClean="0">
              <a:solidFill>
                <a:srgbClr val="000099"/>
              </a:solidFill>
            </a:endParaRPr>
          </a:p>
          <a:p>
            <a:pPr eaLnBrk="1" hangingPunct="1">
              <a:lnSpc>
                <a:spcPct val="90000"/>
              </a:lnSpc>
              <a:spcBef>
                <a:spcPct val="0"/>
              </a:spcBef>
            </a:pPr>
            <a:r>
              <a:rPr lang="en-US" sz="2000" dirty="0" smtClean="0">
                <a:solidFill>
                  <a:srgbClr val="000099"/>
                </a:solidFill>
              </a:rPr>
              <a:t>Director of Purchasing</a:t>
            </a:r>
          </a:p>
          <a:p>
            <a:pPr eaLnBrk="1" hangingPunct="1">
              <a:lnSpc>
                <a:spcPct val="90000"/>
              </a:lnSpc>
              <a:spcBef>
                <a:spcPct val="0"/>
              </a:spcBef>
            </a:pPr>
            <a:r>
              <a:rPr lang="en-US" sz="2000" b="1" dirty="0" smtClean="0">
                <a:solidFill>
                  <a:srgbClr val="000099"/>
                </a:solidFill>
              </a:rPr>
              <a:t> </a:t>
            </a:r>
            <a:endParaRPr lang="en-US" sz="2000" dirty="0" smtClean="0">
              <a:solidFill>
                <a:srgbClr val="000099"/>
              </a:solidFill>
            </a:endParaRPr>
          </a:p>
          <a:p>
            <a:pPr eaLnBrk="1" hangingPunct="1">
              <a:lnSpc>
                <a:spcPct val="90000"/>
              </a:lnSpc>
              <a:spcBef>
                <a:spcPct val="0"/>
              </a:spcBef>
            </a:pPr>
            <a:r>
              <a:rPr lang="en-US" sz="2000" dirty="0" smtClean="0">
                <a:solidFill>
                  <a:srgbClr val="000099"/>
                </a:solidFill>
              </a:rPr>
              <a:t> </a:t>
            </a:r>
          </a:p>
        </p:txBody>
      </p:sp>
      <p:sp>
        <p:nvSpPr>
          <p:cNvPr id="30732" name="Text Box 12"/>
          <p:cNvSpPr txBox="1">
            <a:spLocks noChangeArrowheads="1"/>
          </p:cNvSpPr>
          <p:nvPr/>
        </p:nvSpPr>
        <p:spPr bwMode="auto">
          <a:xfrm>
            <a:off x="228600" y="6248400"/>
            <a:ext cx="1752600" cy="246063"/>
          </a:xfrm>
          <a:prstGeom prst="rect">
            <a:avLst/>
          </a:prstGeom>
          <a:noFill/>
          <a:ln w="9525">
            <a:noFill/>
            <a:miter lim="800000"/>
            <a:headEnd/>
            <a:tailEnd/>
          </a:ln>
          <a:effectLst/>
        </p:spPr>
        <p:txBody>
          <a:bodyPr>
            <a:spAutoFit/>
          </a:bodyPr>
          <a:lstStyle/>
          <a:p>
            <a:pPr>
              <a:spcBef>
                <a:spcPct val="50000"/>
              </a:spcBef>
              <a:defRPr/>
            </a:pPr>
            <a:r>
              <a:rPr lang="en-US" sz="1000" b="1" dirty="0">
                <a:solidFill>
                  <a:srgbClr val="000099"/>
                </a:solidFill>
                <a:latin typeface="+mn-lt"/>
              </a:rPr>
              <a:t>Date Created: 04-05-12</a:t>
            </a:r>
          </a:p>
        </p:txBody>
      </p:sp>
    </p:spTree>
    <p:extLst>
      <p:ext uri="{BB962C8B-B14F-4D97-AF65-F5344CB8AC3E}">
        <p14:creationId xmlns:p14="http://schemas.microsoft.com/office/powerpoint/2010/main" val="1349623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5123" name="Rectangle 3"/>
          <p:cNvSpPr>
            <a:spLocks noGrp="1" noChangeArrowheads="1"/>
          </p:cNvSpPr>
          <p:nvPr>
            <p:ph type="body" sz="half" idx="1"/>
          </p:nvPr>
        </p:nvSpPr>
        <p:spPr>
          <a:xfrm>
            <a:off x="304800" y="1905000"/>
            <a:ext cx="8534400" cy="4114800"/>
          </a:xfrm>
        </p:spPr>
        <p:txBody>
          <a:bodyPr/>
          <a:lstStyle/>
          <a:p>
            <a:pPr>
              <a:spcBef>
                <a:spcPct val="0"/>
              </a:spcBef>
              <a:buClrTx/>
              <a:buFont typeface="Wingdings" pitchFamily="2" charset="2"/>
              <a:buNone/>
            </a:pPr>
            <a:r>
              <a:rPr lang="en-US" sz="2600" dirty="0" smtClean="0">
                <a:solidFill>
                  <a:srgbClr val="000099"/>
                </a:solidFill>
              </a:rPr>
              <a:t>A Brief History:</a:t>
            </a:r>
          </a:p>
          <a:p>
            <a:pPr>
              <a:spcBef>
                <a:spcPct val="0"/>
              </a:spcBef>
              <a:buClrTx/>
              <a:buFont typeface="Wingdings" pitchFamily="2" charset="2"/>
              <a:buNone/>
            </a:pPr>
            <a:endParaRPr lang="en-US" sz="2600" dirty="0" smtClean="0">
              <a:solidFill>
                <a:srgbClr val="000099"/>
              </a:solidFill>
            </a:endParaRPr>
          </a:p>
          <a:p>
            <a:pPr>
              <a:spcBef>
                <a:spcPct val="0"/>
              </a:spcBef>
              <a:buClrTx/>
            </a:pPr>
            <a:r>
              <a:rPr lang="en-US" sz="2600" dirty="0" smtClean="0">
                <a:solidFill>
                  <a:srgbClr val="000099"/>
                </a:solidFill>
              </a:rPr>
              <a:t>In July, 2005, reports began to surface about potential improprieties in the Dallas ISD E-Rate Program that centered around a high ranking DISD Employee;</a:t>
            </a:r>
          </a:p>
          <a:p>
            <a:pPr>
              <a:spcBef>
                <a:spcPct val="0"/>
              </a:spcBef>
              <a:buClrTx/>
            </a:pPr>
            <a:r>
              <a:rPr lang="en-US" sz="2600" dirty="0" smtClean="0">
                <a:solidFill>
                  <a:srgbClr val="000099"/>
                </a:solidFill>
              </a:rPr>
              <a:t>Internal investigation was launched to determine if allegations were true;</a:t>
            </a:r>
          </a:p>
          <a:p>
            <a:pPr>
              <a:spcBef>
                <a:spcPct val="0"/>
              </a:spcBef>
              <a:buClrTx/>
            </a:pPr>
            <a:r>
              <a:rPr lang="en-US" sz="2600" dirty="0" smtClean="0">
                <a:solidFill>
                  <a:srgbClr val="000099"/>
                </a:solidFill>
              </a:rPr>
              <a:t>U.S Department of Justice Found Dallas ISD guilty of non-compliance with Federal E-rate program on two counts:</a:t>
            </a:r>
          </a:p>
          <a:p>
            <a:pPr lvl="1">
              <a:spcBef>
                <a:spcPct val="0"/>
              </a:spcBef>
              <a:buClrTx/>
            </a:pPr>
            <a:r>
              <a:rPr lang="en-US" sz="2600" dirty="0" smtClean="0">
                <a:solidFill>
                  <a:srgbClr val="000099"/>
                </a:solidFill>
              </a:rPr>
              <a:t>Engagement in non-competitive procurement practices;</a:t>
            </a:r>
          </a:p>
          <a:p>
            <a:pPr lvl="1">
              <a:spcBef>
                <a:spcPct val="0"/>
              </a:spcBef>
              <a:buClrTx/>
            </a:pPr>
            <a:r>
              <a:rPr lang="en-US" sz="2600" dirty="0" smtClean="0">
                <a:solidFill>
                  <a:srgbClr val="000099"/>
                </a:solidFill>
              </a:rPr>
              <a:t>Acceptance of gifts and gratuities.</a:t>
            </a:r>
          </a:p>
        </p:txBody>
      </p:sp>
      <p:pic>
        <p:nvPicPr>
          <p:cNvPr id="4" name="Picture 3" descr="DISD Logo - Color.jpg"/>
          <p:cNvPicPr>
            <a:picLocks noChangeAspect="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5700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304800" y="1905000"/>
            <a:ext cx="7924800" cy="4114800"/>
          </a:xfrm>
          <a:prstGeom prst="rect">
            <a:avLst/>
          </a:prstGeom>
          <a:noFill/>
          <a:ln w="9525">
            <a:noFill/>
            <a:miter lim="800000"/>
            <a:headEnd/>
            <a:tailEnd/>
          </a:ln>
        </p:spPr>
        <p:txBody>
          <a:bodyPr/>
          <a:lstStyle/>
          <a:p>
            <a:pPr marL="342900" indent="-342900">
              <a:buFont typeface="Wingdings" pitchFamily="2" charset="2"/>
              <a:buNone/>
              <a:defRPr/>
            </a:pPr>
            <a:r>
              <a:rPr lang="en-US" sz="2600" kern="0" dirty="0">
                <a:solidFill>
                  <a:srgbClr val="000099"/>
                </a:solidFill>
                <a:latin typeface="+mn-lt"/>
              </a:rPr>
              <a:t>A Brief History:</a:t>
            </a:r>
          </a:p>
          <a:p>
            <a:pPr marL="342900" indent="-342900">
              <a:buFont typeface="Wingdings" pitchFamily="2" charset="2"/>
              <a:buNone/>
              <a:defRPr/>
            </a:pPr>
            <a:endParaRPr lang="en-US" sz="2600" kern="0" dirty="0">
              <a:solidFill>
                <a:srgbClr val="000099"/>
              </a:solidFill>
              <a:latin typeface="+mn-lt"/>
            </a:endParaRPr>
          </a:p>
          <a:p>
            <a:pPr marL="342900" indent="-342900">
              <a:buFont typeface="Wingdings" pitchFamily="2" charset="2"/>
              <a:buChar char="§"/>
              <a:defRPr/>
            </a:pPr>
            <a:r>
              <a:rPr lang="en-US" sz="2600" kern="0" dirty="0">
                <a:solidFill>
                  <a:srgbClr val="000099"/>
                </a:solidFill>
                <a:latin typeface="+mn-lt"/>
              </a:rPr>
              <a:t>Actions of Dallas ISD resulted in the following:</a:t>
            </a:r>
          </a:p>
          <a:p>
            <a:pPr marL="800100" lvl="1" indent="-342900">
              <a:spcAft>
                <a:spcPts val="600"/>
              </a:spcAft>
              <a:buFont typeface="Wingdings" pitchFamily="2" charset="2"/>
              <a:buChar char="§"/>
              <a:defRPr/>
            </a:pPr>
            <a:r>
              <a:rPr lang="en-US" sz="2600" kern="0" dirty="0">
                <a:solidFill>
                  <a:srgbClr val="000099"/>
                </a:solidFill>
                <a:latin typeface="+mn-lt"/>
              </a:rPr>
              <a:t>Arrest and incarceration of a high level Dallas ISD Administrator;</a:t>
            </a:r>
          </a:p>
          <a:p>
            <a:pPr marL="800100" lvl="1" indent="-342900">
              <a:spcAft>
                <a:spcPts val="600"/>
              </a:spcAft>
              <a:buFont typeface="Wingdings" pitchFamily="2" charset="2"/>
              <a:buChar char="§"/>
              <a:defRPr/>
            </a:pPr>
            <a:r>
              <a:rPr lang="en-US" sz="2600" kern="0" dirty="0">
                <a:solidFill>
                  <a:srgbClr val="000099"/>
                </a:solidFill>
                <a:latin typeface="+mn-lt"/>
              </a:rPr>
              <a:t>Arrest and incarceration of a major vendor involved in the E-Rate program;</a:t>
            </a:r>
          </a:p>
          <a:p>
            <a:pPr marL="742950" lvl="1" indent="-285750">
              <a:spcAft>
                <a:spcPts val="600"/>
              </a:spcAft>
              <a:buFont typeface="Wingdings" pitchFamily="2" charset="2"/>
              <a:buChar char="§"/>
              <a:defRPr/>
            </a:pPr>
            <a:r>
              <a:rPr lang="en-US" sz="2600" kern="0" dirty="0">
                <a:solidFill>
                  <a:srgbClr val="000099"/>
                </a:solidFill>
                <a:latin typeface="+mn-lt"/>
              </a:rPr>
              <a:t>Withholding of E-Rate funds for projects since 2006;</a:t>
            </a:r>
          </a:p>
          <a:p>
            <a:pPr marL="742950" lvl="1" indent="-285750">
              <a:spcAft>
                <a:spcPts val="600"/>
              </a:spcAft>
              <a:buFont typeface="Wingdings" pitchFamily="2" charset="2"/>
              <a:buChar char="§"/>
              <a:defRPr/>
            </a:pPr>
            <a:r>
              <a:rPr lang="en-US" sz="2600" kern="0" dirty="0">
                <a:solidFill>
                  <a:srgbClr val="000099"/>
                </a:solidFill>
                <a:latin typeface="+mn-lt"/>
              </a:rPr>
              <a:t>Dallas ISD suspension from the E-Rate program indefinitely.</a:t>
            </a:r>
          </a:p>
          <a:p>
            <a:pPr marL="742950" lvl="1" indent="-285750">
              <a:buFont typeface="Wingdings" pitchFamily="2" charset="2"/>
              <a:buChar char="§"/>
              <a:defRPr/>
            </a:pPr>
            <a:endParaRPr lang="en-US" sz="2000" kern="0" dirty="0">
              <a:solidFill>
                <a:srgbClr val="000099"/>
              </a:solidFill>
              <a:latin typeface="+mn-lt"/>
            </a:endParaRPr>
          </a:p>
        </p:txBody>
      </p:sp>
      <p:pic>
        <p:nvPicPr>
          <p:cNvPr id="4" name="Picture 3" descr="DISD Logo - Color.jp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5232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304800" y="1905000"/>
            <a:ext cx="7924800" cy="4114800"/>
          </a:xfrm>
          <a:prstGeom prst="rect">
            <a:avLst/>
          </a:prstGeom>
          <a:noFill/>
          <a:ln w="9525">
            <a:noFill/>
            <a:miter lim="800000"/>
            <a:headEnd/>
            <a:tailEnd/>
          </a:ln>
        </p:spPr>
        <p:txBody>
          <a:bodyPr/>
          <a:lstStyle/>
          <a:p>
            <a:pPr marL="342900" indent="-342900">
              <a:buFont typeface="Wingdings" pitchFamily="2" charset="2"/>
              <a:buNone/>
              <a:defRPr/>
            </a:pPr>
            <a:r>
              <a:rPr lang="en-US" sz="2600" kern="0" dirty="0">
                <a:solidFill>
                  <a:srgbClr val="000099"/>
                </a:solidFill>
                <a:latin typeface="+mn-lt"/>
              </a:rPr>
              <a:t>A Brief History:</a:t>
            </a:r>
          </a:p>
          <a:p>
            <a:pPr marL="342900" indent="-342900">
              <a:buFont typeface="Wingdings" pitchFamily="2" charset="2"/>
              <a:buNone/>
              <a:defRPr/>
            </a:pPr>
            <a:endParaRPr lang="en-US" sz="2600" kern="0" dirty="0">
              <a:solidFill>
                <a:srgbClr val="000099"/>
              </a:solidFill>
              <a:latin typeface="+mn-lt"/>
            </a:endParaRPr>
          </a:p>
          <a:p>
            <a:pPr marL="342900" indent="-342900">
              <a:spcAft>
                <a:spcPts val="600"/>
              </a:spcAft>
              <a:buFont typeface="Wingdings" pitchFamily="2" charset="2"/>
              <a:buChar char="§"/>
              <a:defRPr/>
            </a:pPr>
            <a:r>
              <a:rPr lang="en-US" sz="2600" kern="0" dirty="0">
                <a:solidFill>
                  <a:srgbClr val="000099"/>
                </a:solidFill>
                <a:latin typeface="+mn-lt"/>
              </a:rPr>
              <a:t>On June 25, 2009, Dallas ISD and US Department of Justice Agreed to Settle Claims Under These Terms:</a:t>
            </a:r>
          </a:p>
          <a:p>
            <a:pPr marL="800100" lvl="1" indent="-342900">
              <a:spcAft>
                <a:spcPts val="600"/>
              </a:spcAft>
              <a:buFont typeface="Wingdings" pitchFamily="2" charset="2"/>
              <a:buChar char="§"/>
              <a:defRPr/>
            </a:pPr>
            <a:r>
              <a:rPr lang="en-US" sz="2600" kern="0" dirty="0">
                <a:solidFill>
                  <a:srgbClr val="000099"/>
                </a:solidFill>
                <a:latin typeface="+mn-lt"/>
              </a:rPr>
              <a:t>Relinquish $150,000,000 in E-rate funding requests;</a:t>
            </a:r>
          </a:p>
          <a:p>
            <a:pPr marL="800100" lvl="1" indent="-342900">
              <a:spcAft>
                <a:spcPts val="600"/>
              </a:spcAft>
              <a:buFont typeface="Wingdings" pitchFamily="2" charset="2"/>
              <a:buChar char="§"/>
              <a:defRPr/>
            </a:pPr>
            <a:r>
              <a:rPr lang="en-US" sz="2600" kern="0" dirty="0">
                <a:solidFill>
                  <a:srgbClr val="000099"/>
                </a:solidFill>
                <a:latin typeface="+mn-lt"/>
              </a:rPr>
              <a:t>Pay a total of $750,000 in fines;</a:t>
            </a:r>
          </a:p>
          <a:p>
            <a:pPr marL="800100" lvl="1" indent="-342900">
              <a:spcAft>
                <a:spcPts val="600"/>
              </a:spcAft>
              <a:buFont typeface="Wingdings" pitchFamily="2" charset="2"/>
              <a:buChar char="§"/>
              <a:defRPr/>
            </a:pPr>
            <a:r>
              <a:rPr lang="en-US" sz="2600" kern="0" dirty="0">
                <a:solidFill>
                  <a:srgbClr val="000099"/>
                </a:solidFill>
                <a:latin typeface="+mn-lt"/>
              </a:rPr>
              <a:t>Enter into a compliance agreement with the FCC and USAC;</a:t>
            </a:r>
          </a:p>
          <a:p>
            <a:pPr marL="1257300" lvl="2" indent="-342900">
              <a:spcAft>
                <a:spcPts val="600"/>
              </a:spcAft>
              <a:buFont typeface="Wingdings" pitchFamily="2" charset="2"/>
              <a:buChar char="§"/>
              <a:defRPr/>
            </a:pPr>
            <a:r>
              <a:rPr lang="en-US" sz="2600" kern="0" dirty="0">
                <a:solidFill>
                  <a:srgbClr val="000099"/>
                </a:solidFill>
                <a:latin typeface="+mn-lt"/>
              </a:rPr>
              <a:t>Today’s training will focus on components of the Compliance Agreement. </a:t>
            </a:r>
          </a:p>
        </p:txBody>
      </p:sp>
      <p:pic>
        <p:nvPicPr>
          <p:cNvPr id="7172" name="Picture 3" descr="DISD Logo - Color.jp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6515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7924800" cy="4114800"/>
          </a:xfrm>
          <a:prstGeom prst="rect">
            <a:avLst/>
          </a:prstGeom>
          <a:noFill/>
          <a:ln w="9525">
            <a:noFill/>
            <a:miter lim="800000"/>
            <a:headEnd/>
            <a:tailEnd/>
          </a:ln>
        </p:spPr>
        <p:txBody>
          <a:bodyPr/>
          <a:lstStyle/>
          <a:p>
            <a:pPr marL="342900" indent="-342900">
              <a:buFont typeface="Wingdings" pitchFamily="2" charset="2"/>
              <a:buNone/>
              <a:defRPr/>
            </a:pPr>
            <a:r>
              <a:rPr lang="en-US" sz="2600" kern="0" dirty="0">
                <a:solidFill>
                  <a:srgbClr val="000099"/>
                </a:solidFill>
                <a:latin typeface="+mn-lt"/>
              </a:rPr>
              <a:t>Dallas ISD Compliance Agreement:</a:t>
            </a:r>
          </a:p>
          <a:p>
            <a:pPr marL="342900" indent="-342900">
              <a:buFont typeface="Wingdings" pitchFamily="2" charset="2"/>
              <a:buNone/>
              <a:defRPr/>
            </a:pPr>
            <a:endParaRPr lang="en-US" sz="2600" kern="0" dirty="0">
              <a:solidFill>
                <a:srgbClr val="000099"/>
              </a:solidFill>
              <a:latin typeface="+mn-lt"/>
            </a:endParaRPr>
          </a:p>
          <a:p>
            <a:pPr marL="342900" indent="-342900">
              <a:buFont typeface="Wingdings" pitchFamily="2" charset="2"/>
              <a:buChar char="§"/>
              <a:defRPr/>
            </a:pPr>
            <a:r>
              <a:rPr lang="en-US" sz="2600" kern="0" dirty="0">
                <a:solidFill>
                  <a:srgbClr val="000099"/>
                </a:solidFill>
                <a:latin typeface="+mn-lt"/>
              </a:rPr>
              <a:t>Focused on bringing Dallas ISD into compliance with E-Rate program</a:t>
            </a:r>
          </a:p>
          <a:p>
            <a:pPr marL="342900" indent="-342900">
              <a:defRPr/>
            </a:pPr>
            <a:endParaRPr lang="en-US" sz="2600" kern="0" dirty="0">
              <a:solidFill>
                <a:srgbClr val="000099"/>
              </a:solidFill>
              <a:latin typeface="+mn-lt"/>
            </a:endParaRPr>
          </a:p>
          <a:p>
            <a:pPr marL="1257300" lvl="2" indent="-342900">
              <a:buFont typeface="Wingdings" pitchFamily="2" charset="2"/>
              <a:buChar char="§"/>
              <a:defRPr/>
            </a:pPr>
            <a:r>
              <a:rPr lang="en-US" sz="2600" kern="0" dirty="0">
                <a:solidFill>
                  <a:srgbClr val="000099"/>
                </a:solidFill>
                <a:latin typeface="+mn-lt"/>
              </a:rPr>
              <a:t>Components of the Agreement</a:t>
            </a:r>
            <a:r>
              <a:rPr lang="en-US" sz="2600" kern="0" dirty="0" smtClean="0">
                <a:solidFill>
                  <a:srgbClr val="000099"/>
                </a:solidFill>
                <a:latin typeface="+mn-lt"/>
              </a:rPr>
              <a:t>;</a:t>
            </a:r>
            <a:endParaRPr lang="en-US" sz="2600" kern="0" dirty="0">
              <a:solidFill>
                <a:srgbClr val="000099"/>
              </a:solidFill>
              <a:latin typeface="+mn-lt"/>
            </a:endParaRPr>
          </a:p>
          <a:p>
            <a:pPr marL="1257300" lvl="2" indent="-342900">
              <a:buFont typeface="Wingdings" pitchFamily="2" charset="2"/>
              <a:buChar char="§"/>
              <a:defRPr/>
            </a:pPr>
            <a:r>
              <a:rPr lang="en-US" sz="2600" kern="0" dirty="0">
                <a:solidFill>
                  <a:srgbClr val="000099"/>
                </a:solidFill>
                <a:latin typeface="+mn-lt"/>
              </a:rPr>
              <a:t>District Responsibilities</a:t>
            </a:r>
            <a:r>
              <a:rPr lang="en-US" sz="2600" kern="0" dirty="0" smtClean="0">
                <a:solidFill>
                  <a:srgbClr val="000099"/>
                </a:solidFill>
                <a:latin typeface="+mn-lt"/>
              </a:rPr>
              <a:t>;</a:t>
            </a:r>
            <a:endParaRPr lang="en-US" sz="2600" kern="0" dirty="0">
              <a:solidFill>
                <a:srgbClr val="000099"/>
              </a:solidFill>
              <a:latin typeface="+mn-lt"/>
            </a:endParaRPr>
          </a:p>
          <a:p>
            <a:pPr marL="1257300" lvl="2" indent="-342900">
              <a:buFont typeface="Wingdings" pitchFamily="2" charset="2"/>
              <a:buChar char="§"/>
              <a:defRPr/>
            </a:pPr>
            <a:r>
              <a:rPr lang="en-US" sz="2600" kern="0" dirty="0">
                <a:solidFill>
                  <a:srgbClr val="000099"/>
                </a:solidFill>
                <a:latin typeface="+mn-lt"/>
              </a:rPr>
              <a:t>Participating Vendors’ Responsibilities.</a:t>
            </a:r>
          </a:p>
        </p:txBody>
      </p:sp>
      <p:pic>
        <p:nvPicPr>
          <p:cNvPr id="5" name="Picture 3" descr="DISD Logo - Color.jp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0498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7924800" cy="4114800"/>
          </a:xfrm>
          <a:prstGeom prst="rect">
            <a:avLst/>
          </a:prstGeom>
          <a:noFill/>
          <a:ln w="9525">
            <a:noFill/>
            <a:miter lim="800000"/>
            <a:headEnd/>
            <a:tailEnd/>
          </a:ln>
        </p:spPr>
        <p:txBody>
          <a:bodyPr/>
          <a:lstStyle/>
          <a:p>
            <a:pPr marL="342900" indent="-342900">
              <a:buFont typeface="Wingdings" pitchFamily="2" charset="2"/>
              <a:buNone/>
              <a:defRPr/>
            </a:pPr>
            <a:r>
              <a:rPr lang="en-US" sz="2600" kern="0" dirty="0">
                <a:solidFill>
                  <a:srgbClr val="000099"/>
                </a:solidFill>
                <a:latin typeface="+mn-lt"/>
              </a:rPr>
              <a:t>Components of the Agreement:</a:t>
            </a:r>
          </a:p>
          <a:p>
            <a:pPr marL="342900" indent="-342900">
              <a:buFont typeface="Wingdings" pitchFamily="2" charset="2"/>
              <a:buNone/>
              <a:defRPr/>
            </a:pPr>
            <a:endParaRPr lang="en-US" sz="2600" kern="0" dirty="0">
              <a:solidFill>
                <a:srgbClr val="000099"/>
              </a:solidFill>
              <a:latin typeface="+mn-lt"/>
            </a:endParaRPr>
          </a:p>
          <a:p>
            <a:pPr marL="342900" indent="-342900">
              <a:buFont typeface="Wingdings" pitchFamily="2" charset="2"/>
              <a:buChar char="§"/>
              <a:defRPr/>
            </a:pPr>
            <a:r>
              <a:rPr lang="en-US" sz="2600" kern="0" dirty="0">
                <a:solidFill>
                  <a:srgbClr val="000099"/>
                </a:solidFill>
                <a:latin typeface="+mn-lt"/>
              </a:rPr>
              <a:t>General </a:t>
            </a:r>
            <a:r>
              <a:rPr lang="en-US" sz="2600" kern="0" dirty="0" smtClean="0">
                <a:solidFill>
                  <a:srgbClr val="000099"/>
                </a:solidFill>
                <a:latin typeface="+mn-lt"/>
              </a:rPr>
              <a:t>Provisions</a:t>
            </a:r>
            <a:endParaRPr lang="en-US" sz="2600" kern="0" dirty="0">
              <a:solidFill>
                <a:srgbClr val="000099"/>
              </a:solidFill>
              <a:latin typeface="+mn-lt"/>
            </a:endParaRPr>
          </a:p>
          <a:p>
            <a:pPr marL="800100" lvl="1" indent="-342900">
              <a:spcAft>
                <a:spcPts val="600"/>
              </a:spcAft>
              <a:buFont typeface="Wingdings" pitchFamily="2" charset="2"/>
              <a:buChar char="§"/>
              <a:defRPr/>
            </a:pPr>
            <a:r>
              <a:rPr lang="en-US" sz="2600" kern="0" dirty="0">
                <a:solidFill>
                  <a:srgbClr val="000099"/>
                </a:solidFill>
                <a:latin typeface="+mn-lt"/>
              </a:rPr>
              <a:t>Compliance with </a:t>
            </a:r>
            <a:r>
              <a:rPr lang="en-US" sz="2600" b="1" i="1" u="sng" kern="0" dirty="0">
                <a:solidFill>
                  <a:srgbClr val="000099"/>
                </a:solidFill>
                <a:latin typeface="+mn-lt"/>
              </a:rPr>
              <a:t>all</a:t>
            </a:r>
            <a:r>
              <a:rPr lang="en-US" sz="2600" kern="0" dirty="0">
                <a:solidFill>
                  <a:srgbClr val="000099"/>
                </a:solidFill>
                <a:latin typeface="+mn-lt"/>
              </a:rPr>
              <a:t> E-Rate Program Rules and  Regulations are conditions of receipt of E-Rate </a:t>
            </a:r>
            <a:r>
              <a:rPr lang="en-US" sz="2600" kern="0" dirty="0" smtClean="0">
                <a:solidFill>
                  <a:srgbClr val="000099"/>
                </a:solidFill>
                <a:latin typeface="+mn-lt"/>
              </a:rPr>
              <a:t>funds</a:t>
            </a:r>
            <a:endParaRPr lang="en-US" sz="2600" kern="0" dirty="0">
              <a:solidFill>
                <a:srgbClr val="000099"/>
              </a:solidFill>
              <a:latin typeface="+mn-lt"/>
            </a:endParaRPr>
          </a:p>
          <a:p>
            <a:pPr marL="800100" lvl="1" indent="-342900">
              <a:buFont typeface="Wingdings" pitchFamily="2" charset="2"/>
              <a:buChar char="§"/>
              <a:defRPr/>
            </a:pPr>
            <a:r>
              <a:rPr lang="en-US" sz="2600" kern="0" dirty="0">
                <a:solidFill>
                  <a:srgbClr val="000099"/>
                </a:solidFill>
                <a:latin typeface="+mn-lt"/>
              </a:rPr>
              <a:t>Material non-compliance with </a:t>
            </a:r>
            <a:r>
              <a:rPr lang="en-US" sz="2600" b="1" i="1" u="sng" kern="0" dirty="0">
                <a:solidFill>
                  <a:srgbClr val="000099"/>
                </a:solidFill>
                <a:latin typeface="+mn-lt"/>
              </a:rPr>
              <a:t>any</a:t>
            </a:r>
            <a:r>
              <a:rPr lang="en-US" sz="2600" kern="0" dirty="0">
                <a:solidFill>
                  <a:srgbClr val="000099"/>
                </a:solidFill>
                <a:latin typeface="+mn-lt"/>
              </a:rPr>
              <a:t> provision will result in suspension of all action on Dallas ISD’s program applications until Dallas ISD demonstrates compliance to USAC’s satisfaction</a:t>
            </a:r>
          </a:p>
        </p:txBody>
      </p:sp>
      <p:pic>
        <p:nvPicPr>
          <p:cNvPr id="4" name="Picture 3" descr="DISD Logo - Color.jp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2995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458200" cy="4114800"/>
          </a:xfrm>
          <a:prstGeom prst="rect">
            <a:avLst/>
          </a:prstGeom>
          <a:noFill/>
          <a:ln w="9525">
            <a:noFill/>
            <a:miter lim="800000"/>
            <a:headEnd/>
            <a:tailEnd/>
          </a:ln>
        </p:spPr>
        <p:txBody>
          <a:bodyPr/>
          <a:lstStyle/>
          <a:p>
            <a:pPr marL="342900" indent="-342900">
              <a:buFont typeface="Wingdings" pitchFamily="2" charset="2"/>
              <a:buNone/>
              <a:defRPr/>
            </a:pPr>
            <a:r>
              <a:rPr lang="en-US" sz="2600" kern="0" dirty="0">
                <a:solidFill>
                  <a:srgbClr val="000099"/>
                </a:solidFill>
                <a:latin typeface="+mn-lt"/>
              </a:rPr>
              <a:t>Components of the Agreement:</a:t>
            </a:r>
          </a:p>
          <a:p>
            <a:pPr marL="342900" indent="-342900">
              <a:buFont typeface="Wingdings" pitchFamily="2" charset="2"/>
              <a:buNone/>
              <a:defRPr/>
            </a:pPr>
            <a:endParaRPr lang="en-US" sz="2600" kern="0" dirty="0">
              <a:solidFill>
                <a:srgbClr val="000099"/>
              </a:solidFill>
              <a:latin typeface="+mn-lt"/>
            </a:endParaRPr>
          </a:p>
          <a:p>
            <a:pPr marL="342900" indent="-342900">
              <a:buFont typeface="Wingdings" pitchFamily="2" charset="2"/>
              <a:buChar char="§"/>
              <a:defRPr/>
            </a:pPr>
            <a:r>
              <a:rPr lang="en-US" sz="2600" kern="0" dirty="0">
                <a:solidFill>
                  <a:srgbClr val="000099"/>
                </a:solidFill>
                <a:latin typeface="+mn-lt"/>
              </a:rPr>
              <a:t>General </a:t>
            </a:r>
            <a:r>
              <a:rPr lang="en-US" sz="2600" kern="0" dirty="0" smtClean="0">
                <a:solidFill>
                  <a:srgbClr val="000099"/>
                </a:solidFill>
                <a:latin typeface="+mn-lt"/>
              </a:rPr>
              <a:t>Provisions</a:t>
            </a:r>
            <a:endParaRPr lang="en-US" sz="2600" kern="0" dirty="0">
              <a:solidFill>
                <a:srgbClr val="000099"/>
              </a:solidFill>
              <a:latin typeface="+mn-lt"/>
            </a:endParaRPr>
          </a:p>
          <a:p>
            <a:pPr marL="800100" lvl="1" indent="-342900">
              <a:spcAft>
                <a:spcPts val="600"/>
              </a:spcAft>
              <a:buFont typeface="Wingdings" pitchFamily="2" charset="2"/>
              <a:buChar char="§"/>
              <a:defRPr/>
            </a:pPr>
            <a:r>
              <a:rPr lang="en-US" sz="2600" kern="0" dirty="0">
                <a:solidFill>
                  <a:srgbClr val="000099"/>
                </a:solidFill>
                <a:latin typeface="+mn-lt"/>
              </a:rPr>
              <a:t>Dallas ISD Superintendent shall appoint or hire a high-level Dallas ISD employee to serve as an E-Rate Compliance Officer (ERCO</a:t>
            </a:r>
            <a:r>
              <a:rPr lang="en-US" sz="2600" kern="0" dirty="0" smtClean="0">
                <a:solidFill>
                  <a:srgbClr val="000099"/>
                </a:solidFill>
                <a:latin typeface="+mn-lt"/>
              </a:rPr>
              <a:t>).</a:t>
            </a:r>
            <a:endParaRPr lang="en-US" sz="2600" kern="0" dirty="0">
              <a:solidFill>
                <a:srgbClr val="000099"/>
              </a:solidFill>
              <a:latin typeface="+mn-lt"/>
            </a:endParaRPr>
          </a:p>
          <a:p>
            <a:pPr marL="800100" lvl="1" indent="-342900">
              <a:spcAft>
                <a:spcPts val="600"/>
              </a:spcAft>
              <a:buFont typeface="Wingdings" pitchFamily="2" charset="2"/>
              <a:buChar char="§"/>
              <a:defRPr/>
            </a:pPr>
            <a:r>
              <a:rPr lang="en-US" sz="2600" kern="0" dirty="0">
                <a:solidFill>
                  <a:srgbClr val="000099"/>
                </a:solidFill>
                <a:latin typeface="+mn-lt"/>
              </a:rPr>
              <a:t>This compliance agreement shall apply to the three E-Rate Funding Years following effective date, beginning July 1, 2009, July 1, 2010 and July 1, 2011</a:t>
            </a:r>
          </a:p>
          <a:p>
            <a:pPr marL="1257300" lvl="2" indent="-342900">
              <a:buFont typeface="Wingdings" pitchFamily="2" charset="2"/>
              <a:buChar char="§"/>
              <a:defRPr/>
            </a:pPr>
            <a:r>
              <a:rPr lang="en-US" sz="2400" kern="0" dirty="0">
                <a:solidFill>
                  <a:srgbClr val="000099"/>
                </a:solidFill>
                <a:latin typeface="+mn-lt"/>
              </a:rPr>
              <a:t>Unsatisfactory compliance results in prolonged compliance obligation for two consecutive funding years</a:t>
            </a:r>
          </a:p>
        </p:txBody>
      </p:sp>
      <p:pic>
        <p:nvPicPr>
          <p:cNvPr id="5" name="Picture 4" descr="DISD Logo - Color.jp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2413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382000" cy="4114800"/>
          </a:xfrm>
          <a:prstGeom prst="rect">
            <a:avLst/>
          </a:prstGeom>
          <a:noFill/>
          <a:ln w="9525">
            <a:noFill/>
            <a:miter lim="800000"/>
            <a:headEnd/>
            <a:tailEnd/>
          </a:ln>
        </p:spPr>
        <p:txBody>
          <a:bodyPr/>
          <a:lstStyle/>
          <a:p>
            <a:pPr marL="342900" indent="-342900">
              <a:buFont typeface="Wingdings" pitchFamily="2" charset="2"/>
              <a:buNone/>
              <a:defRPr/>
            </a:pPr>
            <a:r>
              <a:rPr lang="en-US" sz="2600" kern="0" dirty="0">
                <a:solidFill>
                  <a:srgbClr val="000099"/>
                </a:solidFill>
                <a:latin typeface="+mn-lt"/>
              </a:rPr>
              <a:t>Components of the Agreement:</a:t>
            </a:r>
          </a:p>
          <a:p>
            <a:pPr marL="342900" indent="-342900">
              <a:buFont typeface="Wingdings" pitchFamily="2" charset="2"/>
              <a:buNone/>
              <a:defRPr/>
            </a:pPr>
            <a:endParaRPr lang="en-US" sz="2600" kern="0" dirty="0">
              <a:solidFill>
                <a:srgbClr val="000099"/>
              </a:solidFill>
              <a:latin typeface="+mn-lt"/>
            </a:endParaRPr>
          </a:p>
          <a:p>
            <a:pPr marL="342900" indent="-342900">
              <a:buFont typeface="Wingdings" pitchFamily="2" charset="2"/>
              <a:buChar char="§"/>
              <a:defRPr/>
            </a:pPr>
            <a:r>
              <a:rPr lang="en-US" sz="2600" kern="0" dirty="0">
                <a:solidFill>
                  <a:srgbClr val="000099"/>
                </a:solidFill>
                <a:latin typeface="+mn-lt"/>
              </a:rPr>
              <a:t>General Provisions</a:t>
            </a:r>
          </a:p>
          <a:p>
            <a:pPr marL="800100" lvl="1" indent="-342900">
              <a:buFont typeface="Wingdings" pitchFamily="2" charset="2"/>
              <a:buChar char="§"/>
              <a:defRPr/>
            </a:pPr>
            <a:endParaRPr lang="en-US" sz="2600" kern="0" dirty="0">
              <a:solidFill>
                <a:srgbClr val="000099"/>
              </a:solidFill>
              <a:latin typeface="+mn-lt"/>
            </a:endParaRPr>
          </a:p>
          <a:p>
            <a:pPr marL="800100" lvl="1" indent="-342900">
              <a:spcAft>
                <a:spcPts val="600"/>
              </a:spcAft>
              <a:buFont typeface="Wingdings" pitchFamily="2" charset="2"/>
              <a:buChar char="§"/>
              <a:defRPr/>
            </a:pPr>
            <a:r>
              <a:rPr lang="en-US" sz="2600" kern="0" dirty="0">
                <a:solidFill>
                  <a:srgbClr val="000099"/>
                </a:solidFill>
                <a:latin typeface="+mn-lt"/>
              </a:rPr>
              <a:t>Compliance Agreement shall remain in effect until the FCC determines whether Dallas ISD has substantially fulfilled all requirements </a:t>
            </a:r>
          </a:p>
          <a:p>
            <a:pPr marL="800100" lvl="1" indent="-342900">
              <a:spcAft>
                <a:spcPts val="600"/>
              </a:spcAft>
              <a:buFont typeface="Wingdings" pitchFamily="2" charset="2"/>
              <a:buChar char="§"/>
              <a:defRPr/>
            </a:pPr>
            <a:r>
              <a:rPr lang="en-US" sz="2600" kern="0" dirty="0">
                <a:solidFill>
                  <a:srgbClr val="000099"/>
                </a:solidFill>
                <a:latin typeface="+mn-lt"/>
              </a:rPr>
              <a:t>Dallas ISD may, at any time, provide documentation, evidence and information to demonstrate efforts to comply </a:t>
            </a:r>
            <a:endParaRPr lang="en-US" sz="2600" b="1" kern="0" dirty="0">
              <a:solidFill>
                <a:srgbClr val="FF0000"/>
              </a:solidFill>
              <a:latin typeface="+mn-lt"/>
            </a:endParaRPr>
          </a:p>
        </p:txBody>
      </p:sp>
      <p:pic>
        <p:nvPicPr>
          <p:cNvPr id="5" name="Picture 4" descr="DISD Logo - Color.jp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6846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686800" cy="4114800"/>
          </a:xfrm>
          <a:prstGeom prst="rect">
            <a:avLst/>
          </a:prstGeom>
          <a:noFill/>
          <a:ln w="9525">
            <a:noFill/>
            <a:miter lim="800000"/>
            <a:headEnd/>
            <a:tailEnd/>
          </a:ln>
        </p:spPr>
        <p:txBody>
          <a:bodyPr/>
          <a:lstStyle/>
          <a:p>
            <a:pPr marL="342900" indent="-342900">
              <a:buFont typeface="Wingdings" pitchFamily="2" charset="2"/>
              <a:buNone/>
              <a:defRPr/>
            </a:pPr>
            <a:r>
              <a:rPr lang="en-US" sz="2600" kern="0" dirty="0">
                <a:solidFill>
                  <a:srgbClr val="000099"/>
                </a:solidFill>
                <a:latin typeface="+mn-lt"/>
              </a:rPr>
              <a:t>Components of the Agreement:</a:t>
            </a:r>
          </a:p>
          <a:p>
            <a:pPr marL="342900" indent="-342900">
              <a:buFont typeface="Wingdings" pitchFamily="2" charset="2"/>
              <a:buNone/>
              <a:defRPr/>
            </a:pPr>
            <a:endParaRPr lang="en-US" sz="2600" kern="0" dirty="0">
              <a:solidFill>
                <a:srgbClr val="000099"/>
              </a:solidFill>
              <a:latin typeface="+mn-lt"/>
            </a:endParaRPr>
          </a:p>
          <a:p>
            <a:pPr marL="342900" indent="-342900">
              <a:buFont typeface="Wingdings" pitchFamily="2" charset="2"/>
              <a:buChar char="§"/>
              <a:defRPr/>
            </a:pPr>
            <a:r>
              <a:rPr lang="en-US" sz="2600" kern="0" dirty="0">
                <a:solidFill>
                  <a:srgbClr val="000099"/>
                </a:solidFill>
                <a:latin typeface="+mn-lt"/>
              </a:rPr>
              <a:t>E-Rate Compliance Policy and Training Requirements</a:t>
            </a:r>
          </a:p>
          <a:p>
            <a:pPr marL="800100" lvl="1" indent="-342900">
              <a:buFont typeface="Wingdings" pitchFamily="2" charset="2"/>
              <a:buChar char="§"/>
              <a:defRPr/>
            </a:pPr>
            <a:endParaRPr lang="en-US" sz="2600" kern="0" dirty="0">
              <a:solidFill>
                <a:srgbClr val="000099"/>
              </a:solidFill>
              <a:latin typeface="+mn-lt"/>
            </a:endParaRPr>
          </a:p>
          <a:p>
            <a:pPr marL="800100" lvl="1" indent="-342900">
              <a:spcAft>
                <a:spcPts val="600"/>
              </a:spcAft>
              <a:buFont typeface="Wingdings" pitchFamily="2" charset="2"/>
              <a:buChar char="§"/>
              <a:defRPr/>
            </a:pPr>
            <a:r>
              <a:rPr lang="en-US" sz="2600" kern="0" dirty="0">
                <a:solidFill>
                  <a:srgbClr val="000099"/>
                </a:solidFill>
                <a:latin typeface="+mn-lt"/>
              </a:rPr>
              <a:t>Required to Adopt a Compliancy Policy within 60 days of execution the Compliance </a:t>
            </a:r>
            <a:r>
              <a:rPr lang="en-US" sz="2600" kern="0" dirty="0" smtClean="0">
                <a:solidFill>
                  <a:srgbClr val="000099"/>
                </a:solidFill>
                <a:latin typeface="+mn-lt"/>
              </a:rPr>
              <a:t>Agreement</a:t>
            </a:r>
            <a:endParaRPr lang="en-US" sz="2600" kern="0" dirty="0">
              <a:solidFill>
                <a:srgbClr val="000099"/>
              </a:solidFill>
              <a:latin typeface="+mn-lt"/>
            </a:endParaRPr>
          </a:p>
          <a:p>
            <a:pPr marL="800100" lvl="1" indent="-342900">
              <a:spcAft>
                <a:spcPts val="600"/>
              </a:spcAft>
              <a:buFont typeface="Wingdings" pitchFamily="2" charset="2"/>
              <a:buChar char="§"/>
              <a:defRPr/>
            </a:pPr>
            <a:r>
              <a:rPr lang="en-US" sz="2600" kern="0" dirty="0">
                <a:solidFill>
                  <a:srgbClr val="000099"/>
                </a:solidFill>
                <a:latin typeface="+mn-lt"/>
              </a:rPr>
              <a:t>Dallas ISD may, at any time, provide documentation, evidence and information to demonstrate efforts to comply </a:t>
            </a:r>
          </a:p>
        </p:txBody>
      </p:sp>
      <p:pic>
        <p:nvPicPr>
          <p:cNvPr id="12292" name="Picture 3"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41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Offer or provide gifts worth $20 or more or exceed $50 per school or library employee from any single service provider participating in or seeking to participate in the E-rate program per year. </a:t>
            </a:r>
          </a:p>
          <a:p>
            <a:pPr lvl="1"/>
            <a:r>
              <a:rPr lang="en-US" dirty="0" smtClean="0"/>
              <a:t>Gifts include meals, travel and entertainment (e.g., sporting events, trips etc.)</a:t>
            </a:r>
          </a:p>
          <a:p>
            <a:endParaRPr lang="en-US" dirty="0"/>
          </a:p>
        </p:txBody>
      </p:sp>
      <p:sp>
        <p:nvSpPr>
          <p:cNvPr id="3" name="Text Placeholder 2"/>
          <p:cNvSpPr>
            <a:spLocks noGrp="1"/>
          </p:cNvSpPr>
          <p:nvPr>
            <p:ph type="body" sz="quarter" idx="11"/>
          </p:nvPr>
        </p:nvSpPr>
        <p:spPr/>
        <p:txBody>
          <a:bodyPr/>
          <a:lstStyle/>
          <a:p>
            <a:r>
              <a:rPr lang="en-US" dirty="0" smtClean="0"/>
              <a:t>Service Providers </a:t>
            </a:r>
            <a:r>
              <a:rPr lang="en-US" dirty="0" smtClean="0">
                <a:solidFill>
                  <a:schemeClr val="accent4"/>
                </a:solidFill>
              </a:rPr>
              <a:t>Cannot</a:t>
            </a:r>
            <a:r>
              <a:rPr lang="en-US" dirty="0" smtClean="0"/>
              <a:t>:</a:t>
            </a:r>
            <a:endParaRPr lang="en-US" dirty="0"/>
          </a:p>
        </p:txBody>
      </p:sp>
      <p:sp>
        <p:nvSpPr>
          <p:cNvPr id="4" name="Text Placeholder 3"/>
          <p:cNvSpPr>
            <a:spLocks noGrp="1"/>
          </p:cNvSpPr>
          <p:nvPr>
            <p:ph type="body" sz="quarter" idx="12"/>
          </p:nvPr>
        </p:nvSpPr>
        <p:spPr>
          <a:xfrm>
            <a:off x="2819400" y="381000"/>
            <a:ext cx="5867400" cy="533400"/>
          </a:xfrm>
        </p:spPr>
        <p:txBody>
          <a:bodyPr/>
          <a:lstStyle/>
          <a:p>
            <a:r>
              <a:rPr lang="en-US" dirty="0" smtClean="0"/>
              <a:t>Fair and Open Competition</a:t>
            </a:r>
            <a:endParaRPr lang="en-US" dirty="0"/>
          </a:p>
        </p:txBody>
      </p:sp>
    </p:spTree>
    <p:extLst>
      <p:ext uri="{BB962C8B-B14F-4D97-AF65-F5344CB8AC3E}">
        <p14:creationId xmlns:p14="http://schemas.microsoft.com/office/powerpoint/2010/main" val="14400296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305800" cy="4114800"/>
          </a:xfrm>
          <a:prstGeom prst="rect">
            <a:avLst/>
          </a:prstGeom>
          <a:noFill/>
          <a:ln w="9525">
            <a:noFill/>
            <a:miter lim="800000"/>
            <a:headEnd/>
            <a:tailEnd/>
          </a:ln>
        </p:spPr>
        <p:txBody>
          <a:bodyPr/>
          <a:lstStyle/>
          <a:p>
            <a:pPr marL="342900" indent="-342900">
              <a:defRPr/>
            </a:pPr>
            <a:r>
              <a:rPr lang="en-US" sz="2600" kern="0" dirty="0" smtClean="0">
                <a:solidFill>
                  <a:srgbClr val="000099"/>
                </a:solidFill>
              </a:rPr>
              <a:t>E-Rate Compliance Policy and Training Requirements:</a:t>
            </a:r>
          </a:p>
          <a:p>
            <a:pPr marL="342900" indent="-342900">
              <a:buFont typeface="Wingdings" pitchFamily="2" charset="2"/>
              <a:buNone/>
              <a:defRPr/>
            </a:pPr>
            <a:endParaRPr lang="en-US" sz="2600" kern="0" dirty="0" smtClean="0">
              <a:solidFill>
                <a:srgbClr val="000099"/>
              </a:solidFill>
            </a:endParaRPr>
          </a:p>
          <a:p>
            <a:pPr marL="342900" indent="-342900">
              <a:spcAft>
                <a:spcPts val="600"/>
              </a:spcAft>
              <a:buFont typeface="Wingdings" pitchFamily="2" charset="2"/>
              <a:buChar char="§"/>
              <a:defRPr/>
            </a:pPr>
            <a:r>
              <a:rPr lang="en-US" sz="2400" kern="0" dirty="0" smtClean="0">
                <a:solidFill>
                  <a:srgbClr val="000099"/>
                </a:solidFill>
              </a:rPr>
              <a:t>Dallas ISD Compliance Policy is to accomplish the following minimum requirements:</a:t>
            </a:r>
          </a:p>
          <a:p>
            <a:pPr marL="800100" lvl="1" indent="-342900">
              <a:spcAft>
                <a:spcPts val="600"/>
              </a:spcAft>
              <a:buFont typeface="Wingdings" pitchFamily="2" charset="2"/>
              <a:buChar char="§"/>
              <a:defRPr/>
            </a:pPr>
            <a:r>
              <a:rPr lang="en-US" sz="2400" kern="0" dirty="0" smtClean="0">
                <a:solidFill>
                  <a:srgbClr val="000099"/>
                </a:solidFill>
              </a:rPr>
              <a:t>Incorporate requirements of Compliance Agreement;</a:t>
            </a:r>
          </a:p>
          <a:p>
            <a:pPr marL="800100" lvl="1" indent="-342900">
              <a:spcAft>
                <a:spcPts val="600"/>
              </a:spcAft>
              <a:buFont typeface="Wingdings" pitchFamily="2" charset="2"/>
              <a:buChar char="§"/>
              <a:defRPr/>
            </a:pPr>
            <a:r>
              <a:rPr lang="en-US" sz="2400" kern="0" dirty="0" smtClean="0">
                <a:solidFill>
                  <a:srgbClr val="000099"/>
                </a:solidFill>
              </a:rPr>
              <a:t>Establish a system of internal controls ensuring high-level management oversight and review;</a:t>
            </a:r>
          </a:p>
          <a:p>
            <a:pPr marL="800100" lvl="1" indent="-342900">
              <a:spcAft>
                <a:spcPts val="600"/>
              </a:spcAft>
              <a:buFont typeface="Wingdings" pitchFamily="2" charset="2"/>
              <a:buChar char="§"/>
              <a:defRPr/>
            </a:pPr>
            <a:r>
              <a:rPr lang="en-US" sz="2400" kern="0" dirty="0" smtClean="0">
                <a:solidFill>
                  <a:srgbClr val="000099"/>
                </a:solidFill>
              </a:rPr>
              <a:t>Establish procedures to ensure all E-Rate procurement processes are “fair and open” and consistent with E-rate rules;</a:t>
            </a:r>
          </a:p>
          <a:p>
            <a:pPr marL="800100" lvl="1" indent="-342900">
              <a:spcAft>
                <a:spcPts val="600"/>
              </a:spcAft>
              <a:buFont typeface="Wingdings" pitchFamily="2" charset="2"/>
              <a:buChar char="§"/>
              <a:defRPr/>
            </a:pPr>
            <a:r>
              <a:rPr lang="en-US" sz="2400" kern="0" dirty="0" smtClean="0">
                <a:solidFill>
                  <a:srgbClr val="000099"/>
                </a:solidFill>
              </a:rPr>
              <a:t>Establishes a system of internal monitoring and compliance review;</a:t>
            </a:r>
            <a:endParaRPr lang="en-US" sz="2400" kern="0" dirty="0">
              <a:solidFill>
                <a:srgbClr val="000099"/>
              </a:solidFill>
            </a:endParaRPr>
          </a:p>
        </p:txBody>
      </p:sp>
      <p:pic>
        <p:nvPicPr>
          <p:cNvPr id="4" name="Picture 3"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6767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599" y="1905000"/>
            <a:ext cx="8498681" cy="4114800"/>
          </a:xfrm>
          <a:prstGeom prst="rect">
            <a:avLst/>
          </a:prstGeom>
          <a:noFill/>
          <a:ln w="9525">
            <a:noFill/>
            <a:miter lim="800000"/>
            <a:headEnd/>
            <a:tailEnd/>
          </a:ln>
        </p:spPr>
        <p:txBody>
          <a:bodyPr/>
          <a:lstStyle/>
          <a:p>
            <a:pPr marL="342900" indent="-342900">
              <a:defRPr/>
            </a:pPr>
            <a:r>
              <a:rPr lang="en-US" sz="2600" kern="0" dirty="0">
                <a:solidFill>
                  <a:srgbClr val="000099"/>
                </a:solidFill>
              </a:rPr>
              <a:t>E-Rate Compliance Policy and Training Requirements:</a:t>
            </a:r>
          </a:p>
          <a:p>
            <a:pPr marL="342900" indent="-342900">
              <a:buFont typeface="Wingdings" pitchFamily="2" charset="2"/>
              <a:buNone/>
              <a:defRPr/>
            </a:pPr>
            <a:endParaRPr lang="en-US" sz="2600" kern="0" dirty="0">
              <a:solidFill>
                <a:srgbClr val="000099"/>
              </a:solidFill>
            </a:endParaRPr>
          </a:p>
          <a:p>
            <a:pPr marL="342900" indent="-342900">
              <a:spcAft>
                <a:spcPts val="600"/>
              </a:spcAft>
              <a:buFont typeface="Wingdings" pitchFamily="2" charset="2"/>
              <a:buChar char="§"/>
              <a:defRPr/>
            </a:pPr>
            <a:r>
              <a:rPr lang="en-US" sz="2600" kern="0" dirty="0">
                <a:solidFill>
                  <a:srgbClr val="000099"/>
                </a:solidFill>
              </a:rPr>
              <a:t>Dallas ISD Compliance Policy is to accomplish the following minimum requirements</a:t>
            </a:r>
            <a:r>
              <a:rPr lang="en-US" sz="2600" kern="0" dirty="0" smtClean="0">
                <a:solidFill>
                  <a:srgbClr val="000099"/>
                </a:solidFill>
              </a:rPr>
              <a:t>:</a:t>
            </a:r>
            <a:endParaRPr lang="en-US" sz="2600" kern="0" dirty="0">
              <a:solidFill>
                <a:srgbClr val="000099"/>
              </a:solidFill>
            </a:endParaRPr>
          </a:p>
          <a:p>
            <a:pPr marL="800100" lvl="1" indent="-342900">
              <a:spcAft>
                <a:spcPts val="600"/>
              </a:spcAft>
              <a:buFont typeface="Wingdings" pitchFamily="2" charset="2"/>
              <a:buChar char="§"/>
              <a:defRPr/>
            </a:pPr>
            <a:r>
              <a:rPr lang="en-US" sz="2400" kern="0" dirty="0">
                <a:solidFill>
                  <a:srgbClr val="000099"/>
                </a:solidFill>
              </a:rPr>
              <a:t>Includes reporting mechanism to report fraud or </a:t>
            </a:r>
            <a:r>
              <a:rPr lang="en-US" sz="2400" kern="0" dirty="0" smtClean="0">
                <a:solidFill>
                  <a:srgbClr val="000099"/>
                </a:solidFill>
              </a:rPr>
              <a:t>abuse</a:t>
            </a:r>
            <a:r>
              <a:rPr lang="en-US" sz="2400" kern="0" dirty="0">
                <a:solidFill>
                  <a:srgbClr val="000099"/>
                </a:solidFill>
              </a:rPr>
              <a:t>;</a:t>
            </a:r>
            <a:endParaRPr lang="en-US" sz="2400" kern="0" dirty="0">
              <a:solidFill>
                <a:srgbClr val="000099"/>
              </a:solidFill>
            </a:endParaRPr>
          </a:p>
          <a:p>
            <a:pPr marL="800100" lvl="1" indent="-342900">
              <a:spcAft>
                <a:spcPts val="600"/>
              </a:spcAft>
              <a:buFont typeface="Wingdings" pitchFamily="2" charset="2"/>
              <a:buChar char="§"/>
              <a:defRPr/>
            </a:pPr>
            <a:r>
              <a:rPr lang="en-US" sz="2400" kern="0" dirty="0">
                <a:solidFill>
                  <a:srgbClr val="000099"/>
                </a:solidFill>
              </a:rPr>
              <a:t>Require extensive education an training to all Dallas ISD employees involved in all facets of E-Rate Program</a:t>
            </a:r>
            <a:r>
              <a:rPr lang="en-US" sz="2400" kern="0" dirty="0" smtClean="0">
                <a:solidFill>
                  <a:srgbClr val="000099"/>
                </a:solidFill>
              </a:rPr>
              <a:t>;</a:t>
            </a:r>
            <a:endParaRPr lang="en-US" sz="2400" kern="0" dirty="0">
              <a:solidFill>
                <a:srgbClr val="000099"/>
              </a:solidFill>
            </a:endParaRPr>
          </a:p>
          <a:p>
            <a:pPr marL="800100" lvl="1" indent="-342900">
              <a:spcAft>
                <a:spcPts val="600"/>
              </a:spcAft>
              <a:buFont typeface="Wingdings" pitchFamily="2" charset="2"/>
              <a:buChar char="§"/>
              <a:defRPr/>
            </a:pPr>
            <a:r>
              <a:rPr lang="en-US" sz="2400" kern="0" dirty="0">
                <a:solidFill>
                  <a:srgbClr val="000099"/>
                </a:solidFill>
              </a:rPr>
              <a:t>Name an E-Rate Compliance Officer to a High-Level position</a:t>
            </a:r>
            <a:r>
              <a:rPr lang="en-US" sz="2400" kern="0" dirty="0" smtClean="0">
                <a:solidFill>
                  <a:srgbClr val="000099"/>
                </a:solidFill>
              </a:rPr>
              <a:t>;</a:t>
            </a:r>
            <a:endParaRPr lang="en-US" sz="2400" kern="0" dirty="0">
              <a:solidFill>
                <a:srgbClr val="000099"/>
              </a:solidFill>
            </a:endParaRPr>
          </a:p>
          <a:p>
            <a:pPr marL="800100" lvl="1" indent="-342900">
              <a:spcAft>
                <a:spcPts val="600"/>
              </a:spcAft>
              <a:buFont typeface="Wingdings" pitchFamily="2" charset="2"/>
              <a:buChar char="§"/>
              <a:defRPr/>
            </a:pPr>
            <a:r>
              <a:rPr lang="en-US" sz="2400" kern="0" dirty="0">
                <a:solidFill>
                  <a:srgbClr val="000099"/>
                </a:solidFill>
              </a:rPr>
              <a:t>Undergo prescribed annual internal audit included in compliance agreement</a:t>
            </a:r>
            <a:r>
              <a:rPr lang="en-US" sz="2400" kern="0" dirty="0" smtClean="0">
                <a:solidFill>
                  <a:srgbClr val="000099"/>
                </a:solidFill>
              </a:rPr>
              <a:t>;</a:t>
            </a:r>
            <a:endParaRPr lang="en-US" sz="2400" kern="0" dirty="0">
              <a:solidFill>
                <a:srgbClr val="000099"/>
              </a:solidFill>
            </a:endParaRPr>
          </a:p>
          <a:p>
            <a:pPr marL="800100" lvl="1" indent="-342900">
              <a:spcAft>
                <a:spcPts val="600"/>
              </a:spcAft>
              <a:buFont typeface="Wingdings" pitchFamily="2" charset="2"/>
              <a:buChar char="§"/>
              <a:defRPr/>
            </a:pPr>
            <a:r>
              <a:rPr lang="en-US" sz="2400" kern="0" dirty="0">
                <a:solidFill>
                  <a:srgbClr val="000099"/>
                </a:solidFill>
              </a:rPr>
              <a:t>Pass annual external audits </a:t>
            </a:r>
          </a:p>
        </p:txBody>
      </p:sp>
      <p:pic>
        <p:nvPicPr>
          <p:cNvPr id="5" name="Picture 4"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3992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610600" cy="4114800"/>
          </a:xfrm>
          <a:prstGeom prst="rect">
            <a:avLst/>
          </a:prstGeom>
          <a:noFill/>
          <a:ln w="9525">
            <a:noFill/>
            <a:miter lim="800000"/>
            <a:headEnd/>
            <a:tailEnd/>
          </a:ln>
        </p:spPr>
        <p:txBody>
          <a:bodyPr/>
          <a:lstStyle/>
          <a:p>
            <a:pPr marL="342900" indent="-342900">
              <a:defRPr/>
            </a:pPr>
            <a:r>
              <a:rPr lang="en-US" sz="2600" kern="0" dirty="0">
                <a:solidFill>
                  <a:srgbClr val="000099"/>
                </a:solidFill>
              </a:rPr>
              <a:t>E-Rate Compliance Policy and Training Requirements:</a:t>
            </a:r>
          </a:p>
          <a:p>
            <a:pPr marL="342900" indent="-342900">
              <a:buFont typeface="Wingdings" pitchFamily="2" charset="2"/>
              <a:buNone/>
              <a:defRPr/>
            </a:pPr>
            <a:endParaRPr lang="en-US" sz="2600" kern="0" dirty="0">
              <a:solidFill>
                <a:srgbClr val="000099"/>
              </a:solidFill>
            </a:endParaRPr>
          </a:p>
          <a:p>
            <a:pPr marL="342900" indent="-342900">
              <a:spcAft>
                <a:spcPts val="600"/>
              </a:spcAft>
              <a:buFont typeface="Wingdings" pitchFamily="2" charset="2"/>
              <a:buChar char="§"/>
              <a:defRPr/>
            </a:pPr>
            <a:r>
              <a:rPr lang="en-US" sz="2600" kern="0" dirty="0">
                <a:solidFill>
                  <a:srgbClr val="000099"/>
                </a:solidFill>
              </a:rPr>
              <a:t>What Has Been Done</a:t>
            </a:r>
            <a:r>
              <a:rPr lang="en-US" sz="2600" kern="0" dirty="0" smtClean="0">
                <a:solidFill>
                  <a:srgbClr val="000099"/>
                </a:solidFill>
              </a:rPr>
              <a:t>?</a:t>
            </a:r>
            <a:endParaRPr lang="en-US" sz="2600" kern="0" dirty="0">
              <a:solidFill>
                <a:srgbClr val="000099"/>
              </a:solidFill>
            </a:endParaRPr>
          </a:p>
          <a:p>
            <a:pPr marL="800100" lvl="1" indent="-342900">
              <a:spcAft>
                <a:spcPts val="600"/>
              </a:spcAft>
              <a:buFont typeface="Wingdings" pitchFamily="2" charset="2"/>
              <a:buChar char="§"/>
              <a:defRPr/>
            </a:pPr>
            <a:r>
              <a:rPr lang="en-US" sz="2600" kern="0" dirty="0">
                <a:solidFill>
                  <a:srgbClr val="000099"/>
                </a:solidFill>
              </a:rPr>
              <a:t>Incorporate requirements of Compliance Agreement</a:t>
            </a:r>
            <a:r>
              <a:rPr lang="en-US" sz="2600" kern="0" dirty="0" smtClean="0">
                <a:solidFill>
                  <a:srgbClr val="000099"/>
                </a:solidFill>
              </a:rPr>
              <a:t>;</a:t>
            </a:r>
            <a:endParaRPr lang="en-US" sz="2600" kern="0" dirty="0">
              <a:solidFill>
                <a:srgbClr val="009900"/>
              </a:solidFill>
              <a:cs typeface="Arial" pitchFamily="34" charset="0"/>
            </a:endParaRPr>
          </a:p>
          <a:p>
            <a:pPr marL="1257300" lvl="2" indent="-342900">
              <a:spcAft>
                <a:spcPts val="600"/>
              </a:spcAft>
              <a:buFont typeface="Wingdings" pitchFamily="2" charset="2"/>
              <a:buChar char="§"/>
              <a:defRPr/>
            </a:pPr>
            <a:r>
              <a:rPr lang="en-US" sz="2600" b="1" kern="0" dirty="0">
                <a:solidFill>
                  <a:srgbClr val="FF6600"/>
                </a:solidFill>
                <a:cs typeface="Arial" pitchFamily="34" charset="0"/>
              </a:rPr>
              <a:t>Dallas ISD Compliance Manual created and adopted in November 2009; updated in September </a:t>
            </a:r>
            <a:r>
              <a:rPr lang="en-US" sz="2600" b="1" kern="0" dirty="0" smtClean="0">
                <a:solidFill>
                  <a:srgbClr val="FF6600"/>
                </a:solidFill>
                <a:cs typeface="Arial" pitchFamily="34" charset="0"/>
              </a:rPr>
              <a:t>2011</a:t>
            </a:r>
            <a:endParaRPr lang="en-US" sz="2600" kern="0" dirty="0">
              <a:solidFill>
                <a:srgbClr val="000099"/>
              </a:solidFill>
            </a:endParaRPr>
          </a:p>
          <a:p>
            <a:pPr marL="800100" lvl="1" indent="-342900">
              <a:spcAft>
                <a:spcPts val="600"/>
              </a:spcAft>
              <a:buFont typeface="Wingdings" pitchFamily="2" charset="2"/>
              <a:buChar char="§"/>
              <a:defRPr/>
            </a:pPr>
            <a:r>
              <a:rPr lang="en-US" sz="2600" kern="0" dirty="0">
                <a:solidFill>
                  <a:srgbClr val="000099"/>
                </a:solidFill>
              </a:rPr>
              <a:t>Establish a system of internal controls ensuring high-level management oversight and review</a:t>
            </a:r>
            <a:r>
              <a:rPr lang="en-US" sz="2600" kern="0" dirty="0" smtClean="0">
                <a:solidFill>
                  <a:srgbClr val="000099"/>
                </a:solidFill>
              </a:rPr>
              <a:t>;</a:t>
            </a:r>
            <a:endParaRPr lang="en-US" sz="2600" kern="0" dirty="0">
              <a:solidFill>
                <a:srgbClr val="000099"/>
              </a:solidFill>
            </a:endParaRPr>
          </a:p>
          <a:p>
            <a:pPr marL="1257300" lvl="2" indent="-342900">
              <a:spcAft>
                <a:spcPts val="600"/>
              </a:spcAft>
              <a:buFont typeface="Wingdings" pitchFamily="2" charset="2"/>
              <a:buChar char="§"/>
              <a:defRPr/>
            </a:pPr>
            <a:r>
              <a:rPr lang="en-US" sz="2600" b="1" kern="0" dirty="0">
                <a:solidFill>
                  <a:srgbClr val="FF6600"/>
                </a:solidFill>
              </a:rPr>
              <a:t>E-Rate Department reorganization includes high-level management </a:t>
            </a:r>
            <a:r>
              <a:rPr lang="en-US" sz="2600" b="1" kern="0" dirty="0" smtClean="0">
                <a:solidFill>
                  <a:srgbClr val="FF6600"/>
                </a:solidFill>
              </a:rPr>
              <a:t>oversight</a:t>
            </a:r>
            <a:endParaRPr lang="en-US" sz="2600" b="1" kern="0" dirty="0">
              <a:solidFill>
                <a:srgbClr val="FF6600"/>
              </a:solidFill>
            </a:endParaRPr>
          </a:p>
        </p:txBody>
      </p:sp>
      <p:pic>
        <p:nvPicPr>
          <p:cNvPr id="4" name="Picture 3"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4942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610600" cy="4114800"/>
          </a:xfrm>
          <a:prstGeom prst="rect">
            <a:avLst/>
          </a:prstGeom>
          <a:noFill/>
          <a:ln w="9525">
            <a:noFill/>
            <a:miter lim="800000"/>
            <a:headEnd/>
            <a:tailEnd/>
          </a:ln>
        </p:spPr>
        <p:txBody>
          <a:bodyPr/>
          <a:lstStyle/>
          <a:p>
            <a:pPr marL="342900" indent="-342900">
              <a:defRPr/>
            </a:pPr>
            <a:r>
              <a:rPr lang="en-US" sz="2600" kern="0" dirty="0">
                <a:solidFill>
                  <a:srgbClr val="000099"/>
                </a:solidFill>
              </a:rPr>
              <a:t>E-Rate Compliance Policy and Training Requirements:</a:t>
            </a:r>
          </a:p>
          <a:p>
            <a:pPr marL="342900" indent="-342900">
              <a:buFont typeface="Wingdings" pitchFamily="2" charset="2"/>
              <a:buNone/>
              <a:defRPr/>
            </a:pPr>
            <a:endParaRPr lang="en-US" sz="2600" kern="0" dirty="0">
              <a:solidFill>
                <a:srgbClr val="000099"/>
              </a:solidFill>
            </a:endParaRPr>
          </a:p>
          <a:p>
            <a:pPr marL="342900" indent="-342900">
              <a:buFont typeface="Wingdings" pitchFamily="2" charset="2"/>
              <a:buChar char="§"/>
              <a:defRPr/>
            </a:pPr>
            <a:r>
              <a:rPr lang="en-US" sz="2600" kern="0" dirty="0">
                <a:solidFill>
                  <a:srgbClr val="000099"/>
                </a:solidFill>
              </a:rPr>
              <a:t>What Has Been Done</a:t>
            </a:r>
            <a:r>
              <a:rPr lang="en-US" sz="2600" kern="0" dirty="0" smtClean="0">
                <a:solidFill>
                  <a:srgbClr val="000099"/>
                </a:solidFill>
              </a:rPr>
              <a:t>?</a:t>
            </a:r>
            <a:endParaRPr lang="en-US" sz="2600" kern="0" dirty="0">
              <a:solidFill>
                <a:srgbClr val="000099"/>
              </a:solidFill>
            </a:endParaRPr>
          </a:p>
          <a:p>
            <a:pPr marL="800100" lvl="1" indent="-342900">
              <a:buFont typeface="Wingdings" pitchFamily="2" charset="2"/>
              <a:buChar char="§"/>
              <a:defRPr/>
            </a:pPr>
            <a:r>
              <a:rPr lang="en-US" sz="2400" kern="0" dirty="0">
                <a:solidFill>
                  <a:srgbClr val="000099"/>
                </a:solidFill>
              </a:rPr>
              <a:t>Establish procedures to ensure all E-Rate procurement processes are “fair and open” and consistent with E-rate rules</a:t>
            </a:r>
            <a:r>
              <a:rPr lang="en-US" sz="2400" kern="0" dirty="0" smtClean="0">
                <a:solidFill>
                  <a:srgbClr val="000099"/>
                </a:solidFill>
              </a:rPr>
              <a:t>;</a:t>
            </a:r>
            <a:endParaRPr lang="en-US" sz="2400" kern="0" dirty="0">
              <a:solidFill>
                <a:srgbClr val="009900"/>
              </a:solidFill>
              <a:cs typeface="Arial" pitchFamily="34" charset="0"/>
            </a:endParaRPr>
          </a:p>
          <a:p>
            <a:pPr marL="1257300" lvl="2" indent="-342900">
              <a:buFont typeface="Wingdings" pitchFamily="2" charset="2"/>
              <a:buChar char="§"/>
              <a:defRPr/>
            </a:pPr>
            <a:r>
              <a:rPr lang="en-US" sz="2400" b="1" kern="0" dirty="0">
                <a:solidFill>
                  <a:srgbClr val="FF6600"/>
                </a:solidFill>
                <a:cs typeface="Arial" pitchFamily="34" charset="0"/>
              </a:rPr>
              <a:t>Dallas ISD E-Rate Procurement Manual created and adopted in October 2011 to incorporate compliance </a:t>
            </a:r>
            <a:r>
              <a:rPr lang="en-US" sz="2400" b="1" kern="0" dirty="0" smtClean="0">
                <a:solidFill>
                  <a:srgbClr val="FF6600"/>
                </a:solidFill>
                <a:cs typeface="Arial" pitchFamily="34" charset="0"/>
              </a:rPr>
              <a:t>requirements</a:t>
            </a:r>
            <a:endParaRPr lang="en-US" sz="2400" kern="0" dirty="0">
              <a:solidFill>
                <a:srgbClr val="000099"/>
              </a:solidFill>
            </a:endParaRPr>
          </a:p>
          <a:p>
            <a:pPr marL="800100" lvl="1" indent="-342900">
              <a:buFont typeface="Wingdings" pitchFamily="2" charset="2"/>
              <a:buChar char="§"/>
              <a:defRPr/>
            </a:pPr>
            <a:r>
              <a:rPr lang="en-US" sz="2400" kern="0" dirty="0">
                <a:solidFill>
                  <a:srgbClr val="000099"/>
                </a:solidFill>
              </a:rPr>
              <a:t>Establishes a system of internal monitoring and compliance review</a:t>
            </a:r>
            <a:r>
              <a:rPr lang="en-US" sz="2400" kern="0" dirty="0" smtClean="0">
                <a:solidFill>
                  <a:srgbClr val="000099"/>
                </a:solidFill>
              </a:rPr>
              <a:t>;</a:t>
            </a:r>
            <a:endParaRPr lang="en-US" sz="2400" kern="0" dirty="0">
              <a:solidFill>
                <a:srgbClr val="000099"/>
              </a:solidFill>
            </a:endParaRPr>
          </a:p>
          <a:p>
            <a:pPr marL="1257300" lvl="2" indent="-342900">
              <a:buFont typeface="Wingdings" pitchFamily="2" charset="2"/>
              <a:buChar char="§"/>
              <a:defRPr/>
            </a:pPr>
            <a:r>
              <a:rPr lang="en-US" sz="2400" b="1" kern="0" dirty="0">
                <a:solidFill>
                  <a:srgbClr val="FF6600"/>
                </a:solidFill>
              </a:rPr>
              <a:t>Regular monthly meetings held with Superintendent, Internal Audit, Procurement and E-Rate Department</a:t>
            </a:r>
          </a:p>
          <a:p>
            <a:pPr marL="800100" lvl="1" indent="-342900">
              <a:buFont typeface="Wingdings" pitchFamily="2" charset="2"/>
              <a:buChar char="§"/>
              <a:defRPr/>
            </a:pPr>
            <a:endParaRPr lang="en-US" sz="2000" kern="0" dirty="0">
              <a:solidFill>
                <a:srgbClr val="000099"/>
              </a:solidFill>
              <a:latin typeface="Arial"/>
            </a:endParaRPr>
          </a:p>
          <a:p>
            <a:pPr marL="800100" lvl="1" indent="-342900">
              <a:buFont typeface="Wingdings" pitchFamily="2" charset="2"/>
              <a:buChar char="§"/>
              <a:defRPr/>
            </a:pPr>
            <a:endParaRPr lang="en-US" sz="1200" kern="0" dirty="0">
              <a:solidFill>
                <a:srgbClr val="000099"/>
              </a:solidFill>
              <a:latin typeface="Arial"/>
            </a:endParaRPr>
          </a:p>
        </p:txBody>
      </p:sp>
      <p:pic>
        <p:nvPicPr>
          <p:cNvPr id="4" name="Picture 3"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2102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534400" cy="4114800"/>
          </a:xfrm>
          <a:prstGeom prst="rect">
            <a:avLst/>
          </a:prstGeom>
          <a:noFill/>
          <a:ln w="9525">
            <a:noFill/>
            <a:miter lim="800000"/>
            <a:headEnd/>
            <a:tailEnd/>
          </a:ln>
        </p:spPr>
        <p:txBody>
          <a:bodyPr/>
          <a:lstStyle/>
          <a:p>
            <a:pPr marL="342900" indent="-342900">
              <a:defRPr/>
            </a:pPr>
            <a:r>
              <a:rPr lang="en-US" sz="2600" kern="0" dirty="0">
                <a:solidFill>
                  <a:srgbClr val="000099"/>
                </a:solidFill>
              </a:rPr>
              <a:t>E-Rate Compliance Policy and Training Requirements:</a:t>
            </a:r>
          </a:p>
          <a:p>
            <a:pPr marL="342900" indent="-342900">
              <a:buFont typeface="Wingdings" pitchFamily="2" charset="2"/>
              <a:buNone/>
              <a:defRPr/>
            </a:pPr>
            <a:endParaRPr lang="en-US" sz="2600" kern="0" dirty="0">
              <a:solidFill>
                <a:srgbClr val="000099"/>
              </a:solidFill>
            </a:endParaRPr>
          </a:p>
          <a:p>
            <a:pPr marL="342900" indent="-342900">
              <a:buFont typeface="Wingdings" pitchFamily="2" charset="2"/>
              <a:buChar char="§"/>
              <a:defRPr/>
            </a:pPr>
            <a:r>
              <a:rPr lang="en-US" sz="2600" kern="0" dirty="0">
                <a:solidFill>
                  <a:srgbClr val="000099"/>
                </a:solidFill>
              </a:rPr>
              <a:t>What Has Been Done</a:t>
            </a:r>
            <a:r>
              <a:rPr lang="en-US" sz="2600" kern="0" dirty="0" smtClean="0">
                <a:solidFill>
                  <a:srgbClr val="000099"/>
                </a:solidFill>
              </a:rPr>
              <a:t>?</a:t>
            </a:r>
            <a:endParaRPr lang="en-US" sz="2600" kern="0" dirty="0">
              <a:solidFill>
                <a:srgbClr val="000099"/>
              </a:solidFill>
            </a:endParaRPr>
          </a:p>
          <a:p>
            <a:pPr marL="800100" lvl="1" indent="-342900">
              <a:buFont typeface="Wingdings" pitchFamily="2" charset="2"/>
              <a:buChar char="§"/>
              <a:defRPr/>
            </a:pPr>
            <a:r>
              <a:rPr lang="en-US" sz="2400" kern="0" dirty="0">
                <a:solidFill>
                  <a:srgbClr val="000099"/>
                </a:solidFill>
                <a:latin typeface="+mj-lt"/>
              </a:rPr>
              <a:t>Includes reporting mechanism to report fraud or abuse</a:t>
            </a:r>
            <a:r>
              <a:rPr lang="en-US" sz="2400" kern="0" dirty="0" smtClean="0">
                <a:solidFill>
                  <a:srgbClr val="000099"/>
                </a:solidFill>
                <a:latin typeface="+mj-lt"/>
              </a:rPr>
              <a:t>;</a:t>
            </a:r>
            <a:endParaRPr lang="en-US" sz="2400" kern="0" dirty="0">
              <a:solidFill>
                <a:srgbClr val="009900"/>
              </a:solidFill>
              <a:latin typeface="+mj-lt"/>
              <a:cs typeface="Arial" pitchFamily="34" charset="0"/>
            </a:endParaRPr>
          </a:p>
          <a:p>
            <a:pPr marL="1257300" lvl="2" indent="-342900">
              <a:buFont typeface="Wingdings" pitchFamily="2" charset="2"/>
              <a:buChar char="§"/>
              <a:defRPr/>
            </a:pPr>
            <a:r>
              <a:rPr lang="en-US" sz="2400" b="1" kern="0" dirty="0">
                <a:solidFill>
                  <a:srgbClr val="FF6600"/>
                </a:solidFill>
                <a:latin typeface="+mj-lt"/>
                <a:cs typeface="Arial" pitchFamily="34" charset="0"/>
              </a:rPr>
              <a:t>Creation and publication of E-Rate Hotline</a:t>
            </a:r>
          </a:p>
          <a:p>
            <a:pPr marL="1257300" lvl="2" indent="-342900">
              <a:buFont typeface="Wingdings" pitchFamily="2" charset="2"/>
              <a:buChar char="§"/>
              <a:defRPr/>
            </a:pPr>
            <a:r>
              <a:rPr lang="en-US" sz="2400" b="1" kern="0" dirty="0">
                <a:solidFill>
                  <a:srgbClr val="FF6600"/>
                </a:solidFill>
                <a:latin typeface="+mj-lt"/>
                <a:cs typeface="Arial" pitchFamily="34" charset="0"/>
              </a:rPr>
              <a:t>Included in all Dallas ISD E-Rate </a:t>
            </a:r>
            <a:r>
              <a:rPr lang="en-US" sz="2400" b="1" kern="0" dirty="0" smtClean="0">
                <a:solidFill>
                  <a:srgbClr val="FF6600"/>
                </a:solidFill>
                <a:latin typeface="+mj-lt"/>
                <a:cs typeface="Arial" pitchFamily="34" charset="0"/>
              </a:rPr>
              <a:t>procurements</a:t>
            </a:r>
            <a:endParaRPr lang="en-US" sz="2400" kern="0" dirty="0">
              <a:solidFill>
                <a:srgbClr val="000099"/>
              </a:solidFill>
              <a:latin typeface="+mj-lt"/>
            </a:endParaRPr>
          </a:p>
          <a:p>
            <a:pPr marL="800100" lvl="1" indent="-342900">
              <a:buFont typeface="Wingdings" pitchFamily="2" charset="2"/>
              <a:buChar char="§"/>
              <a:defRPr/>
            </a:pPr>
            <a:r>
              <a:rPr lang="en-US" sz="2400" kern="0" dirty="0">
                <a:solidFill>
                  <a:srgbClr val="000099"/>
                </a:solidFill>
                <a:latin typeface="+mj-lt"/>
              </a:rPr>
              <a:t>Require extensive education an training to all Dallas ISD employees involved in all facets of E-Rate Program</a:t>
            </a:r>
            <a:r>
              <a:rPr lang="en-US" sz="2400" kern="0" dirty="0" smtClean="0">
                <a:solidFill>
                  <a:srgbClr val="000099"/>
                </a:solidFill>
                <a:latin typeface="+mj-lt"/>
              </a:rPr>
              <a:t>;</a:t>
            </a:r>
            <a:endParaRPr lang="en-US" sz="2400" kern="0" dirty="0">
              <a:solidFill>
                <a:srgbClr val="000099"/>
              </a:solidFill>
              <a:latin typeface="+mj-lt"/>
            </a:endParaRPr>
          </a:p>
          <a:p>
            <a:pPr marL="1257300" lvl="2" indent="-342900">
              <a:buFont typeface="Wingdings" pitchFamily="2" charset="2"/>
              <a:buChar char="§"/>
              <a:defRPr/>
            </a:pPr>
            <a:r>
              <a:rPr lang="en-US" sz="2400" b="1" kern="0" dirty="0">
                <a:solidFill>
                  <a:srgbClr val="FF6600"/>
                </a:solidFill>
                <a:latin typeface="+mj-lt"/>
              </a:rPr>
              <a:t>Created an E-Rate Eligible Employee distinction</a:t>
            </a:r>
          </a:p>
          <a:p>
            <a:pPr marL="1257300" lvl="2" indent="-342900">
              <a:buFont typeface="Wingdings" pitchFamily="2" charset="2"/>
              <a:buChar char="§"/>
              <a:defRPr/>
            </a:pPr>
            <a:r>
              <a:rPr lang="en-US" sz="2400" b="1" kern="0" dirty="0">
                <a:solidFill>
                  <a:srgbClr val="FF6600"/>
                </a:solidFill>
                <a:latin typeface="+mj-lt"/>
              </a:rPr>
              <a:t>Send E-Rate key personnel to USAC Annual Training</a:t>
            </a:r>
          </a:p>
          <a:p>
            <a:pPr marL="1257300" lvl="2" indent="-342900">
              <a:buFont typeface="Wingdings" pitchFamily="2" charset="2"/>
              <a:buChar char="§"/>
              <a:defRPr/>
            </a:pPr>
            <a:r>
              <a:rPr lang="en-US" sz="2400" b="1" kern="0" dirty="0">
                <a:solidFill>
                  <a:srgbClr val="FF6600"/>
                </a:solidFill>
                <a:latin typeface="+mj-lt"/>
              </a:rPr>
              <a:t>Provide Local Mandatory Training to all E-Rate Eligible </a:t>
            </a:r>
            <a:r>
              <a:rPr lang="en-US" sz="2400" b="1" kern="0" dirty="0" smtClean="0">
                <a:solidFill>
                  <a:srgbClr val="FF6600"/>
                </a:solidFill>
                <a:latin typeface="+mj-lt"/>
              </a:rPr>
              <a:t>Employees</a:t>
            </a:r>
            <a:endParaRPr lang="en-US" sz="2400" kern="0" dirty="0">
              <a:solidFill>
                <a:srgbClr val="000099"/>
              </a:solidFill>
              <a:latin typeface="+mj-lt"/>
            </a:endParaRPr>
          </a:p>
        </p:txBody>
      </p:sp>
      <p:pic>
        <p:nvPicPr>
          <p:cNvPr id="4" name="Picture 3"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444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458200" cy="4114800"/>
          </a:xfrm>
          <a:prstGeom prst="rect">
            <a:avLst/>
          </a:prstGeom>
          <a:noFill/>
          <a:ln w="9525">
            <a:noFill/>
            <a:miter lim="800000"/>
            <a:headEnd/>
            <a:tailEnd/>
          </a:ln>
        </p:spPr>
        <p:txBody>
          <a:bodyPr/>
          <a:lstStyle/>
          <a:p>
            <a:pPr marL="342900" indent="-342900">
              <a:defRPr/>
            </a:pPr>
            <a:r>
              <a:rPr lang="en-US" sz="2600" kern="0" dirty="0">
                <a:solidFill>
                  <a:srgbClr val="000099"/>
                </a:solidFill>
              </a:rPr>
              <a:t>E-Rate Compliance Policy and Training Requirements:</a:t>
            </a:r>
          </a:p>
          <a:p>
            <a:pPr marL="342900" indent="-342900">
              <a:buFont typeface="Wingdings" pitchFamily="2" charset="2"/>
              <a:buNone/>
              <a:defRPr/>
            </a:pPr>
            <a:endParaRPr lang="en-US" sz="2600" kern="0" dirty="0">
              <a:solidFill>
                <a:srgbClr val="000099"/>
              </a:solidFill>
            </a:endParaRPr>
          </a:p>
          <a:p>
            <a:pPr marL="342900" indent="-342900">
              <a:buFont typeface="Wingdings" pitchFamily="2" charset="2"/>
              <a:buChar char="§"/>
              <a:defRPr/>
            </a:pPr>
            <a:r>
              <a:rPr lang="en-US" sz="2600" kern="0" dirty="0">
                <a:solidFill>
                  <a:srgbClr val="000099"/>
                </a:solidFill>
              </a:rPr>
              <a:t>What Has Been Done?</a:t>
            </a:r>
          </a:p>
          <a:p>
            <a:pPr marL="800100" lvl="1" indent="-342900">
              <a:buFont typeface="Wingdings" pitchFamily="2" charset="2"/>
              <a:buChar char="§"/>
              <a:defRPr/>
            </a:pPr>
            <a:r>
              <a:rPr lang="en-US" sz="2400" kern="0" dirty="0" smtClean="0">
                <a:solidFill>
                  <a:srgbClr val="000099"/>
                </a:solidFill>
              </a:rPr>
              <a:t>Name </a:t>
            </a:r>
            <a:r>
              <a:rPr lang="en-US" sz="2400" kern="0" dirty="0">
                <a:solidFill>
                  <a:srgbClr val="000099"/>
                </a:solidFill>
              </a:rPr>
              <a:t>an E-Rate Compliance Officer to a High-Level position</a:t>
            </a:r>
            <a:r>
              <a:rPr lang="en-US" sz="2400" kern="0" dirty="0" smtClean="0">
                <a:solidFill>
                  <a:srgbClr val="000099"/>
                </a:solidFill>
              </a:rPr>
              <a:t>;</a:t>
            </a:r>
            <a:endParaRPr lang="en-US" sz="2400" kern="0" dirty="0">
              <a:solidFill>
                <a:srgbClr val="009900"/>
              </a:solidFill>
              <a:cs typeface="Arial" pitchFamily="34" charset="0"/>
            </a:endParaRPr>
          </a:p>
          <a:p>
            <a:pPr marL="1257300" lvl="2" indent="-342900">
              <a:buFont typeface="Wingdings" pitchFamily="2" charset="2"/>
              <a:buChar char="§"/>
              <a:defRPr/>
            </a:pPr>
            <a:r>
              <a:rPr lang="en-US" sz="2400" b="1" kern="0" dirty="0">
                <a:solidFill>
                  <a:srgbClr val="FF6600"/>
                </a:solidFill>
                <a:cs typeface="Arial" pitchFamily="34" charset="0"/>
              </a:rPr>
              <a:t>Added E-Rate Compliance duties to the Executive Director of Office of Professional </a:t>
            </a:r>
            <a:r>
              <a:rPr lang="en-US" sz="2400" b="1" kern="0" dirty="0" smtClean="0">
                <a:solidFill>
                  <a:srgbClr val="FF6600"/>
                </a:solidFill>
                <a:cs typeface="Arial" pitchFamily="34" charset="0"/>
              </a:rPr>
              <a:t>Responsibility</a:t>
            </a:r>
            <a:endParaRPr lang="en-US" sz="2400" kern="0" dirty="0">
              <a:solidFill>
                <a:srgbClr val="000099"/>
              </a:solidFill>
            </a:endParaRPr>
          </a:p>
          <a:p>
            <a:pPr marL="800100" lvl="1" indent="-342900">
              <a:buFont typeface="Wingdings" pitchFamily="2" charset="2"/>
              <a:buChar char="§"/>
              <a:defRPr/>
            </a:pPr>
            <a:r>
              <a:rPr lang="en-US" sz="2400" kern="0" dirty="0">
                <a:solidFill>
                  <a:srgbClr val="000099"/>
                </a:solidFill>
              </a:rPr>
              <a:t>Undergo prescribed annual internal audit included in compliance agreement</a:t>
            </a:r>
            <a:r>
              <a:rPr lang="en-US" sz="2400" kern="0" dirty="0" smtClean="0">
                <a:solidFill>
                  <a:srgbClr val="000099"/>
                </a:solidFill>
              </a:rPr>
              <a:t>;</a:t>
            </a:r>
            <a:endParaRPr lang="en-US" sz="2400" kern="0" dirty="0">
              <a:solidFill>
                <a:srgbClr val="000099"/>
              </a:solidFill>
            </a:endParaRPr>
          </a:p>
          <a:p>
            <a:pPr marL="1257300" lvl="2" indent="-342900">
              <a:buFont typeface="Wingdings" pitchFamily="2" charset="2"/>
              <a:buChar char="§"/>
              <a:defRPr/>
            </a:pPr>
            <a:r>
              <a:rPr lang="en-US" sz="2400" b="1" kern="0" dirty="0">
                <a:solidFill>
                  <a:srgbClr val="FF6600"/>
                </a:solidFill>
              </a:rPr>
              <a:t>Regular inclusion and review of E-Rate Procurements conducted by Dallas ISD Internal Audit </a:t>
            </a:r>
            <a:r>
              <a:rPr lang="en-US" sz="2400" b="1" kern="0" dirty="0" smtClean="0">
                <a:solidFill>
                  <a:srgbClr val="FF6600"/>
                </a:solidFill>
              </a:rPr>
              <a:t>Division</a:t>
            </a:r>
            <a:endParaRPr lang="en-US" sz="2400" b="1" kern="0" dirty="0">
              <a:solidFill>
                <a:srgbClr val="FF6600"/>
              </a:solidFill>
            </a:endParaRPr>
          </a:p>
        </p:txBody>
      </p:sp>
      <p:pic>
        <p:nvPicPr>
          <p:cNvPr id="4" name="Picture 3"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479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7924800" cy="4114800"/>
          </a:xfrm>
          <a:prstGeom prst="rect">
            <a:avLst/>
          </a:prstGeom>
          <a:noFill/>
          <a:ln w="9525">
            <a:noFill/>
            <a:miter lim="800000"/>
            <a:headEnd/>
            <a:tailEnd/>
          </a:ln>
        </p:spPr>
        <p:txBody>
          <a:bodyPr/>
          <a:lstStyle/>
          <a:p>
            <a:pPr marL="342900" indent="-342900">
              <a:defRPr/>
            </a:pPr>
            <a:r>
              <a:rPr lang="en-US" sz="2600" kern="0" dirty="0">
                <a:solidFill>
                  <a:srgbClr val="000099"/>
                </a:solidFill>
              </a:rPr>
              <a:t>E-Rate Compliance Policy and Training Requirements:</a:t>
            </a:r>
          </a:p>
          <a:p>
            <a:pPr marL="342900" indent="-342900">
              <a:buFont typeface="Wingdings" pitchFamily="2" charset="2"/>
              <a:buNone/>
              <a:defRPr/>
            </a:pPr>
            <a:endParaRPr lang="en-US" sz="2600" kern="0" dirty="0">
              <a:solidFill>
                <a:srgbClr val="000099"/>
              </a:solidFill>
            </a:endParaRPr>
          </a:p>
          <a:p>
            <a:pPr marL="342900" indent="-342900">
              <a:spcAft>
                <a:spcPts val="1200"/>
              </a:spcAft>
              <a:buFont typeface="Wingdings" pitchFamily="2" charset="2"/>
              <a:buChar char="§"/>
              <a:defRPr/>
            </a:pPr>
            <a:r>
              <a:rPr lang="en-US" sz="2600" kern="0" dirty="0">
                <a:solidFill>
                  <a:srgbClr val="000099"/>
                </a:solidFill>
              </a:rPr>
              <a:t>What Has Been Done</a:t>
            </a:r>
            <a:r>
              <a:rPr lang="en-US" sz="2600" kern="0" dirty="0" smtClean="0">
                <a:solidFill>
                  <a:srgbClr val="000099"/>
                </a:solidFill>
              </a:rPr>
              <a:t>?</a:t>
            </a:r>
            <a:endParaRPr lang="en-US" sz="2600" kern="0" dirty="0">
              <a:solidFill>
                <a:srgbClr val="000099"/>
              </a:solidFill>
            </a:endParaRPr>
          </a:p>
          <a:p>
            <a:pPr marL="800100" lvl="1" indent="-342900">
              <a:spcAft>
                <a:spcPts val="1200"/>
              </a:spcAft>
              <a:buFont typeface="Wingdings" pitchFamily="2" charset="2"/>
              <a:buChar char="§"/>
              <a:defRPr/>
            </a:pPr>
            <a:r>
              <a:rPr lang="en-US" sz="2600" kern="0" dirty="0">
                <a:solidFill>
                  <a:srgbClr val="000099"/>
                </a:solidFill>
              </a:rPr>
              <a:t>Pass annual external </a:t>
            </a:r>
            <a:r>
              <a:rPr lang="en-US" sz="2600" kern="0" dirty="0" smtClean="0">
                <a:solidFill>
                  <a:srgbClr val="000099"/>
                </a:solidFill>
              </a:rPr>
              <a:t>audits</a:t>
            </a:r>
            <a:endParaRPr lang="en-US" sz="2600" kern="0" dirty="0">
              <a:solidFill>
                <a:srgbClr val="009900"/>
              </a:solidFill>
              <a:cs typeface="Arial" pitchFamily="34" charset="0"/>
            </a:endParaRPr>
          </a:p>
          <a:p>
            <a:pPr marL="1257300" lvl="2" indent="-342900">
              <a:spcAft>
                <a:spcPts val="1200"/>
              </a:spcAft>
              <a:buFont typeface="Wingdings" pitchFamily="2" charset="2"/>
              <a:buChar char="§"/>
              <a:defRPr/>
            </a:pPr>
            <a:r>
              <a:rPr lang="en-US" sz="2600" b="1" kern="0" dirty="0">
                <a:solidFill>
                  <a:srgbClr val="FF6600"/>
                </a:solidFill>
                <a:cs typeface="Arial" pitchFamily="34" charset="0"/>
              </a:rPr>
              <a:t>Contracted with external auditor to undergo independent external audits exclusively on E-Rate </a:t>
            </a:r>
            <a:r>
              <a:rPr lang="en-US" sz="2600" b="1" kern="0" dirty="0" smtClean="0">
                <a:solidFill>
                  <a:srgbClr val="FF6600"/>
                </a:solidFill>
                <a:cs typeface="Arial" pitchFamily="34" charset="0"/>
              </a:rPr>
              <a:t>purchases</a:t>
            </a:r>
            <a:endParaRPr lang="en-US" sz="2000" b="1" kern="0" dirty="0">
              <a:solidFill>
                <a:srgbClr val="FF6600"/>
              </a:solidFill>
              <a:latin typeface="Arial"/>
            </a:endParaRPr>
          </a:p>
        </p:txBody>
      </p:sp>
      <p:pic>
        <p:nvPicPr>
          <p:cNvPr id="5" name="Picture 4"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9852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7924800" cy="4114800"/>
          </a:xfrm>
          <a:prstGeom prst="rect">
            <a:avLst/>
          </a:prstGeom>
          <a:noFill/>
          <a:ln w="9525">
            <a:noFill/>
            <a:miter lim="800000"/>
            <a:headEnd/>
            <a:tailEnd/>
          </a:ln>
        </p:spPr>
        <p:txBody>
          <a:bodyPr/>
          <a:lstStyle/>
          <a:p>
            <a:pPr marL="342900" indent="-342900">
              <a:defRPr/>
            </a:pPr>
            <a:r>
              <a:rPr lang="en-US" sz="2600" kern="0" dirty="0">
                <a:solidFill>
                  <a:srgbClr val="000099"/>
                </a:solidFill>
                <a:latin typeface="+mj-lt"/>
              </a:rPr>
              <a:t>Dallas ISD E-Rate Program Compliance Include:</a:t>
            </a:r>
          </a:p>
          <a:p>
            <a:pPr lvl="1">
              <a:defRPr/>
            </a:pPr>
            <a:endParaRPr lang="en-US" sz="2600" kern="0" dirty="0">
              <a:solidFill>
                <a:srgbClr val="000099"/>
              </a:solidFill>
              <a:latin typeface="+mj-lt"/>
            </a:endParaRPr>
          </a:p>
          <a:p>
            <a:pPr marL="800100" lvl="1" indent="-342900">
              <a:spcAft>
                <a:spcPts val="1200"/>
              </a:spcAft>
              <a:buFont typeface="Wingdings" pitchFamily="2" charset="2"/>
              <a:buChar char="§"/>
              <a:defRPr/>
            </a:pPr>
            <a:r>
              <a:rPr lang="en-US" sz="2600" kern="0" dirty="0">
                <a:solidFill>
                  <a:srgbClr val="000099"/>
                </a:solidFill>
                <a:latin typeface="+mj-lt"/>
              </a:rPr>
              <a:t>Dallas ISD Procurement Responsibilities</a:t>
            </a:r>
            <a:r>
              <a:rPr lang="en-US" sz="2600" kern="0" dirty="0" smtClean="0">
                <a:solidFill>
                  <a:srgbClr val="000099"/>
                </a:solidFill>
                <a:latin typeface="+mj-lt"/>
              </a:rPr>
              <a:t>;</a:t>
            </a:r>
            <a:endParaRPr lang="en-US" sz="2600" kern="0" dirty="0">
              <a:solidFill>
                <a:srgbClr val="000099"/>
              </a:solidFill>
              <a:latin typeface="+mj-lt"/>
            </a:endParaRPr>
          </a:p>
          <a:p>
            <a:pPr marL="800100" lvl="1" indent="-342900">
              <a:spcAft>
                <a:spcPts val="1200"/>
              </a:spcAft>
              <a:buFont typeface="Wingdings" pitchFamily="2" charset="2"/>
              <a:buChar char="§"/>
              <a:defRPr/>
            </a:pPr>
            <a:r>
              <a:rPr lang="en-US" sz="2600" kern="0" dirty="0">
                <a:solidFill>
                  <a:srgbClr val="000099"/>
                </a:solidFill>
                <a:latin typeface="+mj-lt"/>
              </a:rPr>
              <a:t>Dallas ISD ERCO Responsibilities</a:t>
            </a:r>
            <a:r>
              <a:rPr lang="en-US" sz="2600" kern="0" dirty="0" smtClean="0">
                <a:solidFill>
                  <a:srgbClr val="000099"/>
                </a:solidFill>
                <a:latin typeface="+mj-lt"/>
              </a:rPr>
              <a:t>;</a:t>
            </a:r>
            <a:endParaRPr lang="en-US" sz="2600" kern="0" dirty="0">
              <a:solidFill>
                <a:srgbClr val="000099"/>
              </a:solidFill>
              <a:latin typeface="+mj-lt"/>
            </a:endParaRPr>
          </a:p>
          <a:p>
            <a:pPr marL="800100" lvl="1" indent="-342900">
              <a:spcAft>
                <a:spcPts val="1200"/>
              </a:spcAft>
              <a:buFont typeface="Wingdings" pitchFamily="2" charset="2"/>
              <a:buChar char="§"/>
              <a:defRPr/>
            </a:pPr>
            <a:r>
              <a:rPr lang="en-US" sz="2600" kern="0" dirty="0">
                <a:solidFill>
                  <a:srgbClr val="000099"/>
                </a:solidFill>
                <a:latin typeface="+mj-lt"/>
              </a:rPr>
              <a:t>Dallas ISD Awarded Vendor Responsibilities</a:t>
            </a:r>
            <a:r>
              <a:rPr lang="en-US" kern="0" dirty="0" smtClean="0">
                <a:solidFill>
                  <a:srgbClr val="000099"/>
                </a:solidFill>
                <a:latin typeface="Arial"/>
              </a:rPr>
              <a:t>.</a:t>
            </a:r>
            <a:endParaRPr lang="en-US" sz="2000" kern="0" dirty="0">
              <a:solidFill>
                <a:srgbClr val="000099"/>
              </a:solidFill>
              <a:latin typeface="Arial"/>
            </a:endParaRPr>
          </a:p>
          <a:p>
            <a:pPr marL="800100" lvl="1" indent="-342900">
              <a:buFont typeface="Wingdings" pitchFamily="2" charset="2"/>
              <a:buChar char="§"/>
              <a:defRPr/>
            </a:pPr>
            <a:endParaRPr lang="en-US" sz="1200" kern="0" dirty="0">
              <a:solidFill>
                <a:srgbClr val="000099"/>
              </a:solidFill>
              <a:latin typeface="Arial"/>
            </a:endParaRPr>
          </a:p>
        </p:txBody>
      </p:sp>
      <p:pic>
        <p:nvPicPr>
          <p:cNvPr id="4" name="Picture 3"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6765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599" y="1905000"/>
            <a:ext cx="8615363" cy="4114800"/>
          </a:xfrm>
          <a:prstGeom prst="rect">
            <a:avLst/>
          </a:prstGeom>
          <a:noFill/>
          <a:ln w="9525">
            <a:noFill/>
            <a:miter lim="800000"/>
            <a:headEnd/>
            <a:tailEnd/>
          </a:ln>
        </p:spPr>
        <p:txBody>
          <a:bodyPr/>
          <a:lstStyle/>
          <a:p>
            <a:pPr marL="342900" indent="-342900">
              <a:defRPr/>
            </a:pPr>
            <a:r>
              <a:rPr lang="en-US" sz="2600" kern="0" dirty="0">
                <a:solidFill>
                  <a:srgbClr val="000099"/>
                </a:solidFill>
              </a:rPr>
              <a:t>Dallas ISD Procurement Responsibilities:</a:t>
            </a:r>
          </a:p>
          <a:p>
            <a:pPr marL="342900" indent="-342900">
              <a:defRPr/>
            </a:pPr>
            <a:endParaRPr lang="en-US" sz="2600" kern="0" dirty="0">
              <a:solidFill>
                <a:srgbClr val="000099"/>
              </a:solidFill>
            </a:endParaRPr>
          </a:p>
          <a:p>
            <a:pPr marL="800100" lvl="1" indent="-342900">
              <a:spcAft>
                <a:spcPts val="1200"/>
              </a:spcAft>
              <a:buFont typeface="Wingdings" pitchFamily="2" charset="2"/>
              <a:buChar char="§"/>
              <a:defRPr/>
            </a:pPr>
            <a:r>
              <a:rPr lang="en-US" sz="2600" kern="0" dirty="0">
                <a:solidFill>
                  <a:srgbClr val="000099"/>
                </a:solidFill>
              </a:rPr>
              <a:t>Source for Responsibilities</a:t>
            </a:r>
            <a:r>
              <a:rPr lang="en-US" sz="2600" kern="0" dirty="0" smtClean="0">
                <a:solidFill>
                  <a:srgbClr val="000099"/>
                </a:solidFill>
              </a:rPr>
              <a:t>:</a:t>
            </a:r>
            <a:endParaRPr lang="en-US" sz="2600" kern="0" dirty="0">
              <a:solidFill>
                <a:srgbClr val="000099"/>
              </a:solidFill>
            </a:endParaRPr>
          </a:p>
          <a:p>
            <a:pPr marL="1257300" lvl="2" indent="-342900">
              <a:spcAft>
                <a:spcPts val="1200"/>
              </a:spcAft>
              <a:buFont typeface="Wingdings" pitchFamily="2" charset="2"/>
              <a:buChar char="§"/>
              <a:defRPr/>
            </a:pPr>
            <a:r>
              <a:rPr lang="en-US" sz="2600" kern="0" dirty="0">
                <a:solidFill>
                  <a:srgbClr val="000099"/>
                </a:solidFill>
              </a:rPr>
              <a:t>Dallas ISD E-Rate Compliance </a:t>
            </a:r>
            <a:r>
              <a:rPr lang="en-US" sz="2600" kern="0" dirty="0" smtClean="0">
                <a:solidFill>
                  <a:srgbClr val="000099"/>
                </a:solidFill>
              </a:rPr>
              <a:t>Agreement</a:t>
            </a:r>
            <a:endParaRPr lang="en-US" sz="2600" kern="0" dirty="0">
              <a:solidFill>
                <a:srgbClr val="000099"/>
              </a:solidFill>
            </a:endParaRPr>
          </a:p>
          <a:p>
            <a:pPr marL="1257300" lvl="2" indent="-342900">
              <a:spcAft>
                <a:spcPts val="1200"/>
              </a:spcAft>
              <a:buFont typeface="Wingdings" pitchFamily="2" charset="2"/>
              <a:buChar char="§"/>
              <a:defRPr/>
            </a:pPr>
            <a:r>
              <a:rPr lang="en-US" sz="2600" kern="0" dirty="0">
                <a:solidFill>
                  <a:srgbClr val="000099"/>
                </a:solidFill>
              </a:rPr>
              <a:t>Code of Federal Regulations that Governs </a:t>
            </a:r>
            <a:r>
              <a:rPr lang="en-US" sz="2600" kern="0" dirty="0" smtClean="0">
                <a:solidFill>
                  <a:srgbClr val="000099"/>
                </a:solidFill>
              </a:rPr>
              <a:t>E-Rate Program</a:t>
            </a:r>
            <a:endParaRPr lang="en-US" sz="2600" kern="0" dirty="0">
              <a:solidFill>
                <a:srgbClr val="000099"/>
              </a:solidFill>
            </a:endParaRPr>
          </a:p>
          <a:p>
            <a:pPr marL="1257300" lvl="2" indent="-342900">
              <a:spcAft>
                <a:spcPts val="1200"/>
              </a:spcAft>
              <a:buFont typeface="Wingdings" pitchFamily="2" charset="2"/>
              <a:buChar char="§"/>
              <a:defRPr/>
            </a:pPr>
            <a:r>
              <a:rPr lang="en-US" sz="2600" kern="0" dirty="0">
                <a:solidFill>
                  <a:srgbClr val="000099"/>
                </a:solidFill>
              </a:rPr>
              <a:t>Deloitte &amp; Touché E-Rate Audit – </a:t>
            </a:r>
            <a:r>
              <a:rPr lang="en-US" sz="2600" kern="0" dirty="0" smtClean="0">
                <a:solidFill>
                  <a:srgbClr val="000099"/>
                </a:solidFill>
              </a:rPr>
              <a:t>06-16-11</a:t>
            </a:r>
            <a:endParaRPr lang="en-US" sz="2600" kern="0" dirty="0">
              <a:solidFill>
                <a:srgbClr val="000099"/>
              </a:solidFill>
            </a:endParaRPr>
          </a:p>
          <a:p>
            <a:pPr marL="1257300" lvl="2" indent="-342900">
              <a:spcAft>
                <a:spcPts val="1200"/>
              </a:spcAft>
              <a:buFont typeface="Wingdings" pitchFamily="2" charset="2"/>
              <a:buChar char="§"/>
              <a:defRPr/>
            </a:pPr>
            <a:r>
              <a:rPr lang="en-US" sz="2600" kern="0" dirty="0">
                <a:solidFill>
                  <a:srgbClr val="000099"/>
                </a:solidFill>
              </a:rPr>
              <a:t>Dallas ISD E-Rate Program </a:t>
            </a:r>
            <a:r>
              <a:rPr lang="en-US" sz="2600" kern="0" dirty="0" smtClean="0">
                <a:solidFill>
                  <a:srgbClr val="000099"/>
                </a:solidFill>
              </a:rPr>
              <a:t>Manual</a:t>
            </a:r>
            <a:endParaRPr lang="en-US" sz="2600" kern="0" dirty="0">
              <a:solidFill>
                <a:srgbClr val="000099"/>
              </a:solidFill>
            </a:endParaRPr>
          </a:p>
          <a:p>
            <a:pPr marL="1257300" lvl="2" indent="-342900">
              <a:spcAft>
                <a:spcPts val="1200"/>
              </a:spcAft>
              <a:buFont typeface="Wingdings" pitchFamily="2" charset="2"/>
              <a:buChar char="§"/>
              <a:defRPr/>
            </a:pPr>
            <a:r>
              <a:rPr lang="en-US" sz="2600" kern="0" dirty="0">
                <a:solidFill>
                  <a:srgbClr val="000099"/>
                </a:solidFill>
              </a:rPr>
              <a:t>HL&amp;B E-Rate Follow-Up Audit – 08-31-11 </a:t>
            </a:r>
          </a:p>
          <a:p>
            <a:pPr marL="1257300" lvl="2" indent="-342900">
              <a:buFont typeface="Wingdings" pitchFamily="2" charset="2"/>
              <a:buChar char="§"/>
              <a:defRPr/>
            </a:pPr>
            <a:endParaRPr lang="en-US" kern="0" dirty="0">
              <a:solidFill>
                <a:srgbClr val="000099"/>
              </a:solidFill>
              <a:latin typeface="Arial"/>
            </a:endParaRPr>
          </a:p>
          <a:p>
            <a:pPr marL="1257300" lvl="2" indent="-342900">
              <a:buFont typeface="Wingdings" pitchFamily="2" charset="2"/>
              <a:buChar char="§"/>
              <a:defRPr/>
            </a:pPr>
            <a:endParaRPr lang="en-US" kern="0" dirty="0">
              <a:solidFill>
                <a:srgbClr val="000099"/>
              </a:solidFill>
              <a:latin typeface="Arial"/>
            </a:endParaRPr>
          </a:p>
          <a:p>
            <a:pPr marL="800100" lvl="1" indent="-342900">
              <a:buFont typeface="Wingdings" pitchFamily="2" charset="2"/>
              <a:buChar char="§"/>
              <a:defRPr/>
            </a:pPr>
            <a:endParaRPr lang="en-US" sz="1200" kern="0" dirty="0">
              <a:solidFill>
                <a:srgbClr val="009900"/>
              </a:solidFill>
              <a:latin typeface="Arial" pitchFamily="34" charset="0"/>
              <a:cs typeface="Arial" pitchFamily="34" charset="0"/>
            </a:endParaRPr>
          </a:p>
          <a:p>
            <a:pPr marL="800100" lvl="1" indent="-342900">
              <a:buFont typeface="Wingdings" pitchFamily="2" charset="2"/>
              <a:buChar char="§"/>
              <a:defRPr/>
            </a:pPr>
            <a:endParaRPr lang="en-US" sz="1200" kern="0" dirty="0">
              <a:solidFill>
                <a:srgbClr val="000099"/>
              </a:solidFill>
              <a:latin typeface="Arial"/>
            </a:endParaRPr>
          </a:p>
          <a:p>
            <a:pPr marL="800100" lvl="1" indent="-342900">
              <a:buFont typeface="Wingdings" pitchFamily="2" charset="2"/>
              <a:buChar char="§"/>
              <a:defRPr/>
            </a:pPr>
            <a:endParaRPr lang="en-US" sz="2000" b="1" kern="0" dirty="0">
              <a:solidFill>
                <a:srgbClr val="FF6600"/>
              </a:solidFill>
              <a:latin typeface="Arial"/>
            </a:endParaRPr>
          </a:p>
          <a:p>
            <a:pPr marL="800100" lvl="1" indent="-342900">
              <a:buFont typeface="Wingdings" pitchFamily="2" charset="2"/>
              <a:buChar char="§"/>
              <a:defRPr/>
            </a:pPr>
            <a:endParaRPr lang="en-US" sz="2000" kern="0" dirty="0">
              <a:solidFill>
                <a:srgbClr val="000099"/>
              </a:solidFill>
              <a:latin typeface="Arial"/>
            </a:endParaRPr>
          </a:p>
          <a:p>
            <a:pPr marL="800100" lvl="1" indent="-342900">
              <a:buFont typeface="Wingdings" pitchFamily="2" charset="2"/>
              <a:buChar char="§"/>
              <a:defRPr/>
            </a:pPr>
            <a:endParaRPr lang="en-US" sz="1200" kern="0" dirty="0">
              <a:solidFill>
                <a:srgbClr val="000099"/>
              </a:solidFill>
              <a:latin typeface="Arial"/>
            </a:endParaRPr>
          </a:p>
        </p:txBody>
      </p:sp>
      <p:pic>
        <p:nvPicPr>
          <p:cNvPr id="5" name="Picture 4"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0423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8" name="Rectangle 3"/>
          <p:cNvSpPr txBox="1">
            <a:spLocks noChangeArrowheads="1"/>
          </p:cNvSpPr>
          <p:nvPr/>
        </p:nvSpPr>
        <p:spPr bwMode="auto">
          <a:xfrm>
            <a:off x="228600" y="1905000"/>
            <a:ext cx="7924800" cy="4114800"/>
          </a:xfrm>
          <a:prstGeom prst="rect">
            <a:avLst/>
          </a:prstGeom>
          <a:noFill/>
          <a:ln w="9525">
            <a:noFill/>
            <a:miter lim="800000"/>
            <a:headEnd/>
            <a:tailEnd/>
          </a:ln>
        </p:spPr>
        <p:txBody>
          <a:bodyPr/>
          <a:lstStyle/>
          <a:p>
            <a:pPr marL="342900" indent="-342900">
              <a:defRPr/>
            </a:pPr>
            <a:r>
              <a:rPr lang="en-US" sz="2600" kern="0" dirty="0">
                <a:solidFill>
                  <a:srgbClr val="000099"/>
                </a:solidFill>
              </a:rPr>
              <a:t>Dallas ISD Procurement Responsibilities:</a:t>
            </a:r>
          </a:p>
          <a:p>
            <a:pPr marL="1257300" lvl="2" indent="-342900">
              <a:defRPr/>
            </a:pPr>
            <a:endParaRPr lang="en-US" sz="2600" kern="0" dirty="0">
              <a:solidFill>
                <a:srgbClr val="000099"/>
              </a:solidFill>
            </a:endParaRPr>
          </a:p>
          <a:p>
            <a:pPr marL="800100" lvl="1" indent="-342900">
              <a:spcAft>
                <a:spcPts val="1200"/>
              </a:spcAft>
              <a:buFont typeface="Wingdings" pitchFamily="2" charset="2"/>
              <a:buChar char="§"/>
              <a:defRPr/>
            </a:pPr>
            <a:r>
              <a:rPr lang="en-US" sz="2600" kern="0" dirty="0">
                <a:solidFill>
                  <a:srgbClr val="000099"/>
                </a:solidFill>
              </a:rPr>
              <a:t>Source for </a:t>
            </a:r>
            <a:r>
              <a:rPr lang="en-US" sz="2600" kern="0" dirty="0" smtClean="0">
                <a:solidFill>
                  <a:srgbClr val="000099"/>
                </a:solidFill>
              </a:rPr>
              <a:t>Responsibilities</a:t>
            </a:r>
            <a:endParaRPr lang="en-US" sz="2600" kern="0" dirty="0">
              <a:solidFill>
                <a:srgbClr val="000099"/>
              </a:solidFill>
            </a:endParaRPr>
          </a:p>
          <a:p>
            <a:pPr marL="1257300" lvl="2" indent="-342900">
              <a:spcAft>
                <a:spcPts val="1200"/>
              </a:spcAft>
              <a:buFont typeface="Wingdings" pitchFamily="2" charset="2"/>
              <a:buChar char="§"/>
              <a:defRPr/>
            </a:pPr>
            <a:r>
              <a:rPr lang="en-US" sz="2600" kern="0" dirty="0">
                <a:solidFill>
                  <a:srgbClr val="000099"/>
                </a:solidFill>
              </a:rPr>
              <a:t>19 Page Checklist of Specific Responsibilities for Each </a:t>
            </a:r>
            <a:r>
              <a:rPr lang="en-US" sz="2600" kern="0" dirty="0" smtClean="0">
                <a:solidFill>
                  <a:srgbClr val="000099"/>
                </a:solidFill>
              </a:rPr>
              <a:t>Procurement</a:t>
            </a:r>
            <a:endParaRPr lang="en-US" sz="2600" kern="0" dirty="0">
              <a:solidFill>
                <a:srgbClr val="000099"/>
              </a:solidFill>
            </a:endParaRPr>
          </a:p>
          <a:p>
            <a:pPr marL="1257300" lvl="2" indent="-342900">
              <a:spcAft>
                <a:spcPts val="1200"/>
              </a:spcAft>
              <a:buFont typeface="Wingdings" pitchFamily="2" charset="2"/>
              <a:buChar char="§"/>
              <a:defRPr/>
            </a:pPr>
            <a:r>
              <a:rPr lang="en-US" sz="2600" kern="0" dirty="0">
                <a:solidFill>
                  <a:srgbClr val="000099"/>
                </a:solidFill>
              </a:rPr>
              <a:t>Summary of Procurement </a:t>
            </a:r>
            <a:r>
              <a:rPr lang="en-US" sz="2600" kern="0" dirty="0" smtClean="0">
                <a:solidFill>
                  <a:srgbClr val="000099"/>
                </a:solidFill>
              </a:rPr>
              <a:t>Responsibilities</a:t>
            </a:r>
            <a:endParaRPr lang="en-US" sz="2000" kern="0" dirty="0">
              <a:solidFill>
                <a:srgbClr val="000099"/>
              </a:solidFill>
              <a:latin typeface="Arial"/>
            </a:endParaRPr>
          </a:p>
          <a:p>
            <a:pPr marL="800100" lvl="1" indent="-342900">
              <a:spcAft>
                <a:spcPts val="1200"/>
              </a:spcAft>
              <a:buFont typeface="Wingdings" pitchFamily="2" charset="2"/>
              <a:buChar char="§"/>
              <a:defRPr/>
            </a:pPr>
            <a:endParaRPr lang="en-US" sz="1200" kern="0" dirty="0">
              <a:solidFill>
                <a:srgbClr val="000099"/>
              </a:solidFill>
              <a:latin typeface="Arial"/>
            </a:endParaRPr>
          </a:p>
        </p:txBody>
      </p:sp>
      <p:pic>
        <p:nvPicPr>
          <p:cNvPr id="4" name="Picture 3"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202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90000"/>
              </a:lnSpc>
            </a:pPr>
            <a:r>
              <a:rPr lang="en-US" dirty="0" smtClean="0"/>
              <a:t>Have pre-bidding discussions with applicants</a:t>
            </a:r>
          </a:p>
          <a:p>
            <a:pPr lvl="1"/>
            <a:r>
              <a:rPr lang="en-US" sz="2400" dirty="0" smtClean="0"/>
              <a:t>Discuss their product offering with applicants</a:t>
            </a:r>
          </a:p>
          <a:p>
            <a:pPr lvl="1"/>
            <a:r>
              <a:rPr lang="en-US" sz="2400" dirty="0" smtClean="0"/>
              <a:t>Teach applicants about new technologies</a:t>
            </a:r>
          </a:p>
          <a:p>
            <a:pPr lvl="1"/>
            <a:r>
              <a:rPr lang="en-US" sz="2400" dirty="0" smtClean="0"/>
              <a:t>Present product demonstrations</a:t>
            </a:r>
          </a:p>
          <a:p>
            <a:r>
              <a:rPr lang="en-US" dirty="0" smtClean="0"/>
              <a:t>Provide </a:t>
            </a:r>
            <a:r>
              <a:rPr lang="en-US" b="1" i="1" dirty="0" smtClean="0">
                <a:solidFill>
                  <a:schemeClr val="accent4"/>
                </a:solidFill>
              </a:rPr>
              <a:t>de minimis </a:t>
            </a:r>
            <a:r>
              <a:rPr lang="en-US" dirty="0" smtClean="0"/>
              <a:t>items to applicants</a:t>
            </a:r>
          </a:p>
          <a:p>
            <a:pPr lvl="1"/>
            <a:r>
              <a:rPr lang="en-US" sz="2400" dirty="0" smtClean="0"/>
              <a:t>Modest refreshments, not offered as a part of a meal</a:t>
            </a:r>
          </a:p>
          <a:p>
            <a:pPr lvl="1"/>
            <a:r>
              <a:rPr lang="en-US" sz="2400" dirty="0" smtClean="0"/>
              <a:t>Items with little intrinsic value such as certificates and plaques</a:t>
            </a:r>
          </a:p>
        </p:txBody>
      </p:sp>
      <p:sp>
        <p:nvSpPr>
          <p:cNvPr id="3" name="Text Placeholder 2"/>
          <p:cNvSpPr>
            <a:spLocks noGrp="1"/>
          </p:cNvSpPr>
          <p:nvPr>
            <p:ph type="body" sz="quarter" idx="11"/>
          </p:nvPr>
        </p:nvSpPr>
        <p:spPr/>
        <p:txBody>
          <a:bodyPr/>
          <a:lstStyle/>
          <a:p>
            <a:r>
              <a:rPr lang="en-US" dirty="0" smtClean="0"/>
              <a:t>Service Providers Can:</a:t>
            </a:r>
            <a:endParaRPr lang="en-US" dirty="0"/>
          </a:p>
        </p:txBody>
      </p:sp>
      <p:sp>
        <p:nvSpPr>
          <p:cNvPr id="4" name="Text Placeholder 3"/>
          <p:cNvSpPr>
            <a:spLocks noGrp="1"/>
          </p:cNvSpPr>
          <p:nvPr>
            <p:ph type="body" sz="quarter" idx="12"/>
          </p:nvPr>
        </p:nvSpPr>
        <p:spPr>
          <a:xfrm>
            <a:off x="3581400" y="381000"/>
            <a:ext cx="5105400" cy="533400"/>
          </a:xfrm>
        </p:spPr>
        <p:txBody>
          <a:bodyPr/>
          <a:lstStyle/>
          <a:p>
            <a:r>
              <a:rPr lang="en-US" dirty="0" smtClean="0"/>
              <a:t>Fair and Open Competition</a:t>
            </a:r>
            <a:endParaRPr lang="en-US" dirty="0"/>
          </a:p>
        </p:txBody>
      </p:sp>
    </p:spTree>
    <p:extLst>
      <p:ext uri="{BB962C8B-B14F-4D97-AF65-F5344CB8AC3E}">
        <p14:creationId xmlns:p14="http://schemas.microsoft.com/office/powerpoint/2010/main" val="34265003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3820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rPr>
              <a:t>Summary of Procurement Responsibilities:</a:t>
            </a:r>
          </a:p>
          <a:p>
            <a:pPr marL="1257300" lvl="2" indent="-342900">
              <a:defRPr/>
            </a:pPr>
            <a:endParaRPr lang="en-US" sz="2600" kern="0" dirty="0">
              <a:solidFill>
                <a:srgbClr val="000099"/>
              </a:solidFill>
            </a:endParaRPr>
          </a:p>
          <a:p>
            <a:pPr marL="800100" lvl="1" indent="-342900">
              <a:spcAft>
                <a:spcPts val="1200"/>
              </a:spcAft>
              <a:buFont typeface="Wingdings" pitchFamily="2" charset="2"/>
              <a:buChar char="§"/>
              <a:defRPr/>
            </a:pPr>
            <a:r>
              <a:rPr lang="en-US" sz="2600" kern="0" dirty="0">
                <a:solidFill>
                  <a:srgbClr val="000099"/>
                </a:solidFill>
              </a:rPr>
              <a:t>Primary Emphasis is to Ensure and Open and Fair Procurement Process;</a:t>
            </a:r>
          </a:p>
          <a:p>
            <a:pPr marL="1257300" lvl="2" indent="-342900">
              <a:spcAft>
                <a:spcPts val="1200"/>
              </a:spcAft>
              <a:buFont typeface="Wingdings" pitchFamily="2" charset="2"/>
              <a:buChar char="§"/>
              <a:defRPr/>
            </a:pPr>
            <a:r>
              <a:rPr lang="en-US" sz="2600" kern="0" dirty="0">
                <a:solidFill>
                  <a:srgbClr val="000099"/>
                </a:solidFill>
              </a:rPr>
              <a:t>Must follow all USAC Rules for competitive bidding;</a:t>
            </a:r>
          </a:p>
          <a:p>
            <a:pPr marL="1257300" lvl="2" indent="-342900">
              <a:spcAft>
                <a:spcPts val="1200"/>
              </a:spcAft>
              <a:buFont typeface="Wingdings" pitchFamily="2" charset="2"/>
              <a:buChar char="§"/>
              <a:defRPr/>
            </a:pPr>
            <a:r>
              <a:rPr lang="en-US" sz="2600" kern="0" dirty="0">
                <a:solidFill>
                  <a:srgbClr val="000099"/>
                </a:solidFill>
              </a:rPr>
              <a:t>Must complete a Form 470 in conjunction with each procurement process and posted according to USAC rules;</a:t>
            </a:r>
          </a:p>
          <a:p>
            <a:pPr marL="1257300" lvl="2" indent="-342900">
              <a:spcAft>
                <a:spcPts val="1200"/>
              </a:spcAft>
              <a:buFont typeface="Wingdings" pitchFamily="2" charset="2"/>
              <a:buChar char="§"/>
              <a:defRPr/>
            </a:pPr>
            <a:r>
              <a:rPr lang="en-US" sz="2600" kern="0" dirty="0">
                <a:solidFill>
                  <a:srgbClr val="000099"/>
                </a:solidFill>
              </a:rPr>
              <a:t>Must follow Dallas ISD Local Board Policy CAA (LOCAL) and CAA (REGULATION);</a:t>
            </a:r>
          </a:p>
          <a:p>
            <a:pPr marL="1257300" lvl="2" indent="-342900">
              <a:defRPr/>
            </a:pPr>
            <a:r>
              <a:rPr lang="en-US" kern="0" dirty="0">
                <a:solidFill>
                  <a:srgbClr val="000099"/>
                </a:solidFill>
                <a:latin typeface="Arial"/>
              </a:rPr>
              <a:t> </a:t>
            </a:r>
          </a:p>
          <a:p>
            <a:pPr marL="1257300" lvl="2" indent="-342900">
              <a:buFont typeface="Wingdings" pitchFamily="2" charset="2"/>
              <a:buChar char="§"/>
              <a:defRPr/>
            </a:pPr>
            <a:endParaRPr lang="en-US" sz="1200" kern="0" dirty="0">
              <a:solidFill>
                <a:srgbClr val="000099"/>
              </a:solidFill>
              <a:latin typeface="Arial"/>
            </a:endParaRPr>
          </a:p>
          <a:p>
            <a:pPr marL="1257300" lvl="2" indent="-342900">
              <a:buFont typeface="Wingdings" pitchFamily="2" charset="2"/>
              <a:buChar char="§"/>
              <a:defRPr/>
            </a:pPr>
            <a:endParaRPr lang="en-US" kern="0" dirty="0">
              <a:solidFill>
                <a:srgbClr val="000099"/>
              </a:solidFill>
              <a:latin typeface="Arial"/>
            </a:endParaRPr>
          </a:p>
          <a:p>
            <a:pPr marL="1257300" lvl="2" indent="-342900">
              <a:buFont typeface="Wingdings" pitchFamily="2" charset="2"/>
              <a:buChar char="§"/>
              <a:defRPr/>
            </a:pPr>
            <a:endParaRPr lang="en-US" sz="1200" kern="0" dirty="0">
              <a:solidFill>
                <a:srgbClr val="000099"/>
              </a:solidFill>
              <a:latin typeface="Arial"/>
            </a:endParaRPr>
          </a:p>
          <a:p>
            <a:pPr marL="1257300" lvl="2" indent="-342900">
              <a:buFont typeface="Wingdings" pitchFamily="2" charset="2"/>
              <a:buChar char="§"/>
              <a:defRPr/>
            </a:pPr>
            <a:endParaRPr lang="en-US" kern="0" dirty="0">
              <a:solidFill>
                <a:srgbClr val="000099"/>
              </a:solidFill>
              <a:latin typeface="Arial"/>
            </a:endParaRPr>
          </a:p>
          <a:p>
            <a:pPr marL="1257300" lvl="2" indent="-342900">
              <a:buFont typeface="Wingdings" pitchFamily="2" charset="2"/>
              <a:buChar char="§"/>
              <a:defRPr/>
            </a:pPr>
            <a:endParaRPr lang="en-US" kern="0" dirty="0">
              <a:solidFill>
                <a:srgbClr val="000099"/>
              </a:solidFill>
              <a:latin typeface="Arial"/>
            </a:endParaRPr>
          </a:p>
          <a:p>
            <a:pPr marL="800100" lvl="1" indent="-342900">
              <a:buFont typeface="Wingdings" pitchFamily="2" charset="2"/>
              <a:buChar char="§"/>
              <a:defRPr/>
            </a:pPr>
            <a:endParaRPr lang="en-US" sz="1200" kern="0" dirty="0">
              <a:solidFill>
                <a:srgbClr val="009900"/>
              </a:solidFill>
              <a:latin typeface="Arial" pitchFamily="34" charset="0"/>
              <a:cs typeface="Arial" pitchFamily="34" charset="0"/>
            </a:endParaRPr>
          </a:p>
          <a:p>
            <a:pPr marL="800100" lvl="1" indent="-342900">
              <a:buFont typeface="Wingdings" pitchFamily="2" charset="2"/>
              <a:buChar char="§"/>
              <a:defRPr/>
            </a:pPr>
            <a:endParaRPr lang="en-US" sz="1200" kern="0" dirty="0">
              <a:solidFill>
                <a:srgbClr val="000099"/>
              </a:solidFill>
              <a:latin typeface="Arial"/>
            </a:endParaRPr>
          </a:p>
          <a:p>
            <a:pPr marL="800100" lvl="1" indent="-342900">
              <a:buFont typeface="Wingdings" pitchFamily="2" charset="2"/>
              <a:buChar char="§"/>
              <a:defRPr/>
            </a:pPr>
            <a:endParaRPr lang="en-US" sz="2000" b="1" kern="0" dirty="0">
              <a:solidFill>
                <a:srgbClr val="FF6600"/>
              </a:solidFill>
              <a:latin typeface="Arial"/>
            </a:endParaRPr>
          </a:p>
          <a:p>
            <a:pPr marL="800100" lvl="1" indent="-342900">
              <a:buFont typeface="Wingdings" pitchFamily="2" charset="2"/>
              <a:buChar char="§"/>
              <a:defRPr/>
            </a:pPr>
            <a:endParaRPr lang="en-US" sz="2000" kern="0" dirty="0">
              <a:solidFill>
                <a:srgbClr val="000099"/>
              </a:solidFill>
              <a:latin typeface="Arial"/>
            </a:endParaRPr>
          </a:p>
          <a:p>
            <a:pPr marL="800100" lvl="1" indent="-342900">
              <a:buFont typeface="Wingdings" pitchFamily="2" charset="2"/>
              <a:buChar char="§"/>
              <a:defRPr/>
            </a:pPr>
            <a:endParaRPr lang="en-US" sz="1200" kern="0" dirty="0">
              <a:solidFill>
                <a:srgbClr val="000099"/>
              </a:solidFill>
              <a:latin typeface="Arial"/>
            </a:endParaRPr>
          </a:p>
        </p:txBody>
      </p:sp>
      <p:pic>
        <p:nvPicPr>
          <p:cNvPr id="4" name="Picture 3"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8421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599" y="1905000"/>
            <a:ext cx="8686801"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Summary of Procurement Responsibilities:</a:t>
            </a:r>
          </a:p>
          <a:p>
            <a:pPr marL="1257300" lvl="2" indent="-342900">
              <a:defRPr/>
            </a:pPr>
            <a:endParaRPr lang="en-US" sz="2600" kern="0" dirty="0">
              <a:solidFill>
                <a:srgbClr val="000099"/>
              </a:solidFill>
              <a:latin typeface="+mj-lt"/>
            </a:endParaRPr>
          </a:p>
          <a:p>
            <a:pPr marL="800100" lvl="1" indent="-342900">
              <a:spcAft>
                <a:spcPts val="600"/>
              </a:spcAft>
              <a:buFont typeface="Wingdings" pitchFamily="2" charset="2"/>
              <a:buChar char="§"/>
              <a:defRPr/>
            </a:pPr>
            <a:r>
              <a:rPr lang="en-US" sz="2600" kern="0" dirty="0">
                <a:solidFill>
                  <a:srgbClr val="000099"/>
                </a:solidFill>
                <a:latin typeface="+mj-lt"/>
              </a:rPr>
              <a:t>Primary Emphasis is to Ensure and Open and Fair Procurement Process (continued);</a:t>
            </a:r>
          </a:p>
          <a:p>
            <a:pPr marL="1257300" lvl="2" indent="-342900">
              <a:spcAft>
                <a:spcPts val="600"/>
              </a:spcAft>
              <a:buFont typeface="Wingdings" pitchFamily="2" charset="2"/>
              <a:buChar char="§"/>
              <a:defRPr/>
            </a:pPr>
            <a:r>
              <a:rPr lang="en-US" sz="2600" kern="0" dirty="0">
                <a:solidFill>
                  <a:srgbClr val="000099"/>
                </a:solidFill>
                <a:latin typeface="+mj-lt"/>
              </a:rPr>
              <a:t>Must evaluate and document all steps of procurement process;</a:t>
            </a:r>
          </a:p>
          <a:p>
            <a:pPr marL="1257300" lvl="2" indent="-342900">
              <a:spcAft>
                <a:spcPts val="600"/>
              </a:spcAft>
              <a:buFont typeface="Wingdings" pitchFamily="2" charset="2"/>
              <a:buChar char="§"/>
              <a:defRPr/>
            </a:pPr>
            <a:r>
              <a:rPr lang="en-US" sz="2600" kern="0" dirty="0">
                <a:solidFill>
                  <a:srgbClr val="000099"/>
                </a:solidFill>
                <a:latin typeface="+mj-lt"/>
              </a:rPr>
              <a:t>Must maintain record of all contact and correspondence with E-Rate vendors, including </a:t>
            </a:r>
            <a:r>
              <a:rPr lang="en-US" sz="2600" kern="0" dirty="0" smtClean="0">
                <a:solidFill>
                  <a:srgbClr val="000099"/>
                </a:solidFill>
                <a:latin typeface="+mj-lt"/>
              </a:rPr>
              <a:t>email</a:t>
            </a:r>
            <a:r>
              <a:rPr lang="en-US" sz="2600" kern="0" dirty="0">
                <a:solidFill>
                  <a:srgbClr val="000099"/>
                </a:solidFill>
                <a:latin typeface="+mj-lt"/>
              </a:rPr>
              <a:t>;</a:t>
            </a:r>
          </a:p>
          <a:p>
            <a:pPr marL="1257300" lvl="2" indent="-342900">
              <a:spcAft>
                <a:spcPts val="600"/>
              </a:spcAft>
              <a:buFont typeface="Wingdings" pitchFamily="2" charset="2"/>
              <a:buChar char="§"/>
              <a:defRPr/>
            </a:pPr>
            <a:r>
              <a:rPr lang="en-US" sz="2600" kern="0" dirty="0">
                <a:solidFill>
                  <a:srgbClr val="000099"/>
                </a:solidFill>
                <a:latin typeface="+mj-lt"/>
              </a:rPr>
              <a:t>Prohibit E-Rate program vendors from offering anything of value to any Dallas ISD employee. </a:t>
            </a:r>
            <a:endParaRPr lang="en-US" sz="2000" kern="0" dirty="0">
              <a:solidFill>
                <a:srgbClr val="000099"/>
              </a:solidFill>
              <a:latin typeface="Arial"/>
            </a:endParaRPr>
          </a:p>
        </p:txBody>
      </p:sp>
      <p:pic>
        <p:nvPicPr>
          <p:cNvPr id="24580" name="Picture 8"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324600"/>
            <a:ext cx="233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234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9" name="Rectangle 3"/>
          <p:cNvSpPr txBox="1">
            <a:spLocks noChangeArrowheads="1"/>
          </p:cNvSpPr>
          <p:nvPr/>
        </p:nvSpPr>
        <p:spPr bwMode="auto">
          <a:xfrm>
            <a:off x="228600" y="1905000"/>
            <a:ext cx="86868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Summary of Procurement Responsibilities:</a:t>
            </a:r>
          </a:p>
          <a:p>
            <a:pPr marL="1257300" lvl="2" indent="-342900">
              <a:defRPr/>
            </a:pPr>
            <a:endParaRPr lang="en-US" sz="2600" kern="0" dirty="0">
              <a:solidFill>
                <a:srgbClr val="000099"/>
              </a:solidFill>
              <a:latin typeface="+mj-lt"/>
            </a:endParaRPr>
          </a:p>
          <a:p>
            <a:pPr marL="800100" lvl="1" indent="-342900">
              <a:spcAft>
                <a:spcPts val="600"/>
              </a:spcAft>
              <a:buFont typeface="Wingdings" pitchFamily="2" charset="2"/>
              <a:buChar char="§"/>
              <a:defRPr/>
            </a:pPr>
            <a:r>
              <a:rPr lang="en-US" sz="2600" kern="0" dirty="0">
                <a:solidFill>
                  <a:srgbClr val="000099"/>
                </a:solidFill>
                <a:latin typeface="+mj-lt"/>
              </a:rPr>
              <a:t>Procurement Documents Must Contain Certain Required Elements:</a:t>
            </a:r>
          </a:p>
          <a:p>
            <a:pPr marL="1257300" lvl="2" indent="-342900">
              <a:spcAft>
                <a:spcPts val="600"/>
              </a:spcAft>
              <a:buFont typeface="Wingdings" pitchFamily="2" charset="2"/>
              <a:buChar char="§"/>
              <a:defRPr/>
            </a:pPr>
            <a:r>
              <a:rPr lang="en-US" sz="2600" kern="0" dirty="0">
                <a:solidFill>
                  <a:srgbClr val="000099"/>
                </a:solidFill>
                <a:latin typeface="+mj-lt"/>
              </a:rPr>
              <a:t>Must clearly be identified as an E-Rate Procurement process;</a:t>
            </a:r>
          </a:p>
          <a:p>
            <a:pPr marL="1257300" lvl="2" indent="-342900">
              <a:spcAft>
                <a:spcPts val="600"/>
              </a:spcAft>
              <a:buFont typeface="Wingdings" pitchFamily="2" charset="2"/>
              <a:buChar char="§"/>
              <a:defRPr/>
            </a:pPr>
            <a:r>
              <a:rPr lang="en-US" sz="2600" kern="0" dirty="0">
                <a:solidFill>
                  <a:srgbClr val="000099"/>
                </a:solidFill>
                <a:latin typeface="+mj-lt"/>
              </a:rPr>
              <a:t>Must contain specific language from Dallas ISD E-Rate Compliance Manual;</a:t>
            </a:r>
          </a:p>
          <a:p>
            <a:pPr marL="1257300" lvl="2" indent="-342900">
              <a:spcAft>
                <a:spcPts val="600"/>
              </a:spcAft>
              <a:buFont typeface="Wingdings" pitchFamily="2" charset="2"/>
              <a:buChar char="§"/>
              <a:defRPr/>
            </a:pPr>
            <a:r>
              <a:rPr lang="en-US" sz="2600" kern="0" dirty="0">
                <a:solidFill>
                  <a:srgbClr val="000099"/>
                </a:solidFill>
                <a:latin typeface="+mj-lt"/>
              </a:rPr>
              <a:t>Require vendors to agree to E-Rate language;</a:t>
            </a:r>
          </a:p>
          <a:p>
            <a:pPr marL="1257300" lvl="2" indent="-342900">
              <a:spcAft>
                <a:spcPts val="600"/>
              </a:spcAft>
              <a:buFont typeface="Wingdings" pitchFamily="2" charset="2"/>
              <a:buChar char="§"/>
              <a:defRPr/>
            </a:pPr>
            <a:r>
              <a:rPr lang="en-US" sz="2600" kern="0" dirty="0">
                <a:solidFill>
                  <a:srgbClr val="000099"/>
                </a:solidFill>
                <a:latin typeface="+mj-lt"/>
              </a:rPr>
              <a:t>Include notification to vendors and community members where and how to report suspected fraud</a:t>
            </a:r>
            <a:r>
              <a:rPr lang="en-US" sz="2600" kern="0" dirty="0" smtClean="0">
                <a:solidFill>
                  <a:srgbClr val="000099"/>
                </a:solidFill>
                <a:latin typeface="+mj-lt"/>
              </a:rPr>
              <a:t>;</a:t>
            </a:r>
            <a:endParaRPr lang="en-US" sz="2600" kern="0" dirty="0">
              <a:solidFill>
                <a:srgbClr val="000099"/>
              </a:solidFill>
              <a:latin typeface="+mj-lt"/>
            </a:endParaRPr>
          </a:p>
        </p:txBody>
      </p:sp>
      <p:pic>
        <p:nvPicPr>
          <p:cNvPr id="4" name="Picture 8"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324600"/>
            <a:ext cx="233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5071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599" y="1905000"/>
            <a:ext cx="8539163"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Summary of Procurement Responsibilities:</a:t>
            </a:r>
          </a:p>
          <a:p>
            <a:pPr marL="1257300" lvl="2" indent="-342900">
              <a:defRPr/>
            </a:pPr>
            <a:endParaRPr lang="en-US" sz="2600" kern="0" dirty="0">
              <a:solidFill>
                <a:srgbClr val="000099"/>
              </a:solidFill>
              <a:latin typeface="+mj-lt"/>
            </a:endParaRPr>
          </a:p>
          <a:p>
            <a:pPr marL="800100" lvl="1" indent="-342900">
              <a:spcAft>
                <a:spcPts val="600"/>
              </a:spcAft>
              <a:buFont typeface="Wingdings" pitchFamily="2" charset="2"/>
              <a:buChar char="§"/>
              <a:defRPr/>
            </a:pPr>
            <a:r>
              <a:rPr lang="en-US" sz="2600" kern="0" dirty="0">
                <a:solidFill>
                  <a:srgbClr val="000099"/>
                </a:solidFill>
                <a:latin typeface="+mj-lt"/>
              </a:rPr>
              <a:t>Procurement Documents Must Contain Certain Required Elements (continued):</a:t>
            </a:r>
          </a:p>
          <a:p>
            <a:pPr marL="1257300" lvl="2" indent="-342900">
              <a:spcAft>
                <a:spcPts val="600"/>
              </a:spcAft>
              <a:buFont typeface="Wingdings" pitchFamily="2" charset="2"/>
              <a:buChar char="§"/>
              <a:defRPr/>
            </a:pPr>
            <a:r>
              <a:rPr lang="en-US" sz="2600" kern="0" dirty="0">
                <a:solidFill>
                  <a:srgbClr val="000099"/>
                </a:solidFill>
                <a:latin typeface="+mj-lt"/>
              </a:rPr>
              <a:t>Must include required E-Rate Contract for vendor to agree to;</a:t>
            </a:r>
          </a:p>
          <a:p>
            <a:pPr marL="1257300" lvl="2" indent="-342900">
              <a:spcAft>
                <a:spcPts val="600"/>
              </a:spcAft>
              <a:buFont typeface="Wingdings" pitchFamily="2" charset="2"/>
              <a:buChar char="§"/>
              <a:defRPr/>
            </a:pPr>
            <a:r>
              <a:rPr lang="en-US" sz="2600" kern="0" dirty="0">
                <a:solidFill>
                  <a:srgbClr val="000099"/>
                </a:solidFill>
                <a:latin typeface="+mj-lt"/>
              </a:rPr>
              <a:t>Must include language that requires equipment to be labeled, identifying it as having been procured with E-Rate funds; </a:t>
            </a:r>
          </a:p>
          <a:p>
            <a:pPr marL="1257300" lvl="2" indent="-342900">
              <a:spcAft>
                <a:spcPts val="600"/>
              </a:spcAft>
              <a:buFont typeface="Wingdings" pitchFamily="2" charset="2"/>
              <a:buChar char="§"/>
              <a:defRPr/>
            </a:pPr>
            <a:r>
              <a:rPr lang="en-US" sz="2600" kern="0" dirty="0">
                <a:solidFill>
                  <a:srgbClr val="000099"/>
                </a:solidFill>
                <a:latin typeface="+mj-lt"/>
              </a:rPr>
              <a:t>Must include certain forms to document vendor agreement and compliance with program</a:t>
            </a:r>
            <a:r>
              <a:rPr lang="en-US" sz="2600" kern="0" dirty="0" smtClean="0">
                <a:solidFill>
                  <a:srgbClr val="000099"/>
                </a:solidFill>
                <a:latin typeface="+mj-lt"/>
              </a:rPr>
              <a:t>.</a:t>
            </a:r>
            <a:endParaRPr lang="en-US" sz="2600" kern="0" dirty="0">
              <a:solidFill>
                <a:srgbClr val="000099"/>
              </a:solidFill>
              <a:latin typeface="+mj-lt"/>
            </a:endParaRPr>
          </a:p>
        </p:txBody>
      </p:sp>
      <p:pic>
        <p:nvPicPr>
          <p:cNvPr id="26628"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3246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7538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8" name="Rectangle 3"/>
          <p:cNvSpPr txBox="1">
            <a:spLocks noChangeArrowheads="1"/>
          </p:cNvSpPr>
          <p:nvPr/>
        </p:nvSpPr>
        <p:spPr bwMode="auto">
          <a:xfrm>
            <a:off x="228600" y="1905000"/>
            <a:ext cx="8610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Fulfillment of Procurement Responsibilities:</a:t>
            </a:r>
          </a:p>
          <a:p>
            <a:pPr marL="342900" lvl="2" indent="-342900">
              <a:defRPr/>
            </a:pPr>
            <a:r>
              <a:rPr lang="en-US" sz="2600" kern="0" dirty="0">
                <a:solidFill>
                  <a:srgbClr val="000099"/>
                </a:solidFill>
                <a:latin typeface="+mj-lt"/>
              </a:rPr>
              <a:t>	</a:t>
            </a:r>
          </a:p>
          <a:p>
            <a:pPr marL="342900" lvl="2" indent="-342900">
              <a:spcAft>
                <a:spcPts val="1200"/>
              </a:spcAft>
              <a:buFont typeface="Wingdings" pitchFamily="2" charset="2"/>
              <a:buChar char="§"/>
              <a:defRPr/>
            </a:pPr>
            <a:r>
              <a:rPr lang="en-US" sz="2600" kern="0" dirty="0">
                <a:solidFill>
                  <a:srgbClr val="000099"/>
                </a:solidFill>
                <a:latin typeface="+mj-lt"/>
              </a:rPr>
              <a:t>Purchasing Director ensures and/or oversees development of procurement document;</a:t>
            </a:r>
          </a:p>
          <a:p>
            <a:pPr marL="342900" lvl="2" indent="-342900">
              <a:spcAft>
                <a:spcPts val="1200"/>
              </a:spcAft>
              <a:buFont typeface="Wingdings" pitchFamily="2" charset="2"/>
              <a:buChar char="§"/>
              <a:defRPr/>
            </a:pPr>
            <a:r>
              <a:rPr lang="en-US" sz="2600" kern="0" dirty="0">
                <a:solidFill>
                  <a:srgbClr val="000099"/>
                </a:solidFill>
                <a:latin typeface="+mj-lt"/>
              </a:rPr>
              <a:t>Purchasing Director confirms with Information Technology Director that procurement conforms with Technology Plan;</a:t>
            </a:r>
          </a:p>
          <a:p>
            <a:pPr marL="342900" lvl="2" indent="-342900">
              <a:spcAft>
                <a:spcPts val="1200"/>
              </a:spcAft>
              <a:buFont typeface="Wingdings" pitchFamily="2" charset="2"/>
              <a:buChar char="§"/>
              <a:defRPr/>
            </a:pPr>
            <a:r>
              <a:rPr lang="en-US" sz="2600" kern="0" dirty="0">
                <a:solidFill>
                  <a:srgbClr val="000099"/>
                </a:solidFill>
                <a:latin typeface="+mj-lt"/>
              </a:rPr>
              <a:t>Purchasing Director ensures evaluation criteria is consistent with Program Rules and District policy;</a:t>
            </a:r>
          </a:p>
          <a:p>
            <a:pPr marL="342900" lvl="2" indent="-342900">
              <a:spcAft>
                <a:spcPts val="1200"/>
              </a:spcAft>
              <a:buFont typeface="Wingdings" pitchFamily="2" charset="2"/>
              <a:buChar char="§"/>
              <a:defRPr/>
            </a:pPr>
            <a:r>
              <a:rPr lang="en-US" sz="2600" kern="0" dirty="0">
                <a:solidFill>
                  <a:srgbClr val="000099"/>
                </a:solidFill>
                <a:latin typeface="+mj-lt"/>
              </a:rPr>
              <a:t>Purchasing Director ensures price is given the greatest value</a:t>
            </a:r>
            <a:r>
              <a:rPr lang="en-US" sz="2600" kern="0" dirty="0" smtClean="0">
                <a:solidFill>
                  <a:srgbClr val="000099"/>
                </a:solidFill>
                <a:latin typeface="+mj-lt"/>
              </a:rPr>
              <a:t>;</a:t>
            </a:r>
            <a:endParaRPr lang="en-US" sz="2600" kern="0" dirty="0">
              <a:solidFill>
                <a:srgbClr val="000099"/>
              </a:solidFill>
              <a:latin typeface="+mj-lt"/>
            </a:endParaRPr>
          </a:p>
        </p:txBody>
      </p:sp>
      <p:pic>
        <p:nvPicPr>
          <p:cNvPr id="4"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3246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3260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7630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Fulfillment of Procurement Responsibilities (continued):</a:t>
            </a:r>
          </a:p>
          <a:p>
            <a:pPr marL="342900" lvl="2" indent="-342900">
              <a:defRPr/>
            </a:pPr>
            <a:r>
              <a:rPr lang="en-US" sz="2600" kern="0" dirty="0">
                <a:solidFill>
                  <a:srgbClr val="000099"/>
                </a:solidFill>
                <a:latin typeface="+mj-lt"/>
              </a:rPr>
              <a:t>	</a:t>
            </a:r>
          </a:p>
          <a:p>
            <a:pPr marL="342900" lvl="2" indent="-342900">
              <a:spcAft>
                <a:spcPts val="600"/>
              </a:spcAft>
              <a:buFont typeface="Wingdings" pitchFamily="2" charset="2"/>
              <a:buChar char="§"/>
              <a:defRPr/>
            </a:pPr>
            <a:r>
              <a:rPr lang="en-US" sz="2600" kern="0" dirty="0">
                <a:solidFill>
                  <a:srgbClr val="000099"/>
                </a:solidFill>
                <a:latin typeface="+mj-lt"/>
              </a:rPr>
              <a:t>Purchasing Director receives all questions from vendors during all E-Rate procurement processes;</a:t>
            </a:r>
          </a:p>
          <a:p>
            <a:pPr marL="342900" lvl="2" indent="-342900">
              <a:spcAft>
                <a:spcPts val="600"/>
              </a:spcAft>
              <a:buFont typeface="Wingdings" pitchFamily="2" charset="2"/>
              <a:buChar char="§"/>
              <a:defRPr/>
            </a:pPr>
            <a:r>
              <a:rPr lang="en-US" sz="2600" kern="0" dirty="0">
                <a:solidFill>
                  <a:srgbClr val="000099"/>
                </a:solidFill>
                <a:latin typeface="+mj-lt"/>
              </a:rPr>
              <a:t>Purchasing Director ensures answers to vendors questions are shared with </a:t>
            </a:r>
            <a:r>
              <a:rPr lang="en-US" sz="2600" b="1" i="1" u="sng" kern="0" dirty="0">
                <a:solidFill>
                  <a:srgbClr val="000099"/>
                </a:solidFill>
                <a:latin typeface="+mj-lt"/>
              </a:rPr>
              <a:t>ALL</a:t>
            </a:r>
            <a:r>
              <a:rPr lang="en-US" sz="2600" kern="0" dirty="0">
                <a:solidFill>
                  <a:srgbClr val="000099"/>
                </a:solidFill>
                <a:latin typeface="+mj-lt"/>
              </a:rPr>
              <a:t> vendors and posted to the District’s website;</a:t>
            </a:r>
          </a:p>
          <a:p>
            <a:pPr marL="342900" lvl="2" indent="-342900">
              <a:spcAft>
                <a:spcPts val="600"/>
              </a:spcAft>
              <a:buFont typeface="Wingdings" pitchFamily="2" charset="2"/>
              <a:buChar char="§"/>
              <a:defRPr/>
            </a:pPr>
            <a:r>
              <a:rPr lang="en-US" sz="2600" kern="0" dirty="0">
                <a:solidFill>
                  <a:srgbClr val="000099"/>
                </a:solidFill>
                <a:latin typeface="+mj-lt"/>
              </a:rPr>
              <a:t>Purchasing Director names evaluation committee, if an Evaluation committee is required;</a:t>
            </a:r>
          </a:p>
          <a:p>
            <a:pPr marL="342900" lvl="2" indent="-342900">
              <a:spcAft>
                <a:spcPts val="600"/>
              </a:spcAft>
              <a:buFont typeface="Wingdings" pitchFamily="2" charset="2"/>
              <a:buChar char="§"/>
              <a:defRPr/>
            </a:pPr>
            <a:r>
              <a:rPr lang="en-US" sz="2600" kern="0" dirty="0">
                <a:solidFill>
                  <a:srgbClr val="000099"/>
                </a:solidFill>
                <a:latin typeface="+mj-lt"/>
              </a:rPr>
              <a:t>All Evaluation Committee Members shall sign a Conflict of Interest Form; </a:t>
            </a:r>
          </a:p>
        </p:txBody>
      </p:sp>
      <p:pic>
        <p:nvPicPr>
          <p:cNvPr id="4"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3246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9952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599" y="1905000"/>
            <a:ext cx="8615363"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Fulfillment of Procurement Responsibilities (continued):</a:t>
            </a:r>
          </a:p>
          <a:p>
            <a:pPr marL="342900" lvl="2" indent="-342900">
              <a:defRPr/>
            </a:pPr>
            <a:r>
              <a:rPr lang="en-US" sz="2600" kern="0" dirty="0">
                <a:solidFill>
                  <a:srgbClr val="000099"/>
                </a:solidFill>
                <a:latin typeface="+mj-lt"/>
              </a:rPr>
              <a:t>	</a:t>
            </a:r>
          </a:p>
          <a:p>
            <a:pPr marL="342900" lvl="2" indent="-342900">
              <a:spcAft>
                <a:spcPts val="600"/>
              </a:spcAft>
              <a:buFont typeface="Wingdings" pitchFamily="2" charset="2"/>
              <a:buChar char="§"/>
              <a:defRPr/>
            </a:pPr>
            <a:r>
              <a:rPr lang="en-US" sz="2600" kern="0" dirty="0">
                <a:solidFill>
                  <a:srgbClr val="000099"/>
                </a:solidFill>
                <a:latin typeface="+mj-lt"/>
              </a:rPr>
              <a:t>Purchasing Department shall maintain sign-in sheets of all Pre-Bid and Evaluation Committee meetings;</a:t>
            </a:r>
          </a:p>
          <a:p>
            <a:pPr marL="342900" lvl="2" indent="-342900">
              <a:spcAft>
                <a:spcPts val="600"/>
              </a:spcAft>
              <a:buFont typeface="Wingdings" pitchFamily="2" charset="2"/>
              <a:buChar char="§"/>
              <a:defRPr/>
            </a:pPr>
            <a:r>
              <a:rPr lang="en-US" sz="2600" kern="0" dirty="0">
                <a:solidFill>
                  <a:srgbClr val="000099"/>
                </a:solidFill>
                <a:latin typeface="+mj-lt"/>
              </a:rPr>
              <a:t>Purchasing Director shall train all Buyers in proper use of Evaluation Score Sheet for all E-Rate procurement processes;</a:t>
            </a:r>
          </a:p>
          <a:p>
            <a:pPr marL="342900" lvl="2" indent="-342900">
              <a:spcAft>
                <a:spcPts val="600"/>
              </a:spcAft>
              <a:buFont typeface="Wingdings" pitchFamily="2" charset="2"/>
              <a:buChar char="§"/>
              <a:defRPr/>
            </a:pPr>
            <a:r>
              <a:rPr lang="en-US" sz="2600" kern="0" dirty="0">
                <a:solidFill>
                  <a:srgbClr val="000099"/>
                </a:solidFill>
                <a:latin typeface="+mj-lt"/>
              </a:rPr>
              <a:t>All Evaluation Committee scores shall be made public after the evaluation committee has submitted a recommendation to the Board of Trustee’s for consideration and possible </a:t>
            </a:r>
            <a:r>
              <a:rPr lang="en-US" sz="2600" kern="0" dirty="0" smtClean="0">
                <a:solidFill>
                  <a:srgbClr val="000099"/>
                </a:solidFill>
                <a:latin typeface="+mj-lt"/>
              </a:rPr>
              <a:t>action.</a:t>
            </a:r>
            <a:endParaRPr lang="en-US" sz="2600" kern="0" dirty="0">
              <a:solidFill>
                <a:srgbClr val="000099"/>
              </a:solidFill>
              <a:latin typeface="+mj-lt"/>
            </a:endParaRPr>
          </a:p>
        </p:txBody>
      </p:sp>
      <p:pic>
        <p:nvPicPr>
          <p:cNvPr id="29700"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3246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4330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610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Program Fulfillment of Responsibilities:</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E-Rate Compliance Language:</a:t>
            </a:r>
          </a:p>
          <a:p>
            <a:pPr marL="800100" lvl="3" indent="-342900">
              <a:buFont typeface="Wingdings" pitchFamily="2" charset="2"/>
              <a:buChar char="§"/>
              <a:defRPr/>
            </a:pPr>
            <a:r>
              <a:rPr lang="en-US" sz="2600" b="1" kern="0" dirty="0">
                <a:solidFill>
                  <a:srgbClr val="FF6600"/>
                </a:solidFill>
                <a:latin typeface="+mj-lt"/>
              </a:rPr>
              <a:t>Included in Procurement documents, contract and Program Compliance Manual</a:t>
            </a:r>
            <a:r>
              <a:rPr lang="en-US" sz="2600" kern="0" dirty="0">
                <a:solidFill>
                  <a:srgbClr val="FF6600"/>
                </a:solidFill>
                <a:latin typeface="+mj-lt"/>
              </a:rPr>
              <a:t>;</a:t>
            </a:r>
          </a:p>
          <a:p>
            <a:pPr marL="342900" lvl="2" indent="-342900">
              <a:buFont typeface="Wingdings" pitchFamily="2" charset="2"/>
              <a:buChar char="§"/>
              <a:defRPr/>
            </a:pPr>
            <a:r>
              <a:rPr lang="en-US" sz="2600" kern="0" dirty="0">
                <a:solidFill>
                  <a:srgbClr val="000099"/>
                </a:solidFill>
                <a:latin typeface="+mj-lt"/>
              </a:rPr>
              <a:t>Contribution Activity of All E-Rate Vendors;</a:t>
            </a:r>
          </a:p>
          <a:p>
            <a:pPr marL="800100" lvl="3" indent="-342900">
              <a:buFont typeface="Wingdings" pitchFamily="2" charset="2"/>
              <a:buChar char="§"/>
              <a:defRPr/>
            </a:pPr>
            <a:r>
              <a:rPr lang="en-US" sz="2600" b="1" kern="0" dirty="0">
                <a:solidFill>
                  <a:srgbClr val="FF6600"/>
                </a:solidFill>
                <a:latin typeface="+mj-lt"/>
              </a:rPr>
              <a:t>Published on District’s E-Rate Website;</a:t>
            </a:r>
          </a:p>
          <a:p>
            <a:pPr marL="342900" lvl="2" indent="-342900">
              <a:buFont typeface="Wingdings" pitchFamily="2" charset="2"/>
              <a:buChar char="§"/>
              <a:defRPr/>
            </a:pPr>
            <a:r>
              <a:rPr lang="en-US" sz="2600" kern="0" dirty="0">
                <a:solidFill>
                  <a:srgbClr val="000099"/>
                </a:solidFill>
                <a:latin typeface="+mj-lt"/>
              </a:rPr>
              <a:t>Implementation of ‘No Gift’ Policy;</a:t>
            </a:r>
          </a:p>
          <a:p>
            <a:pPr marL="800100" lvl="3" indent="-342900">
              <a:buFont typeface="Wingdings" pitchFamily="2" charset="2"/>
              <a:buChar char="§"/>
              <a:defRPr/>
            </a:pPr>
            <a:r>
              <a:rPr lang="en-US" sz="2600" b="1" kern="0" dirty="0">
                <a:solidFill>
                  <a:srgbClr val="FF6600"/>
                </a:solidFill>
                <a:latin typeface="+mj-lt"/>
              </a:rPr>
              <a:t>Contained in Dallas ISD Board Policy CAA (LOCAL);</a:t>
            </a:r>
          </a:p>
          <a:p>
            <a:pPr marL="342900" lvl="2" indent="-342900">
              <a:buFont typeface="Wingdings" pitchFamily="2" charset="2"/>
              <a:buChar char="§"/>
              <a:defRPr/>
            </a:pPr>
            <a:r>
              <a:rPr lang="en-US" sz="2600" kern="0" dirty="0">
                <a:solidFill>
                  <a:srgbClr val="000099"/>
                </a:solidFill>
                <a:latin typeface="+mj-lt"/>
              </a:rPr>
              <a:t>Establishment of Whistleblower Hotline;</a:t>
            </a:r>
          </a:p>
          <a:p>
            <a:pPr marL="800100" lvl="3" indent="-342900">
              <a:buFont typeface="Wingdings" pitchFamily="2" charset="2"/>
              <a:buChar char="§"/>
              <a:defRPr/>
            </a:pPr>
            <a:r>
              <a:rPr lang="en-US" sz="2600" b="1" kern="0" dirty="0">
                <a:solidFill>
                  <a:srgbClr val="FF6600"/>
                </a:solidFill>
                <a:latin typeface="+mj-lt"/>
              </a:rPr>
              <a:t>Available at </a:t>
            </a:r>
            <a:r>
              <a:rPr lang="en-US" sz="2600" kern="0" dirty="0">
                <a:solidFill>
                  <a:srgbClr val="000099"/>
                </a:solidFill>
                <a:latin typeface="+mj-lt"/>
                <a:hlinkClick r:id="rId2"/>
              </a:rPr>
              <a:t>http://www.dallasisd.org/Page/1129</a:t>
            </a:r>
            <a:r>
              <a:rPr lang="en-US" sz="2600" b="1" kern="0" dirty="0">
                <a:solidFill>
                  <a:srgbClr val="FF6600"/>
                </a:solidFill>
                <a:latin typeface="+mj-lt"/>
              </a:rPr>
              <a:t>.</a:t>
            </a:r>
            <a:r>
              <a:rPr lang="en-US" sz="2600" kern="0" dirty="0">
                <a:solidFill>
                  <a:srgbClr val="000099"/>
                </a:solidFill>
                <a:latin typeface="+mj-lt"/>
              </a:rPr>
              <a:t> </a:t>
            </a:r>
          </a:p>
          <a:p>
            <a:pPr marL="342900" lvl="2" indent="-342900">
              <a:defRPr/>
            </a:pPr>
            <a:endParaRPr lang="en-US" kern="0" dirty="0">
              <a:solidFill>
                <a:srgbClr val="000099"/>
              </a:solidFill>
              <a:latin typeface="Arial"/>
            </a:endParaRPr>
          </a:p>
          <a:p>
            <a:pPr marL="342900" lvl="2" indent="-342900">
              <a:buFont typeface="Arial" pitchFamily="34" charset="0"/>
              <a:buChar char="•"/>
              <a:defRPr/>
            </a:pPr>
            <a:endParaRPr lang="en-US" kern="0" dirty="0">
              <a:solidFill>
                <a:srgbClr val="000099"/>
              </a:solidFill>
              <a:latin typeface="Arial"/>
            </a:endParaRPr>
          </a:p>
          <a:p>
            <a:pPr marL="1257300" lvl="2" indent="-342900">
              <a:buFont typeface="Wingdings" pitchFamily="2" charset="2"/>
              <a:buChar char="§"/>
              <a:defRPr/>
            </a:pPr>
            <a:endParaRPr lang="en-US" kern="0" dirty="0">
              <a:solidFill>
                <a:srgbClr val="000099"/>
              </a:solidFill>
              <a:latin typeface="Arial"/>
            </a:endParaRPr>
          </a:p>
          <a:p>
            <a:pPr marL="1257300" lvl="2" indent="-342900">
              <a:buFont typeface="Wingdings" pitchFamily="2" charset="2"/>
              <a:buChar char="§"/>
              <a:defRPr/>
            </a:pPr>
            <a:endParaRPr lang="en-US" sz="1200" kern="0" dirty="0">
              <a:solidFill>
                <a:srgbClr val="000099"/>
              </a:solidFill>
              <a:latin typeface="Arial"/>
            </a:endParaRPr>
          </a:p>
          <a:p>
            <a:pPr marL="1257300" lvl="2" indent="-342900">
              <a:buFont typeface="Wingdings" pitchFamily="2" charset="2"/>
              <a:buChar char="§"/>
              <a:defRPr/>
            </a:pPr>
            <a:endParaRPr lang="en-US" kern="0" dirty="0">
              <a:solidFill>
                <a:srgbClr val="000099"/>
              </a:solidFill>
              <a:latin typeface="Arial"/>
            </a:endParaRPr>
          </a:p>
          <a:p>
            <a:pPr marL="1257300" lvl="2" indent="-342900">
              <a:buFont typeface="Wingdings" pitchFamily="2" charset="2"/>
              <a:buChar char="§"/>
              <a:defRPr/>
            </a:pPr>
            <a:endParaRPr lang="en-US" kern="0" dirty="0">
              <a:solidFill>
                <a:srgbClr val="000099"/>
              </a:solidFill>
              <a:latin typeface="Arial"/>
            </a:endParaRPr>
          </a:p>
          <a:p>
            <a:pPr marL="800100" lvl="1" indent="-342900">
              <a:buFont typeface="Wingdings" pitchFamily="2" charset="2"/>
              <a:buChar char="§"/>
              <a:defRPr/>
            </a:pPr>
            <a:endParaRPr lang="en-US" sz="1200" kern="0" dirty="0">
              <a:solidFill>
                <a:srgbClr val="009900"/>
              </a:solidFill>
              <a:latin typeface="Arial" pitchFamily="34" charset="0"/>
              <a:cs typeface="Arial" pitchFamily="34" charset="0"/>
            </a:endParaRPr>
          </a:p>
          <a:p>
            <a:pPr marL="800100" lvl="1" indent="-342900">
              <a:buFont typeface="Wingdings" pitchFamily="2" charset="2"/>
              <a:buChar char="§"/>
              <a:defRPr/>
            </a:pPr>
            <a:endParaRPr lang="en-US" sz="1200" kern="0" dirty="0">
              <a:solidFill>
                <a:srgbClr val="000099"/>
              </a:solidFill>
              <a:latin typeface="Arial"/>
            </a:endParaRPr>
          </a:p>
          <a:p>
            <a:pPr marL="800100" lvl="1" indent="-342900">
              <a:buFont typeface="Wingdings" pitchFamily="2" charset="2"/>
              <a:buChar char="§"/>
              <a:defRPr/>
            </a:pPr>
            <a:endParaRPr lang="en-US" sz="2000" b="1" kern="0" dirty="0">
              <a:solidFill>
                <a:srgbClr val="FF6600"/>
              </a:solidFill>
              <a:latin typeface="Arial"/>
            </a:endParaRPr>
          </a:p>
          <a:p>
            <a:pPr marL="800100" lvl="1" indent="-342900">
              <a:buFont typeface="Wingdings" pitchFamily="2" charset="2"/>
              <a:buChar char="§"/>
              <a:defRPr/>
            </a:pPr>
            <a:endParaRPr lang="en-US" sz="2000" kern="0" dirty="0">
              <a:solidFill>
                <a:srgbClr val="000099"/>
              </a:solidFill>
              <a:latin typeface="Arial"/>
            </a:endParaRPr>
          </a:p>
          <a:p>
            <a:pPr marL="800100" lvl="1" indent="-342900">
              <a:buFont typeface="Wingdings" pitchFamily="2" charset="2"/>
              <a:buChar char="§"/>
              <a:defRPr/>
            </a:pPr>
            <a:endParaRPr lang="en-US" sz="1200" kern="0" dirty="0">
              <a:solidFill>
                <a:srgbClr val="000099"/>
              </a:solidFill>
              <a:latin typeface="Arial"/>
            </a:endParaRPr>
          </a:p>
        </p:txBody>
      </p:sp>
      <p:pic>
        <p:nvPicPr>
          <p:cNvPr id="5" name="Picture 7" descr="DISD Logo -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246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8124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6868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Summary of Procurement ERCO Responsibilities:</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Establishment and have oversight of E-Rate Compliance Procedures;</a:t>
            </a:r>
            <a:endParaRPr lang="en-US" sz="2600" kern="0" dirty="0">
              <a:solidFill>
                <a:srgbClr val="FF6600"/>
              </a:solidFill>
              <a:latin typeface="+mj-lt"/>
            </a:endParaRPr>
          </a:p>
          <a:p>
            <a:pPr marL="342900" lvl="2" indent="-342900">
              <a:buFont typeface="Wingdings" pitchFamily="2" charset="2"/>
              <a:buChar char="§"/>
              <a:defRPr/>
            </a:pPr>
            <a:r>
              <a:rPr lang="en-US" sz="2600" kern="0" dirty="0">
                <a:solidFill>
                  <a:srgbClr val="000099"/>
                </a:solidFill>
                <a:latin typeface="+mj-lt"/>
              </a:rPr>
              <a:t>Establish E-Rate Eligible Employee training process for </a:t>
            </a:r>
            <a:r>
              <a:rPr lang="en-US" sz="2600" b="1" i="1" u="sng" kern="0" dirty="0">
                <a:solidFill>
                  <a:srgbClr val="000099"/>
                </a:solidFill>
                <a:latin typeface="+mj-lt"/>
              </a:rPr>
              <a:t>ALL</a:t>
            </a:r>
            <a:r>
              <a:rPr lang="en-US" sz="2600" kern="0" dirty="0">
                <a:solidFill>
                  <a:srgbClr val="000099"/>
                </a:solidFill>
                <a:latin typeface="+mj-lt"/>
              </a:rPr>
              <a:t> Dallas ISD Employees involved in E-Rate Process;</a:t>
            </a:r>
          </a:p>
          <a:p>
            <a:pPr marL="342900" lvl="2" indent="-342900">
              <a:buFont typeface="Wingdings" pitchFamily="2" charset="2"/>
              <a:buChar char="§"/>
              <a:defRPr/>
            </a:pPr>
            <a:r>
              <a:rPr lang="en-US" sz="2600" kern="0" dirty="0">
                <a:solidFill>
                  <a:srgbClr val="000099"/>
                </a:solidFill>
                <a:latin typeface="+mj-lt"/>
              </a:rPr>
              <a:t>Ensure Dallas ISD Board of Trustees and Superintendent receive annual training;</a:t>
            </a:r>
          </a:p>
          <a:p>
            <a:pPr marL="342900" lvl="2" indent="-342900">
              <a:buFont typeface="Wingdings" pitchFamily="2" charset="2"/>
              <a:buChar char="§"/>
              <a:defRPr/>
            </a:pPr>
            <a:r>
              <a:rPr lang="en-US" sz="2600" kern="0" dirty="0">
                <a:solidFill>
                  <a:srgbClr val="000099"/>
                </a:solidFill>
                <a:latin typeface="+mj-lt"/>
              </a:rPr>
              <a:t>Attend USAC Annual Training event;</a:t>
            </a:r>
          </a:p>
          <a:p>
            <a:pPr marL="342900" lvl="2" indent="-342900">
              <a:buFont typeface="Wingdings" pitchFamily="2" charset="2"/>
              <a:buChar char="§"/>
              <a:defRPr/>
            </a:pPr>
            <a:r>
              <a:rPr lang="en-US" sz="2600" kern="0" dirty="0">
                <a:solidFill>
                  <a:srgbClr val="000099"/>
                </a:solidFill>
                <a:latin typeface="+mj-lt"/>
              </a:rPr>
              <a:t>Certify Quarterly E-Rate Reports;</a:t>
            </a:r>
          </a:p>
          <a:p>
            <a:pPr marL="342900" lvl="2" indent="-342900">
              <a:buFont typeface="Wingdings" pitchFamily="2" charset="2"/>
              <a:buChar char="§"/>
              <a:defRPr/>
            </a:pPr>
            <a:r>
              <a:rPr lang="en-US" sz="2600" kern="0" dirty="0">
                <a:solidFill>
                  <a:srgbClr val="000099"/>
                </a:solidFill>
                <a:latin typeface="+mj-lt"/>
              </a:rPr>
              <a:t>Investigate any reported E-Rate fraud reported</a:t>
            </a:r>
            <a:r>
              <a:rPr lang="en-US" sz="2600" kern="0" dirty="0" smtClean="0">
                <a:solidFill>
                  <a:srgbClr val="000099"/>
                </a:solidFill>
                <a:latin typeface="+mj-lt"/>
              </a:rPr>
              <a:t>;</a:t>
            </a:r>
            <a:endParaRPr lang="en-US" kern="0" dirty="0">
              <a:solidFill>
                <a:srgbClr val="000099"/>
              </a:solidFill>
              <a:latin typeface="Arial"/>
            </a:endParaRPr>
          </a:p>
        </p:txBody>
      </p:sp>
      <p:pic>
        <p:nvPicPr>
          <p:cNvPr id="4"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3246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01868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eaLnBrk="1" hangingPunct="1"/>
            <a:r>
              <a:rPr lang="en-US" sz="2400" smtClean="0">
                <a:solidFill>
                  <a:schemeClr val="bg1"/>
                </a:solidFill>
                <a:latin typeface="Arial" charset="0"/>
              </a:rPr>
              <a:t>Dallas ISD E-Rate Compliance Vendor Training</a:t>
            </a:r>
          </a:p>
        </p:txBody>
      </p:sp>
      <p:sp>
        <p:nvSpPr>
          <p:cNvPr id="7" name="Rectangle 3"/>
          <p:cNvSpPr txBox="1">
            <a:spLocks noChangeArrowheads="1"/>
          </p:cNvSpPr>
          <p:nvPr/>
        </p:nvSpPr>
        <p:spPr bwMode="auto">
          <a:xfrm>
            <a:off x="228600" y="1905000"/>
            <a:ext cx="8229600" cy="4114800"/>
          </a:xfrm>
          <a:prstGeom prst="rect">
            <a:avLst/>
          </a:prstGeom>
          <a:noFill/>
          <a:ln w="9525">
            <a:noFill/>
            <a:miter lim="800000"/>
            <a:headEnd/>
            <a:tailEnd/>
          </a:ln>
        </p:spPr>
        <p:txBody>
          <a:bodyPr/>
          <a:lstStyle/>
          <a:p>
            <a:pPr marL="342900" lvl="2" indent="-342900">
              <a:defRPr/>
            </a:pPr>
            <a:r>
              <a:rPr lang="en-US" sz="2600" kern="0" dirty="0">
                <a:solidFill>
                  <a:srgbClr val="000099"/>
                </a:solidFill>
                <a:latin typeface="+mj-lt"/>
              </a:rPr>
              <a:t>Summary of Procurement ERCO Responsibilities (cont’d):</a:t>
            </a:r>
          </a:p>
          <a:p>
            <a:pPr marL="342900" lvl="2" indent="-342900">
              <a:defRPr/>
            </a:pPr>
            <a:r>
              <a:rPr lang="en-US" sz="2600" kern="0" dirty="0">
                <a:solidFill>
                  <a:srgbClr val="000099"/>
                </a:solidFill>
                <a:latin typeface="+mj-lt"/>
              </a:rPr>
              <a:t>	</a:t>
            </a:r>
          </a:p>
          <a:p>
            <a:pPr marL="342900" lvl="2" indent="-342900">
              <a:buFont typeface="Wingdings" pitchFamily="2" charset="2"/>
              <a:buChar char="§"/>
              <a:defRPr/>
            </a:pPr>
            <a:r>
              <a:rPr lang="en-US" sz="2600" kern="0" dirty="0">
                <a:solidFill>
                  <a:srgbClr val="000099"/>
                </a:solidFill>
                <a:latin typeface="+mj-lt"/>
              </a:rPr>
              <a:t>Sign and certify </a:t>
            </a:r>
            <a:r>
              <a:rPr lang="en-US" sz="2600" b="1" i="1" u="sng" kern="0" dirty="0">
                <a:solidFill>
                  <a:srgbClr val="000099"/>
                </a:solidFill>
                <a:latin typeface="+mj-lt"/>
              </a:rPr>
              <a:t>ALL</a:t>
            </a:r>
            <a:r>
              <a:rPr lang="en-US" sz="2600" kern="0" dirty="0">
                <a:solidFill>
                  <a:srgbClr val="000099"/>
                </a:solidFill>
                <a:latin typeface="+mj-lt"/>
              </a:rPr>
              <a:t> USAC Forms submitted in conjunction with Dallas ISD E-Rate Awarded contracts;</a:t>
            </a:r>
            <a:endParaRPr lang="en-US" sz="2600" kern="0" dirty="0">
              <a:solidFill>
                <a:srgbClr val="FF6600"/>
              </a:solidFill>
              <a:latin typeface="+mj-lt"/>
            </a:endParaRPr>
          </a:p>
          <a:p>
            <a:pPr marL="342900" lvl="2" indent="-342900">
              <a:buFont typeface="Wingdings" pitchFamily="2" charset="2"/>
              <a:buChar char="§"/>
              <a:defRPr/>
            </a:pPr>
            <a:r>
              <a:rPr lang="en-US" sz="2600" kern="0" dirty="0">
                <a:solidFill>
                  <a:srgbClr val="000099"/>
                </a:solidFill>
                <a:latin typeface="+mj-lt"/>
              </a:rPr>
              <a:t>Establish and maintain an E-Rate Eligible Employee (EEE) listing of </a:t>
            </a:r>
            <a:r>
              <a:rPr lang="en-US" sz="2600" b="1" i="1" u="sng" kern="0" dirty="0">
                <a:solidFill>
                  <a:srgbClr val="000099"/>
                </a:solidFill>
                <a:latin typeface="+mj-lt"/>
              </a:rPr>
              <a:t>ALL</a:t>
            </a:r>
            <a:r>
              <a:rPr lang="en-US" sz="2600" b="1" i="1" kern="0" dirty="0">
                <a:solidFill>
                  <a:srgbClr val="000099"/>
                </a:solidFill>
                <a:latin typeface="+mj-lt"/>
              </a:rPr>
              <a:t> </a:t>
            </a:r>
            <a:r>
              <a:rPr lang="en-US" sz="2600" kern="0" dirty="0">
                <a:solidFill>
                  <a:srgbClr val="000099"/>
                </a:solidFill>
                <a:latin typeface="+mj-lt"/>
              </a:rPr>
              <a:t>Dallas ISD Employees involved in E-Rate Process;</a:t>
            </a:r>
          </a:p>
          <a:p>
            <a:pPr marL="800100" lvl="3" indent="-342900">
              <a:buFont typeface="Wingdings" pitchFamily="2" charset="2"/>
              <a:buChar char="§"/>
              <a:defRPr/>
            </a:pPr>
            <a:r>
              <a:rPr lang="en-US" sz="2600" kern="0" dirty="0">
                <a:solidFill>
                  <a:srgbClr val="000099"/>
                </a:solidFill>
                <a:latin typeface="+mj-lt"/>
              </a:rPr>
              <a:t>Require and maintain file of all current E-Rate Eligible Employee Agreements </a:t>
            </a:r>
          </a:p>
          <a:p>
            <a:pPr marL="342900" lvl="2" indent="-342900">
              <a:buFont typeface="Wingdings" pitchFamily="2" charset="2"/>
              <a:buChar char="§"/>
              <a:defRPr/>
            </a:pPr>
            <a:r>
              <a:rPr lang="en-US" sz="2600" kern="0" dirty="0">
                <a:solidFill>
                  <a:srgbClr val="000099"/>
                </a:solidFill>
                <a:latin typeface="+mj-lt"/>
              </a:rPr>
              <a:t>Report regularly to the Superintendent and Board of Trustees </a:t>
            </a:r>
            <a:r>
              <a:rPr lang="en-US" sz="2600" b="1" i="1" u="sng" kern="0" dirty="0">
                <a:solidFill>
                  <a:srgbClr val="000099"/>
                </a:solidFill>
                <a:latin typeface="+mj-lt"/>
              </a:rPr>
              <a:t>ALL</a:t>
            </a:r>
            <a:r>
              <a:rPr lang="en-US" sz="2600" kern="0" dirty="0">
                <a:solidFill>
                  <a:srgbClr val="000099"/>
                </a:solidFill>
                <a:latin typeface="+mj-lt"/>
              </a:rPr>
              <a:t> E-Rate activity. </a:t>
            </a:r>
          </a:p>
        </p:txBody>
      </p:sp>
      <p:pic>
        <p:nvPicPr>
          <p:cNvPr id="32772" name="Picture 7" descr="DISD Logo - 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400800"/>
            <a:ext cx="23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988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SAC Palette">
      <a:dk1>
        <a:sysClr val="windowText" lastClr="000000"/>
      </a:dk1>
      <a:lt1>
        <a:sysClr val="window" lastClr="FFFFFF"/>
      </a:lt1>
      <a:dk2>
        <a:srgbClr val="7F7F7F"/>
      </a:dk2>
      <a:lt2>
        <a:srgbClr val="EEECE1"/>
      </a:lt2>
      <a:accent1>
        <a:srgbClr val="62CAE3"/>
      </a:accent1>
      <a:accent2>
        <a:srgbClr val="FFC425"/>
      </a:accent2>
      <a:accent3>
        <a:srgbClr val="8DC63F"/>
      </a:accent3>
      <a:accent4>
        <a:srgbClr val="F28234"/>
      </a:accent4>
      <a:accent5>
        <a:srgbClr val="6A737B"/>
      </a:accent5>
      <a:accent6>
        <a:srgbClr val="C1CD23"/>
      </a:accent6>
      <a:hlink>
        <a:srgbClr val="026CB6"/>
      </a:hlink>
      <a:folHlink>
        <a:srgbClr val="026CB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ticky xmlns="6dd97b33-aba7-4b7a-8530-76b27dec7283">false</Sticky>
    <USAC_x0020_Categories xmlns="6dd97b33-aba7-4b7a-8530-76b27dec7283">
      <Value>13</Value>
    </USAC_x0020_Categorie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E9B38927DF7A41B6C9EA3CB0069252" ma:contentTypeVersion="1" ma:contentTypeDescription="Create a new document." ma:contentTypeScope="" ma:versionID="ab124247ae5ba836883ca5d43330055e">
  <xsd:schema xmlns:xsd="http://www.w3.org/2001/XMLSchema" xmlns:p="http://schemas.microsoft.com/office/2006/metadata/properties" xmlns:ns2="6dd97b33-aba7-4b7a-8530-76b27dec7283" targetNamespace="http://schemas.microsoft.com/office/2006/metadata/properties" ma:root="true" ma:fieldsID="f9e91391d25d405bdd9a0441ed4cb944" ns2:_="">
    <xsd:import namespace="6dd97b33-aba7-4b7a-8530-76b27dec7283"/>
    <xsd:element name="properties">
      <xsd:complexType>
        <xsd:sequence>
          <xsd:element name="documentManagement">
            <xsd:complexType>
              <xsd:all>
                <xsd:element ref="ns2:Sticky" minOccurs="0"/>
                <xsd:element ref="ns2:USAC_x0020_Categories" minOccurs="0"/>
              </xsd:all>
            </xsd:complexType>
          </xsd:element>
        </xsd:sequence>
      </xsd:complexType>
    </xsd:element>
  </xsd:schema>
  <xsd:schema xmlns:xsd="http://www.w3.org/2001/XMLSchema" xmlns:dms="http://schemas.microsoft.com/office/2006/documentManagement/types" targetNamespace="6dd97b33-aba7-4b7a-8530-76b27dec7283" elementFormDefault="qualified">
    <xsd:import namespace="http://schemas.microsoft.com/office/2006/documentManagement/types"/>
    <xsd:element name="Sticky" ma:index="8" nillable="true" ma:displayName="Sticky" ma:default="0" ma:description="Marks an item for special treatment, e.g. posting on the team's home page, or staying at the top of a list." ma:internalName="Sticky">
      <xsd:simpleType>
        <xsd:restriction base="dms:Boolean"/>
      </xsd:simpleType>
    </xsd:element>
    <xsd:element name="USAC_x0020_Categories" ma:index="9" nillable="true" ma:displayName="USAC Categories" ma:list="{c682a187-d715-41b3-a738-41106095eada}" ma:internalName="USAC_x0020_Categories" ma:showField="Title" ma:web="6dd97b33-aba7-4b7a-8530-76b27dec72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BD00F40-56FD-4E75-AA00-B5B9C1B3CFA8}">
  <ds:schemaRefs>
    <ds:schemaRef ds:uri="http://schemas.microsoft.com/sharepoint/v3/contenttype/forms"/>
  </ds:schemaRefs>
</ds:datastoreItem>
</file>

<file path=customXml/itemProps2.xml><?xml version="1.0" encoding="utf-8"?>
<ds:datastoreItem xmlns:ds="http://schemas.openxmlformats.org/officeDocument/2006/customXml" ds:itemID="{294A6031-AB2A-4A86-B0BA-DA4E7BC0600E}">
  <ds:schemaRefs>
    <ds:schemaRef ds:uri="http://purl.org/dc/terms/"/>
    <ds:schemaRef ds:uri="http://www.w3.org/XML/1998/namespace"/>
    <ds:schemaRef ds:uri="http://purl.org/dc/dcmityp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6dd97b33-aba7-4b7a-8530-76b27dec7283"/>
  </ds:schemaRefs>
</ds:datastoreItem>
</file>

<file path=customXml/itemProps3.xml><?xml version="1.0" encoding="utf-8"?>
<ds:datastoreItem xmlns:ds="http://schemas.openxmlformats.org/officeDocument/2006/customXml" ds:itemID="{1A9FB479-3053-44E1-B075-CBBEEFADD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d97b33-aba7-4b7a-8530-76b27dec728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1995</TotalTime>
  <Words>7559</Words>
  <Application>Microsoft Office PowerPoint</Application>
  <PresentationFormat>On-screen Show (4:3)</PresentationFormat>
  <Paragraphs>957</Paragraphs>
  <Slides>151</Slides>
  <Notes>5</Notes>
  <HiddenSlides>0</HiddenSlides>
  <MMClips>0</MMClips>
  <ScaleCrop>false</ScaleCrop>
  <HeadingPairs>
    <vt:vector size="4" baseType="variant">
      <vt:variant>
        <vt:lpstr>Theme</vt:lpstr>
      </vt:variant>
      <vt:variant>
        <vt:i4>1</vt:i4>
      </vt:variant>
      <vt:variant>
        <vt:lpstr>Slide Titles</vt:lpstr>
      </vt:variant>
      <vt:variant>
        <vt:i4>151</vt:i4>
      </vt:variant>
    </vt:vector>
  </HeadingPairs>
  <TitlesOfParts>
    <vt:vector size="1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Contracts</vt:lpstr>
      <vt:lpstr>PowerPoint Presentation</vt:lpstr>
      <vt:lpstr>Pre-Commitment Issues</vt:lpstr>
      <vt:lpstr>Pre-Commitment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PowerPoint Presentation</vt:lpstr>
      <vt:lpstr>Dallas ISD E-Rate Compliance Vendor Training</vt:lpstr>
      <vt:lpstr>PowerPoint Presentation</vt:lpstr>
      <vt:lpstr>Dallas ISD E-Rate Compliance Vendor Training</vt:lpstr>
      <vt:lpstr>PowerPoint Presentation</vt:lpstr>
      <vt:lpstr>PowerPoint Presentation</vt:lpstr>
      <vt:lpstr>Dallas ISD E-Rate Compliance Vendor Training</vt:lpstr>
      <vt:lpstr>PowerPoint Presentation</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PowerPoint Presentation</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Dallas ISD E-Rate Compliance Vendor Training</vt:lpstr>
      <vt:lpstr>PowerPoint Presentation</vt:lpstr>
      <vt:lpstr>PowerPoint Presentation</vt:lpstr>
      <vt:lpstr>PowerPoint Presentation</vt:lpstr>
      <vt:lpstr>Dallas ISD E-Rate Compliance Vendor Training</vt:lpstr>
      <vt:lpstr>Dallas ISD E-Rate Compliance Vendor Training</vt:lpstr>
      <vt:lpstr>Dallas ISD E-Rate Compliance Vendor Training</vt:lpstr>
      <vt:lpstr>PowerPoint Presentation</vt:lpstr>
      <vt:lpstr>PowerPoint Presentation</vt:lpstr>
      <vt:lpstr>Dallas ISD E-Rate Compliance Vendor Training</vt:lpstr>
      <vt:lpstr>PowerPoint Presentation</vt:lpstr>
      <vt:lpstr>PowerPoint Presentation</vt:lpstr>
      <vt:lpstr>PowerPoint Presentation</vt:lpstr>
      <vt:lpstr>Dallas ISD E-Rate Compliance Vendor Training</vt:lpstr>
      <vt:lpstr>PowerPoint Presentation</vt:lpstr>
      <vt:lpstr>PowerPoint Presentation</vt:lpstr>
      <vt:lpstr>PowerPoint Presentation</vt:lpstr>
      <vt:lpstr>PowerPoint Presentation</vt:lpstr>
      <vt:lpstr>Dallas ISD E-Rate Compliance Vendor Training</vt:lpstr>
      <vt:lpstr>Dallas ISD E-Rate Compliance Vendor Training</vt:lpstr>
      <vt:lpstr>PowerPoint Presentation</vt:lpstr>
      <vt:lpstr>PowerPoint Presentation</vt:lpstr>
    </vt:vector>
  </TitlesOfParts>
  <Company>USAC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ajohnson</dc:creator>
  <cp:lastModifiedBy>ajohnson</cp:lastModifiedBy>
  <cp:revision>190</cp:revision>
  <cp:lastPrinted>2012-05-04T20:48:30Z</cp:lastPrinted>
  <dcterms:created xsi:type="dcterms:W3CDTF">2010-07-28T13:31:07Z</dcterms:created>
  <dcterms:modified xsi:type="dcterms:W3CDTF">2012-05-21T22:08:00Z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0x01010075E9B38927DF7A41B6C9EA3CB0069252</vt:lpwstr>
  </property>
  <property fmtid="{D5CDD505-2E9C-101B-9397-08002B2CF9AE}" pid="3" name="Share">
    <vt:lpwstr>false</vt:lpwstr>
  </property>
  <property fmtid="{D5CDD505-2E9C-101B-9397-08002B2CF9AE}" pid="4" name="Dept_Hidden">
    <vt:lpwstr>External Relations</vt:lpwstr>
  </property>
  <property fmtid="{D5CDD505-2E9C-101B-9397-08002B2CF9AE}" pid="5" name="TemplateUrl">
    <vt:lpwstr/>
  </property>
  <property fmtid="{D5CDD505-2E9C-101B-9397-08002B2CF9AE}" pid="6" name="Order">
    <vt:r8>8600</vt:r8>
  </property>
  <property fmtid="{D5CDD505-2E9C-101B-9397-08002B2CF9AE}" pid="7" name="xd_ProgID">
    <vt:lpwstr/>
  </property>
  <property fmtid="{D5CDD505-2E9C-101B-9397-08002B2CF9AE}" pid="8" name="_CopySource">
    <vt:lpwstr>http://intranet/er/PublicDocuments/USAC Templates/PowerPoint Template.pptx</vt:lpwstr>
  </property>
  <property fmtid="{D5CDD505-2E9C-101B-9397-08002B2CF9AE}" pid="9" name="_SourceUrl">
    <vt:lpwstr/>
  </property>
  <property fmtid="{D5CDD505-2E9C-101B-9397-08002B2CF9AE}" pid="10" name="_SharedFileIndex">
    <vt:lpwstr/>
  </property>
</Properties>
</file>