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5"/>
  </p:notesMasterIdLst>
  <p:handoutMasterIdLst>
    <p:handoutMasterId r:id="rId46"/>
  </p:handoutMasterIdLst>
  <p:sldIdLst>
    <p:sldId id="278" r:id="rId5"/>
    <p:sldId id="275" r:id="rId6"/>
    <p:sldId id="370" r:id="rId7"/>
    <p:sldId id="277" r:id="rId8"/>
    <p:sldId id="344" r:id="rId9"/>
    <p:sldId id="371" r:id="rId10"/>
    <p:sldId id="287" r:id="rId11"/>
    <p:sldId id="338" r:id="rId12"/>
    <p:sldId id="361" r:id="rId13"/>
    <p:sldId id="348" r:id="rId14"/>
    <p:sldId id="345" r:id="rId15"/>
    <p:sldId id="372" r:id="rId16"/>
    <p:sldId id="294" r:id="rId17"/>
    <p:sldId id="351" r:id="rId18"/>
    <p:sldId id="353" r:id="rId19"/>
    <p:sldId id="352" r:id="rId20"/>
    <p:sldId id="292" r:id="rId21"/>
    <p:sldId id="362" r:id="rId22"/>
    <p:sldId id="373" r:id="rId23"/>
    <p:sldId id="302" r:id="rId24"/>
    <p:sldId id="298" r:id="rId25"/>
    <p:sldId id="374" r:id="rId26"/>
    <p:sldId id="315" r:id="rId27"/>
    <p:sldId id="364" r:id="rId28"/>
    <p:sldId id="355" r:id="rId29"/>
    <p:sldId id="356" r:id="rId30"/>
    <p:sldId id="368" r:id="rId31"/>
    <p:sldId id="369" r:id="rId32"/>
    <p:sldId id="375" r:id="rId33"/>
    <p:sldId id="330" r:id="rId34"/>
    <p:sldId id="332" r:id="rId35"/>
    <p:sldId id="357" r:id="rId36"/>
    <p:sldId id="376" r:id="rId37"/>
    <p:sldId id="326" r:id="rId38"/>
    <p:sldId id="325" r:id="rId39"/>
    <p:sldId id="342" r:id="rId40"/>
    <p:sldId id="343" r:id="rId41"/>
    <p:sldId id="341" r:id="rId42"/>
    <p:sldId id="360" r:id="rId43"/>
    <p:sldId id="327" r:id="rId44"/>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B836"/>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8367" autoAdjust="0"/>
    <p:restoredTop sz="95758" autoAdjust="0"/>
  </p:normalViewPr>
  <p:slideViewPr>
    <p:cSldViewPr>
      <p:cViewPr>
        <p:scale>
          <a:sx n="100" d="100"/>
          <a:sy n="100" d="100"/>
        </p:scale>
        <p:origin x="60" y="-17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2" d="100"/>
          <a:sy n="82" d="100"/>
        </p:scale>
        <p:origin x="-1944" y="-102"/>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viewProps" Target="viewProp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lide Number Placeholder 1"/>
          <p:cNvSpPr>
            <a:spLocks noGrp="1"/>
          </p:cNvSpPr>
          <p:nvPr>
            <p:ph type="sldNum" sz="quarter" idx="3"/>
          </p:nvPr>
        </p:nvSpPr>
        <p:spPr>
          <a:xfrm>
            <a:off x="4143843" y="9120156"/>
            <a:ext cx="3169699" cy="479403"/>
          </a:xfrm>
          <a:prstGeom prst="rect">
            <a:avLst/>
          </a:prstGeom>
        </p:spPr>
        <p:txBody>
          <a:bodyPr vert="horz" lIns="95006" tIns="47503" rIns="95006" bIns="47503" rtlCol="0" anchor="b"/>
          <a:lstStyle>
            <a:lvl1pPr algn="r">
              <a:defRPr sz="1200"/>
            </a:lvl1pPr>
          </a:lstStyle>
          <a:p>
            <a:fld id="{C8E39B53-1121-40FE-9FD8-ADACA62EEEFB}" type="slidenum">
              <a:rPr lang="en-US" smtClean="0"/>
              <a:t>‹#›</a:t>
            </a:fld>
            <a:endParaRPr lang="en-US"/>
          </a:p>
        </p:txBody>
      </p:sp>
    </p:spTree>
    <p:extLst>
      <p:ext uri="{BB962C8B-B14F-4D97-AF65-F5344CB8AC3E}">
        <p14:creationId xmlns:p14="http://schemas.microsoft.com/office/powerpoint/2010/main" val="3642844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69920" cy="480060"/>
          </a:xfrm>
          <a:prstGeom prst="rect">
            <a:avLst/>
          </a:prstGeom>
        </p:spPr>
        <p:txBody>
          <a:bodyPr vert="horz" lIns="96659" tIns="48330" rIns="96659" bIns="48330" rtlCol="0"/>
          <a:lstStyle>
            <a:lvl1pPr algn="l">
              <a:defRPr sz="1200"/>
            </a:lvl1pPr>
          </a:lstStyle>
          <a:p>
            <a:endParaRPr lang="en-US"/>
          </a:p>
        </p:txBody>
      </p:sp>
      <p:sp>
        <p:nvSpPr>
          <p:cNvPr id="3" name="Date Placeholder 2"/>
          <p:cNvSpPr>
            <a:spLocks noGrp="1"/>
          </p:cNvSpPr>
          <p:nvPr>
            <p:ph type="dt" idx="1"/>
          </p:nvPr>
        </p:nvSpPr>
        <p:spPr>
          <a:xfrm>
            <a:off x="4143588" y="1"/>
            <a:ext cx="3169920" cy="480060"/>
          </a:xfrm>
          <a:prstGeom prst="rect">
            <a:avLst/>
          </a:prstGeom>
        </p:spPr>
        <p:txBody>
          <a:bodyPr vert="horz" lIns="96659" tIns="48330" rIns="96659" bIns="48330" rtlCol="0"/>
          <a:lstStyle>
            <a:lvl1pPr algn="r">
              <a:defRPr sz="1200"/>
            </a:lvl1pPr>
          </a:lstStyle>
          <a:p>
            <a:fld id="{EE51AE11-624E-49BD-A8AA-FA86B3DA0A89}" type="datetimeFigureOut">
              <a:rPr lang="en-US" smtClean="0"/>
              <a:pPr/>
              <a:t>10/2/2012</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59" tIns="48330" rIns="96659" bIns="48330" rtlCol="0" anchor="ctr"/>
          <a:lstStyle/>
          <a:p>
            <a:endParaRPr lang="en-US"/>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6659" tIns="48330" rIns="96659" bIns="4833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9119474"/>
            <a:ext cx="3169920" cy="480060"/>
          </a:xfrm>
          <a:prstGeom prst="rect">
            <a:avLst/>
          </a:prstGeom>
        </p:spPr>
        <p:txBody>
          <a:bodyPr vert="horz" lIns="96659" tIns="48330" rIns="96659" bIns="48330" rtlCol="0" anchor="b"/>
          <a:lstStyle>
            <a:lvl1pPr algn="l">
              <a:defRPr sz="1200"/>
            </a:lvl1pPr>
          </a:lstStyle>
          <a:p>
            <a:endParaRPr lang="en-US"/>
          </a:p>
        </p:txBody>
      </p:sp>
      <p:sp>
        <p:nvSpPr>
          <p:cNvPr id="7" name="Slide Number Placeholder 6"/>
          <p:cNvSpPr>
            <a:spLocks noGrp="1"/>
          </p:cNvSpPr>
          <p:nvPr>
            <p:ph type="sldNum" sz="quarter" idx="5"/>
          </p:nvPr>
        </p:nvSpPr>
        <p:spPr>
          <a:xfrm>
            <a:off x="4143588" y="9119474"/>
            <a:ext cx="3169920" cy="480060"/>
          </a:xfrm>
          <a:prstGeom prst="rect">
            <a:avLst/>
          </a:prstGeom>
        </p:spPr>
        <p:txBody>
          <a:bodyPr vert="horz" lIns="96659" tIns="48330" rIns="96659" bIns="48330" rtlCol="0" anchor="b"/>
          <a:lstStyle>
            <a:lvl1pPr algn="r">
              <a:defRPr sz="1200"/>
            </a:lvl1pPr>
          </a:lstStyle>
          <a:p>
            <a:fld id="{AB37D9F1-85C1-4865-99BA-DB24273BDFED}" type="slidenum">
              <a:rPr lang="en-US" smtClean="0"/>
              <a:pPr/>
              <a:t>‹#›</a:t>
            </a:fld>
            <a:endParaRPr lang="en-US"/>
          </a:p>
        </p:txBody>
      </p:sp>
    </p:spTree>
    <p:extLst>
      <p:ext uri="{BB962C8B-B14F-4D97-AF65-F5344CB8AC3E}">
        <p14:creationId xmlns:p14="http://schemas.microsoft.com/office/powerpoint/2010/main" val="26632707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37D9F1-85C1-4865-99BA-DB24273BDFED}" type="slidenum">
              <a:rPr lang="en-US" smtClean="0"/>
              <a:pPr/>
              <a:t>24</a:t>
            </a:fld>
            <a:endParaRPr lang="en-US"/>
          </a:p>
        </p:txBody>
      </p:sp>
    </p:spTree>
    <p:extLst>
      <p:ext uri="{BB962C8B-B14F-4D97-AF65-F5344CB8AC3E}">
        <p14:creationId xmlns:p14="http://schemas.microsoft.com/office/powerpoint/2010/main" val="29558861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Slide">
    <p:spTree>
      <p:nvGrpSpPr>
        <p:cNvPr id="1" name=""/>
        <p:cNvGrpSpPr/>
        <p:nvPr/>
      </p:nvGrpSpPr>
      <p:grpSpPr>
        <a:xfrm>
          <a:off x="0" y="0"/>
          <a:ext cx="0" cy="0"/>
          <a:chOff x="0" y="0"/>
          <a:chExt cx="0" cy="0"/>
        </a:xfrm>
      </p:grpSpPr>
      <p:cxnSp>
        <p:nvCxnSpPr>
          <p:cNvPr id="7" name="Straight Connector 6"/>
          <p:cNvCxnSpPr/>
          <p:nvPr userDrawn="1"/>
        </p:nvCxnSpPr>
        <p:spPr>
          <a:xfrm>
            <a:off x="304800" y="3505200"/>
            <a:ext cx="8839200" cy="0"/>
          </a:xfrm>
          <a:prstGeom prst="line">
            <a:avLst/>
          </a:prstGeom>
          <a:ln w="158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6" name="Text Placeholder 3"/>
          <p:cNvSpPr>
            <a:spLocks noGrp="1"/>
          </p:cNvSpPr>
          <p:nvPr>
            <p:ph type="body" sz="quarter" idx="10" hasCustomPrompt="1"/>
          </p:nvPr>
        </p:nvSpPr>
        <p:spPr>
          <a:xfrm>
            <a:off x="609600" y="2667000"/>
            <a:ext cx="7772400" cy="838200"/>
          </a:xfrm>
          <a:prstGeom prst="rect">
            <a:avLst/>
          </a:prstGeom>
        </p:spPr>
        <p:txBody>
          <a:bodyPr/>
          <a:lstStyle>
            <a:lvl1pPr marL="0" indent="0" algn="r">
              <a:buNone/>
              <a:defRPr sz="4400"/>
            </a:lvl1pPr>
          </a:lstStyle>
          <a:p>
            <a:pPr lvl="0"/>
            <a:r>
              <a:rPr lang="en-US" dirty="0" smtClean="0"/>
              <a:t>Program Title or Event Name</a:t>
            </a:r>
          </a:p>
        </p:txBody>
      </p:sp>
      <p:sp>
        <p:nvSpPr>
          <p:cNvPr id="8" name="Text Placeholder 3"/>
          <p:cNvSpPr>
            <a:spLocks noGrp="1"/>
          </p:cNvSpPr>
          <p:nvPr>
            <p:ph type="body" sz="quarter" idx="11" hasCustomPrompt="1"/>
          </p:nvPr>
        </p:nvSpPr>
        <p:spPr>
          <a:xfrm>
            <a:off x="609600" y="3505200"/>
            <a:ext cx="7772400" cy="838200"/>
          </a:xfrm>
          <a:prstGeom prst="rect">
            <a:avLst/>
          </a:prstGeom>
        </p:spPr>
        <p:txBody>
          <a:bodyPr/>
          <a:lstStyle>
            <a:lvl1pPr marL="0" indent="0" algn="r">
              <a:buNone/>
              <a:defRPr sz="6000" b="1"/>
            </a:lvl1pPr>
          </a:lstStyle>
          <a:p>
            <a:pPr lvl="0"/>
            <a:r>
              <a:rPr lang="en-US" dirty="0" smtClean="0"/>
              <a:t>Presentation Title</a:t>
            </a:r>
          </a:p>
        </p:txBody>
      </p:sp>
      <p:sp>
        <p:nvSpPr>
          <p:cNvPr id="11" name="Text Placeholder 3"/>
          <p:cNvSpPr>
            <a:spLocks noGrp="1"/>
          </p:cNvSpPr>
          <p:nvPr>
            <p:ph type="body" sz="quarter" idx="12" hasCustomPrompt="1"/>
          </p:nvPr>
        </p:nvSpPr>
        <p:spPr>
          <a:xfrm>
            <a:off x="609600" y="4419600"/>
            <a:ext cx="7772400" cy="838200"/>
          </a:xfrm>
          <a:prstGeom prst="rect">
            <a:avLst/>
          </a:prstGeom>
        </p:spPr>
        <p:txBody>
          <a:bodyPr/>
          <a:lstStyle>
            <a:lvl1pPr marL="0" marR="0" indent="0" algn="r" defTabSz="914400" rtl="0" eaLnBrk="1" fontAlgn="auto" latinLnBrk="0" hangingPunct="1">
              <a:lnSpc>
                <a:spcPct val="100000"/>
              </a:lnSpc>
              <a:spcBef>
                <a:spcPts val="0"/>
              </a:spcBef>
              <a:spcAft>
                <a:spcPts val="1200"/>
              </a:spcAft>
              <a:buClrTx/>
              <a:buSzTx/>
              <a:buNone/>
              <a:tabLst/>
              <a:defRPr sz="2800"/>
            </a:lvl1pPr>
          </a:lstStyle>
          <a:p>
            <a:pPr marL="342900" marR="0" lvl="0" indent="-342900" algn="r" defTabSz="914400" rtl="0" eaLnBrk="1" fontAlgn="auto" latinLnBrk="0" hangingPunct="1">
              <a:lnSpc>
                <a:spcPct val="100000"/>
              </a:lnSpc>
              <a:spcBef>
                <a:spcPts val="0"/>
              </a:spcBef>
              <a:spcAft>
                <a:spcPts val="1200"/>
              </a:spcAft>
              <a:buClrTx/>
              <a:buSzTx/>
              <a:tabLst/>
              <a:defRPr/>
            </a:pPr>
            <a:r>
              <a:rPr lang="en-US" sz="2800" dirty="0" smtClean="0"/>
              <a:t>Date  I  Location</a:t>
            </a:r>
            <a:r>
              <a:rPr lang="en-US" sz="2800" baseline="0" dirty="0" smtClean="0"/>
              <a:t> (if applicable)</a:t>
            </a:r>
            <a:endParaRPr lang="en-US" sz="2800" dirty="0" smtClean="0"/>
          </a:p>
        </p:txBody>
      </p:sp>
      <p:sp>
        <p:nvSpPr>
          <p:cNvPr id="2" name="TextBox 1"/>
          <p:cNvSpPr txBox="1"/>
          <p:nvPr userDrawn="1"/>
        </p:nvSpPr>
        <p:spPr>
          <a:xfrm>
            <a:off x="457200" y="6419850"/>
            <a:ext cx="8305800" cy="369332"/>
          </a:xfrm>
          <a:prstGeom prst="rect">
            <a:avLst/>
          </a:prstGeom>
          <a:solidFill>
            <a:schemeClr val="bg1"/>
          </a:solidFill>
          <a:ln>
            <a:solidFill>
              <a:schemeClr val="bg1"/>
            </a:solidFill>
          </a:ln>
        </p:spPr>
        <p:txBody>
          <a:bodyPr wrap="square" rtlCol="0">
            <a:spAutoFit/>
          </a:bodyPr>
          <a:lstStyle/>
          <a:p>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ransition Slide">
    <p:spTree>
      <p:nvGrpSpPr>
        <p:cNvPr id="1" name=""/>
        <p:cNvGrpSpPr/>
        <p:nvPr/>
      </p:nvGrpSpPr>
      <p:grpSpPr>
        <a:xfrm>
          <a:off x="0" y="0"/>
          <a:ext cx="0" cy="0"/>
          <a:chOff x="0" y="0"/>
          <a:chExt cx="0" cy="0"/>
        </a:xfrm>
      </p:grpSpPr>
      <p:cxnSp>
        <p:nvCxnSpPr>
          <p:cNvPr id="9" name="Straight Connector 8"/>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304800" y="3505200"/>
            <a:ext cx="8839200" cy="0"/>
          </a:xfrm>
          <a:prstGeom prst="line">
            <a:avLst/>
          </a:prstGeom>
          <a:ln w="158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1" name="Text Placeholder 3"/>
          <p:cNvSpPr>
            <a:spLocks noGrp="1"/>
          </p:cNvSpPr>
          <p:nvPr>
            <p:ph type="body" sz="quarter" idx="10" hasCustomPrompt="1"/>
          </p:nvPr>
        </p:nvSpPr>
        <p:spPr>
          <a:xfrm>
            <a:off x="609600" y="2667000"/>
            <a:ext cx="7772400" cy="838200"/>
          </a:xfrm>
          <a:prstGeom prst="rect">
            <a:avLst/>
          </a:prstGeom>
        </p:spPr>
        <p:txBody>
          <a:bodyPr/>
          <a:lstStyle>
            <a:lvl1pPr marL="0" indent="0" algn="r">
              <a:spcBef>
                <a:spcPts val="0"/>
              </a:spcBef>
              <a:buNone/>
              <a:defRPr sz="4400"/>
            </a:lvl1pPr>
          </a:lstStyle>
          <a:p>
            <a:pPr lvl="0"/>
            <a:r>
              <a:rPr lang="en-US" dirty="0" smtClean="0"/>
              <a:t>Presentation Title</a:t>
            </a:r>
          </a:p>
        </p:txBody>
      </p:sp>
      <p:sp>
        <p:nvSpPr>
          <p:cNvPr id="12" name="Text Placeholder 3"/>
          <p:cNvSpPr>
            <a:spLocks noGrp="1"/>
          </p:cNvSpPr>
          <p:nvPr>
            <p:ph type="body" sz="quarter" idx="11" hasCustomPrompt="1"/>
          </p:nvPr>
        </p:nvSpPr>
        <p:spPr>
          <a:xfrm>
            <a:off x="609600" y="3505200"/>
            <a:ext cx="7772400" cy="838200"/>
          </a:xfrm>
          <a:prstGeom prst="rect">
            <a:avLst/>
          </a:prstGeom>
        </p:spPr>
        <p:txBody>
          <a:bodyPr/>
          <a:lstStyle>
            <a:lvl1pPr marL="0" indent="0" algn="r">
              <a:spcBef>
                <a:spcPts val="0"/>
              </a:spcBef>
              <a:buNone/>
              <a:defRPr sz="6000" b="1"/>
            </a:lvl1pPr>
          </a:lstStyle>
          <a:p>
            <a:pPr lvl="0"/>
            <a:r>
              <a:rPr lang="en-US" dirty="0" smtClean="0"/>
              <a:t>Section Title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ain Content Slide">
    <p:spTree>
      <p:nvGrpSpPr>
        <p:cNvPr id="1" name=""/>
        <p:cNvGrpSpPr/>
        <p:nvPr/>
      </p:nvGrpSpPr>
      <p:grpSpPr>
        <a:xfrm>
          <a:off x="0" y="0"/>
          <a:ext cx="0" cy="0"/>
          <a:chOff x="0" y="0"/>
          <a:chExt cx="0" cy="0"/>
        </a:xfrm>
      </p:grpSpPr>
      <p:cxnSp>
        <p:nvCxnSpPr>
          <p:cNvPr id="9" name="Straight Connector 8"/>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228600" y="914400"/>
            <a:ext cx="84582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10" name="Text Placeholder 15"/>
          <p:cNvSpPr>
            <a:spLocks noGrp="1"/>
          </p:cNvSpPr>
          <p:nvPr>
            <p:ph type="body" sz="quarter" idx="10"/>
          </p:nvPr>
        </p:nvSpPr>
        <p:spPr>
          <a:xfrm>
            <a:off x="457200" y="2209800"/>
            <a:ext cx="8229600" cy="4038600"/>
          </a:xfrm>
          <a:prstGeom prst="rect">
            <a:avLst/>
          </a:prstGeom>
        </p:spPr>
        <p:txBody>
          <a:bodyPr/>
          <a:lstStyle>
            <a:lvl1pPr>
              <a:spcBef>
                <a:spcPts val="0"/>
              </a:spcBef>
              <a:spcAft>
                <a:spcPts val="1200"/>
              </a:spcAft>
              <a:defRPr sz="2600"/>
            </a:lvl1pPr>
            <a:lvl2pPr>
              <a:spcBef>
                <a:spcPts val="0"/>
              </a:spcBef>
              <a:spcAft>
                <a:spcPts val="1200"/>
              </a:spcAft>
              <a:defRPr sz="2600"/>
            </a:lvl2pPr>
          </a:lstStyle>
          <a:p>
            <a:pPr lvl="0"/>
            <a:r>
              <a:rPr lang="en-US" dirty="0" smtClean="0"/>
              <a:t>Click to edit Master text styles</a:t>
            </a:r>
          </a:p>
          <a:p>
            <a:pPr lvl="1"/>
            <a:r>
              <a:rPr lang="en-US" dirty="0" smtClean="0"/>
              <a:t>Second level</a:t>
            </a:r>
          </a:p>
        </p:txBody>
      </p:sp>
      <p:sp>
        <p:nvSpPr>
          <p:cNvPr id="12" name="Text Placeholder 17"/>
          <p:cNvSpPr>
            <a:spLocks noGrp="1"/>
          </p:cNvSpPr>
          <p:nvPr>
            <p:ph type="body" sz="quarter" idx="11" hasCustomPrompt="1"/>
          </p:nvPr>
        </p:nvSpPr>
        <p:spPr>
          <a:xfrm>
            <a:off x="457200" y="1600200"/>
            <a:ext cx="8229600" cy="609600"/>
          </a:xfrm>
          <a:prstGeom prst="rect">
            <a:avLst/>
          </a:prstGeom>
        </p:spPr>
        <p:txBody>
          <a:bodyPr/>
          <a:lstStyle>
            <a:lvl1pPr marL="0" indent="0">
              <a:spcBef>
                <a:spcPts val="0"/>
              </a:spcBef>
              <a:buNone/>
              <a:defRPr sz="2600" b="1">
                <a:solidFill>
                  <a:srgbClr val="0070C0"/>
                </a:solidFill>
              </a:defRPr>
            </a:lvl1pPr>
            <a:lvl5pPr>
              <a:buNone/>
              <a:defRPr/>
            </a:lvl5pPr>
          </a:lstStyle>
          <a:p>
            <a:pPr lvl="0"/>
            <a:r>
              <a:rPr lang="en-US" sz="2600" b="1" dirty="0" smtClean="0">
                <a:solidFill>
                  <a:srgbClr val="0070C0"/>
                </a:solidFill>
              </a:rPr>
              <a:t>Content Title</a:t>
            </a:r>
            <a:endParaRPr lang="en-US" dirty="0"/>
          </a:p>
        </p:txBody>
      </p:sp>
      <p:sp>
        <p:nvSpPr>
          <p:cNvPr id="13" name="Text Placeholder 20"/>
          <p:cNvSpPr>
            <a:spLocks noGrp="1"/>
          </p:cNvSpPr>
          <p:nvPr>
            <p:ph type="body" sz="quarter" idx="12" hasCustomPrompt="1"/>
          </p:nvPr>
        </p:nvSpPr>
        <p:spPr>
          <a:xfrm>
            <a:off x="2514600" y="381000"/>
            <a:ext cx="6172200" cy="533400"/>
          </a:xfrm>
          <a:prstGeom prst="rect">
            <a:avLst/>
          </a:prstGeom>
        </p:spPr>
        <p:txBody>
          <a:bodyPr/>
          <a:lstStyle>
            <a:lvl1pPr marL="0" indent="0" algn="r">
              <a:spcBef>
                <a:spcPts val="0"/>
              </a:spcBef>
              <a:buNone/>
              <a:defRPr sz="3200" b="1"/>
            </a:lvl1pPr>
          </a:lstStyle>
          <a:p>
            <a:pPr lvl="0"/>
            <a:r>
              <a:rPr lang="en-US" dirty="0" smtClean="0"/>
              <a:t>Section Title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Slide">
    <p:spTree>
      <p:nvGrpSpPr>
        <p:cNvPr id="1" name=""/>
        <p:cNvGrpSpPr/>
        <p:nvPr/>
      </p:nvGrpSpPr>
      <p:grpSpPr>
        <a:xfrm>
          <a:off x="0" y="0"/>
          <a:ext cx="0" cy="0"/>
          <a:chOff x="0" y="0"/>
          <a:chExt cx="0" cy="0"/>
        </a:xfrm>
      </p:grpSpPr>
      <p:cxnSp>
        <p:nvCxnSpPr>
          <p:cNvPr id="9" name="Straight Connector 8"/>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228600" y="914400"/>
            <a:ext cx="84582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12" name="Text Placeholder 15"/>
          <p:cNvSpPr>
            <a:spLocks noGrp="1"/>
          </p:cNvSpPr>
          <p:nvPr>
            <p:ph type="body" sz="quarter" idx="10"/>
          </p:nvPr>
        </p:nvSpPr>
        <p:spPr>
          <a:xfrm>
            <a:off x="457200" y="2209800"/>
            <a:ext cx="4114800" cy="4038600"/>
          </a:xfrm>
          <a:prstGeom prst="rect">
            <a:avLst/>
          </a:prstGeom>
        </p:spPr>
        <p:txBody>
          <a:bodyPr/>
          <a:lstStyle>
            <a:lvl1pPr>
              <a:spcBef>
                <a:spcPts val="0"/>
              </a:spcBef>
              <a:spcAft>
                <a:spcPts val="1200"/>
              </a:spcAft>
              <a:defRPr sz="2600"/>
            </a:lvl1pPr>
            <a:lvl2pPr>
              <a:spcBef>
                <a:spcPts val="0"/>
              </a:spcBef>
              <a:spcAft>
                <a:spcPts val="1200"/>
              </a:spcAft>
              <a:defRPr sz="2600"/>
            </a:lvl2pPr>
          </a:lstStyle>
          <a:p>
            <a:pPr lvl="0"/>
            <a:r>
              <a:rPr lang="en-US" dirty="0" smtClean="0"/>
              <a:t>Click to edit Master text styles</a:t>
            </a:r>
          </a:p>
          <a:p>
            <a:pPr lvl="1"/>
            <a:r>
              <a:rPr lang="en-US" dirty="0" smtClean="0"/>
              <a:t>Second level</a:t>
            </a:r>
          </a:p>
        </p:txBody>
      </p:sp>
      <p:sp>
        <p:nvSpPr>
          <p:cNvPr id="13" name="Text Placeholder 17"/>
          <p:cNvSpPr>
            <a:spLocks noGrp="1"/>
          </p:cNvSpPr>
          <p:nvPr>
            <p:ph type="body" sz="quarter" idx="11" hasCustomPrompt="1"/>
          </p:nvPr>
        </p:nvSpPr>
        <p:spPr>
          <a:xfrm>
            <a:off x="457200" y="1600200"/>
            <a:ext cx="8229600" cy="609600"/>
          </a:xfrm>
          <a:prstGeom prst="rect">
            <a:avLst/>
          </a:prstGeom>
        </p:spPr>
        <p:txBody>
          <a:bodyPr/>
          <a:lstStyle>
            <a:lvl1pPr marL="0" indent="0">
              <a:spcBef>
                <a:spcPts val="0"/>
              </a:spcBef>
              <a:buNone/>
              <a:defRPr sz="2600" b="1">
                <a:solidFill>
                  <a:srgbClr val="0070C0"/>
                </a:solidFill>
              </a:defRPr>
            </a:lvl1pPr>
            <a:lvl5pPr>
              <a:buNone/>
              <a:defRPr/>
            </a:lvl5pPr>
          </a:lstStyle>
          <a:p>
            <a:pPr lvl="0"/>
            <a:r>
              <a:rPr lang="en-US" sz="2600" b="1" dirty="0" smtClean="0">
                <a:solidFill>
                  <a:srgbClr val="0070C0"/>
                </a:solidFill>
              </a:rPr>
              <a:t>Content Title</a:t>
            </a:r>
            <a:endParaRPr lang="en-US" dirty="0"/>
          </a:p>
        </p:txBody>
      </p:sp>
      <p:sp>
        <p:nvSpPr>
          <p:cNvPr id="14" name="Text Placeholder 20"/>
          <p:cNvSpPr>
            <a:spLocks noGrp="1"/>
          </p:cNvSpPr>
          <p:nvPr>
            <p:ph type="body" sz="quarter" idx="12" hasCustomPrompt="1"/>
          </p:nvPr>
        </p:nvSpPr>
        <p:spPr>
          <a:xfrm>
            <a:off x="2514600" y="381000"/>
            <a:ext cx="6172200" cy="533400"/>
          </a:xfrm>
          <a:prstGeom prst="rect">
            <a:avLst/>
          </a:prstGeom>
        </p:spPr>
        <p:txBody>
          <a:bodyPr/>
          <a:lstStyle>
            <a:lvl1pPr marL="0" indent="0" algn="r">
              <a:spcBef>
                <a:spcPts val="0"/>
              </a:spcBef>
              <a:buNone/>
              <a:defRPr sz="3200" b="1"/>
            </a:lvl1pPr>
          </a:lstStyle>
          <a:p>
            <a:pPr lvl="0"/>
            <a:r>
              <a:rPr lang="en-US" dirty="0" smtClean="0"/>
              <a:t>Section Title</a:t>
            </a:r>
            <a:endParaRPr lang="en-US" dirty="0"/>
          </a:p>
        </p:txBody>
      </p:sp>
      <p:sp>
        <p:nvSpPr>
          <p:cNvPr id="15" name="Text Placeholder 15"/>
          <p:cNvSpPr>
            <a:spLocks noGrp="1"/>
          </p:cNvSpPr>
          <p:nvPr>
            <p:ph type="body" sz="quarter" idx="13"/>
          </p:nvPr>
        </p:nvSpPr>
        <p:spPr>
          <a:xfrm>
            <a:off x="4572000" y="2209800"/>
            <a:ext cx="4114800" cy="4038600"/>
          </a:xfrm>
          <a:prstGeom prst="rect">
            <a:avLst/>
          </a:prstGeom>
        </p:spPr>
        <p:txBody>
          <a:bodyPr/>
          <a:lstStyle>
            <a:lvl1pPr>
              <a:spcBef>
                <a:spcPts val="0"/>
              </a:spcBef>
              <a:spcAft>
                <a:spcPts val="1200"/>
              </a:spcAft>
              <a:defRPr sz="2600"/>
            </a:lvl1pPr>
            <a:lvl2pPr>
              <a:spcBef>
                <a:spcPts val="0"/>
              </a:spcBef>
              <a:spcAft>
                <a:spcPts val="1200"/>
              </a:spcAft>
              <a:defRPr sz="2600"/>
            </a:lvl2pPr>
          </a:lstStyle>
          <a:p>
            <a:pPr lvl="0"/>
            <a:r>
              <a:rPr lang="en-US" dirty="0" smtClean="0"/>
              <a:t>Click to edit Master text styles</a:t>
            </a:r>
          </a:p>
          <a:p>
            <a:pPr lvl="1"/>
            <a:r>
              <a:rPr lang="en-US" dirty="0" smtClean="0"/>
              <a:t>Second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Main Content Slide">
    <p:spTree>
      <p:nvGrpSpPr>
        <p:cNvPr id="1" name=""/>
        <p:cNvGrpSpPr/>
        <p:nvPr/>
      </p:nvGrpSpPr>
      <p:grpSpPr>
        <a:xfrm>
          <a:off x="0" y="0"/>
          <a:ext cx="0" cy="0"/>
          <a:chOff x="0" y="0"/>
          <a:chExt cx="0" cy="0"/>
        </a:xfrm>
      </p:grpSpPr>
      <p:cxnSp>
        <p:nvCxnSpPr>
          <p:cNvPr id="9" name="Straight Connector 8"/>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228600" y="914400"/>
            <a:ext cx="84582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21" name="Text Placeholder 20"/>
          <p:cNvSpPr>
            <a:spLocks noGrp="1"/>
          </p:cNvSpPr>
          <p:nvPr>
            <p:ph type="body" sz="quarter" idx="12" hasCustomPrompt="1"/>
          </p:nvPr>
        </p:nvSpPr>
        <p:spPr>
          <a:xfrm>
            <a:off x="5029200" y="381000"/>
            <a:ext cx="3657600" cy="533400"/>
          </a:xfrm>
          <a:prstGeom prst="rect">
            <a:avLst/>
          </a:prstGeom>
        </p:spPr>
        <p:txBody>
          <a:bodyPr/>
          <a:lstStyle>
            <a:lvl1pPr marL="0" indent="0" algn="r">
              <a:spcBef>
                <a:spcPts val="0"/>
              </a:spcBef>
              <a:buNone/>
              <a:defRPr sz="3200" b="1"/>
            </a:lvl1pPr>
          </a:lstStyle>
          <a:p>
            <a:pPr lvl="0"/>
            <a:r>
              <a:rPr lang="en-US" dirty="0" smtClean="0"/>
              <a:t>Section Title</a:t>
            </a:r>
            <a:endParaRPr lang="en-US" dirty="0"/>
          </a:p>
        </p:txBody>
      </p:sp>
    </p:spTree>
    <p:extLst>
      <p:ext uri="{BB962C8B-B14F-4D97-AF65-F5344CB8AC3E}">
        <p14:creationId xmlns:p14="http://schemas.microsoft.com/office/powerpoint/2010/main" val="42167833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txBox="1">
            <a:spLocks/>
          </p:cNvSpPr>
          <p:nvPr userDrawn="1"/>
        </p:nvSpPr>
        <p:spPr>
          <a:xfrm>
            <a:off x="490537" y="6400800"/>
            <a:ext cx="8196263" cy="306387"/>
          </a:xfrm>
          <a:prstGeom prst="rect">
            <a:avLst/>
          </a:prstGeom>
        </p:spPr>
        <p:txBody>
          <a:bodyPr/>
          <a:lstStyle>
            <a:lvl1pPr>
              <a:defRPr>
                <a:solidFill>
                  <a:schemeClr val="bg1">
                    <a:lumMod val="50000"/>
                  </a:schemeClr>
                </a:solidFill>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200" b="0" dirty="0" smtClean="0">
                <a:solidFill>
                  <a:schemeClr val="tx1"/>
                </a:solidFill>
                <a:latin typeface="Calibri" pitchFamily="34" charset="0"/>
              </a:rPr>
              <a:t>Myths</a:t>
            </a:r>
            <a:r>
              <a:rPr lang="en-US" sz="1200" b="0" baseline="0" dirty="0" smtClean="0">
                <a:solidFill>
                  <a:schemeClr val="tx1"/>
                </a:solidFill>
                <a:latin typeface="Calibri" pitchFamily="34" charset="0"/>
              </a:rPr>
              <a:t> and Misconceptions</a:t>
            </a:r>
            <a:r>
              <a:rPr lang="en-US" sz="1200" b="0" dirty="0" smtClean="0">
                <a:solidFill>
                  <a:schemeClr val="tx1"/>
                </a:solidFill>
                <a:latin typeface="Calibri" pitchFamily="34" charset="0"/>
              </a:rPr>
              <a:t>  </a:t>
            </a:r>
            <a:r>
              <a:rPr lang="en-US" sz="1200" dirty="0" smtClean="0">
                <a:solidFill>
                  <a:schemeClr val="tx1"/>
                </a:solidFill>
                <a:latin typeface="Calibri" pitchFamily="34" charset="0"/>
              </a:rPr>
              <a:t>I  2012 Schools and Libraries</a:t>
            </a:r>
            <a:r>
              <a:rPr lang="en-US" sz="1200" baseline="0" dirty="0" smtClean="0">
                <a:solidFill>
                  <a:schemeClr val="tx1"/>
                </a:solidFill>
                <a:latin typeface="Calibri" pitchFamily="34" charset="0"/>
              </a:rPr>
              <a:t>  Fall Applicant Trainings 			       </a:t>
            </a:r>
            <a:fld id="{BB93870C-2410-43B5-921A-89F9B0C4ABD9}" type="slidenum">
              <a:rPr lang="en-US" sz="1200" baseline="0" smtClean="0">
                <a:solidFill>
                  <a:schemeClr val="tx1"/>
                </a:solidFill>
                <a:latin typeface="Calibri" pitchFamily="34" charset="0"/>
              </a:rPr>
              <a:pPr marL="0" marR="0" lvl="0" indent="0" algn="l"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a:ln>
                <a:noFill/>
              </a:ln>
              <a:solidFill>
                <a:schemeClr val="tx1"/>
              </a:solidFill>
              <a:effectLst/>
              <a:uLnTx/>
              <a:uFillTx/>
              <a:latin typeface="Calibri" pitchFamily="34" charset="0"/>
              <a:ea typeface="+mn-ea"/>
              <a:cs typeface="+mn-cs"/>
            </a:endParaRPr>
          </a:p>
        </p:txBody>
      </p:sp>
      <p:pic>
        <p:nvPicPr>
          <p:cNvPr id="2" name="Picture 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52401" y="0"/>
            <a:ext cx="1981199" cy="952926"/>
          </a:xfrm>
          <a:prstGeom prst="rect">
            <a:avLst/>
          </a:prstGeom>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49" r:id="rId3"/>
    <p:sldLayoutId id="2147483652" r:id="rId4"/>
    <p:sldLayoutId id="2147483653" r:id="rId5"/>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hyperlink" Target="http://www.usac.org/sl/applicants/beforeyoubegin/eligible-services-list.aspx"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http://www.usac.org/sl/applicants/step04/urban-rural.aspx" TargetMode="External"/><Relationship Id="rId2" Type="http://schemas.openxmlformats.org/officeDocument/2006/relationships/hyperlink" Target="http://www.usac.org/sl/applicants/step04/alternative-discounts.aspx" TargetMode="External"/><Relationship Id="rId1" Type="http://schemas.openxmlformats.org/officeDocument/2006/relationships/slideLayout" Target="../slideLayouts/slideLayout3.xml"/><Relationship Id="rId4" Type="http://schemas.openxmlformats.org/officeDocument/2006/relationships/hyperlink" Target="http://www.usac.org/_res/documents/sl/pdf/samples/Discount-Matrix.pdf"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www.usac.org/sl/applicants/beforeyoubegin/eligible-services-list.aspx" TargetMode="Externa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hyperlink" Target="http://www.usac.org/sl/applicants/step03/evaluation.aspx" TargetMode="Externa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hyperlink" Target="http://www.usac.org/sl/applicants/step02/waiting-period.aspx" TargetMode="Externa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hyperlink" Target="http://www.usac.org/sl/applicants/step06/cipa.aspx" TargetMode="Externa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hyperlink" Target="http://www.slforms.universalservice.org/EMailResponse/EMail_Intro.aspx" TargetMode="Externa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www.usac.org/_res/documents/sl/pdf/forms/500.PDF" TargetMode="Externa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0" y="3505200"/>
            <a:ext cx="8382000" cy="838200"/>
          </a:xfrm>
        </p:spPr>
        <p:txBody>
          <a:bodyPr/>
          <a:lstStyle/>
          <a:p>
            <a:r>
              <a:rPr lang="en-US" sz="4000" dirty="0" smtClean="0"/>
              <a:t>Myths and Misconceptions Debunked</a:t>
            </a:r>
            <a:endParaRPr lang="en-US" sz="4000" dirty="0"/>
          </a:p>
        </p:txBody>
      </p:sp>
      <p:sp>
        <p:nvSpPr>
          <p:cNvPr id="4" name="Text Placeholder 3"/>
          <p:cNvSpPr>
            <a:spLocks noGrp="1"/>
          </p:cNvSpPr>
          <p:nvPr>
            <p:ph type="body" sz="quarter" idx="12"/>
          </p:nvPr>
        </p:nvSpPr>
        <p:spPr>
          <a:xfrm>
            <a:off x="609600" y="4267200"/>
            <a:ext cx="7772400" cy="838200"/>
          </a:xfrm>
        </p:spPr>
        <p:txBody>
          <a:bodyPr/>
          <a:lstStyle/>
          <a:p>
            <a:r>
              <a:rPr lang="en-US" dirty="0" smtClean="0"/>
              <a:t>Fall 2012 Applicant Trainings</a:t>
            </a:r>
            <a:endParaRPr lang="en-US" dirty="0"/>
          </a:p>
        </p:txBody>
      </p:sp>
      <p:sp>
        <p:nvSpPr>
          <p:cNvPr id="5" name="Text Placeholder 1"/>
          <p:cNvSpPr>
            <a:spLocks noGrp="1"/>
          </p:cNvSpPr>
          <p:nvPr>
            <p:ph type="body" sz="quarter" idx="10"/>
          </p:nvPr>
        </p:nvSpPr>
        <p:spPr>
          <a:xfrm>
            <a:off x="609600" y="2667000"/>
            <a:ext cx="7772400" cy="838200"/>
          </a:xfrm>
        </p:spPr>
        <p:txBody>
          <a:bodyPr/>
          <a:lstStyle/>
          <a:p>
            <a:r>
              <a:rPr lang="en-US" dirty="0" smtClean="0"/>
              <a:t>The E-rate Program</a:t>
            </a:r>
            <a:endParaRPr lang="en-US" dirty="0"/>
          </a:p>
        </p:txBody>
      </p:sp>
    </p:spTree>
    <p:extLst>
      <p:ext uri="{BB962C8B-B14F-4D97-AF65-F5344CB8AC3E}">
        <p14:creationId xmlns:p14="http://schemas.microsoft.com/office/powerpoint/2010/main" val="13619607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133600"/>
            <a:ext cx="8229600" cy="3810000"/>
          </a:xfrm>
        </p:spPr>
        <p:txBody>
          <a:bodyPr/>
          <a:lstStyle/>
          <a:p>
            <a:pPr marL="0" indent="0">
              <a:buNone/>
            </a:pPr>
            <a:r>
              <a:rPr lang="en-US" i="1" dirty="0" smtClean="0">
                <a:effectLst>
                  <a:outerShdw blurRad="38100" dist="38100" dir="2700000" algn="tl">
                    <a:srgbClr val="000000">
                      <a:alpha val="43137"/>
                    </a:srgbClr>
                  </a:outerShdw>
                </a:effectLst>
              </a:rPr>
              <a:t>Myth:</a:t>
            </a:r>
            <a:r>
              <a:rPr lang="en-US" i="1" dirty="0" smtClean="0"/>
              <a:t> I can receive discounts on a PBX this year and switches for each of the following two years because they are different types of Internal Connections</a:t>
            </a:r>
            <a:endParaRPr lang="en-US" dirty="0"/>
          </a:p>
          <a:p>
            <a:pPr>
              <a:buFont typeface="Arial"/>
              <a:buChar char="•"/>
            </a:pPr>
            <a:r>
              <a:rPr lang="en-US" dirty="0" smtClean="0"/>
              <a:t>Not true. The Two-in-Five </a:t>
            </a:r>
            <a:r>
              <a:rPr lang="en-US" dirty="0"/>
              <a:t>R</a:t>
            </a:r>
            <a:r>
              <a:rPr lang="en-US" dirty="0" smtClean="0"/>
              <a:t>ule applies regardless of the type of Internal Connections services received</a:t>
            </a:r>
          </a:p>
          <a:p>
            <a:pPr>
              <a:buFont typeface="Arial"/>
              <a:buChar char="•"/>
            </a:pPr>
            <a:r>
              <a:rPr lang="en-US" dirty="0" smtClean="0"/>
              <a:t>If the first-year PBX and the second-year switch requests are funded, USAC would deny the third-year request for violating the Two-in-Five Rule</a:t>
            </a:r>
          </a:p>
        </p:txBody>
      </p:sp>
      <p:sp>
        <p:nvSpPr>
          <p:cNvPr id="3" name="Text Placeholder 2"/>
          <p:cNvSpPr>
            <a:spLocks noGrp="1"/>
          </p:cNvSpPr>
          <p:nvPr>
            <p:ph type="body" sz="quarter" idx="11"/>
          </p:nvPr>
        </p:nvSpPr>
        <p:spPr>
          <a:xfrm>
            <a:off x="457200" y="1295400"/>
            <a:ext cx="8534400" cy="609600"/>
          </a:xfrm>
        </p:spPr>
        <p:txBody>
          <a:bodyPr/>
          <a:lstStyle/>
          <a:p>
            <a:r>
              <a:rPr lang="en-US" dirty="0"/>
              <a:t>Understanding the Two-in-Five Rule (continued)</a:t>
            </a:r>
          </a:p>
        </p:txBody>
      </p:sp>
      <p:sp>
        <p:nvSpPr>
          <p:cNvPr id="4" name="Text Placeholder 3"/>
          <p:cNvSpPr>
            <a:spLocks noGrp="1"/>
          </p:cNvSpPr>
          <p:nvPr>
            <p:ph type="body" sz="quarter" idx="12"/>
          </p:nvPr>
        </p:nvSpPr>
        <p:spPr/>
        <p:txBody>
          <a:bodyPr/>
          <a:lstStyle/>
          <a:p>
            <a:r>
              <a:rPr lang="en-US" dirty="0"/>
              <a:t>Eligible Services Myths</a:t>
            </a:r>
          </a:p>
        </p:txBody>
      </p:sp>
    </p:spTree>
    <p:extLst>
      <p:ext uri="{BB962C8B-B14F-4D97-AF65-F5344CB8AC3E}">
        <p14:creationId xmlns:p14="http://schemas.microsoft.com/office/powerpoint/2010/main" val="31701922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1828800"/>
            <a:ext cx="8229600" cy="4419600"/>
          </a:xfrm>
        </p:spPr>
        <p:txBody>
          <a:bodyPr/>
          <a:lstStyle/>
          <a:p>
            <a:pPr marL="0" indent="0">
              <a:buNone/>
            </a:pPr>
            <a:r>
              <a:rPr lang="en-US" sz="2800" i="1" dirty="0">
                <a:effectLst>
                  <a:outerShdw blurRad="38100" dist="38100" dir="2700000" algn="tl">
                    <a:srgbClr val="000000">
                      <a:alpha val="43137"/>
                    </a:srgbClr>
                  </a:outerShdw>
                </a:effectLst>
              </a:rPr>
              <a:t>Myth</a:t>
            </a:r>
            <a:r>
              <a:rPr lang="en-US" sz="2800" i="1" dirty="0">
                <a:latin typeface="Stencil" pitchFamily="82" charset="0"/>
              </a:rPr>
              <a:t>: </a:t>
            </a:r>
            <a:r>
              <a:rPr lang="en-US" sz="2800" i="1" dirty="0" smtClean="0"/>
              <a:t>USAC issued a SPIN to my service provider, so the service provider is certified by USAC and all their services are eligible for discounts</a:t>
            </a:r>
            <a:endParaRPr lang="en-US" dirty="0" smtClean="0"/>
          </a:p>
          <a:p>
            <a:r>
              <a:rPr lang="en-US" dirty="0" smtClean="0"/>
              <a:t>False. The Service </a:t>
            </a:r>
            <a:r>
              <a:rPr lang="en-US" dirty="0"/>
              <a:t>Provider Identification Number (SPIN) is a unique number </a:t>
            </a:r>
            <a:r>
              <a:rPr lang="en-US" dirty="0" smtClean="0"/>
              <a:t>assigned by USAC for identification and tracking purposes </a:t>
            </a:r>
            <a:r>
              <a:rPr lang="en-US" b="1" i="1" dirty="0" smtClean="0"/>
              <a:t>only</a:t>
            </a:r>
          </a:p>
          <a:p>
            <a:r>
              <a:rPr lang="en-US" dirty="0" smtClean="0"/>
              <a:t>USAC does not provide blanket approvals for a service provider’s offerings, but reviews requests based on that year’s </a:t>
            </a:r>
            <a:r>
              <a:rPr lang="en-US" dirty="0" smtClean="0">
                <a:hlinkClick r:id="rId2"/>
              </a:rPr>
              <a:t>Eligible Services List</a:t>
            </a:r>
            <a:r>
              <a:rPr lang="en-US" dirty="0"/>
              <a:t> </a:t>
            </a:r>
            <a:r>
              <a:rPr lang="en-US" dirty="0" smtClean="0"/>
              <a:t>and other factors</a:t>
            </a:r>
            <a:endParaRPr lang="en-US" dirty="0"/>
          </a:p>
        </p:txBody>
      </p:sp>
      <p:sp>
        <p:nvSpPr>
          <p:cNvPr id="3" name="Text Placeholder 2"/>
          <p:cNvSpPr>
            <a:spLocks noGrp="1"/>
          </p:cNvSpPr>
          <p:nvPr>
            <p:ph type="body" sz="quarter" idx="11"/>
          </p:nvPr>
        </p:nvSpPr>
        <p:spPr>
          <a:xfrm>
            <a:off x="457200" y="1295400"/>
            <a:ext cx="8534400" cy="609600"/>
          </a:xfrm>
        </p:spPr>
        <p:txBody>
          <a:bodyPr/>
          <a:lstStyle/>
          <a:p>
            <a:r>
              <a:rPr lang="en-US" dirty="0" smtClean="0"/>
              <a:t>Service Provider Identification Numbers</a:t>
            </a:r>
            <a:endParaRPr lang="en-US" dirty="0"/>
          </a:p>
        </p:txBody>
      </p:sp>
      <p:sp>
        <p:nvSpPr>
          <p:cNvPr id="4" name="Text Placeholder 3"/>
          <p:cNvSpPr>
            <a:spLocks noGrp="1"/>
          </p:cNvSpPr>
          <p:nvPr>
            <p:ph type="body" sz="quarter" idx="12"/>
          </p:nvPr>
        </p:nvSpPr>
        <p:spPr/>
        <p:txBody>
          <a:bodyPr/>
          <a:lstStyle/>
          <a:p>
            <a:r>
              <a:rPr lang="en-US" dirty="0"/>
              <a:t>Eligible Services Myths</a:t>
            </a:r>
          </a:p>
        </p:txBody>
      </p:sp>
    </p:spTree>
    <p:extLst>
      <p:ext uri="{BB962C8B-B14F-4D97-AF65-F5344CB8AC3E}">
        <p14:creationId xmlns:p14="http://schemas.microsoft.com/office/powerpoint/2010/main" val="7806222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152400" y="2667000"/>
            <a:ext cx="8839200" cy="838200"/>
          </a:xfrm>
        </p:spPr>
        <p:txBody>
          <a:bodyPr/>
          <a:lstStyle/>
          <a:p>
            <a:r>
              <a:rPr lang="en-US" sz="4000" dirty="0"/>
              <a:t>Myths and Misconceptions Debunked</a:t>
            </a:r>
          </a:p>
          <a:p>
            <a:endParaRPr lang="en-US" sz="4200" dirty="0"/>
          </a:p>
        </p:txBody>
      </p:sp>
      <p:sp>
        <p:nvSpPr>
          <p:cNvPr id="6" name="Text Placeholder 5"/>
          <p:cNvSpPr>
            <a:spLocks noGrp="1"/>
          </p:cNvSpPr>
          <p:nvPr>
            <p:ph type="body" sz="quarter" idx="11"/>
          </p:nvPr>
        </p:nvSpPr>
        <p:spPr/>
        <p:txBody>
          <a:bodyPr/>
          <a:lstStyle/>
          <a:p>
            <a:r>
              <a:rPr lang="en-US" dirty="0"/>
              <a:t>FCC Forms 470 and 471 </a:t>
            </a:r>
            <a:r>
              <a:rPr lang="en-US" dirty="0" smtClean="0"/>
              <a:t>Misconceptions</a:t>
            </a:r>
            <a:endParaRPr lang="en-US" dirty="0"/>
          </a:p>
        </p:txBody>
      </p:sp>
    </p:spTree>
    <p:extLst>
      <p:ext uri="{BB962C8B-B14F-4D97-AF65-F5344CB8AC3E}">
        <p14:creationId xmlns:p14="http://schemas.microsoft.com/office/powerpoint/2010/main" val="1798335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marL="0" indent="0">
              <a:spcAft>
                <a:spcPts val="600"/>
              </a:spcAft>
              <a:buNone/>
            </a:pPr>
            <a:r>
              <a:rPr lang="en-US" sz="2800" i="1" dirty="0" smtClean="0">
                <a:solidFill>
                  <a:srgbClr val="000000"/>
                </a:solidFill>
                <a:effectLst>
                  <a:outerShdw blurRad="38100" dist="38100" dir="2700000" algn="tl">
                    <a:srgbClr val="000000">
                      <a:alpha val="43137"/>
                    </a:srgbClr>
                  </a:outerShdw>
                </a:effectLst>
              </a:rPr>
              <a:t>Myth</a:t>
            </a:r>
            <a:r>
              <a:rPr lang="en-US" sz="2800" i="1" dirty="0" smtClean="0">
                <a:solidFill>
                  <a:srgbClr val="000000"/>
                </a:solidFill>
                <a:latin typeface="Stencil" pitchFamily="82" charset="0"/>
              </a:rPr>
              <a:t>: </a:t>
            </a:r>
            <a:r>
              <a:rPr lang="en-US" sz="2800" i="1" dirty="0" smtClean="0">
                <a:solidFill>
                  <a:srgbClr val="000000"/>
                </a:solidFill>
              </a:rPr>
              <a:t>I should wait for the FCC Form 471 filing window to open before filing my FCC Form 470</a:t>
            </a:r>
          </a:p>
          <a:p>
            <a:pPr marL="0" indent="0">
              <a:spcAft>
                <a:spcPts val="600"/>
              </a:spcAft>
              <a:buNone/>
            </a:pPr>
            <a:endParaRPr lang="en-US" dirty="0" smtClean="0"/>
          </a:p>
          <a:p>
            <a:pPr marL="347472" indent="-347472">
              <a:spcAft>
                <a:spcPts val="600"/>
              </a:spcAft>
            </a:pPr>
            <a:r>
              <a:rPr lang="en-US" dirty="0" smtClean="0"/>
              <a:t>False. You </a:t>
            </a:r>
            <a:r>
              <a:rPr lang="en-US" dirty="0"/>
              <a:t>can file the FCC Form 470 for a funding year as soon as </a:t>
            </a:r>
            <a:r>
              <a:rPr lang="en-US" dirty="0" smtClean="0"/>
              <a:t>that funding year </a:t>
            </a:r>
            <a:r>
              <a:rPr lang="en-US" dirty="0"/>
              <a:t>becomes </a:t>
            </a:r>
            <a:r>
              <a:rPr lang="en-US" dirty="0" smtClean="0"/>
              <a:t>available online</a:t>
            </a:r>
          </a:p>
          <a:p>
            <a:pPr marL="747522" lvl="1" indent="-347472">
              <a:spcAft>
                <a:spcPts val="600"/>
              </a:spcAft>
            </a:pPr>
            <a:r>
              <a:rPr lang="en-US" dirty="0" smtClean="0"/>
              <a:t>Generally this occurs about a year before the start of the funding year (e.g., FY2013 starts July 1, 2013, and the FY2013 FCC Form 470 became available online in July 2012)</a:t>
            </a:r>
          </a:p>
        </p:txBody>
      </p:sp>
      <p:sp>
        <p:nvSpPr>
          <p:cNvPr id="3" name="Text Placeholder 2"/>
          <p:cNvSpPr>
            <a:spLocks noGrp="1"/>
          </p:cNvSpPr>
          <p:nvPr>
            <p:ph type="body" sz="quarter" idx="11"/>
          </p:nvPr>
        </p:nvSpPr>
        <p:spPr/>
        <p:txBody>
          <a:bodyPr/>
          <a:lstStyle/>
          <a:p>
            <a:r>
              <a:rPr lang="en-US" dirty="0" smtClean="0"/>
              <a:t>FCC Form 470 Timing</a:t>
            </a:r>
            <a:endParaRPr lang="en-US" dirty="0"/>
          </a:p>
        </p:txBody>
      </p:sp>
      <p:sp>
        <p:nvSpPr>
          <p:cNvPr id="4" name="Text Placeholder 3"/>
          <p:cNvSpPr>
            <a:spLocks noGrp="1"/>
          </p:cNvSpPr>
          <p:nvPr>
            <p:ph type="body" sz="quarter" idx="12"/>
          </p:nvPr>
        </p:nvSpPr>
        <p:spPr>
          <a:xfrm>
            <a:off x="2133600" y="381000"/>
            <a:ext cx="6858000" cy="533400"/>
          </a:xfrm>
        </p:spPr>
        <p:txBody>
          <a:bodyPr/>
          <a:lstStyle/>
          <a:p>
            <a:r>
              <a:rPr lang="en-US" dirty="0"/>
              <a:t>FCC Forms 470 and 471 Misconceptions</a:t>
            </a:r>
          </a:p>
        </p:txBody>
      </p:sp>
    </p:spTree>
    <p:extLst>
      <p:ext uri="{BB962C8B-B14F-4D97-AF65-F5344CB8AC3E}">
        <p14:creationId xmlns:p14="http://schemas.microsoft.com/office/powerpoint/2010/main" val="32126593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marL="0" indent="0">
              <a:spcAft>
                <a:spcPts val="600"/>
              </a:spcAft>
              <a:buNone/>
            </a:pPr>
            <a:r>
              <a:rPr lang="en-US" sz="2800" i="1" dirty="0">
                <a:effectLst>
                  <a:outerShdw blurRad="38100" dist="38100" dir="2700000" algn="tl">
                    <a:srgbClr val="000000">
                      <a:alpha val="43137"/>
                    </a:srgbClr>
                  </a:outerShdw>
                </a:effectLst>
              </a:rPr>
              <a:t>Misconception</a:t>
            </a:r>
            <a:r>
              <a:rPr lang="en-US" sz="2800" i="1" dirty="0">
                <a:latin typeface="Stencil" pitchFamily="82" charset="0"/>
              </a:rPr>
              <a:t>: </a:t>
            </a:r>
            <a:r>
              <a:rPr lang="en-US" sz="2800" i="1" dirty="0"/>
              <a:t>I need to file an FCC Form </a:t>
            </a:r>
            <a:r>
              <a:rPr lang="en-US" sz="2800" i="1" dirty="0" smtClean="0"/>
              <a:t>470 every year.</a:t>
            </a:r>
            <a:endParaRPr lang="en-US" sz="2400" dirty="0" smtClean="0"/>
          </a:p>
          <a:p>
            <a:pPr marL="347472" lvl="0" indent="-347472">
              <a:spcAft>
                <a:spcPts val="600"/>
              </a:spcAft>
            </a:pPr>
            <a:r>
              <a:rPr lang="en-US" sz="2400" dirty="0" smtClean="0"/>
              <a:t>YES…</a:t>
            </a:r>
            <a:r>
              <a:rPr lang="en-US" sz="2400" dirty="0" smtClean="0">
                <a:solidFill>
                  <a:srgbClr val="000000"/>
                </a:solidFill>
              </a:rPr>
              <a:t> If you intend to purchase services </a:t>
            </a:r>
            <a:r>
              <a:rPr lang="en-US" sz="2400" dirty="0">
                <a:solidFill>
                  <a:srgbClr val="000000"/>
                </a:solidFill>
              </a:rPr>
              <a:t>under a tariffed or month-to-month </a:t>
            </a:r>
            <a:r>
              <a:rPr lang="en-US" sz="2400" dirty="0" smtClean="0">
                <a:solidFill>
                  <a:srgbClr val="000000"/>
                </a:solidFill>
              </a:rPr>
              <a:t>basis, </a:t>
            </a:r>
            <a:r>
              <a:rPr lang="en-US" sz="2400" dirty="0" smtClean="0"/>
              <a:t>you must post a new FCC Form 470 each year                     </a:t>
            </a:r>
            <a:r>
              <a:rPr lang="en-US" sz="2400" b="1" i="1" dirty="0" smtClean="0"/>
              <a:t>*However*</a:t>
            </a:r>
          </a:p>
          <a:p>
            <a:pPr marL="347472" lvl="0" indent="-347472">
              <a:spcAft>
                <a:spcPts val="600"/>
              </a:spcAft>
            </a:pPr>
            <a:r>
              <a:rPr lang="en-US" sz="2400" dirty="0" smtClean="0"/>
              <a:t>NO…If you have purchased services under a multi-year contract or a contract with voluntary extensions, you do not have to file a new FCC Form 470 for the life of the contract.</a:t>
            </a:r>
          </a:p>
          <a:p>
            <a:pPr marL="347472" lvl="0" indent="-347472">
              <a:spcAft>
                <a:spcPts val="600"/>
              </a:spcAft>
            </a:pPr>
            <a:r>
              <a:rPr lang="en-US" sz="2400" dirty="0" smtClean="0"/>
              <a:t>Remember: You MUST file an FCC Form 471 every year – even if you have a multi-year contract</a:t>
            </a:r>
          </a:p>
          <a:p>
            <a:pPr marL="347472" indent="-347472">
              <a:spcAft>
                <a:spcPts val="600"/>
              </a:spcAft>
            </a:pPr>
            <a:endParaRPr lang="en-US" dirty="0">
              <a:solidFill>
                <a:srgbClr val="FF0000"/>
              </a:solidFill>
            </a:endParaRPr>
          </a:p>
        </p:txBody>
      </p:sp>
      <p:sp>
        <p:nvSpPr>
          <p:cNvPr id="3" name="Text Placeholder 2"/>
          <p:cNvSpPr>
            <a:spLocks noGrp="1"/>
          </p:cNvSpPr>
          <p:nvPr>
            <p:ph type="body" sz="quarter" idx="11"/>
          </p:nvPr>
        </p:nvSpPr>
        <p:spPr/>
        <p:txBody>
          <a:bodyPr/>
          <a:lstStyle/>
          <a:p>
            <a:r>
              <a:rPr lang="en-US" dirty="0" smtClean="0"/>
              <a:t>Filing Multiple Forms</a:t>
            </a:r>
            <a:endParaRPr lang="en-US" dirty="0"/>
          </a:p>
        </p:txBody>
      </p:sp>
      <p:sp>
        <p:nvSpPr>
          <p:cNvPr id="4" name="Text Placeholder 3"/>
          <p:cNvSpPr>
            <a:spLocks noGrp="1"/>
          </p:cNvSpPr>
          <p:nvPr>
            <p:ph type="body" sz="quarter" idx="12"/>
          </p:nvPr>
        </p:nvSpPr>
        <p:spPr>
          <a:xfrm>
            <a:off x="1981200" y="381000"/>
            <a:ext cx="6858000" cy="533400"/>
          </a:xfrm>
        </p:spPr>
        <p:txBody>
          <a:bodyPr/>
          <a:lstStyle/>
          <a:p>
            <a:r>
              <a:rPr lang="en-US" dirty="0"/>
              <a:t>FCC Forms 470 and 471 Misconceptions</a:t>
            </a:r>
          </a:p>
        </p:txBody>
      </p:sp>
    </p:spTree>
    <p:extLst>
      <p:ext uri="{BB962C8B-B14F-4D97-AF65-F5344CB8AC3E}">
        <p14:creationId xmlns:p14="http://schemas.microsoft.com/office/powerpoint/2010/main" val="22995308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marL="0" indent="0">
              <a:spcAft>
                <a:spcPts val="600"/>
              </a:spcAft>
              <a:buNone/>
            </a:pPr>
            <a:r>
              <a:rPr lang="en-US" sz="2800" i="1" dirty="0" smtClean="0">
                <a:effectLst>
                  <a:outerShdw blurRad="38100" dist="38100" dir="2700000" algn="tl">
                    <a:srgbClr val="000000">
                      <a:alpha val="43137"/>
                    </a:srgbClr>
                  </a:outerShdw>
                </a:effectLst>
              </a:rPr>
              <a:t>Misconception</a:t>
            </a:r>
            <a:r>
              <a:rPr lang="en-US" sz="2800" i="1" dirty="0" smtClean="0">
                <a:latin typeface="Stencil" pitchFamily="82" charset="0"/>
              </a:rPr>
              <a:t>: </a:t>
            </a:r>
            <a:r>
              <a:rPr lang="en-US" sz="2800" i="1" dirty="0"/>
              <a:t>I can apply for P1 and P2 services on </a:t>
            </a:r>
            <a:r>
              <a:rPr lang="en-US" sz="2800" i="1" dirty="0" smtClean="0"/>
              <a:t>one </a:t>
            </a:r>
            <a:r>
              <a:rPr lang="en-US" sz="2800" i="1" dirty="0"/>
              <a:t>FCC </a:t>
            </a:r>
            <a:r>
              <a:rPr lang="en-US" sz="2800" i="1" dirty="0" smtClean="0"/>
              <a:t>Form 471</a:t>
            </a:r>
            <a:endParaRPr lang="en-US" dirty="0" smtClean="0">
              <a:solidFill>
                <a:srgbClr val="FF0000"/>
              </a:solidFill>
            </a:endParaRPr>
          </a:p>
          <a:p>
            <a:pPr marL="347472" indent="-347472">
              <a:spcAft>
                <a:spcPts val="600"/>
              </a:spcAft>
            </a:pPr>
            <a:r>
              <a:rPr lang="en-US" dirty="0" smtClean="0"/>
              <a:t>We recommend that you don’t. If P1 and P2 services are combined on the same FCC Form 471, USAC cannot issue commitments on the P1 services until a funding decision can be made on the P2 services</a:t>
            </a:r>
          </a:p>
          <a:p>
            <a:pPr marL="347472" indent="-347472">
              <a:spcAft>
                <a:spcPts val="600"/>
              </a:spcAft>
            </a:pPr>
            <a:r>
              <a:rPr lang="en-US" dirty="0" smtClean="0"/>
              <a:t>However, you don’t have to file P1 services from different providers on separate FCC Forms 471 – you can put them all on the same form, just on separate FRNs (same for P2)</a:t>
            </a:r>
          </a:p>
        </p:txBody>
      </p:sp>
      <p:sp>
        <p:nvSpPr>
          <p:cNvPr id="3" name="Text Placeholder 2"/>
          <p:cNvSpPr>
            <a:spLocks noGrp="1"/>
          </p:cNvSpPr>
          <p:nvPr>
            <p:ph type="body" sz="quarter" idx="11"/>
          </p:nvPr>
        </p:nvSpPr>
        <p:spPr/>
        <p:txBody>
          <a:bodyPr/>
          <a:lstStyle/>
          <a:p>
            <a:r>
              <a:rPr lang="en-US" dirty="0" smtClean="0"/>
              <a:t>Filing Multiple Forms</a:t>
            </a:r>
            <a:endParaRPr lang="en-US" dirty="0"/>
          </a:p>
        </p:txBody>
      </p:sp>
      <p:sp>
        <p:nvSpPr>
          <p:cNvPr id="4" name="Text Placeholder 3"/>
          <p:cNvSpPr>
            <a:spLocks noGrp="1"/>
          </p:cNvSpPr>
          <p:nvPr>
            <p:ph type="body" sz="quarter" idx="12"/>
          </p:nvPr>
        </p:nvSpPr>
        <p:spPr>
          <a:xfrm>
            <a:off x="1981200" y="381000"/>
            <a:ext cx="6858000" cy="533400"/>
          </a:xfrm>
        </p:spPr>
        <p:txBody>
          <a:bodyPr/>
          <a:lstStyle/>
          <a:p>
            <a:r>
              <a:rPr lang="en-US" dirty="0"/>
              <a:t>FCC Forms 470 and 471 Misconceptions</a:t>
            </a:r>
          </a:p>
        </p:txBody>
      </p:sp>
    </p:spTree>
    <p:extLst>
      <p:ext uri="{BB962C8B-B14F-4D97-AF65-F5344CB8AC3E}">
        <p14:creationId xmlns:p14="http://schemas.microsoft.com/office/powerpoint/2010/main" val="15057922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209800"/>
            <a:ext cx="7848600" cy="4038600"/>
          </a:xfrm>
        </p:spPr>
        <p:txBody>
          <a:bodyPr/>
          <a:lstStyle/>
          <a:p>
            <a:pPr marL="0" lvl="1" indent="0">
              <a:spcAft>
                <a:spcPts val="600"/>
              </a:spcAft>
              <a:buNone/>
            </a:pPr>
            <a:r>
              <a:rPr lang="en-US" sz="2400" i="1" dirty="0" smtClean="0">
                <a:effectLst>
                  <a:outerShdw blurRad="38100" dist="38100" dir="2700000" algn="tl">
                    <a:srgbClr val="000000">
                      <a:alpha val="43137"/>
                    </a:srgbClr>
                  </a:outerShdw>
                </a:effectLst>
              </a:rPr>
              <a:t>Misconceptions</a:t>
            </a:r>
            <a:r>
              <a:rPr lang="en-US" sz="2400" i="1" dirty="0" smtClean="0">
                <a:latin typeface="Stencil" pitchFamily="82" charset="0"/>
              </a:rPr>
              <a:t>: </a:t>
            </a:r>
            <a:r>
              <a:rPr lang="en-US" sz="2400" i="1" dirty="0"/>
              <a:t>A</a:t>
            </a:r>
            <a:r>
              <a:rPr lang="en-US" sz="2400" i="1" dirty="0" smtClean="0"/>
              <a:t>ll my students or patrons at my entity are impoverished so I can claim a 90% discount level, and I’m rural because I can see cows from my office window</a:t>
            </a:r>
          </a:p>
          <a:p>
            <a:pPr marL="342900" lvl="1" indent="-342900">
              <a:spcAft>
                <a:spcPts val="600"/>
              </a:spcAft>
              <a:buFont typeface="Arial" charset="0"/>
              <a:buChar char="•"/>
            </a:pPr>
            <a:r>
              <a:rPr lang="en-US" dirty="0" smtClean="0"/>
              <a:t>Wrong and wrong.</a:t>
            </a:r>
          </a:p>
          <a:p>
            <a:pPr marL="742950" lvl="2" indent="-342900">
              <a:spcAft>
                <a:spcPts val="600"/>
              </a:spcAft>
              <a:buFont typeface="Arial" charset="0"/>
              <a:buChar char="•"/>
            </a:pPr>
            <a:r>
              <a:rPr lang="en-US" dirty="0" smtClean="0"/>
              <a:t>Use National School Lunch Program numbers or an </a:t>
            </a:r>
            <a:r>
              <a:rPr lang="en-US" dirty="0" smtClean="0">
                <a:hlinkClick r:id="rId2"/>
              </a:rPr>
              <a:t>alternate discount mechanism</a:t>
            </a:r>
            <a:r>
              <a:rPr lang="en-US" dirty="0" smtClean="0"/>
              <a:t> to determine your discount, and </a:t>
            </a:r>
            <a:r>
              <a:rPr lang="en-US" b="1" i="1" dirty="0" smtClean="0"/>
              <a:t>retain your documentation</a:t>
            </a:r>
          </a:p>
          <a:p>
            <a:pPr marL="742950" lvl="2" indent="-342900">
              <a:spcAft>
                <a:spcPts val="600"/>
              </a:spcAft>
              <a:buFont typeface="Arial" charset="0"/>
              <a:buChar char="•"/>
            </a:pPr>
            <a:r>
              <a:rPr lang="en-US" dirty="0" smtClean="0"/>
              <a:t>Use the </a:t>
            </a:r>
            <a:r>
              <a:rPr lang="en-US" dirty="0" smtClean="0">
                <a:hlinkClick r:id="rId3"/>
              </a:rPr>
              <a:t>urban/rural status</a:t>
            </a:r>
            <a:r>
              <a:rPr lang="en-US" dirty="0" smtClean="0"/>
              <a:t> to determine your status</a:t>
            </a:r>
          </a:p>
          <a:p>
            <a:pPr marL="742950" lvl="2" indent="-342900">
              <a:spcAft>
                <a:spcPts val="600"/>
              </a:spcAft>
              <a:buFont typeface="Arial" charset="0"/>
              <a:buChar char="•"/>
            </a:pPr>
            <a:r>
              <a:rPr lang="en-US" dirty="0"/>
              <a:t>Use the </a:t>
            </a:r>
            <a:r>
              <a:rPr lang="en-US" dirty="0">
                <a:hlinkClick r:id="rId4"/>
              </a:rPr>
              <a:t>discount </a:t>
            </a:r>
            <a:r>
              <a:rPr lang="en-US" dirty="0" smtClean="0">
                <a:hlinkClick r:id="rId4"/>
              </a:rPr>
              <a:t>matrix</a:t>
            </a:r>
            <a:r>
              <a:rPr lang="en-US" dirty="0" smtClean="0"/>
              <a:t> to determine your discount</a:t>
            </a:r>
          </a:p>
          <a:p>
            <a:pPr marL="342900" lvl="1" indent="-342900">
              <a:spcAft>
                <a:spcPts val="600"/>
              </a:spcAft>
              <a:buFont typeface="Arial" charset="0"/>
              <a:buChar char="•"/>
            </a:pPr>
            <a:endParaRPr lang="en-US" dirty="0">
              <a:solidFill>
                <a:srgbClr val="FF0000"/>
              </a:solidFill>
            </a:endParaRPr>
          </a:p>
        </p:txBody>
      </p:sp>
      <p:sp>
        <p:nvSpPr>
          <p:cNvPr id="3" name="Text Placeholder 2"/>
          <p:cNvSpPr>
            <a:spLocks noGrp="1"/>
          </p:cNvSpPr>
          <p:nvPr>
            <p:ph type="body" sz="quarter" idx="11"/>
          </p:nvPr>
        </p:nvSpPr>
        <p:spPr/>
        <p:txBody>
          <a:bodyPr/>
          <a:lstStyle/>
          <a:p>
            <a:r>
              <a:rPr lang="en-US" dirty="0" smtClean="0"/>
              <a:t>Discount Calculations</a:t>
            </a:r>
            <a:endParaRPr lang="en-US" dirty="0"/>
          </a:p>
        </p:txBody>
      </p:sp>
      <p:sp>
        <p:nvSpPr>
          <p:cNvPr id="4" name="Text Placeholder 3"/>
          <p:cNvSpPr>
            <a:spLocks noGrp="1"/>
          </p:cNvSpPr>
          <p:nvPr>
            <p:ph type="body" sz="quarter" idx="12"/>
          </p:nvPr>
        </p:nvSpPr>
        <p:spPr>
          <a:xfrm>
            <a:off x="1600200" y="381000"/>
            <a:ext cx="7162800" cy="533400"/>
          </a:xfrm>
        </p:spPr>
        <p:txBody>
          <a:bodyPr/>
          <a:lstStyle/>
          <a:p>
            <a:r>
              <a:rPr lang="en-US" dirty="0"/>
              <a:t>FCC Forms 470 and 471 Misconceptions</a:t>
            </a:r>
          </a:p>
        </p:txBody>
      </p:sp>
    </p:spTree>
    <p:extLst>
      <p:ext uri="{BB962C8B-B14F-4D97-AF65-F5344CB8AC3E}">
        <p14:creationId xmlns:p14="http://schemas.microsoft.com/office/powerpoint/2010/main" val="28077386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1905000"/>
            <a:ext cx="8229600" cy="4419600"/>
          </a:xfrm>
        </p:spPr>
        <p:txBody>
          <a:bodyPr/>
          <a:lstStyle/>
          <a:p>
            <a:pPr marL="0" lvl="1" indent="0">
              <a:spcAft>
                <a:spcPts val="600"/>
              </a:spcAft>
              <a:buNone/>
              <a:defRPr/>
            </a:pPr>
            <a:r>
              <a:rPr lang="en-US" i="1" dirty="0">
                <a:effectLst>
                  <a:outerShdw blurRad="38100" dist="38100" dir="2700000" algn="tl">
                    <a:srgbClr val="000000">
                      <a:alpha val="43137"/>
                    </a:srgbClr>
                  </a:outerShdw>
                </a:effectLst>
              </a:rPr>
              <a:t>Misconception</a:t>
            </a:r>
            <a:r>
              <a:rPr lang="en-US" i="1" dirty="0">
                <a:latin typeface="Stencil" pitchFamily="82" charset="0"/>
              </a:rPr>
              <a:t>: </a:t>
            </a:r>
            <a:r>
              <a:rPr lang="en-US" i="1" dirty="0" smtClean="0">
                <a:latin typeface="Stencil" pitchFamily="82" charset="0"/>
              </a:rPr>
              <a:t> </a:t>
            </a:r>
            <a:r>
              <a:rPr lang="en-US" i="1" dirty="0" smtClean="0"/>
              <a:t>I’m new to E-rate and don’t understand the forms, so I can just copy information from the FCC Forms 470 and 471 my entity filed last year that USAC approved.</a:t>
            </a:r>
          </a:p>
          <a:p>
            <a:pPr marL="0" lvl="1" indent="0">
              <a:spcAft>
                <a:spcPts val="600"/>
              </a:spcAft>
              <a:buNone/>
              <a:defRPr/>
            </a:pPr>
            <a:endParaRPr lang="en-US" dirty="0" smtClean="0">
              <a:solidFill>
                <a:srgbClr val="FF0000"/>
              </a:solidFill>
            </a:endParaRPr>
          </a:p>
          <a:p>
            <a:pPr marL="342900" lvl="1" indent="-342900">
              <a:spcAft>
                <a:spcPts val="600"/>
              </a:spcAft>
              <a:buFont typeface="Arial" pitchFamily="34" charset="0"/>
              <a:buChar char="•"/>
              <a:defRPr/>
            </a:pPr>
            <a:r>
              <a:rPr lang="en-US" dirty="0" smtClean="0"/>
              <a:t>Don’t do this without making sure the information is accurate. Copying information from a past year’s forms could result in inaccurate or dated information.</a:t>
            </a:r>
          </a:p>
          <a:p>
            <a:pPr marL="342900" lvl="1" indent="-342900">
              <a:spcAft>
                <a:spcPts val="600"/>
              </a:spcAft>
              <a:buFont typeface="Arial" pitchFamily="34" charset="0"/>
              <a:buChar char="•"/>
              <a:defRPr/>
            </a:pPr>
            <a:r>
              <a:rPr lang="en-US" dirty="0" smtClean="0">
                <a:hlinkClick r:id="rId2"/>
              </a:rPr>
              <a:t>Eligible services</a:t>
            </a:r>
            <a:r>
              <a:rPr lang="en-US" dirty="0"/>
              <a:t>,</a:t>
            </a:r>
            <a:r>
              <a:rPr lang="en-US" dirty="0" smtClean="0"/>
              <a:t> entities, costs, discount levels, and other data entered on program forms should be carefully reviewed each funding year.</a:t>
            </a:r>
          </a:p>
          <a:p>
            <a:pPr marL="342900" lvl="1" indent="-342900">
              <a:spcAft>
                <a:spcPts val="600"/>
              </a:spcAft>
              <a:buFont typeface="Arial" pitchFamily="34" charset="0"/>
              <a:buChar char="•"/>
              <a:defRPr/>
            </a:pPr>
            <a:endParaRPr lang="en-US" dirty="0">
              <a:solidFill>
                <a:srgbClr val="FF0000"/>
              </a:solidFill>
            </a:endParaRPr>
          </a:p>
        </p:txBody>
      </p:sp>
      <p:sp>
        <p:nvSpPr>
          <p:cNvPr id="3" name="Text Placeholder 2"/>
          <p:cNvSpPr>
            <a:spLocks noGrp="1"/>
          </p:cNvSpPr>
          <p:nvPr>
            <p:ph type="body" sz="quarter" idx="11"/>
          </p:nvPr>
        </p:nvSpPr>
        <p:spPr>
          <a:xfrm>
            <a:off x="457200" y="1371600"/>
            <a:ext cx="8229600" cy="609600"/>
          </a:xfrm>
        </p:spPr>
        <p:txBody>
          <a:bodyPr/>
          <a:lstStyle/>
          <a:p>
            <a:r>
              <a:rPr lang="en-US" dirty="0" smtClean="0"/>
              <a:t>Transitional Errors</a:t>
            </a:r>
            <a:endParaRPr lang="en-US" dirty="0"/>
          </a:p>
        </p:txBody>
      </p:sp>
      <p:sp>
        <p:nvSpPr>
          <p:cNvPr id="4" name="Text Placeholder 3"/>
          <p:cNvSpPr>
            <a:spLocks noGrp="1"/>
          </p:cNvSpPr>
          <p:nvPr>
            <p:ph type="body" sz="quarter" idx="12"/>
          </p:nvPr>
        </p:nvSpPr>
        <p:spPr>
          <a:xfrm>
            <a:off x="1981200" y="381000"/>
            <a:ext cx="6934200" cy="533400"/>
          </a:xfrm>
        </p:spPr>
        <p:txBody>
          <a:bodyPr/>
          <a:lstStyle/>
          <a:p>
            <a:r>
              <a:rPr lang="en-US" dirty="0"/>
              <a:t>FCC Forms 470 and 471 Misconceptions</a:t>
            </a:r>
          </a:p>
        </p:txBody>
      </p:sp>
    </p:spTree>
    <p:extLst>
      <p:ext uri="{BB962C8B-B14F-4D97-AF65-F5344CB8AC3E}">
        <p14:creationId xmlns:p14="http://schemas.microsoft.com/office/powerpoint/2010/main" val="33375562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1905000"/>
            <a:ext cx="8229600" cy="4419600"/>
          </a:xfrm>
        </p:spPr>
        <p:txBody>
          <a:bodyPr/>
          <a:lstStyle/>
          <a:p>
            <a:pPr marL="0" lvl="1" indent="0">
              <a:spcAft>
                <a:spcPts val="600"/>
              </a:spcAft>
              <a:buNone/>
              <a:defRPr/>
            </a:pPr>
            <a:r>
              <a:rPr lang="en-US" sz="2400" i="1" dirty="0" smtClean="0">
                <a:effectLst>
                  <a:outerShdw blurRad="38100" dist="38100" dir="2700000" algn="tl">
                    <a:srgbClr val="000000">
                      <a:alpha val="43137"/>
                    </a:srgbClr>
                  </a:outerShdw>
                </a:effectLst>
              </a:rPr>
              <a:t>Misconception</a:t>
            </a:r>
            <a:r>
              <a:rPr lang="en-US" sz="2400" i="1" dirty="0">
                <a:latin typeface="Stencil" pitchFamily="82" charset="0"/>
              </a:rPr>
              <a:t>: </a:t>
            </a:r>
            <a:r>
              <a:rPr lang="en-US" sz="2400" i="1" dirty="0">
                <a:solidFill>
                  <a:srgbClr val="000000"/>
                </a:solidFill>
              </a:rPr>
              <a:t>I’m new to E-rate and I don’t have a PIN, </a:t>
            </a:r>
            <a:r>
              <a:rPr lang="en-US" sz="2400" i="1" dirty="0" smtClean="0">
                <a:solidFill>
                  <a:srgbClr val="000000"/>
                </a:solidFill>
              </a:rPr>
              <a:t>so </a:t>
            </a:r>
            <a:r>
              <a:rPr lang="en-US" sz="2400" i="1" dirty="0"/>
              <a:t>I’ll call </a:t>
            </a:r>
            <a:r>
              <a:rPr lang="en-US" sz="2400" i="1" dirty="0" smtClean="0"/>
              <a:t>the Client Service Bureau </a:t>
            </a:r>
            <a:r>
              <a:rPr lang="en-US" sz="2400" i="1" dirty="0"/>
              <a:t>and request </a:t>
            </a:r>
            <a:r>
              <a:rPr lang="en-US" sz="2400" i="1" dirty="0" smtClean="0"/>
              <a:t>one; or </a:t>
            </a:r>
            <a:r>
              <a:rPr lang="en-US" sz="2400" i="1" dirty="0" smtClean="0">
                <a:solidFill>
                  <a:srgbClr val="000000"/>
                </a:solidFill>
              </a:rPr>
              <a:t>I’ll just use the PIN from my </a:t>
            </a:r>
            <a:r>
              <a:rPr lang="en-US" sz="2400" i="1" dirty="0">
                <a:solidFill>
                  <a:srgbClr val="000000"/>
                </a:solidFill>
              </a:rPr>
              <a:t>former boss’s PIN </a:t>
            </a:r>
            <a:r>
              <a:rPr lang="en-US" sz="2400" i="1" dirty="0" smtClean="0">
                <a:solidFill>
                  <a:srgbClr val="000000"/>
                </a:solidFill>
              </a:rPr>
              <a:t>mailer.</a:t>
            </a:r>
            <a:endParaRPr lang="en-US" sz="2400" dirty="0" smtClean="0"/>
          </a:p>
          <a:p>
            <a:pPr lvl="0"/>
            <a:r>
              <a:rPr lang="en-US" sz="2400" dirty="0" smtClean="0">
                <a:solidFill>
                  <a:srgbClr val="000000"/>
                </a:solidFill>
              </a:rPr>
              <a:t>Wrong. PINs </a:t>
            </a:r>
            <a:r>
              <a:rPr lang="en-US" sz="2400" dirty="0">
                <a:solidFill>
                  <a:srgbClr val="000000"/>
                </a:solidFill>
              </a:rPr>
              <a:t>cannot be requested.  </a:t>
            </a:r>
            <a:r>
              <a:rPr lang="en-US" sz="2400" dirty="0" smtClean="0">
                <a:solidFill>
                  <a:srgbClr val="000000"/>
                </a:solidFill>
              </a:rPr>
              <a:t>An </a:t>
            </a:r>
            <a:r>
              <a:rPr lang="en-US" sz="2400" dirty="0">
                <a:solidFill>
                  <a:srgbClr val="000000"/>
                </a:solidFill>
              </a:rPr>
              <a:t>authorized person who does not have a PIN must file an FCC Form 470, 471, or 486 on paper – or file online and submit a paper certification page – before USAC can issue a PIN to that authorized person</a:t>
            </a:r>
            <a:r>
              <a:rPr lang="en-US" sz="2400" dirty="0" smtClean="0">
                <a:solidFill>
                  <a:srgbClr val="000000"/>
                </a:solidFill>
              </a:rPr>
              <a:t>.</a:t>
            </a:r>
            <a:endParaRPr lang="en-US" sz="2400" dirty="0" smtClean="0"/>
          </a:p>
          <a:p>
            <a:pPr marL="342900" lvl="1" indent="-342900">
              <a:buFont typeface="Arial" pitchFamily="34" charset="0"/>
              <a:buChar char="•"/>
            </a:pPr>
            <a:r>
              <a:rPr lang="en-US" sz="2400" dirty="0" smtClean="0"/>
              <a:t>Even more wrong. PINs are considered equivalent to a handwritten signature and are specific both to an authorized person and to a Billed Entity.  Don’t use them interchangeably between authorized persons or Billed Entities. </a:t>
            </a:r>
          </a:p>
          <a:p>
            <a:endParaRPr lang="en-US" sz="2400" dirty="0"/>
          </a:p>
          <a:p>
            <a:endParaRPr lang="en-US" sz="2400" dirty="0"/>
          </a:p>
        </p:txBody>
      </p:sp>
      <p:sp>
        <p:nvSpPr>
          <p:cNvPr id="3" name="Text Placeholder 2"/>
          <p:cNvSpPr>
            <a:spLocks noGrp="1"/>
          </p:cNvSpPr>
          <p:nvPr>
            <p:ph type="body" sz="quarter" idx="11"/>
          </p:nvPr>
        </p:nvSpPr>
        <p:spPr>
          <a:xfrm>
            <a:off x="457200" y="1371600"/>
            <a:ext cx="8229600" cy="609600"/>
          </a:xfrm>
        </p:spPr>
        <p:txBody>
          <a:bodyPr/>
          <a:lstStyle/>
          <a:p>
            <a:r>
              <a:rPr lang="en-US" dirty="0" smtClean="0"/>
              <a:t>Transitional Errors (PINs)</a:t>
            </a:r>
            <a:endParaRPr lang="en-US" dirty="0"/>
          </a:p>
        </p:txBody>
      </p:sp>
      <p:sp>
        <p:nvSpPr>
          <p:cNvPr id="4" name="Text Placeholder 3"/>
          <p:cNvSpPr>
            <a:spLocks noGrp="1"/>
          </p:cNvSpPr>
          <p:nvPr>
            <p:ph type="body" sz="quarter" idx="12"/>
          </p:nvPr>
        </p:nvSpPr>
        <p:spPr>
          <a:xfrm>
            <a:off x="1981200" y="381000"/>
            <a:ext cx="6934200" cy="533400"/>
          </a:xfrm>
        </p:spPr>
        <p:txBody>
          <a:bodyPr/>
          <a:lstStyle/>
          <a:p>
            <a:r>
              <a:rPr lang="en-US" dirty="0"/>
              <a:t>FCC Forms 470 and 471 Misconceptions</a:t>
            </a:r>
          </a:p>
        </p:txBody>
      </p:sp>
    </p:spTree>
    <p:extLst>
      <p:ext uri="{BB962C8B-B14F-4D97-AF65-F5344CB8AC3E}">
        <p14:creationId xmlns:p14="http://schemas.microsoft.com/office/powerpoint/2010/main" val="68152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304800" y="2667000"/>
            <a:ext cx="8763000" cy="838200"/>
          </a:xfrm>
        </p:spPr>
        <p:txBody>
          <a:bodyPr/>
          <a:lstStyle/>
          <a:p>
            <a:r>
              <a:rPr lang="en-US" dirty="0"/>
              <a:t>Myths and Misconceptions Debunked</a:t>
            </a:r>
          </a:p>
          <a:p>
            <a:endParaRPr lang="en-US" dirty="0"/>
          </a:p>
        </p:txBody>
      </p:sp>
      <p:sp>
        <p:nvSpPr>
          <p:cNvPr id="6" name="Text Placeholder 5"/>
          <p:cNvSpPr>
            <a:spLocks noGrp="1"/>
          </p:cNvSpPr>
          <p:nvPr>
            <p:ph type="body" sz="quarter" idx="11"/>
          </p:nvPr>
        </p:nvSpPr>
        <p:spPr>
          <a:xfrm>
            <a:off x="228600" y="3505200"/>
            <a:ext cx="8610600" cy="838200"/>
          </a:xfrm>
        </p:spPr>
        <p:txBody>
          <a:bodyPr/>
          <a:lstStyle/>
          <a:p>
            <a:pPr>
              <a:spcAft>
                <a:spcPts val="600"/>
              </a:spcAft>
            </a:pPr>
            <a:r>
              <a:rPr lang="en-US" dirty="0"/>
              <a:t>Competitive Bidding and Contracts Misconceptions</a:t>
            </a:r>
          </a:p>
          <a:p>
            <a:pPr>
              <a:spcAft>
                <a:spcPts val="600"/>
              </a:spcAft>
            </a:pPr>
            <a:endParaRPr lang="en-US" dirty="0"/>
          </a:p>
        </p:txBody>
      </p:sp>
    </p:spTree>
    <p:extLst>
      <p:ext uri="{BB962C8B-B14F-4D97-AF65-F5344CB8AC3E}">
        <p14:creationId xmlns:p14="http://schemas.microsoft.com/office/powerpoint/2010/main" val="20655570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133600"/>
            <a:ext cx="8229600" cy="4191000"/>
          </a:xfrm>
          <a:prstGeom prst="rect">
            <a:avLst/>
          </a:prstGeom>
        </p:spPr>
        <p:txBody>
          <a:bodyPr/>
          <a:lstStyle/>
          <a:p>
            <a:pPr>
              <a:spcAft>
                <a:spcPts val="600"/>
              </a:spcAft>
            </a:pPr>
            <a:r>
              <a:rPr lang="en-US" dirty="0" smtClean="0"/>
              <a:t>Technology planning misconceptions</a:t>
            </a:r>
          </a:p>
          <a:p>
            <a:pPr>
              <a:spcAft>
                <a:spcPts val="600"/>
              </a:spcAft>
            </a:pPr>
            <a:r>
              <a:rPr lang="en-US" dirty="0" smtClean="0"/>
              <a:t>Eligible services myths</a:t>
            </a:r>
          </a:p>
          <a:p>
            <a:pPr lvl="0">
              <a:spcAft>
                <a:spcPts val="600"/>
              </a:spcAft>
            </a:pPr>
            <a:r>
              <a:rPr lang="en-US" dirty="0" smtClean="0">
                <a:solidFill>
                  <a:prstClr val="black"/>
                </a:solidFill>
              </a:rPr>
              <a:t>FCC Forms 470 and 471 misconceptions</a:t>
            </a:r>
            <a:endParaRPr lang="en-US" dirty="0" smtClean="0"/>
          </a:p>
          <a:p>
            <a:pPr>
              <a:spcAft>
                <a:spcPts val="600"/>
              </a:spcAft>
            </a:pPr>
            <a:r>
              <a:rPr lang="en-US" dirty="0" smtClean="0"/>
              <a:t>Competitive </a:t>
            </a:r>
            <a:r>
              <a:rPr lang="en-US" dirty="0"/>
              <a:t>bidding </a:t>
            </a:r>
            <a:r>
              <a:rPr lang="en-US" dirty="0" smtClean="0"/>
              <a:t>and contracts misconceptions</a:t>
            </a:r>
            <a:endParaRPr lang="en-US" dirty="0"/>
          </a:p>
          <a:p>
            <a:pPr>
              <a:spcAft>
                <a:spcPts val="600"/>
              </a:spcAft>
            </a:pPr>
            <a:r>
              <a:rPr lang="en-US" dirty="0" smtClean="0"/>
              <a:t>PIA myths and misconceptions</a:t>
            </a:r>
            <a:endParaRPr lang="en-US" dirty="0"/>
          </a:p>
          <a:p>
            <a:pPr>
              <a:spcAft>
                <a:spcPts val="600"/>
              </a:spcAft>
            </a:pPr>
            <a:r>
              <a:rPr lang="en-US" dirty="0" smtClean="0"/>
              <a:t>FCC Form 486 and Invoicing misconceptions</a:t>
            </a:r>
            <a:endParaRPr lang="en-US" dirty="0"/>
          </a:p>
          <a:p>
            <a:pPr>
              <a:spcAft>
                <a:spcPts val="600"/>
              </a:spcAft>
            </a:pPr>
            <a:r>
              <a:rPr lang="en-US" dirty="0" smtClean="0"/>
              <a:t>Post-commitment misconceptions</a:t>
            </a:r>
            <a:endParaRPr lang="en-US" dirty="0"/>
          </a:p>
          <a:p>
            <a:endParaRPr lang="en-US" dirty="0"/>
          </a:p>
        </p:txBody>
      </p:sp>
      <p:sp>
        <p:nvSpPr>
          <p:cNvPr id="3" name="Text Placeholder 2"/>
          <p:cNvSpPr>
            <a:spLocks noGrp="1"/>
          </p:cNvSpPr>
          <p:nvPr>
            <p:ph type="body" sz="quarter" idx="11"/>
          </p:nvPr>
        </p:nvSpPr>
        <p:spPr>
          <a:prstGeom prst="rect">
            <a:avLst/>
          </a:prstGeom>
        </p:spPr>
        <p:txBody>
          <a:bodyPr/>
          <a:lstStyle/>
          <a:p>
            <a:r>
              <a:rPr lang="en-US" dirty="0"/>
              <a:t>Overview</a:t>
            </a:r>
          </a:p>
        </p:txBody>
      </p:sp>
      <p:sp>
        <p:nvSpPr>
          <p:cNvPr id="4" name="Text Placeholder 3"/>
          <p:cNvSpPr>
            <a:spLocks noGrp="1"/>
          </p:cNvSpPr>
          <p:nvPr>
            <p:ph type="body" sz="quarter" idx="12"/>
          </p:nvPr>
        </p:nvSpPr>
        <p:spPr>
          <a:prstGeom prst="rect">
            <a:avLst/>
          </a:prstGeom>
        </p:spPr>
        <p:txBody>
          <a:bodyPr/>
          <a:lstStyle/>
          <a:p>
            <a:r>
              <a:rPr lang="en-US" dirty="0"/>
              <a:t>Myths and Misconceptions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marL="0" indent="0">
              <a:buNone/>
            </a:pPr>
            <a:r>
              <a:rPr lang="en-US" i="1" dirty="0">
                <a:effectLst>
                  <a:outerShdw blurRad="38100" dist="38100" dir="2700000" algn="tl">
                    <a:srgbClr val="000000">
                      <a:alpha val="43137"/>
                    </a:srgbClr>
                  </a:outerShdw>
                </a:effectLst>
              </a:rPr>
              <a:t>Myth</a:t>
            </a:r>
            <a:r>
              <a:rPr lang="en-US" i="1" dirty="0">
                <a:latin typeface="Stencil" pitchFamily="82" charset="0"/>
              </a:rPr>
              <a:t>: </a:t>
            </a:r>
            <a:r>
              <a:rPr lang="en-US" i="1" dirty="0" smtClean="0"/>
              <a:t>My state posted an FCC Form 470 and signed contracts with three service providers as a result. I can just pick any one of the three to complete my FCC Form 471.</a:t>
            </a:r>
            <a:endParaRPr lang="en-US" dirty="0" smtClean="0"/>
          </a:p>
          <a:p>
            <a:r>
              <a:rPr lang="en-US" dirty="0" smtClean="0"/>
              <a:t>Wrong. You </a:t>
            </a:r>
            <a:r>
              <a:rPr lang="en-US" dirty="0"/>
              <a:t>must </a:t>
            </a:r>
            <a:r>
              <a:rPr lang="en-US" dirty="0">
                <a:hlinkClick r:id="rId2"/>
              </a:rPr>
              <a:t>conduct a bid evaluation</a:t>
            </a:r>
            <a:r>
              <a:rPr lang="en-US" dirty="0"/>
              <a:t> for all </a:t>
            </a:r>
            <a:r>
              <a:rPr lang="en-US" dirty="0" smtClean="0"/>
              <a:t>three service providers </a:t>
            </a:r>
            <a:r>
              <a:rPr lang="en-US" dirty="0"/>
              <a:t>able to provide services </a:t>
            </a:r>
            <a:r>
              <a:rPr lang="en-US" dirty="0" smtClean="0"/>
              <a:t>under </a:t>
            </a:r>
            <a:r>
              <a:rPr lang="en-US" dirty="0"/>
              <a:t>these contracts (a “mini-bid</a:t>
            </a:r>
            <a:r>
              <a:rPr lang="en-US" dirty="0" smtClean="0"/>
              <a:t>”) and choose the most cost-effective solution. </a:t>
            </a:r>
          </a:p>
          <a:p>
            <a:r>
              <a:rPr lang="en-US" dirty="0" smtClean="0"/>
              <a:t>However, you don’t </a:t>
            </a:r>
            <a:r>
              <a:rPr lang="en-US" dirty="0"/>
              <a:t>need to post an FCC Form 470 </a:t>
            </a:r>
            <a:r>
              <a:rPr lang="en-US" dirty="0" smtClean="0"/>
              <a:t>just to </a:t>
            </a:r>
            <a:r>
              <a:rPr lang="en-US" dirty="0"/>
              <a:t>conduct </a:t>
            </a:r>
            <a:r>
              <a:rPr lang="en-US" dirty="0" smtClean="0"/>
              <a:t>this mini-bid.</a:t>
            </a:r>
            <a:endParaRPr lang="en-US" dirty="0"/>
          </a:p>
        </p:txBody>
      </p:sp>
      <p:sp>
        <p:nvSpPr>
          <p:cNvPr id="3" name="Text Placeholder 2"/>
          <p:cNvSpPr>
            <a:spLocks noGrp="1"/>
          </p:cNvSpPr>
          <p:nvPr>
            <p:ph type="body" sz="quarter" idx="11"/>
          </p:nvPr>
        </p:nvSpPr>
        <p:spPr/>
        <p:txBody>
          <a:bodyPr/>
          <a:lstStyle/>
          <a:p>
            <a:r>
              <a:rPr lang="en-US" dirty="0" smtClean="0"/>
              <a:t>State Master Contracts</a:t>
            </a:r>
            <a:endParaRPr lang="en-US" dirty="0"/>
          </a:p>
        </p:txBody>
      </p:sp>
      <p:sp>
        <p:nvSpPr>
          <p:cNvPr id="4" name="Text Placeholder 3"/>
          <p:cNvSpPr>
            <a:spLocks noGrp="1"/>
          </p:cNvSpPr>
          <p:nvPr>
            <p:ph type="body" sz="quarter" idx="12"/>
          </p:nvPr>
        </p:nvSpPr>
        <p:spPr>
          <a:xfrm>
            <a:off x="2133600" y="381000"/>
            <a:ext cx="6553200" cy="533400"/>
          </a:xfrm>
        </p:spPr>
        <p:txBody>
          <a:bodyPr/>
          <a:lstStyle/>
          <a:p>
            <a:pPr>
              <a:spcAft>
                <a:spcPts val="600"/>
              </a:spcAft>
            </a:pPr>
            <a:r>
              <a:rPr lang="en-US" dirty="0"/>
              <a:t>Competitive Bidding and Contracts Misconceptions</a:t>
            </a:r>
          </a:p>
        </p:txBody>
      </p:sp>
    </p:spTree>
    <p:extLst>
      <p:ext uri="{BB962C8B-B14F-4D97-AF65-F5344CB8AC3E}">
        <p14:creationId xmlns:p14="http://schemas.microsoft.com/office/powerpoint/2010/main" val="41664857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marL="0" indent="0">
              <a:spcAft>
                <a:spcPts val="600"/>
              </a:spcAft>
              <a:buNone/>
            </a:pPr>
            <a:r>
              <a:rPr lang="en-US" sz="2400" i="1" dirty="0" smtClean="0">
                <a:effectLst>
                  <a:outerShdw blurRad="38100" dist="38100" dir="2700000" algn="tl">
                    <a:srgbClr val="000000">
                      <a:alpha val="43137"/>
                    </a:srgbClr>
                  </a:outerShdw>
                </a:effectLst>
              </a:rPr>
              <a:t>Myth</a:t>
            </a:r>
            <a:r>
              <a:rPr lang="en-US" sz="2400" i="1" dirty="0" smtClean="0">
                <a:latin typeface="Stencil" pitchFamily="82" charset="0"/>
              </a:rPr>
              <a:t>: </a:t>
            </a:r>
            <a:r>
              <a:rPr lang="en-US" sz="2400" i="1" dirty="0" smtClean="0"/>
              <a:t>There is only one service provider who serves my region, so I can just claim sole source and not bother with a competitive bidding process.</a:t>
            </a:r>
            <a:endParaRPr lang="en-US" sz="2400" dirty="0">
              <a:solidFill>
                <a:srgbClr val="FF0000"/>
              </a:solidFill>
            </a:endParaRPr>
          </a:p>
          <a:p>
            <a:pPr marL="347472" indent="-347472">
              <a:spcAft>
                <a:spcPts val="600"/>
              </a:spcAft>
            </a:pPr>
            <a:r>
              <a:rPr lang="en-US" sz="2400" dirty="0" smtClean="0"/>
              <a:t>Wrong. The </a:t>
            </a:r>
            <a:r>
              <a:rPr lang="en-US" sz="2400" dirty="0" smtClean="0">
                <a:hlinkClick r:id="rId2"/>
              </a:rPr>
              <a:t>28-day waiting period</a:t>
            </a:r>
            <a:r>
              <a:rPr lang="en-US" sz="2400" dirty="0"/>
              <a:t>,</a:t>
            </a:r>
            <a:r>
              <a:rPr lang="en-US" sz="2400" dirty="0" smtClean="0"/>
              <a:t> competitive bidding, and other applicable rules must always be followed</a:t>
            </a:r>
            <a:endParaRPr lang="en-US" sz="2400" dirty="0"/>
          </a:p>
          <a:p>
            <a:endParaRPr lang="en-US" dirty="0"/>
          </a:p>
        </p:txBody>
      </p:sp>
      <p:sp>
        <p:nvSpPr>
          <p:cNvPr id="3" name="Text Placeholder 2"/>
          <p:cNvSpPr>
            <a:spLocks noGrp="1"/>
          </p:cNvSpPr>
          <p:nvPr>
            <p:ph type="body" sz="quarter" idx="11"/>
          </p:nvPr>
        </p:nvSpPr>
        <p:spPr/>
        <p:txBody>
          <a:bodyPr/>
          <a:lstStyle/>
          <a:p>
            <a:r>
              <a:rPr lang="en-US" dirty="0"/>
              <a:t>Choosing a Service </a:t>
            </a:r>
            <a:r>
              <a:rPr lang="en-US" dirty="0" smtClean="0"/>
              <a:t>Provider</a:t>
            </a:r>
            <a:endParaRPr lang="en-US" dirty="0"/>
          </a:p>
        </p:txBody>
      </p:sp>
      <p:sp>
        <p:nvSpPr>
          <p:cNvPr id="4" name="Text Placeholder 3"/>
          <p:cNvSpPr>
            <a:spLocks noGrp="1"/>
          </p:cNvSpPr>
          <p:nvPr>
            <p:ph type="body" sz="quarter" idx="12"/>
          </p:nvPr>
        </p:nvSpPr>
        <p:spPr/>
        <p:txBody>
          <a:bodyPr/>
          <a:lstStyle/>
          <a:p>
            <a:pPr>
              <a:spcAft>
                <a:spcPts val="600"/>
              </a:spcAft>
            </a:pPr>
            <a:r>
              <a:rPr lang="en-US" dirty="0"/>
              <a:t>Competitive Bidding and Contracts Misconceptions</a:t>
            </a:r>
          </a:p>
        </p:txBody>
      </p:sp>
    </p:spTree>
    <p:extLst>
      <p:ext uri="{BB962C8B-B14F-4D97-AF65-F5344CB8AC3E}">
        <p14:creationId xmlns:p14="http://schemas.microsoft.com/office/powerpoint/2010/main" val="10101519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76200" y="2667000"/>
            <a:ext cx="9067800" cy="838200"/>
          </a:xfrm>
        </p:spPr>
        <p:txBody>
          <a:bodyPr/>
          <a:lstStyle/>
          <a:p>
            <a:r>
              <a:rPr lang="en-US" dirty="0"/>
              <a:t>Myths and Misconceptions Debunked</a:t>
            </a:r>
          </a:p>
          <a:p>
            <a:endParaRPr lang="en-US" dirty="0"/>
          </a:p>
        </p:txBody>
      </p:sp>
      <p:sp>
        <p:nvSpPr>
          <p:cNvPr id="6" name="Text Placeholder 5"/>
          <p:cNvSpPr>
            <a:spLocks noGrp="1"/>
          </p:cNvSpPr>
          <p:nvPr>
            <p:ph type="body" sz="quarter" idx="11"/>
          </p:nvPr>
        </p:nvSpPr>
        <p:spPr/>
        <p:txBody>
          <a:bodyPr/>
          <a:lstStyle/>
          <a:p>
            <a:pPr>
              <a:spcAft>
                <a:spcPts val="600"/>
              </a:spcAft>
            </a:pPr>
            <a:r>
              <a:rPr lang="en-US" dirty="0"/>
              <a:t>PIA Myths and Misconceptions</a:t>
            </a:r>
          </a:p>
          <a:p>
            <a:pPr>
              <a:spcAft>
                <a:spcPts val="600"/>
              </a:spcAft>
            </a:pPr>
            <a:endParaRPr lang="en-US" dirty="0"/>
          </a:p>
        </p:txBody>
      </p:sp>
    </p:spTree>
    <p:extLst>
      <p:ext uri="{BB962C8B-B14F-4D97-AF65-F5344CB8AC3E}">
        <p14:creationId xmlns:p14="http://schemas.microsoft.com/office/powerpoint/2010/main" val="29518699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304800" y="1828800"/>
            <a:ext cx="8686800" cy="4495800"/>
          </a:xfrm>
        </p:spPr>
        <p:txBody>
          <a:bodyPr/>
          <a:lstStyle/>
          <a:p>
            <a:pPr marL="0" indent="0">
              <a:spcAft>
                <a:spcPts val="600"/>
              </a:spcAft>
              <a:buNone/>
            </a:pPr>
            <a:r>
              <a:rPr lang="en-US" sz="2400" i="1" dirty="0">
                <a:effectLst>
                  <a:outerShdw blurRad="38100" dist="38100" dir="2700000" algn="tl">
                    <a:srgbClr val="000000">
                      <a:alpha val="43137"/>
                    </a:srgbClr>
                  </a:outerShdw>
                </a:effectLst>
              </a:rPr>
              <a:t>Myth</a:t>
            </a:r>
            <a:r>
              <a:rPr lang="en-US" sz="2400" i="1" dirty="0">
                <a:latin typeface="Stencil" pitchFamily="82" charset="0"/>
              </a:rPr>
              <a:t>: </a:t>
            </a:r>
            <a:r>
              <a:rPr lang="en-US" sz="2400" i="1" dirty="0" smtClean="0"/>
              <a:t>I put my Billed Entity Number on everything I </a:t>
            </a:r>
            <a:r>
              <a:rPr lang="en-US" sz="2400" i="1" dirty="0"/>
              <a:t>sent to </a:t>
            </a:r>
            <a:r>
              <a:rPr lang="en-US" sz="2400" i="1" dirty="0" smtClean="0"/>
              <a:t>PIA during review – that should be enough for them to figure out who I am and match my documents with my application</a:t>
            </a:r>
            <a:endParaRPr lang="en-US" sz="2400" dirty="0" smtClean="0"/>
          </a:p>
          <a:p>
            <a:pPr>
              <a:spcAft>
                <a:spcPts val="600"/>
              </a:spcAft>
            </a:pPr>
            <a:r>
              <a:rPr lang="en-US" sz="2400" dirty="0" smtClean="0"/>
              <a:t>Wrong: The more identifying information you provide, the better:</a:t>
            </a:r>
          </a:p>
          <a:p>
            <a:pPr lvl="1">
              <a:spcAft>
                <a:spcPts val="600"/>
              </a:spcAft>
            </a:pPr>
            <a:r>
              <a:rPr lang="en-US" sz="2400" dirty="0" smtClean="0"/>
              <a:t>FCC </a:t>
            </a:r>
            <a:r>
              <a:rPr lang="en-US" sz="2400" dirty="0"/>
              <a:t>Form 471 </a:t>
            </a:r>
            <a:r>
              <a:rPr lang="en-US" sz="2400" dirty="0" smtClean="0"/>
              <a:t>application number(s)</a:t>
            </a:r>
          </a:p>
          <a:p>
            <a:pPr lvl="1">
              <a:spcAft>
                <a:spcPts val="600"/>
              </a:spcAft>
            </a:pPr>
            <a:r>
              <a:rPr lang="en-US" sz="2400" dirty="0" smtClean="0"/>
              <a:t>Funding Request Numbers</a:t>
            </a:r>
          </a:p>
          <a:p>
            <a:pPr lvl="1">
              <a:spcAft>
                <a:spcPts val="600"/>
              </a:spcAft>
            </a:pPr>
            <a:r>
              <a:rPr lang="en-US" sz="2400" dirty="0" smtClean="0"/>
              <a:t>Item 21 attachment number(s)</a:t>
            </a:r>
          </a:p>
          <a:p>
            <a:pPr lvl="1">
              <a:spcAft>
                <a:spcPts val="600"/>
              </a:spcAft>
            </a:pPr>
            <a:r>
              <a:rPr lang="en-US" sz="2400" dirty="0"/>
              <a:t>C</a:t>
            </a:r>
            <a:r>
              <a:rPr lang="en-US" sz="2400" dirty="0" smtClean="0"/>
              <a:t>ontact information, especially phone and email</a:t>
            </a:r>
          </a:p>
          <a:p>
            <a:pPr>
              <a:spcAft>
                <a:spcPts val="600"/>
              </a:spcAft>
            </a:pPr>
            <a:r>
              <a:rPr lang="en-US" sz="2400" dirty="0" smtClean="0"/>
              <a:t>We may have trouble identifying individual pages if they get separated</a:t>
            </a:r>
          </a:p>
          <a:p>
            <a:pPr>
              <a:spcAft>
                <a:spcPts val="600"/>
              </a:spcAft>
            </a:pPr>
            <a:endParaRPr lang="en-US" sz="2500" dirty="0"/>
          </a:p>
        </p:txBody>
      </p:sp>
      <p:sp>
        <p:nvSpPr>
          <p:cNvPr id="5" name="Text Placeholder 4"/>
          <p:cNvSpPr>
            <a:spLocks noGrp="1"/>
          </p:cNvSpPr>
          <p:nvPr>
            <p:ph type="body" sz="quarter" idx="11"/>
          </p:nvPr>
        </p:nvSpPr>
        <p:spPr>
          <a:xfrm>
            <a:off x="457200" y="1219200"/>
            <a:ext cx="8229600" cy="609600"/>
          </a:xfrm>
        </p:spPr>
        <p:txBody>
          <a:bodyPr/>
          <a:lstStyle/>
          <a:p>
            <a:r>
              <a:rPr lang="en-US" dirty="0" smtClean="0"/>
              <a:t>PIA Correspondence</a:t>
            </a:r>
            <a:endParaRPr lang="en-US" dirty="0"/>
          </a:p>
        </p:txBody>
      </p:sp>
      <p:sp>
        <p:nvSpPr>
          <p:cNvPr id="6" name="Text Placeholder 5"/>
          <p:cNvSpPr>
            <a:spLocks noGrp="1"/>
          </p:cNvSpPr>
          <p:nvPr>
            <p:ph type="body" sz="quarter" idx="12"/>
          </p:nvPr>
        </p:nvSpPr>
        <p:spPr/>
        <p:txBody>
          <a:bodyPr/>
          <a:lstStyle/>
          <a:p>
            <a:pPr>
              <a:spcAft>
                <a:spcPts val="600"/>
              </a:spcAft>
            </a:pPr>
            <a:r>
              <a:rPr lang="en-US" dirty="0"/>
              <a:t>PIA Myths and Misconceptions</a:t>
            </a:r>
          </a:p>
        </p:txBody>
      </p:sp>
    </p:spTree>
    <p:extLst>
      <p:ext uri="{BB962C8B-B14F-4D97-AF65-F5344CB8AC3E}">
        <p14:creationId xmlns:p14="http://schemas.microsoft.com/office/powerpoint/2010/main" val="41080488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57200" y="1905000"/>
            <a:ext cx="8229600" cy="4495800"/>
          </a:xfrm>
        </p:spPr>
        <p:txBody>
          <a:bodyPr/>
          <a:lstStyle/>
          <a:p>
            <a:pPr marL="0" indent="0">
              <a:spcAft>
                <a:spcPts val="600"/>
              </a:spcAft>
              <a:buNone/>
            </a:pPr>
            <a:r>
              <a:rPr lang="en-US" sz="2500" i="1" dirty="0" smtClean="0">
                <a:effectLst>
                  <a:outerShdw blurRad="38100" dist="38100" dir="2700000" algn="tl">
                    <a:srgbClr val="000000">
                      <a:alpha val="43137"/>
                    </a:srgbClr>
                  </a:outerShdw>
                </a:effectLst>
              </a:rPr>
              <a:t>Myth</a:t>
            </a:r>
            <a:r>
              <a:rPr lang="en-US" sz="2500" i="1" dirty="0">
                <a:latin typeface="Stencil" pitchFamily="82" charset="0"/>
              </a:rPr>
              <a:t>: </a:t>
            </a:r>
            <a:r>
              <a:rPr lang="en-US" sz="2500" i="1" dirty="0" smtClean="0"/>
              <a:t>PIA asked me for documentation, so I’ll keep working on it and tell my reviewer when I’m ready to send it</a:t>
            </a:r>
            <a:endParaRPr lang="en-US" sz="2500" dirty="0" smtClean="0"/>
          </a:p>
          <a:p>
            <a:pPr lvl="0">
              <a:spcAft>
                <a:spcPts val="600"/>
              </a:spcAft>
            </a:pPr>
            <a:r>
              <a:rPr lang="en-US" sz="2500" dirty="0" smtClean="0"/>
              <a:t>Wrong: Don’t hope that PIA can read your mind - communicate with your PIA reviewer</a:t>
            </a:r>
          </a:p>
          <a:p>
            <a:pPr lvl="0">
              <a:spcAft>
                <a:spcPts val="600"/>
              </a:spcAft>
            </a:pPr>
            <a:r>
              <a:rPr lang="en-US" sz="2500" dirty="0" smtClean="0"/>
              <a:t>PIA asks for the information within 15 days – be sure </a:t>
            </a:r>
            <a:r>
              <a:rPr lang="en-US" sz="2500" dirty="0"/>
              <a:t>to </a:t>
            </a:r>
            <a:r>
              <a:rPr lang="en-US" sz="2500" dirty="0" smtClean="0"/>
              <a:t>request an extension if you need it by notifying your </a:t>
            </a:r>
            <a:r>
              <a:rPr lang="en-US" sz="2500" dirty="0"/>
              <a:t>PIA Reviewer </a:t>
            </a:r>
            <a:r>
              <a:rPr lang="en-US" sz="2500" dirty="0" smtClean="0"/>
              <a:t>and receiving a confirmation</a:t>
            </a:r>
            <a:endParaRPr lang="en-US" sz="2500" dirty="0"/>
          </a:p>
          <a:p>
            <a:pPr>
              <a:spcAft>
                <a:spcPts val="600"/>
              </a:spcAft>
            </a:pPr>
            <a:endParaRPr lang="en-US" dirty="0"/>
          </a:p>
        </p:txBody>
      </p:sp>
      <p:sp>
        <p:nvSpPr>
          <p:cNvPr id="5" name="Text Placeholder 4"/>
          <p:cNvSpPr>
            <a:spLocks noGrp="1"/>
          </p:cNvSpPr>
          <p:nvPr>
            <p:ph type="body" sz="quarter" idx="11"/>
          </p:nvPr>
        </p:nvSpPr>
        <p:spPr>
          <a:xfrm>
            <a:off x="457200" y="1219200"/>
            <a:ext cx="8229600" cy="609600"/>
          </a:xfrm>
        </p:spPr>
        <p:txBody>
          <a:bodyPr/>
          <a:lstStyle/>
          <a:p>
            <a:r>
              <a:rPr lang="en-US" dirty="0" smtClean="0"/>
              <a:t>PIA Correspondence</a:t>
            </a:r>
            <a:endParaRPr lang="en-US" dirty="0"/>
          </a:p>
        </p:txBody>
      </p:sp>
      <p:sp>
        <p:nvSpPr>
          <p:cNvPr id="6" name="Text Placeholder 5"/>
          <p:cNvSpPr>
            <a:spLocks noGrp="1"/>
          </p:cNvSpPr>
          <p:nvPr>
            <p:ph type="body" sz="quarter" idx="12"/>
          </p:nvPr>
        </p:nvSpPr>
        <p:spPr/>
        <p:txBody>
          <a:bodyPr/>
          <a:lstStyle/>
          <a:p>
            <a:pPr>
              <a:spcAft>
                <a:spcPts val="600"/>
              </a:spcAft>
            </a:pPr>
            <a:r>
              <a:rPr lang="en-US" dirty="0"/>
              <a:t>PIA Myths and Misconceptions</a:t>
            </a:r>
          </a:p>
        </p:txBody>
      </p:sp>
    </p:spTree>
    <p:extLst>
      <p:ext uri="{BB962C8B-B14F-4D97-AF65-F5344CB8AC3E}">
        <p14:creationId xmlns:p14="http://schemas.microsoft.com/office/powerpoint/2010/main" val="38918453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pPr marL="0" indent="0">
              <a:spcAft>
                <a:spcPts val="600"/>
              </a:spcAft>
              <a:buNone/>
            </a:pPr>
            <a:r>
              <a:rPr lang="en-US" sz="2500" i="1" dirty="0">
                <a:effectLst>
                  <a:outerShdw blurRad="38100" dist="38100" dir="2700000" algn="tl">
                    <a:srgbClr val="000000">
                      <a:alpha val="43137"/>
                    </a:srgbClr>
                  </a:outerShdw>
                </a:effectLst>
              </a:rPr>
              <a:t>Myth</a:t>
            </a:r>
            <a:r>
              <a:rPr lang="en-US" sz="2500" i="1" dirty="0">
                <a:latin typeface="Stencil" pitchFamily="82" charset="0"/>
              </a:rPr>
              <a:t>: </a:t>
            </a:r>
            <a:r>
              <a:rPr lang="en-US" sz="2500" i="1" dirty="0" smtClean="0"/>
              <a:t>The Item 21 is not really due until PIA asks for it.</a:t>
            </a:r>
            <a:endParaRPr lang="en-US" sz="2500" dirty="0" smtClean="0">
              <a:solidFill>
                <a:srgbClr val="FF0000"/>
              </a:solidFill>
            </a:endParaRPr>
          </a:p>
          <a:p>
            <a:pPr>
              <a:spcAft>
                <a:spcPts val="600"/>
              </a:spcAft>
            </a:pPr>
            <a:r>
              <a:rPr lang="en-US" sz="2500" dirty="0" smtClean="0"/>
              <a:t>False. Beginning </a:t>
            </a:r>
            <a:r>
              <a:rPr lang="en-US" sz="2500" dirty="0"/>
              <a:t>with </a:t>
            </a:r>
            <a:r>
              <a:rPr lang="en-US" sz="2500" dirty="0" smtClean="0"/>
              <a:t>FY2011</a:t>
            </a:r>
            <a:r>
              <a:rPr lang="en-US" sz="2500" dirty="0"/>
              <a:t>, </a:t>
            </a:r>
            <a:r>
              <a:rPr lang="en-US" sz="2500" dirty="0" smtClean="0"/>
              <a:t>Item 21 attachments must be filed by the deadline</a:t>
            </a:r>
          </a:p>
          <a:p>
            <a:pPr lvl="1">
              <a:spcAft>
                <a:spcPts val="600"/>
              </a:spcAft>
            </a:pPr>
            <a:r>
              <a:rPr lang="en-US" sz="2500" dirty="0" smtClean="0"/>
              <a:t>FRNs without timely filed Item 21 attachments will not be funded</a:t>
            </a:r>
          </a:p>
        </p:txBody>
      </p:sp>
      <p:sp>
        <p:nvSpPr>
          <p:cNvPr id="5" name="Text Placeholder 4"/>
          <p:cNvSpPr>
            <a:spLocks noGrp="1"/>
          </p:cNvSpPr>
          <p:nvPr>
            <p:ph type="body" sz="quarter" idx="11"/>
          </p:nvPr>
        </p:nvSpPr>
        <p:spPr/>
        <p:txBody>
          <a:bodyPr/>
          <a:lstStyle/>
          <a:p>
            <a:r>
              <a:rPr lang="en-US" dirty="0" smtClean="0"/>
              <a:t>Item 21 Attachments</a:t>
            </a:r>
            <a:endParaRPr lang="en-US" dirty="0"/>
          </a:p>
        </p:txBody>
      </p:sp>
      <p:sp>
        <p:nvSpPr>
          <p:cNvPr id="6" name="Text Placeholder 5"/>
          <p:cNvSpPr>
            <a:spLocks noGrp="1"/>
          </p:cNvSpPr>
          <p:nvPr>
            <p:ph type="body" sz="quarter" idx="12"/>
          </p:nvPr>
        </p:nvSpPr>
        <p:spPr/>
        <p:txBody>
          <a:bodyPr/>
          <a:lstStyle/>
          <a:p>
            <a:pPr>
              <a:spcAft>
                <a:spcPts val="600"/>
              </a:spcAft>
            </a:pPr>
            <a:r>
              <a:rPr lang="en-US" dirty="0"/>
              <a:t>PIA Myths and Misconceptions</a:t>
            </a:r>
          </a:p>
        </p:txBody>
      </p:sp>
    </p:spTree>
    <p:extLst>
      <p:ext uri="{BB962C8B-B14F-4D97-AF65-F5344CB8AC3E}">
        <p14:creationId xmlns:p14="http://schemas.microsoft.com/office/powerpoint/2010/main" val="22480780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pPr marL="0" indent="0">
              <a:spcAft>
                <a:spcPts val="600"/>
              </a:spcAft>
              <a:buNone/>
            </a:pPr>
            <a:r>
              <a:rPr lang="en-US" sz="2500" i="1" dirty="0" smtClean="0">
                <a:effectLst>
                  <a:outerShdw blurRad="38100" dist="38100" dir="2700000" algn="tl">
                    <a:srgbClr val="000000">
                      <a:alpha val="43137"/>
                    </a:srgbClr>
                  </a:outerShdw>
                </a:effectLst>
              </a:rPr>
              <a:t>Misconception</a:t>
            </a:r>
            <a:r>
              <a:rPr lang="en-US" sz="2500" i="1" dirty="0" smtClean="0">
                <a:latin typeface="Stencil" pitchFamily="82" charset="0"/>
              </a:rPr>
              <a:t>: </a:t>
            </a:r>
            <a:r>
              <a:rPr lang="en-US" sz="2500" i="1" dirty="0" smtClean="0"/>
              <a:t>My FCDL states that my FRN is ‘As Yet Unfunded.’ Since it hasn’t been denied, where is my funding?</a:t>
            </a:r>
            <a:endParaRPr lang="en-US" sz="2500" dirty="0" smtClean="0">
              <a:solidFill>
                <a:srgbClr val="FF0000"/>
              </a:solidFill>
            </a:endParaRPr>
          </a:p>
          <a:p>
            <a:pPr>
              <a:spcAft>
                <a:spcPts val="600"/>
              </a:spcAft>
            </a:pPr>
            <a:r>
              <a:rPr lang="en-US" sz="2500" dirty="0" smtClean="0"/>
              <a:t>“As Yet Unfunded” indicate that your FRN is approved for funding when funding becomes available, which has not yet occurred for your discount level. </a:t>
            </a:r>
            <a:endParaRPr lang="en-US" sz="2500" dirty="0"/>
          </a:p>
        </p:txBody>
      </p:sp>
      <p:sp>
        <p:nvSpPr>
          <p:cNvPr id="5" name="Text Placeholder 4"/>
          <p:cNvSpPr>
            <a:spLocks noGrp="1"/>
          </p:cNvSpPr>
          <p:nvPr>
            <p:ph type="body" sz="quarter" idx="11"/>
          </p:nvPr>
        </p:nvSpPr>
        <p:spPr/>
        <p:txBody>
          <a:bodyPr/>
          <a:lstStyle/>
          <a:p>
            <a:r>
              <a:rPr lang="en-US" dirty="0" smtClean="0"/>
              <a:t>Funding Commitment Decision Letters (FCDL)</a:t>
            </a:r>
            <a:endParaRPr lang="en-US" dirty="0"/>
          </a:p>
        </p:txBody>
      </p:sp>
      <p:sp>
        <p:nvSpPr>
          <p:cNvPr id="6" name="Text Placeholder 5"/>
          <p:cNvSpPr>
            <a:spLocks noGrp="1"/>
          </p:cNvSpPr>
          <p:nvPr>
            <p:ph type="body" sz="quarter" idx="12"/>
          </p:nvPr>
        </p:nvSpPr>
        <p:spPr/>
        <p:txBody>
          <a:bodyPr/>
          <a:lstStyle/>
          <a:p>
            <a:pPr>
              <a:spcAft>
                <a:spcPts val="600"/>
              </a:spcAft>
            </a:pPr>
            <a:r>
              <a:rPr lang="en-US" dirty="0"/>
              <a:t>PIA Myths and Misconceptions</a:t>
            </a:r>
          </a:p>
        </p:txBody>
      </p:sp>
    </p:spTree>
    <p:extLst>
      <p:ext uri="{BB962C8B-B14F-4D97-AF65-F5344CB8AC3E}">
        <p14:creationId xmlns:p14="http://schemas.microsoft.com/office/powerpoint/2010/main" val="17913497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marL="0" indent="0">
              <a:buNone/>
            </a:pPr>
            <a:r>
              <a:rPr lang="en-US" sz="2500" i="1" dirty="0">
                <a:solidFill>
                  <a:srgbClr val="000000"/>
                </a:solidFill>
                <a:effectLst>
                  <a:outerShdw blurRad="38100" dist="38100" dir="2700000" algn="tl">
                    <a:srgbClr val="000000">
                      <a:alpha val="43137"/>
                    </a:srgbClr>
                  </a:outerShdw>
                </a:effectLst>
              </a:rPr>
              <a:t>Misconception</a:t>
            </a:r>
            <a:r>
              <a:rPr lang="en-US" sz="2500" i="1" dirty="0">
                <a:solidFill>
                  <a:srgbClr val="000000"/>
                </a:solidFill>
                <a:latin typeface="Stencil" pitchFamily="82" charset="0"/>
              </a:rPr>
              <a:t>: </a:t>
            </a:r>
            <a:r>
              <a:rPr lang="en-US" sz="2500" i="1" dirty="0" smtClean="0">
                <a:solidFill>
                  <a:srgbClr val="000000"/>
                </a:solidFill>
              </a:rPr>
              <a:t>The application status tool shows that my Form 471 has 16 different statuses.</a:t>
            </a:r>
            <a:endParaRPr lang="en-US" sz="2500" i="1" dirty="0">
              <a:solidFill>
                <a:srgbClr val="000000"/>
              </a:solidFill>
            </a:endParaRPr>
          </a:p>
          <a:p>
            <a:r>
              <a:rPr lang="en-US" dirty="0" smtClean="0"/>
              <a:t>Look again.  The first gray grid on the application status display lists each of the FCC Forms 471 you filed and its status.  The second gray grid on the display is a “key,” which explains what each status means.</a:t>
            </a:r>
            <a:endParaRPr lang="en-US" dirty="0"/>
          </a:p>
        </p:txBody>
      </p:sp>
      <p:sp>
        <p:nvSpPr>
          <p:cNvPr id="3" name="Text Placeholder 2"/>
          <p:cNvSpPr>
            <a:spLocks noGrp="1"/>
          </p:cNvSpPr>
          <p:nvPr>
            <p:ph type="body" sz="quarter" idx="11"/>
          </p:nvPr>
        </p:nvSpPr>
        <p:spPr/>
        <p:txBody>
          <a:bodyPr/>
          <a:lstStyle/>
          <a:p>
            <a:r>
              <a:rPr lang="en-US" dirty="0" smtClean="0"/>
              <a:t>FCC Form 471 Application Status</a:t>
            </a:r>
            <a:endParaRPr lang="en-US" dirty="0"/>
          </a:p>
        </p:txBody>
      </p:sp>
      <p:sp>
        <p:nvSpPr>
          <p:cNvPr id="4" name="Text Placeholder 3"/>
          <p:cNvSpPr>
            <a:spLocks noGrp="1"/>
          </p:cNvSpPr>
          <p:nvPr>
            <p:ph type="body" sz="quarter" idx="12"/>
          </p:nvPr>
        </p:nvSpPr>
        <p:spPr>
          <a:xfrm>
            <a:off x="1905000" y="381000"/>
            <a:ext cx="6781800" cy="533400"/>
          </a:xfrm>
        </p:spPr>
        <p:txBody>
          <a:bodyPr/>
          <a:lstStyle/>
          <a:p>
            <a:r>
              <a:rPr lang="en-US" dirty="0"/>
              <a:t>PIA Myths and Misconceptions</a:t>
            </a:r>
          </a:p>
          <a:p>
            <a:endParaRPr lang="en-US" dirty="0"/>
          </a:p>
        </p:txBody>
      </p:sp>
    </p:spTree>
    <p:extLst>
      <p:ext uri="{BB962C8B-B14F-4D97-AF65-F5344CB8AC3E}">
        <p14:creationId xmlns:p14="http://schemas.microsoft.com/office/powerpoint/2010/main" val="30942161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2"/>
          </p:nvPr>
        </p:nvSpPr>
        <p:spPr>
          <a:xfrm>
            <a:off x="1905000" y="381000"/>
            <a:ext cx="6781800" cy="533400"/>
          </a:xfrm>
        </p:spPr>
        <p:txBody>
          <a:bodyPr/>
          <a:lstStyle/>
          <a:p>
            <a:r>
              <a:rPr lang="en-US" dirty="0"/>
              <a:t>PIA Myths and Misconceptions</a:t>
            </a:r>
          </a:p>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914400"/>
            <a:ext cx="66294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2228850"/>
            <a:ext cx="6629400" cy="407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462448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152400" y="2667000"/>
            <a:ext cx="8763000" cy="838200"/>
          </a:xfrm>
        </p:spPr>
        <p:txBody>
          <a:bodyPr/>
          <a:lstStyle/>
          <a:p>
            <a:r>
              <a:rPr lang="en-US" dirty="0"/>
              <a:t>Myths and Misconceptions Debunked</a:t>
            </a:r>
          </a:p>
          <a:p>
            <a:endParaRPr lang="en-US" dirty="0"/>
          </a:p>
        </p:txBody>
      </p:sp>
      <p:sp>
        <p:nvSpPr>
          <p:cNvPr id="6" name="Text Placeholder 5"/>
          <p:cNvSpPr>
            <a:spLocks noGrp="1"/>
          </p:cNvSpPr>
          <p:nvPr>
            <p:ph type="body" sz="quarter" idx="11"/>
          </p:nvPr>
        </p:nvSpPr>
        <p:spPr>
          <a:xfrm>
            <a:off x="285750" y="3505200"/>
            <a:ext cx="8839200" cy="838200"/>
          </a:xfrm>
        </p:spPr>
        <p:txBody>
          <a:bodyPr/>
          <a:lstStyle/>
          <a:p>
            <a:r>
              <a:rPr lang="en-US" dirty="0"/>
              <a:t>FCC Form 486 &amp; Invoicing Misconceptions</a:t>
            </a:r>
          </a:p>
          <a:p>
            <a:endParaRPr lang="en-US" dirty="0"/>
          </a:p>
        </p:txBody>
      </p:sp>
    </p:spTree>
    <p:extLst>
      <p:ext uri="{BB962C8B-B14F-4D97-AF65-F5344CB8AC3E}">
        <p14:creationId xmlns:p14="http://schemas.microsoft.com/office/powerpoint/2010/main" val="33087121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152400" y="2667000"/>
            <a:ext cx="8839200" cy="838200"/>
          </a:xfrm>
        </p:spPr>
        <p:txBody>
          <a:bodyPr/>
          <a:lstStyle/>
          <a:p>
            <a:r>
              <a:rPr lang="en-US" dirty="0"/>
              <a:t>Myths and Misconceptions Debunked</a:t>
            </a:r>
          </a:p>
          <a:p>
            <a:endParaRPr lang="en-US" dirty="0"/>
          </a:p>
          <a:p>
            <a:endParaRPr lang="en-US" dirty="0"/>
          </a:p>
        </p:txBody>
      </p:sp>
      <p:sp>
        <p:nvSpPr>
          <p:cNvPr id="6" name="Text Placeholder 5"/>
          <p:cNvSpPr>
            <a:spLocks noGrp="1"/>
          </p:cNvSpPr>
          <p:nvPr>
            <p:ph type="body" sz="quarter" idx="11"/>
          </p:nvPr>
        </p:nvSpPr>
        <p:spPr/>
        <p:txBody>
          <a:bodyPr/>
          <a:lstStyle/>
          <a:p>
            <a:r>
              <a:rPr lang="en-US" dirty="0"/>
              <a:t>Technology Planning </a:t>
            </a:r>
            <a:r>
              <a:rPr lang="en-US" dirty="0" smtClean="0"/>
              <a:t>Misconceptions</a:t>
            </a:r>
            <a:endParaRPr lang="en-US" dirty="0"/>
          </a:p>
        </p:txBody>
      </p:sp>
    </p:spTree>
    <p:extLst>
      <p:ext uri="{BB962C8B-B14F-4D97-AF65-F5344CB8AC3E}">
        <p14:creationId xmlns:p14="http://schemas.microsoft.com/office/powerpoint/2010/main" val="8026361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57200" y="2362200"/>
            <a:ext cx="8229600" cy="3886200"/>
          </a:xfrm>
        </p:spPr>
        <p:txBody>
          <a:bodyPr/>
          <a:lstStyle/>
          <a:p>
            <a:pPr marL="0" indent="0">
              <a:spcAft>
                <a:spcPts val="600"/>
              </a:spcAft>
              <a:buNone/>
            </a:pPr>
            <a:r>
              <a:rPr lang="en-US" sz="2800" i="1" dirty="0">
                <a:effectLst>
                  <a:outerShdw blurRad="38100" dist="38100" dir="2700000" algn="tl">
                    <a:srgbClr val="000000">
                      <a:alpha val="43137"/>
                    </a:srgbClr>
                  </a:outerShdw>
                </a:effectLst>
              </a:rPr>
              <a:t>Misconception</a:t>
            </a:r>
            <a:r>
              <a:rPr lang="en-US" sz="2800" i="1" dirty="0">
                <a:latin typeface="Stencil" pitchFamily="82" charset="0"/>
              </a:rPr>
              <a:t>: </a:t>
            </a:r>
            <a:r>
              <a:rPr lang="en-US" sz="2800" i="1" dirty="0" smtClean="0"/>
              <a:t>I received my FCDL, so my grant check is in the mail as well</a:t>
            </a:r>
            <a:endParaRPr lang="en-US" dirty="0" smtClean="0"/>
          </a:p>
          <a:p>
            <a:pPr marL="347472" indent="-347472">
              <a:spcAft>
                <a:spcPts val="600"/>
              </a:spcAft>
            </a:pPr>
            <a:r>
              <a:rPr lang="en-US" dirty="0" smtClean="0"/>
              <a:t>Wrong: E-rate is not a grant program</a:t>
            </a:r>
          </a:p>
          <a:p>
            <a:pPr marL="347472" indent="-347472">
              <a:spcAft>
                <a:spcPts val="600"/>
              </a:spcAft>
            </a:pPr>
            <a:r>
              <a:rPr lang="en-US" dirty="0" smtClean="0"/>
              <a:t>After USAC issues an FCDL, services must start, applicants must file an FCC Form 486, and service providers must file an FCC Form 473</a:t>
            </a:r>
          </a:p>
          <a:p>
            <a:pPr marL="347472" indent="-347472">
              <a:spcAft>
                <a:spcPts val="600"/>
              </a:spcAft>
            </a:pPr>
            <a:r>
              <a:rPr lang="en-US" dirty="0" smtClean="0"/>
              <a:t>Applicants must then either pay for services in full and file an FCC Form 472 (BEAR) or ask the service provider to provide discounted bills</a:t>
            </a:r>
            <a:endParaRPr lang="en-US" dirty="0"/>
          </a:p>
        </p:txBody>
      </p:sp>
      <p:sp>
        <p:nvSpPr>
          <p:cNvPr id="5" name="Text Placeholder 4"/>
          <p:cNvSpPr>
            <a:spLocks noGrp="1"/>
          </p:cNvSpPr>
          <p:nvPr>
            <p:ph type="body" sz="quarter" idx="11"/>
          </p:nvPr>
        </p:nvSpPr>
        <p:spPr/>
        <p:txBody>
          <a:bodyPr/>
          <a:lstStyle/>
          <a:p>
            <a:r>
              <a:rPr lang="en-US" dirty="0"/>
              <a:t>Requirements Before Invoicing </a:t>
            </a:r>
            <a:r>
              <a:rPr lang="en-US" dirty="0" smtClean="0"/>
              <a:t>USAC</a:t>
            </a:r>
            <a:endParaRPr lang="en-US" dirty="0"/>
          </a:p>
        </p:txBody>
      </p:sp>
      <p:sp>
        <p:nvSpPr>
          <p:cNvPr id="6" name="Text Placeholder 5"/>
          <p:cNvSpPr>
            <a:spLocks noGrp="1"/>
          </p:cNvSpPr>
          <p:nvPr>
            <p:ph type="body" sz="quarter" idx="12"/>
          </p:nvPr>
        </p:nvSpPr>
        <p:spPr>
          <a:xfrm>
            <a:off x="1143000" y="381000"/>
            <a:ext cx="7772400" cy="533400"/>
          </a:xfrm>
        </p:spPr>
        <p:txBody>
          <a:bodyPr/>
          <a:lstStyle/>
          <a:p>
            <a:r>
              <a:rPr lang="en-US" sz="3000" dirty="0"/>
              <a:t>FCC Form 486 &amp; Invoicing Misconceptions</a:t>
            </a:r>
          </a:p>
        </p:txBody>
      </p:sp>
    </p:spTree>
    <p:extLst>
      <p:ext uri="{BB962C8B-B14F-4D97-AF65-F5344CB8AC3E}">
        <p14:creationId xmlns:p14="http://schemas.microsoft.com/office/powerpoint/2010/main" val="97230058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57200" y="1828800"/>
            <a:ext cx="8229600" cy="4419600"/>
          </a:xfrm>
        </p:spPr>
        <p:txBody>
          <a:bodyPr/>
          <a:lstStyle/>
          <a:p>
            <a:pPr marL="0" lvl="1" indent="0">
              <a:buNone/>
            </a:pPr>
            <a:r>
              <a:rPr lang="en-US" sz="2800" i="1" dirty="0">
                <a:effectLst>
                  <a:outerShdw blurRad="38100" dist="38100" dir="2700000" algn="tl">
                    <a:srgbClr val="000000">
                      <a:alpha val="43137"/>
                    </a:srgbClr>
                  </a:outerShdw>
                </a:effectLst>
              </a:rPr>
              <a:t>Misconception</a:t>
            </a:r>
            <a:r>
              <a:rPr lang="en-US" sz="2800" i="1" dirty="0">
                <a:latin typeface="Stencil" pitchFamily="82" charset="0"/>
              </a:rPr>
              <a:t>: </a:t>
            </a:r>
            <a:r>
              <a:rPr lang="en-US" sz="2800" i="1" dirty="0" smtClean="0"/>
              <a:t>I filter all my computers and wrote an Internet safety policy, therefore I am CIPA compliant</a:t>
            </a:r>
            <a:endParaRPr lang="en-US" dirty="0" smtClean="0">
              <a:solidFill>
                <a:srgbClr val="FF0000"/>
              </a:solidFill>
            </a:endParaRPr>
          </a:p>
          <a:p>
            <a:pPr marL="342900" lvl="1" indent="-342900">
              <a:buFont typeface="Arial" pitchFamily="34" charset="0"/>
              <a:buChar char="•"/>
            </a:pPr>
            <a:r>
              <a:rPr lang="en-US" dirty="0" smtClean="0"/>
              <a:t>Not quite – there are other components to CIPA, for example:</a:t>
            </a:r>
          </a:p>
          <a:p>
            <a:pPr marL="742950" lvl="2" indent="-342900"/>
            <a:r>
              <a:rPr lang="en-US" dirty="0" smtClean="0"/>
              <a:t>Public hearing or meeting about the Internet safety policy for which reasonable public notice was provided</a:t>
            </a:r>
          </a:p>
          <a:p>
            <a:pPr marL="742950" lvl="2" indent="-342900"/>
            <a:r>
              <a:rPr lang="en-US" dirty="0" smtClean="0"/>
              <a:t>SCHOOLS – You should have </a:t>
            </a:r>
            <a:r>
              <a:rPr lang="en-US" smtClean="0"/>
              <a:t>already amended </a:t>
            </a:r>
            <a:r>
              <a:rPr lang="en-US" dirty="0"/>
              <a:t>your Internet safety policy to provide for the education of minors about appropriate online </a:t>
            </a:r>
            <a:r>
              <a:rPr lang="en-US" dirty="0" smtClean="0"/>
              <a:t>behavior</a:t>
            </a:r>
          </a:p>
          <a:p>
            <a:pPr marL="342900" lvl="1" indent="-342900"/>
            <a:r>
              <a:rPr lang="en-US" dirty="0" smtClean="0"/>
              <a:t>Be sure to review the </a:t>
            </a:r>
            <a:r>
              <a:rPr lang="en-US" dirty="0" smtClean="0">
                <a:hlinkClick r:id="rId2"/>
              </a:rPr>
              <a:t>CIPA</a:t>
            </a:r>
            <a:r>
              <a:rPr lang="en-US" dirty="0" smtClean="0"/>
              <a:t> guidance on the USAC website</a:t>
            </a:r>
            <a:endParaRPr lang="en-US" dirty="0"/>
          </a:p>
          <a:p>
            <a:pPr marL="742950" lvl="2" indent="-342900"/>
            <a:endParaRPr lang="en-US" dirty="0" smtClean="0">
              <a:solidFill>
                <a:srgbClr val="FF0000"/>
              </a:solidFill>
            </a:endParaRPr>
          </a:p>
        </p:txBody>
      </p:sp>
      <p:sp>
        <p:nvSpPr>
          <p:cNvPr id="5" name="Text Placeholder 4"/>
          <p:cNvSpPr>
            <a:spLocks noGrp="1"/>
          </p:cNvSpPr>
          <p:nvPr>
            <p:ph type="body" sz="quarter" idx="11"/>
          </p:nvPr>
        </p:nvSpPr>
        <p:spPr>
          <a:xfrm>
            <a:off x="457200" y="1219200"/>
            <a:ext cx="8229600" cy="609600"/>
          </a:xfrm>
        </p:spPr>
        <p:txBody>
          <a:bodyPr/>
          <a:lstStyle/>
          <a:p>
            <a:r>
              <a:rPr lang="en-US" dirty="0" smtClean="0"/>
              <a:t>Certifying CIPA Compliance on FCC Form 486</a:t>
            </a:r>
            <a:endParaRPr lang="en-US" dirty="0"/>
          </a:p>
        </p:txBody>
      </p:sp>
      <p:sp>
        <p:nvSpPr>
          <p:cNvPr id="6" name="Text Placeholder 5"/>
          <p:cNvSpPr>
            <a:spLocks noGrp="1"/>
          </p:cNvSpPr>
          <p:nvPr>
            <p:ph type="body" sz="quarter" idx="12"/>
          </p:nvPr>
        </p:nvSpPr>
        <p:spPr>
          <a:xfrm>
            <a:off x="1676400" y="381000"/>
            <a:ext cx="7391400" cy="533400"/>
          </a:xfrm>
        </p:spPr>
        <p:txBody>
          <a:bodyPr/>
          <a:lstStyle/>
          <a:p>
            <a:r>
              <a:rPr lang="en-US" dirty="0"/>
              <a:t>FCC Form 486 &amp; Invoicing Misconceptions</a:t>
            </a:r>
          </a:p>
        </p:txBody>
      </p:sp>
    </p:spTree>
    <p:extLst>
      <p:ext uri="{BB962C8B-B14F-4D97-AF65-F5344CB8AC3E}">
        <p14:creationId xmlns:p14="http://schemas.microsoft.com/office/powerpoint/2010/main" val="350645129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209800"/>
            <a:ext cx="8229600" cy="4114800"/>
          </a:xfrm>
        </p:spPr>
        <p:txBody>
          <a:bodyPr/>
          <a:lstStyle/>
          <a:p>
            <a:pPr marL="0" indent="0">
              <a:buNone/>
            </a:pPr>
            <a:r>
              <a:rPr lang="en-US" sz="2400" i="1" dirty="0" smtClean="0">
                <a:effectLst>
                  <a:outerShdw blurRad="38100" dist="38100" dir="2700000" algn="tl">
                    <a:srgbClr val="000000">
                      <a:alpha val="43137"/>
                    </a:srgbClr>
                  </a:outerShdw>
                </a:effectLst>
              </a:rPr>
              <a:t>Misconception</a:t>
            </a:r>
            <a:r>
              <a:rPr lang="en-US" sz="2400" i="1" dirty="0">
                <a:latin typeface="Stencil" pitchFamily="82" charset="0"/>
              </a:rPr>
              <a:t>: </a:t>
            </a:r>
            <a:r>
              <a:rPr lang="en-US" sz="2400" i="1" dirty="0" smtClean="0"/>
              <a:t>Once my BEAR has been denied I will have to appeal the decision to get my funding</a:t>
            </a:r>
            <a:endParaRPr lang="en-US" dirty="0" smtClean="0">
              <a:solidFill>
                <a:srgbClr val="FF0000"/>
              </a:solidFill>
            </a:endParaRPr>
          </a:p>
          <a:p>
            <a:r>
              <a:rPr lang="en-US" dirty="0" smtClean="0"/>
              <a:t>No, if you correct the problem identified on the BEAR Notification Letter, you can simply resubmit the BEAR Form.</a:t>
            </a:r>
          </a:p>
          <a:p>
            <a:r>
              <a:rPr lang="en-US" dirty="0"/>
              <a:t>If you </a:t>
            </a:r>
            <a:r>
              <a:rPr lang="en-US" dirty="0" smtClean="0"/>
              <a:t>don’t understand why your BEAR Form was denied or reduced, </a:t>
            </a:r>
            <a:r>
              <a:rPr lang="en-US" dirty="0">
                <a:hlinkClick r:id="rId2"/>
              </a:rPr>
              <a:t>submit a </a:t>
            </a:r>
            <a:r>
              <a:rPr lang="en-US" dirty="0" smtClean="0">
                <a:hlinkClick r:id="rId2"/>
              </a:rPr>
              <a:t>question</a:t>
            </a:r>
            <a:r>
              <a:rPr lang="en-US" dirty="0" smtClean="0"/>
              <a:t> or call the Client Service Bureau.</a:t>
            </a:r>
            <a:endParaRPr lang="en-US" dirty="0"/>
          </a:p>
          <a:p>
            <a:endParaRPr lang="en-US" dirty="0">
              <a:solidFill>
                <a:srgbClr val="FF0000"/>
              </a:solidFill>
            </a:endParaRPr>
          </a:p>
        </p:txBody>
      </p:sp>
      <p:sp>
        <p:nvSpPr>
          <p:cNvPr id="3" name="Text Placeholder 2"/>
          <p:cNvSpPr>
            <a:spLocks noGrp="1"/>
          </p:cNvSpPr>
          <p:nvPr>
            <p:ph type="body" sz="quarter" idx="11"/>
          </p:nvPr>
        </p:nvSpPr>
        <p:spPr/>
        <p:txBody>
          <a:bodyPr/>
          <a:lstStyle/>
          <a:p>
            <a:r>
              <a:rPr lang="en-US" dirty="0" smtClean="0"/>
              <a:t>Understanding Invoicing Reductions and Denials</a:t>
            </a:r>
            <a:endParaRPr lang="en-US" dirty="0"/>
          </a:p>
        </p:txBody>
      </p:sp>
      <p:sp>
        <p:nvSpPr>
          <p:cNvPr id="4" name="Text Placeholder 3"/>
          <p:cNvSpPr>
            <a:spLocks noGrp="1"/>
          </p:cNvSpPr>
          <p:nvPr>
            <p:ph type="body" sz="quarter" idx="12"/>
          </p:nvPr>
        </p:nvSpPr>
        <p:spPr>
          <a:xfrm>
            <a:off x="609600" y="381000"/>
            <a:ext cx="8077200" cy="533400"/>
          </a:xfrm>
        </p:spPr>
        <p:txBody>
          <a:bodyPr/>
          <a:lstStyle/>
          <a:p>
            <a:r>
              <a:rPr lang="en-US" sz="3000" dirty="0"/>
              <a:t>FCC Form 486 &amp; Invoicing Misconceptions</a:t>
            </a:r>
          </a:p>
        </p:txBody>
      </p:sp>
    </p:spTree>
    <p:extLst>
      <p:ext uri="{BB962C8B-B14F-4D97-AF65-F5344CB8AC3E}">
        <p14:creationId xmlns:p14="http://schemas.microsoft.com/office/powerpoint/2010/main" val="353170047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0" y="2667000"/>
            <a:ext cx="9144000" cy="838200"/>
          </a:xfrm>
        </p:spPr>
        <p:txBody>
          <a:bodyPr/>
          <a:lstStyle/>
          <a:p>
            <a:r>
              <a:rPr lang="en-US" dirty="0" smtClean="0"/>
              <a:t>Myths and Misconceptions Debunked</a:t>
            </a:r>
            <a:endParaRPr lang="en-US" dirty="0"/>
          </a:p>
        </p:txBody>
      </p:sp>
      <p:sp>
        <p:nvSpPr>
          <p:cNvPr id="3" name="Text Placeholder 2"/>
          <p:cNvSpPr>
            <a:spLocks noGrp="1"/>
          </p:cNvSpPr>
          <p:nvPr>
            <p:ph type="body" sz="quarter" idx="11"/>
          </p:nvPr>
        </p:nvSpPr>
        <p:spPr/>
        <p:txBody>
          <a:bodyPr/>
          <a:lstStyle/>
          <a:p>
            <a:r>
              <a:rPr lang="en-US" dirty="0"/>
              <a:t>Post-Commitment </a:t>
            </a:r>
            <a:r>
              <a:rPr lang="en-US" dirty="0" smtClean="0"/>
              <a:t>Misconceptions</a:t>
            </a:r>
            <a:endParaRPr lang="en-US" dirty="0"/>
          </a:p>
        </p:txBody>
      </p:sp>
    </p:spTree>
    <p:extLst>
      <p:ext uri="{BB962C8B-B14F-4D97-AF65-F5344CB8AC3E}">
        <p14:creationId xmlns:p14="http://schemas.microsoft.com/office/powerpoint/2010/main" val="93529697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pPr marL="347472" indent="-347472">
              <a:spcAft>
                <a:spcPts val="600"/>
              </a:spcAft>
              <a:buNone/>
            </a:pPr>
            <a:r>
              <a:rPr lang="en-US" sz="2800" i="1" dirty="0" smtClean="0">
                <a:effectLst>
                  <a:outerShdw blurRad="38100" dist="38100" dir="2700000" algn="tl">
                    <a:srgbClr val="000000">
                      <a:alpha val="43137"/>
                    </a:srgbClr>
                  </a:outerShdw>
                </a:effectLst>
              </a:rPr>
              <a:t>Misconception</a:t>
            </a:r>
            <a:r>
              <a:rPr lang="en-US" sz="2800" i="1" dirty="0" smtClean="0">
                <a:latin typeface="Stencil" pitchFamily="82" charset="0"/>
              </a:rPr>
              <a:t>: </a:t>
            </a:r>
            <a:r>
              <a:rPr lang="en-US" i="1" dirty="0" smtClean="0"/>
              <a:t>When I have unused funds from my commitment, I should leave the money where it is in case I need it later for something else</a:t>
            </a:r>
            <a:endParaRPr lang="en-US" dirty="0" smtClean="0"/>
          </a:p>
          <a:p>
            <a:pPr marL="347472" indent="-347472">
              <a:spcAft>
                <a:spcPts val="600"/>
              </a:spcAft>
            </a:pPr>
            <a:r>
              <a:rPr lang="en-US" dirty="0" smtClean="0"/>
              <a:t>No, unused commitment funds cannot be transferred to other years or FRNs</a:t>
            </a:r>
          </a:p>
          <a:p>
            <a:pPr marL="347472" indent="-347472">
              <a:spcAft>
                <a:spcPts val="600"/>
              </a:spcAft>
            </a:pPr>
            <a:r>
              <a:rPr lang="en-US" b="1" i="1" dirty="0" smtClean="0"/>
              <a:t>PLEASE</a:t>
            </a:r>
            <a:r>
              <a:rPr lang="en-US" dirty="0" smtClean="0"/>
              <a:t> file an </a:t>
            </a:r>
            <a:r>
              <a:rPr lang="en-US" dirty="0" smtClean="0">
                <a:hlinkClick r:id="rId2"/>
              </a:rPr>
              <a:t>FCC Form 500 </a:t>
            </a:r>
            <a:r>
              <a:rPr lang="en-US" dirty="0" smtClean="0"/>
              <a:t>to return any unused funds to USAC so that they can be used for other commitments</a:t>
            </a:r>
            <a:endParaRPr lang="en-US" dirty="0"/>
          </a:p>
        </p:txBody>
      </p:sp>
      <p:sp>
        <p:nvSpPr>
          <p:cNvPr id="5" name="Text Placeholder 4"/>
          <p:cNvSpPr>
            <a:spLocks noGrp="1"/>
          </p:cNvSpPr>
          <p:nvPr>
            <p:ph type="body" sz="quarter" idx="11"/>
          </p:nvPr>
        </p:nvSpPr>
        <p:spPr/>
        <p:txBody>
          <a:bodyPr/>
          <a:lstStyle/>
          <a:p>
            <a:r>
              <a:rPr lang="en-US" dirty="0" smtClean="0"/>
              <a:t>FCC Form 500</a:t>
            </a:r>
            <a:endParaRPr lang="en-US" dirty="0"/>
          </a:p>
        </p:txBody>
      </p:sp>
      <p:sp>
        <p:nvSpPr>
          <p:cNvPr id="6" name="Text Placeholder 5"/>
          <p:cNvSpPr>
            <a:spLocks noGrp="1"/>
          </p:cNvSpPr>
          <p:nvPr>
            <p:ph type="body" sz="quarter" idx="12"/>
          </p:nvPr>
        </p:nvSpPr>
        <p:spPr/>
        <p:txBody>
          <a:bodyPr/>
          <a:lstStyle/>
          <a:p>
            <a:r>
              <a:rPr lang="en-US" dirty="0"/>
              <a:t>Post-Commitment Misconceptions</a:t>
            </a:r>
          </a:p>
        </p:txBody>
      </p:sp>
    </p:spTree>
    <p:extLst>
      <p:ext uri="{BB962C8B-B14F-4D97-AF65-F5344CB8AC3E}">
        <p14:creationId xmlns:p14="http://schemas.microsoft.com/office/powerpoint/2010/main" val="418047704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57200" y="2209800"/>
            <a:ext cx="8229600" cy="4114800"/>
          </a:xfrm>
        </p:spPr>
        <p:txBody>
          <a:bodyPr/>
          <a:lstStyle/>
          <a:p>
            <a:pPr>
              <a:buNone/>
            </a:pPr>
            <a:r>
              <a:rPr lang="en-US" sz="2500" i="1" dirty="0" smtClean="0">
                <a:effectLst>
                  <a:outerShdw blurRad="38100" dist="38100" dir="2700000" algn="tl">
                    <a:srgbClr val="000000">
                      <a:alpha val="43137"/>
                    </a:srgbClr>
                  </a:outerShdw>
                </a:effectLst>
              </a:rPr>
              <a:t>Misconception</a:t>
            </a:r>
            <a:r>
              <a:rPr lang="en-US" sz="2500" i="1" dirty="0" smtClean="0">
                <a:latin typeface="Stencil" pitchFamily="82" charset="0"/>
              </a:rPr>
              <a:t>: </a:t>
            </a:r>
            <a:r>
              <a:rPr lang="en-US" sz="2500" i="1" dirty="0" smtClean="0"/>
              <a:t>I must keep hard copies of all my documentation</a:t>
            </a:r>
            <a:endParaRPr lang="en-US" sz="2500" dirty="0" smtClean="0"/>
          </a:p>
          <a:p>
            <a:r>
              <a:rPr lang="en-US" sz="2500" dirty="0" smtClean="0"/>
              <a:t>Applicants </a:t>
            </a:r>
            <a:r>
              <a:rPr lang="en-US" sz="2500" dirty="0"/>
              <a:t>and service providers are required to </a:t>
            </a:r>
            <a:r>
              <a:rPr lang="en-US" sz="2500" dirty="0" smtClean="0"/>
              <a:t>keep documentation (hard copies </a:t>
            </a:r>
            <a:r>
              <a:rPr lang="en-US" sz="2500" b="1" i="1" dirty="0" smtClean="0"/>
              <a:t>or</a:t>
            </a:r>
            <a:r>
              <a:rPr lang="en-US" sz="2500" dirty="0" smtClean="0"/>
              <a:t> electronic) for </a:t>
            </a:r>
            <a:r>
              <a:rPr lang="en-US" sz="2500" dirty="0"/>
              <a:t>a period of at least five (5) years from last date of </a:t>
            </a:r>
            <a:r>
              <a:rPr lang="en-US" sz="2500" dirty="0" smtClean="0"/>
              <a:t>service</a:t>
            </a:r>
            <a:endParaRPr lang="en-US" sz="2500" dirty="0"/>
          </a:p>
          <a:p>
            <a:r>
              <a:rPr lang="en-US" sz="2500" dirty="0" smtClean="0"/>
              <a:t>If you have a multi-year contract, keep copies of relevant documents (including the contract) for </a:t>
            </a:r>
            <a:r>
              <a:rPr lang="en-US" sz="2500" b="1" i="1" dirty="0" smtClean="0"/>
              <a:t>five years after the last date of </a:t>
            </a:r>
            <a:r>
              <a:rPr lang="en-US" sz="2500" b="1" i="1" smtClean="0"/>
              <a:t>service delivery</a:t>
            </a:r>
            <a:r>
              <a:rPr lang="en-US" sz="2500" smtClean="0"/>
              <a:t> </a:t>
            </a:r>
            <a:r>
              <a:rPr lang="en-US" sz="2500" dirty="0" smtClean="0"/>
              <a:t>covered by that contract</a:t>
            </a:r>
          </a:p>
        </p:txBody>
      </p:sp>
      <p:sp>
        <p:nvSpPr>
          <p:cNvPr id="5" name="Text Placeholder 4"/>
          <p:cNvSpPr>
            <a:spLocks noGrp="1"/>
          </p:cNvSpPr>
          <p:nvPr>
            <p:ph type="body" sz="quarter" idx="11"/>
          </p:nvPr>
        </p:nvSpPr>
        <p:spPr/>
        <p:txBody>
          <a:bodyPr/>
          <a:lstStyle/>
          <a:p>
            <a:r>
              <a:rPr lang="en-US" dirty="0" smtClean="0"/>
              <a:t>Document Retention</a:t>
            </a:r>
            <a:endParaRPr lang="en-US" dirty="0"/>
          </a:p>
        </p:txBody>
      </p:sp>
      <p:sp>
        <p:nvSpPr>
          <p:cNvPr id="6" name="Text Placeholder 5"/>
          <p:cNvSpPr>
            <a:spLocks noGrp="1"/>
          </p:cNvSpPr>
          <p:nvPr>
            <p:ph type="body" sz="quarter" idx="12"/>
          </p:nvPr>
        </p:nvSpPr>
        <p:spPr/>
        <p:txBody>
          <a:bodyPr/>
          <a:lstStyle/>
          <a:p>
            <a:r>
              <a:rPr lang="en-US" dirty="0"/>
              <a:t>Post-Commitment Misconceptions</a:t>
            </a:r>
          </a:p>
        </p:txBody>
      </p:sp>
    </p:spTree>
    <p:extLst>
      <p:ext uri="{BB962C8B-B14F-4D97-AF65-F5344CB8AC3E}">
        <p14:creationId xmlns:p14="http://schemas.microsoft.com/office/powerpoint/2010/main" val="308020194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57200" y="2209800"/>
            <a:ext cx="8229600" cy="4114800"/>
          </a:xfrm>
        </p:spPr>
        <p:txBody>
          <a:bodyPr/>
          <a:lstStyle/>
          <a:p>
            <a:pPr>
              <a:buNone/>
            </a:pPr>
            <a:r>
              <a:rPr lang="en-US" sz="2500" i="1" dirty="0" smtClean="0">
                <a:effectLst>
                  <a:outerShdw blurRad="38100" dist="38100" dir="2700000" algn="tl">
                    <a:srgbClr val="000000">
                      <a:alpha val="43137"/>
                    </a:srgbClr>
                  </a:outerShdw>
                </a:effectLst>
              </a:rPr>
              <a:t>Misconception</a:t>
            </a:r>
            <a:r>
              <a:rPr lang="en-US" sz="2500" i="1" dirty="0" smtClean="0">
                <a:latin typeface="Stencil" pitchFamily="82" charset="0"/>
              </a:rPr>
              <a:t>: </a:t>
            </a:r>
            <a:r>
              <a:rPr lang="en-US" sz="2500" i="1" dirty="0" smtClean="0"/>
              <a:t>I found a new service provider who is cheaper, so I did a SPIN change. Now USAC and I both spend less, so everybody wins.</a:t>
            </a:r>
            <a:endParaRPr lang="en-US" sz="2500" dirty="0" smtClean="0"/>
          </a:p>
          <a:p>
            <a:r>
              <a:rPr lang="en-US" sz="2500" dirty="0" smtClean="0"/>
              <a:t>You can’t do a SPIN change just to get a cheaper price – there must be </a:t>
            </a:r>
            <a:r>
              <a:rPr lang="en-US" sz="2500" dirty="0"/>
              <a:t>a legitimate reason to change providers (e.g</a:t>
            </a:r>
            <a:r>
              <a:rPr lang="en-US" sz="2500" dirty="0" smtClean="0"/>
              <a:t>., </a:t>
            </a:r>
            <a:r>
              <a:rPr lang="en-US" sz="2500" dirty="0"/>
              <a:t>breach of </a:t>
            </a:r>
            <a:r>
              <a:rPr lang="en-US" sz="2500" dirty="0" smtClean="0"/>
              <a:t>contract, unable </a:t>
            </a:r>
            <a:r>
              <a:rPr lang="en-US" sz="2500" dirty="0"/>
              <a:t>to </a:t>
            </a:r>
            <a:r>
              <a:rPr lang="en-US" sz="2500" dirty="0" smtClean="0"/>
              <a:t>perform)</a:t>
            </a:r>
            <a:endParaRPr lang="en-US" sz="2500" dirty="0"/>
          </a:p>
          <a:p>
            <a:r>
              <a:rPr lang="en-US" sz="2500" dirty="0" smtClean="0"/>
              <a:t>Moreover, the new </a:t>
            </a:r>
            <a:r>
              <a:rPr lang="en-US" sz="2500" dirty="0"/>
              <a:t>service provider </a:t>
            </a:r>
            <a:r>
              <a:rPr lang="en-US" sz="2500" dirty="0" smtClean="0"/>
              <a:t>must have received </a:t>
            </a:r>
            <a:r>
              <a:rPr lang="en-US" sz="2500" dirty="0"/>
              <a:t>the next highest point value in the original bid evaluation </a:t>
            </a:r>
            <a:r>
              <a:rPr lang="en-US" sz="2500" dirty="0" smtClean="0"/>
              <a:t>(unless only one or no bids were received)</a:t>
            </a:r>
            <a:endParaRPr lang="en-US" sz="2500" dirty="0"/>
          </a:p>
          <a:p>
            <a:endParaRPr lang="en-US" dirty="0"/>
          </a:p>
        </p:txBody>
      </p:sp>
      <p:sp>
        <p:nvSpPr>
          <p:cNvPr id="5" name="Text Placeholder 4"/>
          <p:cNvSpPr>
            <a:spLocks noGrp="1"/>
          </p:cNvSpPr>
          <p:nvPr>
            <p:ph type="body" sz="quarter" idx="11"/>
          </p:nvPr>
        </p:nvSpPr>
        <p:spPr/>
        <p:txBody>
          <a:bodyPr/>
          <a:lstStyle/>
          <a:p>
            <a:r>
              <a:rPr lang="en-US" dirty="0" smtClean="0"/>
              <a:t>Operational SPIN Change Reminders</a:t>
            </a:r>
            <a:endParaRPr lang="en-US" dirty="0"/>
          </a:p>
        </p:txBody>
      </p:sp>
      <p:sp>
        <p:nvSpPr>
          <p:cNvPr id="6" name="Text Placeholder 5"/>
          <p:cNvSpPr>
            <a:spLocks noGrp="1"/>
          </p:cNvSpPr>
          <p:nvPr>
            <p:ph type="body" sz="quarter" idx="12"/>
          </p:nvPr>
        </p:nvSpPr>
        <p:spPr/>
        <p:txBody>
          <a:bodyPr/>
          <a:lstStyle/>
          <a:p>
            <a:r>
              <a:rPr lang="en-US" dirty="0"/>
              <a:t>Post-Commitment Misconceptions</a:t>
            </a:r>
          </a:p>
        </p:txBody>
      </p:sp>
    </p:spTree>
    <p:extLst>
      <p:ext uri="{BB962C8B-B14F-4D97-AF65-F5344CB8AC3E}">
        <p14:creationId xmlns:p14="http://schemas.microsoft.com/office/powerpoint/2010/main" val="77380646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57200" y="1828800"/>
            <a:ext cx="8229600" cy="4495800"/>
          </a:xfrm>
        </p:spPr>
        <p:txBody>
          <a:bodyPr/>
          <a:lstStyle/>
          <a:p>
            <a:pPr>
              <a:buNone/>
            </a:pPr>
            <a:r>
              <a:rPr lang="en-US" sz="2500" i="1" dirty="0" smtClean="0">
                <a:effectLst>
                  <a:outerShdw blurRad="38100" dist="38100" dir="2700000" algn="tl">
                    <a:srgbClr val="000000">
                      <a:alpha val="43137"/>
                    </a:srgbClr>
                  </a:outerShdw>
                </a:effectLst>
              </a:rPr>
              <a:t>Misconception</a:t>
            </a:r>
            <a:r>
              <a:rPr lang="en-US" sz="2500" i="1" dirty="0" smtClean="0">
                <a:latin typeface="Stencil" pitchFamily="82" charset="0"/>
              </a:rPr>
              <a:t>: </a:t>
            </a:r>
            <a:r>
              <a:rPr lang="en-US" sz="2500" i="1" dirty="0" smtClean="0"/>
              <a:t>I need to extend my contract, service delivery deadline and invoice deadline, so I’ll just file an FCC Form 500 for all three.</a:t>
            </a:r>
            <a:endParaRPr lang="en-US" sz="2500" dirty="0" smtClean="0"/>
          </a:p>
          <a:p>
            <a:r>
              <a:rPr lang="en-US" dirty="0" smtClean="0"/>
              <a:t>33 </a:t>
            </a:r>
            <a:r>
              <a:rPr lang="en-US" baseline="30000" dirty="0" smtClean="0"/>
              <a:t>1/3</a:t>
            </a:r>
            <a:r>
              <a:rPr lang="en-US" dirty="0" smtClean="0"/>
              <a:t> percent correct (best case scenario)</a:t>
            </a:r>
          </a:p>
          <a:p>
            <a:pPr lvl="1"/>
            <a:r>
              <a:rPr lang="en-US" b="1" i="1" dirty="0" smtClean="0"/>
              <a:t>If</a:t>
            </a:r>
            <a:r>
              <a:rPr lang="en-US" dirty="0" smtClean="0"/>
              <a:t> you can extend your contract (*hint: read your contract*) and you do so, filing an FCC Form 500 reports the new expiration date to USAC</a:t>
            </a:r>
          </a:p>
          <a:p>
            <a:pPr lvl="1"/>
            <a:r>
              <a:rPr lang="en-US" dirty="0" smtClean="0"/>
              <a:t>You must, however, file separate extension requests for the other two deadlines, totaling three submissions to USAC</a:t>
            </a:r>
            <a:endParaRPr lang="en-US" dirty="0"/>
          </a:p>
        </p:txBody>
      </p:sp>
      <p:sp>
        <p:nvSpPr>
          <p:cNvPr id="5" name="Text Placeholder 4"/>
          <p:cNvSpPr>
            <a:spLocks noGrp="1"/>
          </p:cNvSpPr>
          <p:nvPr>
            <p:ph type="body" sz="quarter" idx="11"/>
          </p:nvPr>
        </p:nvSpPr>
        <p:spPr>
          <a:xfrm>
            <a:off x="457200" y="1295400"/>
            <a:ext cx="8229600" cy="609600"/>
          </a:xfrm>
        </p:spPr>
        <p:txBody>
          <a:bodyPr/>
          <a:lstStyle/>
          <a:p>
            <a:r>
              <a:rPr lang="en-US" dirty="0" smtClean="0"/>
              <a:t>Extensions</a:t>
            </a:r>
            <a:endParaRPr lang="en-US" dirty="0"/>
          </a:p>
        </p:txBody>
      </p:sp>
      <p:sp>
        <p:nvSpPr>
          <p:cNvPr id="6" name="Text Placeholder 5"/>
          <p:cNvSpPr>
            <a:spLocks noGrp="1"/>
          </p:cNvSpPr>
          <p:nvPr>
            <p:ph type="body" sz="quarter" idx="12"/>
          </p:nvPr>
        </p:nvSpPr>
        <p:spPr/>
        <p:txBody>
          <a:bodyPr/>
          <a:lstStyle/>
          <a:p>
            <a:r>
              <a:rPr lang="en-US" dirty="0"/>
              <a:t>Post-Commitment Misconceptions</a:t>
            </a:r>
          </a:p>
        </p:txBody>
      </p:sp>
    </p:spTree>
    <p:extLst>
      <p:ext uri="{BB962C8B-B14F-4D97-AF65-F5344CB8AC3E}">
        <p14:creationId xmlns:p14="http://schemas.microsoft.com/office/powerpoint/2010/main" val="170204506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57200" y="1676400"/>
            <a:ext cx="8229600" cy="4648200"/>
          </a:xfrm>
        </p:spPr>
        <p:txBody>
          <a:bodyPr/>
          <a:lstStyle/>
          <a:p>
            <a:pPr>
              <a:buNone/>
            </a:pPr>
            <a:r>
              <a:rPr lang="en-US" sz="2500" i="1" dirty="0" smtClean="0">
                <a:effectLst>
                  <a:outerShdw blurRad="38100" dist="38100" dir="2700000" algn="tl">
                    <a:srgbClr val="000000">
                      <a:alpha val="43137"/>
                    </a:srgbClr>
                  </a:outerShdw>
                </a:effectLst>
              </a:rPr>
              <a:t>Misconception</a:t>
            </a:r>
            <a:r>
              <a:rPr lang="en-US" sz="2500" i="1" dirty="0" smtClean="0">
                <a:latin typeface="Stencil" pitchFamily="82" charset="0"/>
              </a:rPr>
              <a:t>: </a:t>
            </a:r>
            <a:r>
              <a:rPr lang="en-US" sz="2500" i="1" dirty="0" smtClean="0"/>
              <a:t>I just had my FCC appeal approved, so where is my check?  Are you out of money for that funding year?</a:t>
            </a:r>
            <a:endParaRPr lang="en-US" sz="2500" dirty="0" smtClean="0">
              <a:solidFill>
                <a:srgbClr val="FF0000"/>
              </a:solidFill>
            </a:endParaRPr>
          </a:p>
          <a:p>
            <a:r>
              <a:rPr lang="en-US" sz="2500" dirty="0" smtClean="0"/>
              <a:t>First, read the remand order carefully – USAC may have been directed to do additional work before taking an action</a:t>
            </a:r>
          </a:p>
          <a:p>
            <a:r>
              <a:rPr lang="en-US" sz="2500" dirty="0" smtClean="0"/>
              <a:t>Second, you are responsible for following the remainder of the application process, e.g., timely filing an FCC Form 486 and 472</a:t>
            </a:r>
          </a:p>
          <a:p>
            <a:r>
              <a:rPr lang="en-US" sz="2500" dirty="0" smtClean="0"/>
              <a:t>Third, if the appeal is old, verify the contact information USAC has on file by calling CSB</a:t>
            </a:r>
          </a:p>
          <a:p>
            <a:pPr marL="0" indent="0">
              <a:buNone/>
            </a:pPr>
            <a:r>
              <a:rPr lang="en-US" sz="2500" dirty="0" smtClean="0"/>
              <a:t>*Note: You can still receive funding for an older funding year</a:t>
            </a:r>
            <a:endParaRPr lang="en-US" sz="2500" dirty="0"/>
          </a:p>
        </p:txBody>
      </p:sp>
      <p:sp>
        <p:nvSpPr>
          <p:cNvPr id="5" name="Text Placeholder 4"/>
          <p:cNvSpPr>
            <a:spLocks noGrp="1"/>
          </p:cNvSpPr>
          <p:nvPr>
            <p:ph type="body" sz="quarter" idx="11"/>
          </p:nvPr>
        </p:nvSpPr>
        <p:spPr>
          <a:xfrm>
            <a:off x="457200" y="1219200"/>
            <a:ext cx="8229600" cy="609600"/>
          </a:xfrm>
        </p:spPr>
        <p:txBody>
          <a:bodyPr/>
          <a:lstStyle/>
          <a:p>
            <a:r>
              <a:rPr lang="en-US" dirty="0" smtClean="0"/>
              <a:t>Appeals</a:t>
            </a:r>
            <a:endParaRPr lang="en-US" dirty="0"/>
          </a:p>
        </p:txBody>
      </p:sp>
      <p:sp>
        <p:nvSpPr>
          <p:cNvPr id="6" name="Text Placeholder 5"/>
          <p:cNvSpPr>
            <a:spLocks noGrp="1"/>
          </p:cNvSpPr>
          <p:nvPr>
            <p:ph type="body" sz="quarter" idx="12"/>
          </p:nvPr>
        </p:nvSpPr>
        <p:spPr/>
        <p:txBody>
          <a:bodyPr/>
          <a:lstStyle/>
          <a:p>
            <a:r>
              <a:rPr lang="en-US" dirty="0"/>
              <a:t>Post-Commitment Misconceptions</a:t>
            </a:r>
          </a:p>
        </p:txBody>
      </p:sp>
    </p:spTree>
    <p:extLst>
      <p:ext uri="{BB962C8B-B14F-4D97-AF65-F5344CB8AC3E}">
        <p14:creationId xmlns:p14="http://schemas.microsoft.com/office/powerpoint/2010/main" val="172009557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457200" y="2209800"/>
            <a:ext cx="8229600" cy="4114800"/>
          </a:xfrm>
        </p:spPr>
        <p:txBody>
          <a:bodyPr/>
          <a:lstStyle/>
          <a:p>
            <a:pPr>
              <a:buNone/>
            </a:pPr>
            <a:r>
              <a:rPr lang="en-US" sz="2800" i="1" dirty="0" smtClean="0">
                <a:effectLst>
                  <a:outerShdw blurRad="38100" dist="38100" dir="2700000" algn="tl">
                    <a:srgbClr val="000000">
                      <a:alpha val="43137"/>
                    </a:srgbClr>
                  </a:outerShdw>
                </a:effectLst>
              </a:rPr>
              <a:t>Misconception</a:t>
            </a:r>
            <a:r>
              <a:rPr lang="en-US" sz="2800" i="1" dirty="0" smtClean="0">
                <a:latin typeface="Stencil" pitchFamily="82" charset="0"/>
              </a:rPr>
              <a:t>: </a:t>
            </a:r>
            <a:r>
              <a:rPr lang="en-US" i="1" dirty="0" smtClean="0"/>
              <a:t>I was audited; I don’t agree with the audit findings, so I plan to appeal them.</a:t>
            </a:r>
            <a:endParaRPr lang="en-US" dirty="0" smtClean="0">
              <a:solidFill>
                <a:srgbClr val="FF0000"/>
              </a:solidFill>
            </a:endParaRPr>
          </a:p>
          <a:p>
            <a:r>
              <a:rPr lang="en-US" dirty="0" smtClean="0"/>
              <a:t>Audit findings are not appealable, because no determination (e.g., a necessity to recover funds) has been made by USAC</a:t>
            </a:r>
          </a:p>
          <a:p>
            <a:r>
              <a:rPr lang="en-US" dirty="0" smtClean="0"/>
              <a:t>If USAC issues a COMAD or RIDF letter following an audit, that is the appealable event</a:t>
            </a:r>
            <a:endParaRPr lang="en-US" dirty="0"/>
          </a:p>
        </p:txBody>
      </p:sp>
      <p:sp>
        <p:nvSpPr>
          <p:cNvPr id="5" name="Text Placeholder 4"/>
          <p:cNvSpPr>
            <a:spLocks noGrp="1"/>
          </p:cNvSpPr>
          <p:nvPr>
            <p:ph type="body" sz="quarter" idx="11"/>
          </p:nvPr>
        </p:nvSpPr>
        <p:spPr/>
        <p:txBody>
          <a:bodyPr/>
          <a:lstStyle/>
          <a:p>
            <a:r>
              <a:rPr lang="en-US" dirty="0" smtClean="0"/>
              <a:t>Appeals</a:t>
            </a:r>
            <a:endParaRPr lang="en-US" dirty="0"/>
          </a:p>
        </p:txBody>
      </p:sp>
      <p:sp>
        <p:nvSpPr>
          <p:cNvPr id="6" name="Text Placeholder 5"/>
          <p:cNvSpPr>
            <a:spLocks noGrp="1"/>
          </p:cNvSpPr>
          <p:nvPr>
            <p:ph type="body" sz="quarter" idx="12"/>
          </p:nvPr>
        </p:nvSpPr>
        <p:spPr/>
        <p:txBody>
          <a:bodyPr/>
          <a:lstStyle/>
          <a:p>
            <a:r>
              <a:rPr lang="en-US" dirty="0"/>
              <a:t>Post-Commitment Misconceptions</a:t>
            </a:r>
          </a:p>
        </p:txBody>
      </p:sp>
    </p:spTree>
    <p:extLst>
      <p:ext uri="{BB962C8B-B14F-4D97-AF65-F5344CB8AC3E}">
        <p14:creationId xmlns:p14="http://schemas.microsoft.com/office/powerpoint/2010/main" val="17200955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1828800"/>
            <a:ext cx="8229600" cy="4495800"/>
          </a:xfrm>
        </p:spPr>
        <p:txBody>
          <a:bodyPr/>
          <a:lstStyle/>
          <a:p>
            <a:pPr marL="0" indent="0">
              <a:spcAft>
                <a:spcPts val="600"/>
              </a:spcAft>
              <a:buNone/>
            </a:pPr>
            <a:r>
              <a:rPr lang="en-US" sz="2500" i="1" dirty="0" smtClean="0">
                <a:effectLst>
                  <a:outerShdw blurRad="38100" dist="38100" dir="2700000" algn="tl">
                    <a:srgbClr val="000000">
                      <a:alpha val="43137"/>
                    </a:srgbClr>
                  </a:outerShdw>
                </a:effectLst>
              </a:rPr>
              <a:t>Misconception</a:t>
            </a:r>
            <a:r>
              <a:rPr lang="en-US" sz="2500" i="1" dirty="0" smtClean="0">
                <a:latin typeface="Stencil" pitchFamily="82" charset="0"/>
              </a:rPr>
              <a:t>: </a:t>
            </a:r>
            <a:r>
              <a:rPr lang="en-US" sz="2500" i="1" dirty="0" smtClean="0"/>
              <a:t>I need to draft my tech plan each funding year before I file my FCC Form 470 for all services</a:t>
            </a:r>
          </a:p>
          <a:p>
            <a:pPr>
              <a:spcAft>
                <a:spcPts val="0"/>
              </a:spcAft>
              <a:defRPr/>
            </a:pPr>
            <a:r>
              <a:rPr lang="en-US" sz="2500" dirty="0" smtClean="0"/>
              <a:t>Fact: </a:t>
            </a:r>
            <a:r>
              <a:rPr lang="en-US" sz="2500" dirty="0"/>
              <a:t>Tech plans are </a:t>
            </a:r>
            <a:r>
              <a:rPr lang="en-US" sz="2500" b="1" i="1" dirty="0"/>
              <a:t>no longer required</a:t>
            </a:r>
            <a:r>
              <a:rPr lang="en-US" sz="2500" dirty="0"/>
              <a:t> </a:t>
            </a:r>
            <a:r>
              <a:rPr lang="en-US" sz="2500" dirty="0" smtClean="0"/>
              <a:t>for Priority </a:t>
            </a:r>
            <a:r>
              <a:rPr lang="en-US" sz="2500" dirty="0"/>
              <a:t>One </a:t>
            </a:r>
            <a:r>
              <a:rPr lang="en-US" sz="2500" dirty="0" smtClean="0"/>
              <a:t>(Telecom and Internet Access) but </a:t>
            </a:r>
            <a:r>
              <a:rPr lang="en-US" sz="2500" b="1" i="1" dirty="0" smtClean="0"/>
              <a:t>are</a:t>
            </a:r>
            <a:r>
              <a:rPr lang="en-US" sz="2500" dirty="0" smtClean="0"/>
              <a:t> </a:t>
            </a:r>
            <a:r>
              <a:rPr lang="en-US" sz="2500" dirty="0"/>
              <a:t>still required </a:t>
            </a:r>
            <a:r>
              <a:rPr lang="en-US" sz="2500" dirty="0" smtClean="0"/>
              <a:t>for Priority </a:t>
            </a:r>
            <a:r>
              <a:rPr lang="en-US" sz="2500" dirty="0"/>
              <a:t>Two </a:t>
            </a:r>
            <a:r>
              <a:rPr lang="en-US" sz="2500" dirty="0" smtClean="0"/>
              <a:t>(Internal Connections and Basic Maintenance)</a:t>
            </a:r>
          </a:p>
          <a:p>
            <a:pPr>
              <a:spcAft>
                <a:spcPts val="0"/>
              </a:spcAft>
              <a:defRPr/>
            </a:pPr>
            <a:r>
              <a:rPr lang="en-US" sz="2500" dirty="0" smtClean="0"/>
              <a:t>Fact: Tech </a:t>
            </a:r>
            <a:r>
              <a:rPr lang="en-US" sz="2500" dirty="0"/>
              <a:t>plans can be approved for </a:t>
            </a:r>
            <a:r>
              <a:rPr lang="en-US" sz="2500" dirty="0" smtClean="0"/>
              <a:t>more than one year, </a:t>
            </a:r>
            <a:r>
              <a:rPr lang="en-US" sz="2500" dirty="0"/>
              <a:t>so your services may still be covered by your approved </a:t>
            </a:r>
            <a:r>
              <a:rPr lang="en-US" sz="2500" dirty="0" smtClean="0"/>
              <a:t>plan</a:t>
            </a:r>
          </a:p>
          <a:p>
            <a:pPr>
              <a:spcAft>
                <a:spcPts val="600"/>
              </a:spcAft>
            </a:pPr>
            <a:r>
              <a:rPr lang="en-US" sz="2500" dirty="0" smtClean="0"/>
              <a:t>Fact: If </a:t>
            </a:r>
            <a:r>
              <a:rPr lang="en-US" sz="2500" dirty="0"/>
              <a:t>P2 services are all included in </a:t>
            </a:r>
            <a:r>
              <a:rPr lang="en-US" sz="2500" dirty="0" smtClean="0"/>
              <a:t>a current </a:t>
            </a:r>
            <a:r>
              <a:rPr lang="en-US" sz="2500" dirty="0"/>
              <a:t>tech plan, and the plan covers at least part of the upcoming funding year, then a new </a:t>
            </a:r>
            <a:r>
              <a:rPr lang="en-US" sz="2500" dirty="0" smtClean="0"/>
              <a:t>draft tech </a:t>
            </a:r>
            <a:r>
              <a:rPr lang="en-US" sz="2500" dirty="0"/>
              <a:t>plan </a:t>
            </a:r>
            <a:r>
              <a:rPr lang="en-US" sz="2500" dirty="0" smtClean="0"/>
              <a:t>is not </a:t>
            </a:r>
            <a:r>
              <a:rPr lang="en-US" sz="2500" dirty="0"/>
              <a:t>needed prior to </a:t>
            </a:r>
            <a:r>
              <a:rPr lang="en-US" sz="2500" dirty="0" smtClean="0"/>
              <a:t>posting an FCC Form 470</a:t>
            </a:r>
          </a:p>
          <a:p>
            <a:endParaRPr lang="en-US" dirty="0"/>
          </a:p>
        </p:txBody>
      </p:sp>
      <p:sp>
        <p:nvSpPr>
          <p:cNvPr id="3" name="Text Placeholder 2"/>
          <p:cNvSpPr>
            <a:spLocks noGrp="1"/>
          </p:cNvSpPr>
          <p:nvPr>
            <p:ph type="body" sz="quarter" idx="11"/>
          </p:nvPr>
        </p:nvSpPr>
        <p:spPr>
          <a:xfrm>
            <a:off x="457200" y="1219200"/>
            <a:ext cx="8229600" cy="609600"/>
          </a:xfrm>
        </p:spPr>
        <p:txBody>
          <a:bodyPr/>
          <a:lstStyle/>
          <a:p>
            <a:pPr marL="342900" lvl="0" indent="-342900" fontAlgn="base">
              <a:spcBef>
                <a:spcPct val="20000"/>
              </a:spcBef>
              <a:spcAft>
                <a:spcPct val="0"/>
              </a:spcAft>
            </a:pPr>
            <a:r>
              <a:rPr lang="en-US" dirty="0"/>
              <a:t>Technology Plan Timing</a:t>
            </a:r>
          </a:p>
        </p:txBody>
      </p:sp>
      <p:sp>
        <p:nvSpPr>
          <p:cNvPr id="4" name="Text Placeholder 3"/>
          <p:cNvSpPr>
            <a:spLocks noGrp="1"/>
          </p:cNvSpPr>
          <p:nvPr>
            <p:ph type="body" sz="quarter" idx="12"/>
          </p:nvPr>
        </p:nvSpPr>
        <p:spPr>
          <a:xfrm>
            <a:off x="2133600" y="381000"/>
            <a:ext cx="6553200" cy="533400"/>
          </a:xfrm>
        </p:spPr>
        <p:txBody>
          <a:bodyPr/>
          <a:lstStyle/>
          <a:p>
            <a:r>
              <a:rPr lang="en-US" dirty="0"/>
              <a:t>Technology </a:t>
            </a:r>
            <a:r>
              <a:rPr lang="en-US" dirty="0" smtClean="0"/>
              <a:t>Planning Misconceptions</a:t>
            </a:r>
            <a:endParaRPr lang="en-US" dirty="0"/>
          </a:p>
        </p:txBody>
      </p:sp>
    </p:spTree>
    <p:extLst>
      <p:ext uri="{BB962C8B-B14F-4D97-AF65-F5344CB8AC3E}">
        <p14:creationId xmlns:p14="http://schemas.microsoft.com/office/powerpoint/2010/main" val="55584702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marL="0" indent="0" algn="ctr">
              <a:buNone/>
            </a:pPr>
            <a:endParaRPr lang="en-US" sz="5000" b="1" dirty="0" smtClean="0">
              <a:solidFill>
                <a:srgbClr val="0070C0"/>
              </a:solidFill>
            </a:endParaRPr>
          </a:p>
          <a:p>
            <a:pPr marL="0" indent="0" algn="ctr">
              <a:buNone/>
            </a:pPr>
            <a:r>
              <a:rPr lang="en-US" sz="5000" b="1" dirty="0" smtClean="0">
                <a:solidFill>
                  <a:srgbClr val="0070C0"/>
                </a:solidFill>
              </a:rPr>
              <a:t>Questions?</a:t>
            </a:r>
            <a:endParaRPr lang="en-US" sz="5000" b="1" dirty="0">
              <a:solidFill>
                <a:srgbClr val="0070C0"/>
              </a:solidFill>
            </a:endParaRPr>
          </a:p>
        </p:txBody>
      </p:sp>
    </p:spTree>
    <p:extLst>
      <p:ext uri="{BB962C8B-B14F-4D97-AF65-F5344CB8AC3E}">
        <p14:creationId xmlns:p14="http://schemas.microsoft.com/office/powerpoint/2010/main" val="36989731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057400"/>
            <a:ext cx="8229600" cy="4191000"/>
          </a:xfrm>
        </p:spPr>
        <p:txBody>
          <a:bodyPr/>
          <a:lstStyle/>
          <a:p>
            <a:pPr marL="0" indent="0">
              <a:spcAft>
                <a:spcPts val="600"/>
              </a:spcAft>
              <a:buNone/>
            </a:pPr>
            <a:r>
              <a:rPr lang="en-US" i="1" dirty="0" smtClean="0">
                <a:effectLst>
                  <a:outerShdw blurRad="38100" dist="38100" dir="2700000" algn="tl">
                    <a:srgbClr val="000000">
                      <a:alpha val="43137"/>
                    </a:srgbClr>
                  </a:outerShdw>
                </a:effectLst>
              </a:rPr>
              <a:t>Misconception</a:t>
            </a:r>
            <a:r>
              <a:rPr lang="en-US" i="1" dirty="0" smtClean="0">
                <a:latin typeface="Stencil" pitchFamily="82" charset="0"/>
              </a:rPr>
              <a:t>:  </a:t>
            </a:r>
            <a:r>
              <a:rPr lang="en-US" i="1" dirty="0" smtClean="0"/>
              <a:t>Technology plan approvals are always due July 1</a:t>
            </a:r>
            <a:r>
              <a:rPr lang="en-US" i="1" baseline="30000" dirty="0" smtClean="0"/>
              <a:t>st</a:t>
            </a:r>
            <a:endParaRPr lang="en-US" sz="1200" i="1" dirty="0" smtClean="0"/>
          </a:p>
          <a:p>
            <a:pPr marL="342900" lvl="1" indent="-342900">
              <a:buFont typeface="Arial" pitchFamily="34" charset="0"/>
              <a:buChar char="•"/>
            </a:pPr>
            <a:r>
              <a:rPr lang="en-US" dirty="0" smtClean="0"/>
              <a:t>Not necessarily. Applicants </a:t>
            </a:r>
            <a:r>
              <a:rPr lang="en-US" dirty="0"/>
              <a:t>requesting Priority 2 </a:t>
            </a:r>
            <a:r>
              <a:rPr lang="en-US" dirty="0" smtClean="0"/>
              <a:t>services </a:t>
            </a:r>
            <a:r>
              <a:rPr lang="en-US" dirty="0"/>
              <a:t>must have an approved plan that covers at least part of the upcoming funding year prior to the </a:t>
            </a:r>
            <a:r>
              <a:rPr lang="en-US" b="1" i="1" dirty="0"/>
              <a:t>start of </a:t>
            </a:r>
            <a:r>
              <a:rPr lang="en-US" b="1" i="1" dirty="0" smtClean="0"/>
              <a:t>service</a:t>
            </a:r>
            <a:r>
              <a:rPr lang="en-US" dirty="0" smtClean="0"/>
              <a:t> </a:t>
            </a:r>
            <a:r>
              <a:rPr lang="en-US" dirty="0"/>
              <a:t>or the </a:t>
            </a:r>
            <a:r>
              <a:rPr lang="en-US" b="1" i="1" dirty="0"/>
              <a:t>filing of the </a:t>
            </a:r>
            <a:r>
              <a:rPr lang="en-US" b="1" i="1" dirty="0" smtClean="0"/>
              <a:t>FCC Form </a:t>
            </a:r>
            <a:r>
              <a:rPr lang="en-US" b="1" i="1" dirty="0"/>
              <a:t>486</a:t>
            </a:r>
            <a:r>
              <a:rPr lang="en-US" dirty="0"/>
              <a:t>, whichever comes </a:t>
            </a:r>
            <a:r>
              <a:rPr lang="en-US" dirty="0" smtClean="0"/>
              <a:t>first</a:t>
            </a:r>
          </a:p>
          <a:p>
            <a:pPr marL="342900" lvl="1" indent="-342900">
              <a:buFont typeface="Arial" pitchFamily="34" charset="0"/>
              <a:buChar char="•"/>
            </a:pPr>
            <a:r>
              <a:rPr lang="en-US" dirty="0" smtClean="0"/>
              <a:t>If P2 services starting after July 1 are not covered by an existing tech plan, the new tech plan must be approved before the </a:t>
            </a:r>
            <a:r>
              <a:rPr lang="en-US" b="1" i="1" dirty="0" smtClean="0"/>
              <a:t>start of service</a:t>
            </a:r>
            <a:r>
              <a:rPr lang="en-US" dirty="0" smtClean="0"/>
              <a:t> or the </a:t>
            </a:r>
            <a:r>
              <a:rPr lang="en-US" b="1" i="1" dirty="0" smtClean="0"/>
              <a:t>filing of the FCC Form 486</a:t>
            </a:r>
            <a:r>
              <a:rPr lang="en-US" dirty="0" smtClean="0"/>
              <a:t>, whichever comes first</a:t>
            </a:r>
            <a:endParaRPr lang="en-US" dirty="0"/>
          </a:p>
          <a:p>
            <a:endParaRPr lang="en-US" dirty="0"/>
          </a:p>
        </p:txBody>
      </p:sp>
      <p:sp>
        <p:nvSpPr>
          <p:cNvPr id="3" name="Text Placeholder 2"/>
          <p:cNvSpPr>
            <a:spLocks noGrp="1"/>
          </p:cNvSpPr>
          <p:nvPr>
            <p:ph type="body" sz="quarter" idx="11"/>
          </p:nvPr>
        </p:nvSpPr>
        <p:spPr>
          <a:xfrm>
            <a:off x="457200" y="1447800"/>
            <a:ext cx="8229600" cy="609600"/>
          </a:xfrm>
        </p:spPr>
        <p:txBody>
          <a:bodyPr/>
          <a:lstStyle/>
          <a:p>
            <a:pPr marL="342900" lvl="0" indent="-342900" fontAlgn="base">
              <a:spcBef>
                <a:spcPct val="20000"/>
              </a:spcBef>
              <a:spcAft>
                <a:spcPct val="0"/>
              </a:spcAft>
            </a:pPr>
            <a:r>
              <a:rPr lang="en-US" dirty="0"/>
              <a:t>Technology Plan Timing</a:t>
            </a:r>
          </a:p>
        </p:txBody>
      </p:sp>
      <p:sp>
        <p:nvSpPr>
          <p:cNvPr id="4" name="Text Placeholder 3"/>
          <p:cNvSpPr>
            <a:spLocks noGrp="1"/>
          </p:cNvSpPr>
          <p:nvPr>
            <p:ph type="body" sz="quarter" idx="12"/>
          </p:nvPr>
        </p:nvSpPr>
        <p:spPr>
          <a:xfrm>
            <a:off x="2133600" y="381000"/>
            <a:ext cx="6553200" cy="533400"/>
          </a:xfrm>
        </p:spPr>
        <p:txBody>
          <a:bodyPr/>
          <a:lstStyle/>
          <a:p>
            <a:r>
              <a:rPr lang="en-US" dirty="0"/>
              <a:t>Technology </a:t>
            </a:r>
            <a:r>
              <a:rPr lang="en-US" dirty="0" smtClean="0"/>
              <a:t>Planning Misconceptions</a:t>
            </a:r>
            <a:endParaRPr lang="en-US" dirty="0"/>
          </a:p>
        </p:txBody>
      </p:sp>
    </p:spTree>
    <p:extLst>
      <p:ext uri="{BB962C8B-B14F-4D97-AF65-F5344CB8AC3E}">
        <p14:creationId xmlns:p14="http://schemas.microsoft.com/office/powerpoint/2010/main" val="29622655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76200" y="2667000"/>
            <a:ext cx="8991600" cy="838200"/>
          </a:xfrm>
        </p:spPr>
        <p:txBody>
          <a:bodyPr/>
          <a:lstStyle/>
          <a:p>
            <a:r>
              <a:rPr lang="en-US" dirty="0"/>
              <a:t>Myths and Misconceptions Debunked</a:t>
            </a:r>
          </a:p>
          <a:p>
            <a:endParaRPr lang="en-US" dirty="0"/>
          </a:p>
        </p:txBody>
      </p:sp>
      <p:sp>
        <p:nvSpPr>
          <p:cNvPr id="6" name="Text Placeholder 5"/>
          <p:cNvSpPr>
            <a:spLocks noGrp="1"/>
          </p:cNvSpPr>
          <p:nvPr>
            <p:ph type="body" sz="quarter" idx="11"/>
          </p:nvPr>
        </p:nvSpPr>
        <p:spPr/>
        <p:txBody>
          <a:bodyPr/>
          <a:lstStyle/>
          <a:p>
            <a:r>
              <a:rPr lang="en-US" dirty="0"/>
              <a:t>Eligible Services Myths</a:t>
            </a:r>
          </a:p>
          <a:p>
            <a:endParaRPr lang="en-US" dirty="0"/>
          </a:p>
        </p:txBody>
      </p:sp>
    </p:spTree>
    <p:extLst>
      <p:ext uri="{BB962C8B-B14F-4D97-AF65-F5344CB8AC3E}">
        <p14:creationId xmlns:p14="http://schemas.microsoft.com/office/powerpoint/2010/main" val="24617026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2057400"/>
            <a:ext cx="8229600" cy="4038600"/>
          </a:xfrm>
        </p:spPr>
        <p:txBody>
          <a:bodyPr/>
          <a:lstStyle/>
          <a:p>
            <a:pPr marL="0" indent="0">
              <a:spcAft>
                <a:spcPts val="600"/>
              </a:spcAft>
              <a:buNone/>
            </a:pPr>
            <a:r>
              <a:rPr lang="en-US" sz="2800" i="1" dirty="0" smtClean="0">
                <a:effectLst>
                  <a:outerShdw blurRad="38100" dist="38100" dir="2700000" algn="tl">
                    <a:srgbClr val="000000">
                      <a:alpha val="43137"/>
                    </a:srgbClr>
                  </a:outerShdw>
                </a:effectLst>
              </a:rPr>
              <a:t>Myth</a:t>
            </a:r>
            <a:r>
              <a:rPr lang="en-US" sz="2800" i="1" dirty="0">
                <a:latin typeface="Stencil" pitchFamily="82" charset="0"/>
              </a:rPr>
              <a:t>: </a:t>
            </a:r>
            <a:r>
              <a:rPr lang="en-US" sz="2800" i="1" dirty="0"/>
              <a:t>I </a:t>
            </a:r>
            <a:r>
              <a:rPr lang="en-US" sz="2800" i="1" dirty="0" smtClean="0"/>
              <a:t>can provide Internet access to my students and staff at home (for educational purposes – of course)</a:t>
            </a:r>
          </a:p>
          <a:p>
            <a:pPr marL="347472" indent="-347472">
              <a:spcAft>
                <a:spcPts val="600"/>
              </a:spcAft>
            </a:pPr>
            <a:r>
              <a:rPr lang="en-US" sz="2800" dirty="0" smtClean="0"/>
              <a:t>Not true. </a:t>
            </a:r>
            <a:r>
              <a:rPr lang="en-US" sz="2800" dirty="0"/>
              <a:t>Off-campus Internet </a:t>
            </a:r>
            <a:r>
              <a:rPr lang="en-US" sz="2800" dirty="0" smtClean="0"/>
              <a:t>access </a:t>
            </a:r>
            <a:r>
              <a:rPr lang="en-US" sz="2800" dirty="0"/>
              <a:t>is </a:t>
            </a:r>
            <a:r>
              <a:rPr lang="en-US" sz="2800" u="sng" dirty="0"/>
              <a:t>not</a:t>
            </a:r>
            <a:r>
              <a:rPr lang="en-US" sz="2800" dirty="0"/>
              <a:t> an E-rate eligible service</a:t>
            </a:r>
          </a:p>
          <a:p>
            <a:pPr marL="347472" indent="-347472">
              <a:spcAft>
                <a:spcPts val="600"/>
              </a:spcAft>
            </a:pPr>
            <a:r>
              <a:rPr lang="en-US" dirty="0" smtClean="0"/>
              <a:t>The FCC’s “Learning on the Go” is a </a:t>
            </a:r>
            <a:r>
              <a:rPr lang="en-US" b="1" dirty="0" smtClean="0"/>
              <a:t>pilot</a:t>
            </a:r>
            <a:r>
              <a:rPr lang="en-US" dirty="0" smtClean="0"/>
              <a:t> program, which allowed </a:t>
            </a:r>
            <a:r>
              <a:rPr lang="en-US" dirty="0"/>
              <a:t>up to $10M </a:t>
            </a:r>
            <a:r>
              <a:rPr lang="en-US" dirty="0" smtClean="0"/>
              <a:t>to </a:t>
            </a:r>
            <a:r>
              <a:rPr lang="en-US" dirty="0"/>
              <a:t>support </a:t>
            </a:r>
            <a:r>
              <a:rPr lang="en-US" dirty="0" smtClean="0"/>
              <a:t>interactive </a:t>
            </a:r>
            <a:r>
              <a:rPr lang="en-US" dirty="0"/>
              <a:t>off-premise </a:t>
            </a:r>
            <a:r>
              <a:rPr lang="en-US" dirty="0" smtClean="0"/>
              <a:t>(home) wireless device </a:t>
            </a:r>
            <a:r>
              <a:rPr lang="en-US" dirty="0"/>
              <a:t>connectivity </a:t>
            </a:r>
            <a:r>
              <a:rPr lang="en-US" dirty="0" smtClean="0"/>
              <a:t>for the </a:t>
            </a:r>
            <a:r>
              <a:rPr lang="en-US" b="1" dirty="0" smtClean="0"/>
              <a:t>20</a:t>
            </a:r>
            <a:r>
              <a:rPr lang="en-US" dirty="0" smtClean="0"/>
              <a:t> schools </a:t>
            </a:r>
            <a:r>
              <a:rPr lang="en-US" dirty="0"/>
              <a:t>and </a:t>
            </a:r>
            <a:r>
              <a:rPr lang="en-US" dirty="0" smtClean="0"/>
              <a:t>libraries chosen to participate</a:t>
            </a:r>
          </a:p>
          <a:p>
            <a:pPr marL="747522" lvl="1" indent="-347472">
              <a:spcAft>
                <a:spcPts val="600"/>
              </a:spcAft>
            </a:pPr>
            <a:r>
              <a:rPr lang="en-US" dirty="0" smtClean="0"/>
              <a:t>Pilot program is not accepting </a:t>
            </a:r>
            <a:r>
              <a:rPr lang="en-US" dirty="0"/>
              <a:t>any new applicants</a:t>
            </a:r>
          </a:p>
          <a:p>
            <a:pPr marL="347472" indent="-347472">
              <a:spcAft>
                <a:spcPts val="600"/>
              </a:spcAft>
            </a:pPr>
            <a:endParaRPr lang="en-US" dirty="0"/>
          </a:p>
        </p:txBody>
      </p:sp>
      <p:sp>
        <p:nvSpPr>
          <p:cNvPr id="3" name="Text Placeholder 2"/>
          <p:cNvSpPr>
            <a:spLocks noGrp="1"/>
          </p:cNvSpPr>
          <p:nvPr>
            <p:ph type="body" sz="quarter" idx="11"/>
          </p:nvPr>
        </p:nvSpPr>
        <p:spPr>
          <a:xfrm>
            <a:off x="457200" y="1447800"/>
            <a:ext cx="8229600" cy="609600"/>
          </a:xfrm>
        </p:spPr>
        <p:txBody>
          <a:bodyPr/>
          <a:lstStyle/>
          <a:p>
            <a:r>
              <a:rPr lang="en-US" dirty="0" smtClean="0"/>
              <a:t>Internet Access – Off-campus Use</a:t>
            </a:r>
            <a:endParaRPr lang="en-US" dirty="0"/>
          </a:p>
        </p:txBody>
      </p:sp>
      <p:sp>
        <p:nvSpPr>
          <p:cNvPr id="4" name="Text Placeholder 3"/>
          <p:cNvSpPr>
            <a:spLocks noGrp="1"/>
          </p:cNvSpPr>
          <p:nvPr>
            <p:ph type="body" sz="quarter" idx="12"/>
          </p:nvPr>
        </p:nvSpPr>
        <p:spPr/>
        <p:txBody>
          <a:bodyPr/>
          <a:lstStyle/>
          <a:p>
            <a:r>
              <a:rPr lang="en-US" dirty="0"/>
              <a:t>Eligible Services Myths</a:t>
            </a:r>
          </a:p>
        </p:txBody>
      </p:sp>
    </p:spTree>
    <p:extLst>
      <p:ext uri="{BB962C8B-B14F-4D97-AF65-F5344CB8AC3E}">
        <p14:creationId xmlns:p14="http://schemas.microsoft.com/office/powerpoint/2010/main" val="12923041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1752600"/>
            <a:ext cx="8229600" cy="4648200"/>
          </a:xfrm>
        </p:spPr>
        <p:txBody>
          <a:bodyPr/>
          <a:lstStyle/>
          <a:p>
            <a:pPr marL="0" indent="0">
              <a:buNone/>
            </a:pPr>
            <a:r>
              <a:rPr lang="en-US" sz="2450" i="1" dirty="0">
                <a:effectLst>
                  <a:outerShdw blurRad="38100" dist="38100" dir="2700000" algn="tl">
                    <a:srgbClr val="000000">
                      <a:alpha val="43137"/>
                    </a:srgbClr>
                  </a:outerShdw>
                </a:effectLst>
              </a:rPr>
              <a:t>Myth</a:t>
            </a:r>
            <a:r>
              <a:rPr lang="en-US" sz="2450" i="1" dirty="0">
                <a:latin typeface="Stencil" pitchFamily="82" charset="0"/>
              </a:rPr>
              <a:t>: </a:t>
            </a:r>
            <a:r>
              <a:rPr lang="en-US" sz="2450" i="1" dirty="0" smtClean="0"/>
              <a:t>If a school in my district or branch in my system uses a year under the Two-in-Five Rule, it counts for the district/system as a whole</a:t>
            </a:r>
            <a:endParaRPr lang="en-US" sz="2450" dirty="0" smtClean="0"/>
          </a:p>
          <a:p>
            <a:pPr>
              <a:buFont typeface="Arial"/>
              <a:buChar char="•"/>
            </a:pPr>
            <a:r>
              <a:rPr lang="en-US" sz="2450" dirty="0" smtClean="0"/>
              <a:t>Wrong. The Two-in-Five Rule applies </a:t>
            </a:r>
            <a:r>
              <a:rPr lang="en-US" sz="2450" dirty="0"/>
              <a:t>to </a:t>
            </a:r>
            <a:r>
              <a:rPr lang="en-US" sz="2450" dirty="0" smtClean="0"/>
              <a:t>the </a:t>
            </a:r>
            <a:r>
              <a:rPr lang="en-US" sz="2450" dirty="0"/>
              <a:t>entities listed on the Block 4 worksheet cited on the Internal Connections funding </a:t>
            </a:r>
            <a:r>
              <a:rPr lang="en-US" sz="2450" dirty="0" smtClean="0"/>
              <a:t>request (i.e., the </a:t>
            </a:r>
            <a:r>
              <a:rPr lang="en-US" sz="2450" dirty="0"/>
              <a:t>individual </a:t>
            </a:r>
            <a:r>
              <a:rPr lang="en-US" sz="2450" dirty="0" smtClean="0"/>
              <a:t>schools, libraries, and/or </a:t>
            </a:r>
            <a:r>
              <a:rPr lang="en-US" sz="2450" dirty="0"/>
              <a:t>non-instructional </a:t>
            </a:r>
            <a:r>
              <a:rPr lang="en-US" sz="2450" dirty="0" smtClean="0"/>
              <a:t>facilities listed on the worksheet). </a:t>
            </a:r>
            <a:r>
              <a:rPr lang="en-US" sz="2450" dirty="0"/>
              <a:t>Entities can use </a:t>
            </a:r>
            <a:r>
              <a:rPr lang="en-US" sz="2450" b="1" i="1" dirty="0"/>
              <a:t>two</a:t>
            </a:r>
            <a:r>
              <a:rPr lang="en-US" sz="2450" dirty="0"/>
              <a:t> years within any five-year period, looking back and looking forward from that </a:t>
            </a:r>
            <a:r>
              <a:rPr lang="en-US" sz="2450" dirty="0" smtClean="0"/>
              <a:t>year</a:t>
            </a:r>
          </a:p>
          <a:p>
            <a:pPr>
              <a:buFont typeface="Arial"/>
              <a:buChar char="•"/>
            </a:pPr>
            <a:r>
              <a:rPr lang="en-US" sz="2450" dirty="0"/>
              <a:t>I</a:t>
            </a:r>
            <a:r>
              <a:rPr lang="en-US" sz="2450" dirty="0" smtClean="0"/>
              <a:t>f the entity is a NIF, then the schools or libraries on the Block 4 worksheet have used a year under Two-in-Five</a:t>
            </a:r>
          </a:p>
        </p:txBody>
      </p:sp>
      <p:sp>
        <p:nvSpPr>
          <p:cNvPr id="3" name="Text Placeholder 2"/>
          <p:cNvSpPr>
            <a:spLocks noGrp="1"/>
          </p:cNvSpPr>
          <p:nvPr>
            <p:ph type="body" sz="quarter" idx="11"/>
          </p:nvPr>
        </p:nvSpPr>
        <p:spPr>
          <a:xfrm>
            <a:off x="457200" y="1219200"/>
            <a:ext cx="8534400" cy="609600"/>
          </a:xfrm>
        </p:spPr>
        <p:txBody>
          <a:bodyPr/>
          <a:lstStyle/>
          <a:p>
            <a:r>
              <a:rPr lang="en-US" dirty="0" smtClean="0"/>
              <a:t>Understanding the Two-in-Five Rule</a:t>
            </a:r>
            <a:endParaRPr lang="en-US" dirty="0"/>
          </a:p>
        </p:txBody>
      </p:sp>
      <p:sp>
        <p:nvSpPr>
          <p:cNvPr id="4" name="Text Placeholder 3"/>
          <p:cNvSpPr>
            <a:spLocks noGrp="1"/>
          </p:cNvSpPr>
          <p:nvPr>
            <p:ph type="body" sz="quarter" idx="12"/>
          </p:nvPr>
        </p:nvSpPr>
        <p:spPr/>
        <p:txBody>
          <a:bodyPr/>
          <a:lstStyle/>
          <a:p>
            <a:r>
              <a:rPr lang="en-US" dirty="0"/>
              <a:t>Eligible Services Myths</a:t>
            </a:r>
          </a:p>
        </p:txBody>
      </p:sp>
    </p:spTree>
    <p:extLst>
      <p:ext uri="{BB962C8B-B14F-4D97-AF65-F5344CB8AC3E}">
        <p14:creationId xmlns:p14="http://schemas.microsoft.com/office/powerpoint/2010/main" val="38944556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57200" y="1828800"/>
            <a:ext cx="8229600" cy="4648200"/>
          </a:xfrm>
        </p:spPr>
        <p:txBody>
          <a:bodyPr/>
          <a:lstStyle/>
          <a:p>
            <a:pPr marL="0" indent="0">
              <a:buNone/>
            </a:pPr>
            <a:endParaRPr lang="en-US" sz="2500" i="1" dirty="0" smtClean="0">
              <a:effectLst>
                <a:outerShdw blurRad="38100" dist="38100" dir="2700000" algn="tl">
                  <a:srgbClr val="000000">
                    <a:alpha val="43137"/>
                  </a:srgbClr>
                </a:outerShdw>
              </a:effectLst>
            </a:endParaRPr>
          </a:p>
          <a:p>
            <a:pPr marL="0" indent="0">
              <a:buNone/>
            </a:pPr>
            <a:r>
              <a:rPr lang="en-US" sz="2500" i="1" dirty="0" smtClean="0">
                <a:effectLst>
                  <a:outerShdw blurRad="38100" dist="38100" dir="2700000" algn="tl">
                    <a:srgbClr val="000000">
                      <a:alpha val="43137"/>
                    </a:srgbClr>
                  </a:outerShdw>
                </a:effectLst>
              </a:rPr>
              <a:t>Myth</a:t>
            </a:r>
            <a:r>
              <a:rPr lang="en-US" sz="2500" i="1" dirty="0">
                <a:latin typeface="Stencil" pitchFamily="82" charset="0"/>
              </a:rPr>
              <a:t>: </a:t>
            </a:r>
            <a:r>
              <a:rPr lang="en-US" sz="2500" i="1" dirty="0" smtClean="0"/>
              <a:t>I received a commitment for Internal Connections, but I will get this year back if I don’t invoice for any equipment.</a:t>
            </a:r>
            <a:endParaRPr lang="en-US" sz="2500" dirty="0"/>
          </a:p>
          <a:p>
            <a:pPr>
              <a:buFont typeface="Arial"/>
              <a:buChar char="•"/>
            </a:pPr>
            <a:r>
              <a:rPr lang="en-US" dirty="0" smtClean="0"/>
              <a:t>Partially correct but missing a crucial step: USAC considers you to have used a year of Two-in-Five if you have an Internal Connections </a:t>
            </a:r>
            <a:r>
              <a:rPr lang="en-US" b="1" i="1" dirty="0" smtClean="0"/>
              <a:t>commitment</a:t>
            </a:r>
          </a:p>
          <a:p>
            <a:pPr>
              <a:buFont typeface="Arial"/>
              <a:buChar char="•"/>
            </a:pPr>
            <a:r>
              <a:rPr lang="en-US" dirty="0" smtClean="0"/>
              <a:t>When </a:t>
            </a:r>
            <a:r>
              <a:rPr lang="en-US" b="1" i="1" dirty="0" smtClean="0"/>
              <a:t>no disbursements</a:t>
            </a:r>
            <a:r>
              <a:rPr lang="en-US" dirty="0" smtClean="0"/>
              <a:t> have been made on Internal Connections funding requests, you can get a year back </a:t>
            </a:r>
            <a:r>
              <a:rPr lang="en-US" b="1" i="1" dirty="0" smtClean="0"/>
              <a:t>if</a:t>
            </a:r>
            <a:r>
              <a:rPr lang="en-US" dirty="0" smtClean="0"/>
              <a:t> (and only if) you file an FCC Form 500 to cancel the unused FRN</a:t>
            </a:r>
            <a:endParaRPr lang="en-US" dirty="0"/>
          </a:p>
        </p:txBody>
      </p:sp>
      <p:sp>
        <p:nvSpPr>
          <p:cNvPr id="3" name="Text Placeholder 2"/>
          <p:cNvSpPr>
            <a:spLocks noGrp="1"/>
          </p:cNvSpPr>
          <p:nvPr>
            <p:ph type="body" sz="quarter" idx="11"/>
          </p:nvPr>
        </p:nvSpPr>
        <p:spPr>
          <a:xfrm>
            <a:off x="457200" y="1295400"/>
            <a:ext cx="8534400" cy="609600"/>
          </a:xfrm>
        </p:spPr>
        <p:txBody>
          <a:bodyPr/>
          <a:lstStyle/>
          <a:p>
            <a:r>
              <a:rPr lang="en-US" dirty="0" smtClean="0"/>
              <a:t>Understanding the Two-in-Five Rule (continued)</a:t>
            </a:r>
            <a:endParaRPr lang="en-US" dirty="0"/>
          </a:p>
        </p:txBody>
      </p:sp>
      <p:sp>
        <p:nvSpPr>
          <p:cNvPr id="4" name="Text Placeholder 3"/>
          <p:cNvSpPr>
            <a:spLocks noGrp="1"/>
          </p:cNvSpPr>
          <p:nvPr>
            <p:ph type="body" sz="quarter" idx="12"/>
          </p:nvPr>
        </p:nvSpPr>
        <p:spPr/>
        <p:txBody>
          <a:bodyPr/>
          <a:lstStyle/>
          <a:p>
            <a:r>
              <a:rPr lang="en-US" dirty="0"/>
              <a:t>Eligible Services Myths</a:t>
            </a:r>
          </a:p>
        </p:txBody>
      </p:sp>
    </p:spTree>
    <p:extLst>
      <p:ext uri="{BB962C8B-B14F-4D97-AF65-F5344CB8AC3E}">
        <p14:creationId xmlns:p14="http://schemas.microsoft.com/office/powerpoint/2010/main" val="30730872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Word Doc" ma:contentTypeID="0x010100FCF7CCC3498C2246B96E8299F6001594010082F12E2AB5841D4DB52B628DA5F89880" ma:contentTypeVersion="6" ma:contentTypeDescription="Top-level content type; includes Share and Sticky site columns." ma:contentTypeScope="" ma:versionID="dc219c1b51cfb3a0c22c8beac3d0ff48">
  <xsd:schema xmlns:xsd="http://www.w3.org/2001/XMLSchema" xmlns:p="http://schemas.microsoft.com/office/2006/metadata/properties" xmlns:ns2="6dd97b33-aba7-4b7a-8530-76b27dec7283" xmlns:ns3="6e3d0f97-b399-4212-93f2-28e795c0586f" targetNamespace="http://schemas.microsoft.com/office/2006/metadata/properties" ma:root="true" ma:fieldsID="d228e882e414a962d4ce232911e91386" ns2:_="" ns3:_="">
    <xsd:import namespace="6dd97b33-aba7-4b7a-8530-76b27dec7283"/>
    <xsd:import namespace="6e3d0f97-b399-4212-93f2-28e795c0586f"/>
    <xsd:element name="properties">
      <xsd:complexType>
        <xsd:sequence>
          <xsd:element name="documentManagement">
            <xsd:complexType>
              <xsd:all>
                <xsd:element ref="ns2:Share" minOccurs="0"/>
                <xsd:element ref="ns2:Sticky" minOccurs="0"/>
                <xsd:element ref="ns3:Dept_Hidden" minOccurs="0"/>
              </xsd:all>
            </xsd:complexType>
          </xsd:element>
        </xsd:sequence>
      </xsd:complexType>
    </xsd:element>
  </xsd:schema>
  <xsd:schema xmlns:xsd="http://www.w3.org/2001/XMLSchema" xmlns:dms="http://schemas.microsoft.com/office/2006/documentManagement/types" targetNamespace="6dd97b33-aba7-4b7a-8530-76b27dec7283" elementFormDefault="qualified">
    <xsd:import namespace="http://schemas.microsoft.com/office/2006/documentManagement/types"/>
    <xsd:element name="Share" ma:index="8" nillable="true" ma:displayName="Share" ma:default="0" ma:description="Share this item on the USAC Intranet main site? (Items do NOT appear on the home page. Applies only to Department sites, not sub-sites).  PLEASE DO NOT ABUSE THIS OPTION!!" ma:internalName="Share">
      <xsd:simpleType>
        <xsd:restriction base="dms:Boolean"/>
      </xsd:simpleType>
    </xsd:element>
    <xsd:element name="Sticky" ma:index="9" nillable="true" ma:displayName="Sticky" ma:default="0" ma:description="Marks an item for special treatment, e.g. posting on the team's home page, or staying at the top of a list." ma:internalName="Sticky">
      <xsd:simpleType>
        <xsd:restriction base="dms:Boolean"/>
      </xsd:simpleType>
    </xsd:element>
  </xsd:schema>
  <xsd:schema xmlns:xsd="http://www.w3.org/2001/XMLSchema" xmlns:dms="http://schemas.microsoft.com/office/2006/documentManagement/types" targetNamespace="6e3d0f97-b399-4212-93f2-28e795c0586f" elementFormDefault="qualified">
    <xsd:import namespace="http://schemas.microsoft.com/office/2006/documentManagement/types"/>
    <xsd:element name="Dept_Hidden" ma:index="10" nillable="true" ma:displayName="Dept_Hidden" ma:default="General Counsel" ma:internalName="Dept_Hidden">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Sticky xmlns="6dd97b33-aba7-4b7a-8530-76b27dec7283">false</Sticky>
    <Share xmlns="6dd97b33-aba7-4b7a-8530-76b27dec7283">false</Share>
    <Dept_Hidden xmlns="6e3d0f97-b399-4212-93f2-28e795c0586f">General Counsel</Dept_Hidden>
  </documentManagement>
</p:properties>
</file>

<file path=customXml/itemProps1.xml><?xml version="1.0" encoding="utf-8"?>
<ds:datastoreItem xmlns:ds="http://schemas.openxmlformats.org/officeDocument/2006/customXml" ds:itemID="{8BD00F40-56FD-4E75-AA00-B5B9C1B3CFA8}">
  <ds:schemaRefs>
    <ds:schemaRef ds:uri="http://schemas.microsoft.com/sharepoint/v3/contenttype/forms"/>
  </ds:schemaRefs>
</ds:datastoreItem>
</file>

<file path=customXml/itemProps2.xml><?xml version="1.0" encoding="utf-8"?>
<ds:datastoreItem xmlns:ds="http://schemas.openxmlformats.org/officeDocument/2006/customXml" ds:itemID="{55F220E3-9ED8-45DB-ADE1-D26FC3793E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dd97b33-aba7-4b7a-8530-76b27dec7283"/>
    <ds:schemaRef ds:uri="6e3d0f97-b399-4212-93f2-28e795c0586f"/>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294A6031-AB2A-4A86-B0BA-DA4E7BC0600E}">
  <ds:schemaRefs>
    <ds:schemaRef ds:uri="http://www.w3.org/XML/1998/namespace"/>
    <ds:schemaRef ds:uri="http://purl.org/dc/elements/1.1/"/>
    <ds:schemaRef ds:uri="http://purl.org/dc/dcmitype/"/>
    <ds:schemaRef ds:uri="http://schemas.microsoft.com/office/2006/documentManagement/types"/>
    <ds:schemaRef ds:uri="http://schemas.microsoft.com/office/2006/metadata/properties"/>
    <ds:schemaRef ds:uri="6dd97b33-aba7-4b7a-8530-76b27dec7283"/>
    <ds:schemaRef ds:uri="http://schemas.openxmlformats.org/package/2006/metadata/core-properties"/>
    <ds:schemaRef ds:uri="6e3d0f97-b399-4212-93f2-28e795c0586f"/>
    <ds:schemaRef ds:uri="http://purl.org/dc/terms/"/>
  </ds:schemaRefs>
</ds:datastoreItem>
</file>

<file path=docProps/app.xml><?xml version="1.0" encoding="utf-8"?>
<Properties xmlns="http://schemas.openxmlformats.org/officeDocument/2006/extended-properties" xmlns:vt="http://schemas.openxmlformats.org/officeDocument/2006/docPropsVTypes">
  <TotalTime>2819</TotalTime>
  <Words>2643</Words>
  <Application>Microsoft Office PowerPoint</Application>
  <PresentationFormat>On-screen Show (4:3)</PresentationFormat>
  <Paragraphs>190</Paragraphs>
  <Slides>40</Slides>
  <Notes>1</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USAC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ajohnson</dc:creator>
  <cp:lastModifiedBy>ajohnson</cp:lastModifiedBy>
  <cp:revision>275</cp:revision>
  <cp:lastPrinted>2012-10-02T20:14:15Z</cp:lastPrinted>
  <dcterms:created xsi:type="dcterms:W3CDTF">2010-07-28T13:31:07Z</dcterms:created>
  <dcterms:modified xsi:type="dcterms:W3CDTF">2012-10-02T20:14:39Z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0x01010075E9B38927DF7A41B6C9EA3CB0069252</vt:lpwstr>
  </property>
  <property fmtid="{D5CDD505-2E9C-101B-9397-08002B2CF9AE}" pid="3" name="Share">
    <vt:lpwstr>false</vt:lpwstr>
  </property>
  <property fmtid="{D5CDD505-2E9C-101B-9397-08002B2CF9AE}" pid="4" name="Dept_Hidden">
    <vt:lpwstr>External Relations</vt:lpwstr>
  </property>
  <property fmtid="{D5CDD505-2E9C-101B-9397-08002B2CF9AE}" pid="5" name="TemplateUrl">
    <vt:lpwstr/>
  </property>
  <property fmtid="{D5CDD505-2E9C-101B-9397-08002B2CF9AE}" pid="6" name="Order">
    <vt:r8>8600</vt:r8>
  </property>
  <property fmtid="{D5CDD505-2E9C-101B-9397-08002B2CF9AE}" pid="7" name="xd_ProgID">
    <vt:lpwstr/>
  </property>
  <property fmtid="{D5CDD505-2E9C-101B-9397-08002B2CF9AE}" pid="8" name="_CopySource">
    <vt:lpwstr>http://intranet/er/PublicDocuments/USAC Templates/PowerPoint Template.pptx</vt:lpwstr>
  </property>
</Properties>
</file>