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5"/>
  </p:notesMasterIdLst>
  <p:handoutMasterIdLst>
    <p:handoutMasterId r:id="rId76"/>
  </p:handoutMasterIdLst>
  <p:sldIdLst>
    <p:sldId id="277" r:id="rId5"/>
    <p:sldId id="279" r:id="rId6"/>
    <p:sldId id="278" r:id="rId7"/>
    <p:sldId id="380" r:id="rId8"/>
    <p:sldId id="379" r:id="rId9"/>
    <p:sldId id="290" r:id="rId10"/>
    <p:sldId id="294" r:id="rId11"/>
    <p:sldId id="291" r:id="rId12"/>
    <p:sldId id="293" r:id="rId13"/>
    <p:sldId id="302" r:id="rId14"/>
    <p:sldId id="378" r:id="rId15"/>
    <p:sldId id="304" r:id="rId16"/>
    <p:sldId id="292" r:id="rId17"/>
    <p:sldId id="305" r:id="rId18"/>
    <p:sldId id="377" r:id="rId19"/>
    <p:sldId id="307" r:id="rId20"/>
    <p:sldId id="309" r:id="rId21"/>
    <p:sldId id="310" r:id="rId22"/>
    <p:sldId id="311" r:id="rId23"/>
    <p:sldId id="382" r:id="rId24"/>
    <p:sldId id="383" r:id="rId25"/>
    <p:sldId id="359" r:id="rId26"/>
    <p:sldId id="361" r:id="rId27"/>
    <p:sldId id="362" r:id="rId28"/>
    <p:sldId id="360" r:id="rId29"/>
    <p:sldId id="364" r:id="rId30"/>
    <p:sldId id="365" r:id="rId31"/>
    <p:sldId id="366" r:id="rId32"/>
    <p:sldId id="367" r:id="rId33"/>
    <p:sldId id="371" r:id="rId34"/>
    <p:sldId id="370" r:id="rId35"/>
    <p:sldId id="372" r:id="rId36"/>
    <p:sldId id="373" r:id="rId37"/>
    <p:sldId id="314" r:id="rId38"/>
    <p:sldId id="388" r:id="rId39"/>
    <p:sldId id="316" r:id="rId40"/>
    <p:sldId id="387" r:id="rId41"/>
    <p:sldId id="319" r:id="rId42"/>
    <p:sldId id="384" r:id="rId43"/>
    <p:sldId id="386" r:id="rId44"/>
    <p:sldId id="295" r:id="rId45"/>
    <p:sldId id="329" r:id="rId46"/>
    <p:sldId id="331" r:id="rId47"/>
    <p:sldId id="332" r:id="rId48"/>
    <p:sldId id="333" r:id="rId49"/>
    <p:sldId id="334" r:id="rId50"/>
    <p:sldId id="335" r:id="rId51"/>
    <p:sldId id="336" r:id="rId52"/>
    <p:sldId id="338" r:id="rId53"/>
    <p:sldId id="339" r:id="rId54"/>
    <p:sldId id="341" r:id="rId55"/>
    <p:sldId id="342" r:id="rId56"/>
    <p:sldId id="343" r:id="rId57"/>
    <p:sldId id="344" r:id="rId58"/>
    <p:sldId id="345" r:id="rId59"/>
    <p:sldId id="346" r:id="rId60"/>
    <p:sldId id="347" r:id="rId61"/>
    <p:sldId id="348" r:id="rId62"/>
    <p:sldId id="350" r:id="rId63"/>
    <p:sldId id="351" r:id="rId64"/>
    <p:sldId id="352" r:id="rId65"/>
    <p:sldId id="353" r:id="rId66"/>
    <p:sldId id="354" r:id="rId67"/>
    <p:sldId id="355" r:id="rId68"/>
    <p:sldId id="356" r:id="rId69"/>
    <p:sldId id="358" r:id="rId70"/>
    <p:sldId id="385" r:id="rId71"/>
    <p:sldId id="327" r:id="rId72"/>
    <p:sldId id="375" r:id="rId73"/>
    <p:sldId id="376" r:id="rId74"/>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Noran" initials="J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7" autoAdjust="0"/>
  </p:normalViewPr>
  <p:slideViewPr>
    <p:cSldViewPr>
      <p:cViewPr>
        <p:scale>
          <a:sx n="100" d="100"/>
          <a:sy n="100" d="100"/>
        </p:scale>
        <p:origin x="-210" y="-192"/>
      </p:cViewPr>
      <p:guideLst>
        <p:guide orient="horz" pos="2160"/>
        <p:guide pos="2880"/>
      </p:guideLst>
    </p:cSldViewPr>
  </p:slideViewPr>
  <p:outlineViewPr>
    <p:cViewPr>
      <p:scale>
        <a:sx n="33" d="100"/>
        <a:sy n="33" d="100"/>
      </p:scale>
      <p:origin x="0" y="42462"/>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2" d="100"/>
          <a:sy n="82" d="100"/>
        </p:scale>
        <p:origin x="-1944" y="-10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63744" y="8817904"/>
            <a:ext cx="3032337" cy="464185"/>
          </a:xfrm>
          <a:prstGeom prst="rect">
            <a:avLst/>
          </a:prstGeom>
        </p:spPr>
        <p:txBody>
          <a:bodyPr vert="horz" lIns="93031" tIns="46516" rIns="93031" bIns="46516" rtlCol="0" anchor="b"/>
          <a:lstStyle>
            <a:lvl1pPr algn="r">
              <a:defRPr sz="1200"/>
            </a:lvl1pPr>
          </a:lstStyle>
          <a:p>
            <a:fld id="{5E23D7D9-2DE5-44F5-B7B2-63B7975589D0}" type="slidenum">
              <a:rPr lang="en-US" smtClean="0"/>
              <a:pPr/>
              <a:t>‹#›</a:t>
            </a:fld>
            <a:endParaRPr lang="en-US"/>
          </a:p>
        </p:txBody>
      </p:sp>
    </p:spTree>
    <p:extLst>
      <p:ext uri="{BB962C8B-B14F-4D97-AF65-F5344CB8AC3E}">
        <p14:creationId xmlns:p14="http://schemas.microsoft.com/office/powerpoint/2010/main" val="3836811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EE51AE11-624E-49BD-A8AA-FA86B3DA0A89}" type="datetimeFigureOut">
              <a:rPr lang="en-US" smtClean="0"/>
              <a:pPr/>
              <a:t>10/2/2012</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AB37D9F1-85C1-4865-99BA-DB24273BDFED}" type="slidenum">
              <a:rPr lang="en-US" smtClean="0"/>
              <a:pPr/>
              <a:t>‹#›</a:t>
            </a:fld>
            <a:endParaRPr lang="en-US"/>
          </a:p>
        </p:txBody>
      </p:sp>
    </p:spTree>
    <p:extLst>
      <p:ext uri="{BB962C8B-B14F-4D97-AF65-F5344CB8AC3E}">
        <p14:creationId xmlns:p14="http://schemas.microsoft.com/office/powerpoint/2010/main" val="412429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Program Title or Event Name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Presentation Title</a:t>
            </a:r>
          </a:p>
        </p:txBody>
      </p:sp>
      <p:sp>
        <p:nvSpPr>
          <p:cNvPr id="10" name="Text Placeholder 3"/>
          <p:cNvSpPr>
            <a:spLocks noGrp="1"/>
          </p:cNvSpPr>
          <p:nvPr>
            <p:ph type="body" sz="quarter" idx="12" hasCustomPrompt="1"/>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
        <p:nvSpPr>
          <p:cNvPr id="5"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Presentation Title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Applicant</a:t>
            </a:r>
            <a:r>
              <a:rPr lang="en-US" sz="1200" baseline="0" dirty="0" smtClean="0">
                <a:solidFill>
                  <a:schemeClr val="tx1">
                    <a:lumMod val="65000"/>
                    <a:lumOff val="35000"/>
                  </a:schemeClr>
                </a:solidFill>
                <a:latin typeface="Calibri" pitchFamily="34" charset="0"/>
              </a:rPr>
              <a:t> </a:t>
            </a:r>
            <a:r>
              <a:rPr lang="en-US" sz="1200" dirty="0" smtClean="0">
                <a:solidFill>
                  <a:schemeClr val="tx1">
                    <a:lumMod val="65000"/>
                    <a:lumOff val="35000"/>
                  </a:schemeClr>
                </a:solidFill>
                <a:latin typeface="Calibri" pitchFamily="34" charset="0"/>
              </a:rPr>
              <a:t>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28600" y="6400800"/>
            <a:ext cx="8610600"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Fall Applicant Trainings				</a:t>
            </a:r>
            <a:r>
              <a:rPr lang="en-US" sz="1200" dirty="0" smtClean="0">
                <a:solidFill>
                  <a:schemeClr val="tx1"/>
                </a:solidFill>
                <a:latin typeface="Calibri" pitchFamily="34" charset="0"/>
              </a:rPr>
              <a:t>                    </a:t>
            </a:r>
            <a:fld id="{251DAFE3-8699-4888-8606-840E72A8B5CF}" type="slidenum">
              <a:rPr lang="en-US" sz="1200" smtClean="0">
                <a:solidFill>
                  <a:schemeClr val="tx1"/>
                </a:solidFill>
                <a:latin typeface="Calibri" pitchFamily="34" charset="0"/>
              </a:rPr>
              <a:pPr>
                <a:defRPr/>
              </a:pPr>
              <a:t>‹#›</a:t>
            </a:fld>
            <a:endParaRPr lang="en-US" sz="1200" dirty="0">
              <a:solidFill>
                <a:schemeClr val="tx1"/>
              </a:solidFill>
              <a:latin typeface="Calibri" pitchFamily="34" charset="0"/>
            </a:endParaRPr>
          </a:p>
        </p:txBody>
      </p:sp>
      <p:cxnSp>
        <p:nvCxnSpPr>
          <p:cNvPr id="3" name="Straight Connector 2"/>
          <p:cNvCxnSpPr/>
          <p:nvPr userDrawn="1"/>
        </p:nvCxnSpPr>
        <p:spPr>
          <a:xfrm>
            <a:off x="304800" y="6400800"/>
            <a:ext cx="8534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650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One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marL="0" lvl="1">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Fall Applicant Trainings</a:t>
            </a:r>
            <a:r>
              <a:rPr lang="en-US" sz="1200" dirty="0" smtClean="0">
                <a:solidFill>
                  <a:schemeClr val="bg1">
                    <a:lumMod val="50000"/>
                  </a:schemeClr>
                </a:solidFill>
                <a:latin typeface="Calibri" pitchFamily="34" charset="0"/>
              </a:rPr>
              <a:t>                  </a:t>
            </a:r>
            <a:r>
              <a:rPr lang="en-US" sz="1200" dirty="0">
                <a:solidFill>
                  <a:schemeClr val="bg1">
                    <a:lumMod val="50000"/>
                  </a:schemeClr>
                </a:solidFill>
                <a:latin typeface="Calibri" pitchFamily="34" charset="0"/>
              </a:rPr>
              <a:t>		          </a:t>
            </a:r>
            <a:r>
              <a:rPr lang="en-US" sz="1200" dirty="0" smtClean="0">
                <a:solidFill>
                  <a:schemeClr val="bg1">
                    <a:lumMod val="50000"/>
                  </a:schemeClr>
                </a:solidFill>
                <a:latin typeface="Calibri" pitchFamily="34" charset="0"/>
              </a:rPr>
              <a:t>	              </a:t>
            </a:r>
            <a:fld id="{AFB43435-7AE4-4D0F-B566-215BDD3BBD2D}" type="slidenum">
              <a:rPr lang="en-US" sz="1200">
                <a:solidFill>
                  <a:schemeClr val="bg1">
                    <a:lumMod val="50000"/>
                  </a:schemeClr>
                </a:solidFill>
                <a:latin typeface="Calibri" pitchFamily="34" charset="0"/>
              </a:rPr>
              <a:pPr marL="0" lvl="1">
                <a:defRPr/>
              </a:pPr>
              <a:t>‹#›</a:t>
            </a:fld>
            <a:endParaRPr lang="en-US" sz="1200" dirty="0">
              <a:solidFill>
                <a:schemeClr val="bg1">
                  <a:lumMod val="50000"/>
                </a:schemeClr>
              </a:solidFill>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3"/>
          </p:nvPr>
        </p:nvSpPr>
        <p:spPr>
          <a:xfrm>
            <a:off x="457200" y="2209800"/>
            <a:ext cx="8229600" cy="4038600"/>
          </a:xfrm>
          <a:prstGeom prst="rect">
            <a:avLst/>
          </a:prstGeom>
        </p:spPr>
        <p:txBody>
          <a:bodyPr/>
          <a:lstStyle>
            <a:lvl1pPr>
              <a:defRPr sz="2400"/>
            </a:lvl1pPr>
            <a:lvl2pPr>
              <a:defRPr sz="24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2743200" y="381000"/>
            <a:ext cx="5943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313905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ain Tex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Fall</a:t>
            </a:r>
            <a:r>
              <a:rPr lang="en-US" sz="1200" baseline="0" dirty="0" smtClean="0">
                <a:solidFill>
                  <a:schemeClr val="tx1">
                    <a:lumMod val="65000"/>
                    <a:lumOff val="35000"/>
                  </a:schemeClr>
                </a:solidFill>
                <a:latin typeface="Calibri" pitchFamily="34" charset="0"/>
              </a:rPr>
              <a:t> Applicant </a:t>
            </a:r>
            <a:r>
              <a:rPr lang="en-US" sz="1200" dirty="0" smtClean="0">
                <a:solidFill>
                  <a:schemeClr val="tx1">
                    <a:lumMod val="65000"/>
                    <a:lumOff val="35000"/>
                  </a:schemeClr>
                </a:solidFill>
                <a:latin typeface="Calibri" pitchFamily="34" charset="0"/>
              </a:rPr>
              <a:t>Training				</a:t>
            </a:r>
            <a:r>
              <a:rPr lang="en-US" sz="1200" baseline="0" dirty="0" smtClean="0">
                <a:solidFill>
                  <a:schemeClr val="tx1">
                    <a:lumMod val="65000"/>
                    <a:lumOff val="35000"/>
                  </a:schemeClr>
                </a:solidFill>
                <a:latin typeface="Calibri" pitchFamily="34" charset="0"/>
              </a:rPr>
              <a:t>             </a:t>
            </a:r>
            <a:fld id="{C5A0C643-9687-4797-8E8E-AF9EBCDB8916}" type="slidenum">
              <a:rPr lang="en-US" sz="1200" smtClean="0">
                <a:latin typeface="Calibri" pitchFamily="34" charset="0"/>
              </a:rPr>
              <a:pPr>
                <a:defRPr/>
              </a:pPr>
              <a:t>‹#›</a:t>
            </a:fld>
            <a:endParaRPr lang="en-US" sz="1200" dirty="0">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222899860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7"/>
          <p:cNvPicPr>
            <a:picLocks noChangeAspect="1" noChangeArrowheads="1"/>
          </p:cNvPicPr>
          <p:nvPr userDrawn="1"/>
        </p:nvPicPr>
        <p:blipFill>
          <a:blip r:embed="rId9" cstate="print"/>
          <a:srcRect/>
          <a:stretch>
            <a:fillRect/>
          </a:stretch>
        </p:blipFill>
        <p:spPr bwMode="auto">
          <a:xfrm>
            <a:off x="0" y="-76200"/>
            <a:ext cx="2286000" cy="2973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 id="2147483654" r:id="rId6"/>
    <p:sldLayoutId id="2147483655"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usac.org/_res/documents/sl/pdf/samples/samples-checklist-vendor-selection-templates.pdf"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www.usac.org/sl/applicants/step03/evaluation.aspx"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transition.fcc.gov/Daily_Releases/Daily_Business/2010/db1108/FCC-10-175A1.pdf" TargetMode="Externa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3"/>
          <p:cNvSpPr txBox="1">
            <a:spLocks/>
          </p:cNvSpPr>
          <p:nvPr/>
        </p:nvSpPr>
        <p:spPr bwMode="auto">
          <a:xfrm>
            <a:off x="914400" y="26670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sz="4400" dirty="0" smtClean="0">
                <a:latin typeface="Calibri" pitchFamily="34" charset="0"/>
              </a:rPr>
              <a:t>The E-rate Program</a:t>
            </a:r>
            <a:endParaRPr lang="en-US" sz="4400" dirty="0">
              <a:latin typeface="Calibri" pitchFamily="34" charset="0"/>
            </a:endParaRP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Program Compliance</a:t>
            </a:r>
          </a:p>
        </p:txBody>
      </p:sp>
      <p:sp>
        <p:nvSpPr>
          <p:cNvPr id="6" name="Text Placeholder 3"/>
          <p:cNvSpPr txBox="1">
            <a:spLocks/>
          </p:cNvSpPr>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r>
              <a:rPr lang="en-US" kern="0" dirty="0" smtClean="0">
                <a:latin typeface="Calibri" pitchFamily="34" charset="0"/>
              </a:rPr>
              <a:t>Fall 2012 Applicant Trainings</a:t>
            </a:r>
          </a:p>
        </p:txBody>
      </p:sp>
    </p:spTree>
    <p:extLst>
      <p:ext uri="{BB962C8B-B14F-4D97-AF65-F5344CB8AC3E}">
        <p14:creationId xmlns:p14="http://schemas.microsoft.com/office/powerpoint/2010/main" val="2955569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609600" indent="-609600" eaLnBrk="1" hangingPunct="1">
              <a:lnSpc>
                <a:spcPct val="90000"/>
              </a:lnSpc>
            </a:pPr>
            <a:r>
              <a:rPr lang="en-US" sz="2400" dirty="0" smtClean="0"/>
              <a:t>Indicates the services and categories of service which entities are seeking.</a:t>
            </a:r>
          </a:p>
          <a:p>
            <a:pPr marL="609600" indent="-609600" eaLnBrk="1" hangingPunct="1">
              <a:lnSpc>
                <a:spcPct val="90000"/>
              </a:lnSpc>
            </a:pPr>
            <a:r>
              <a:rPr lang="en-US" sz="2400" dirty="0" smtClean="0"/>
              <a:t>Must be based on tech plan for Priority 2 services.</a:t>
            </a:r>
          </a:p>
          <a:p>
            <a:pPr marL="609600" indent="-609600" eaLnBrk="1" hangingPunct="1">
              <a:lnSpc>
                <a:spcPct val="90000"/>
              </a:lnSpc>
            </a:pPr>
            <a:r>
              <a:rPr lang="en-US" sz="2400" dirty="0" smtClean="0"/>
              <a:t>Must be posted for at least 28 days.</a:t>
            </a:r>
          </a:p>
          <a:p>
            <a:pPr marL="609600" indent="-609600" eaLnBrk="1" hangingPunct="1">
              <a:lnSpc>
                <a:spcPct val="90000"/>
              </a:lnSpc>
            </a:pPr>
            <a:r>
              <a:rPr lang="en-US" sz="2400" dirty="0" smtClean="0"/>
              <a:t>Indicates if you are planning/have issued an RFP.</a:t>
            </a:r>
          </a:p>
          <a:p>
            <a:pPr marL="609600" indent="-609600" eaLnBrk="1" hangingPunct="1">
              <a:lnSpc>
                <a:spcPct val="90000"/>
              </a:lnSpc>
            </a:pPr>
            <a:r>
              <a:rPr lang="en-US" sz="2400" dirty="0" smtClean="0"/>
              <a:t>Indicates any special requirements and/or disqualification factors.</a:t>
            </a:r>
          </a:p>
          <a:p>
            <a:pPr marL="609600" indent="-609600" eaLnBrk="1" hangingPunct="1">
              <a:lnSpc>
                <a:spcPct val="90000"/>
              </a:lnSpc>
            </a:pPr>
            <a:r>
              <a:rPr lang="en-US" sz="2400" dirty="0" smtClean="0"/>
              <a:t>Indicates who will be receiving the services.</a:t>
            </a:r>
          </a:p>
          <a:p>
            <a:endParaRPr lang="en-US" dirty="0"/>
          </a:p>
        </p:txBody>
      </p:sp>
      <p:sp>
        <p:nvSpPr>
          <p:cNvPr id="3" name="Text Placeholder 2"/>
          <p:cNvSpPr>
            <a:spLocks noGrp="1"/>
          </p:cNvSpPr>
          <p:nvPr>
            <p:ph type="body" sz="quarter" idx="11"/>
          </p:nvPr>
        </p:nvSpPr>
        <p:spPr/>
        <p:txBody>
          <a:bodyPr/>
          <a:lstStyle/>
          <a:p>
            <a:r>
              <a:rPr lang="en-US" dirty="0"/>
              <a:t>FCC</a:t>
            </a:r>
            <a:r>
              <a:rPr lang="en-US" dirty="0" smtClean="0">
                <a:solidFill>
                  <a:srgbClr val="FF0000"/>
                </a:solidFill>
              </a:rPr>
              <a:t> </a:t>
            </a:r>
            <a:r>
              <a:rPr lang="en-US" dirty="0" smtClean="0"/>
              <a:t>Form 470</a:t>
            </a:r>
            <a:endParaRPr lang="en-US" dirty="0"/>
          </a:p>
        </p:txBody>
      </p:sp>
      <p:sp>
        <p:nvSpPr>
          <p:cNvPr id="4" name="Text Placeholder 3"/>
          <p:cNvSpPr>
            <a:spLocks noGrp="1"/>
          </p:cNvSpPr>
          <p:nvPr>
            <p:ph type="body" sz="quarter" idx="12"/>
          </p:nvPr>
        </p:nvSpPr>
        <p:spPr>
          <a:xfrm>
            <a:off x="1676400" y="381000"/>
            <a:ext cx="7010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553190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305800" cy="4038600"/>
          </a:xfrm>
        </p:spPr>
        <p:txBody>
          <a:bodyPr/>
          <a:lstStyle/>
          <a:p>
            <a:pPr>
              <a:lnSpc>
                <a:spcPct val="90000"/>
              </a:lnSpc>
            </a:pPr>
            <a:r>
              <a:rPr lang="en-US" sz="2200" dirty="0"/>
              <a:t>FCC rules refer to RFPs </a:t>
            </a:r>
            <a:r>
              <a:rPr lang="en-US" sz="2200" dirty="0" smtClean="0"/>
              <a:t>generically, </a:t>
            </a:r>
            <a:r>
              <a:rPr lang="en-US" sz="2200" dirty="0"/>
              <a:t>but they may have a variety of names (Request for Quotes, Scope, or </a:t>
            </a:r>
            <a:r>
              <a:rPr lang="en-US" sz="2200" dirty="0" smtClean="0"/>
              <a:t>Statement of Work).</a:t>
            </a:r>
            <a:endParaRPr lang="en-US" sz="2200" dirty="0"/>
          </a:p>
          <a:p>
            <a:pPr>
              <a:lnSpc>
                <a:spcPct val="90000"/>
              </a:lnSpc>
            </a:pPr>
            <a:r>
              <a:rPr lang="en-US" sz="2200" dirty="0"/>
              <a:t>FCC rules do not require </a:t>
            </a:r>
            <a:r>
              <a:rPr lang="en-US" sz="2200" dirty="0" smtClean="0"/>
              <a:t>RFPs, </a:t>
            </a:r>
            <a:r>
              <a:rPr lang="en-US" sz="2200" dirty="0"/>
              <a:t>but state and local procurement rules </a:t>
            </a:r>
            <a:r>
              <a:rPr lang="en-US" sz="2200" dirty="0" smtClean="0"/>
              <a:t>may.</a:t>
            </a:r>
            <a:endParaRPr lang="en-US" sz="2200" dirty="0"/>
          </a:p>
          <a:p>
            <a:pPr>
              <a:lnSpc>
                <a:spcPct val="90000"/>
              </a:lnSpc>
            </a:pPr>
            <a:r>
              <a:rPr lang="en-US" sz="2200" dirty="0"/>
              <a:t>Must be based on entities’ tech plan (if </a:t>
            </a:r>
            <a:r>
              <a:rPr lang="en-US" sz="2200" dirty="0" smtClean="0"/>
              <a:t>Priority 2 services).</a:t>
            </a:r>
            <a:endParaRPr lang="en-US" sz="2200" dirty="0"/>
          </a:p>
          <a:p>
            <a:pPr>
              <a:lnSpc>
                <a:spcPct val="90000"/>
              </a:lnSpc>
            </a:pPr>
            <a:r>
              <a:rPr lang="en-US" sz="2200" dirty="0"/>
              <a:t>Must be available to bidders for at least 28 days</a:t>
            </a:r>
          </a:p>
          <a:p>
            <a:pPr lvl="1">
              <a:lnSpc>
                <a:spcPct val="90000"/>
              </a:lnSpc>
            </a:pPr>
            <a:r>
              <a:rPr lang="en-US" sz="2200" dirty="0"/>
              <a:t>Applicants must count 28 calendar days from whichever </a:t>
            </a:r>
            <a:r>
              <a:rPr lang="en-US" sz="2200" dirty="0" smtClean="0"/>
              <a:t>document (FCC </a:t>
            </a:r>
            <a:r>
              <a:rPr lang="en-US" sz="2200" dirty="0"/>
              <a:t>Form 470 or RFP) was posted or available last</a:t>
            </a:r>
          </a:p>
          <a:p>
            <a:pPr lvl="2">
              <a:lnSpc>
                <a:spcPct val="90000"/>
              </a:lnSpc>
            </a:pPr>
            <a:r>
              <a:rPr lang="en-US" sz="2200" b="1" dirty="0">
                <a:solidFill>
                  <a:srgbClr val="002060"/>
                </a:solidFill>
              </a:rPr>
              <a:t>Example:</a:t>
            </a:r>
            <a:r>
              <a:rPr lang="en-US" sz="2200" dirty="0"/>
              <a:t> RFP posted on December 1, Form </a:t>
            </a:r>
            <a:r>
              <a:rPr lang="en-US" sz="2200" dirty="0" smtClean="0"/>
              <a:t>FCC 470 </a:t>
            </a:r>
            <a:r>
              <a:rPr lang="en-US" sz="2200" dirty="0"/>
              <a:t>posted on December 15, </a:t>
            </a:r>
            <a:r>
              <a:rPr lang="en-US" sz="2200" b="1" dirty="0">
                <a:solidFill>
                  <a:schemeClr val="accent4"/>
                </a:solidFill>
              </a:rPr>
              <a:t>December 15 starts the 28-day </a:t>
            </a:r>
            <a:r>
              <a:rPr lang="en-US" sz="2200" b="1" dirty="0" smtClean="0">
                <a:solidFill>
                  <a:schemeClr val="accent4"/>
                </a:solidFill>
              </a:rPr>
              <a:t>clock</a:t>
            </a:r>
            <a:r>
              <a:rPr lang="en-US" sz="2200" dirty="0" smtClean="0"/>
              <a:t>.</a:t>
            </a:r>
            <a:endParaRPr lang="en-US" sz="2200" dirty="0"/>
          </a:p>
          <a:p>
            <a:endParaRPr lang="en-US" dirty="0"/>
          </a:p>
        </p:txBody>
      </p:sp>
      <p:sp>
        <p:nvSpPr>
          <p:cNvPr id="3" name="Text Placeholder 2"/>
          <p:cNvSpPr>
            <a:spLocks noGrp="1"/>
          </p:cNvSpPr>
          <p:nvPr>
            <p:ph type="body" sz="quarter" idx="11"/>
          </p:nvPr>
        </p:nvSpPr>
        <p:spPr/>
        <p:txBody>
          <a:bodyPr/>
          <a:lstStyle/>
          <a:p>
            <a:r>
              <a:rPr lang="en-US" dirty="0"/>
              <a:t>Requests for Proposal</a:t>
            </a:r>
          </a:p>
          <a:p>
            <a:endParaRPr lang="en-US" dirty="0"/>
          </a:p>
        </p:txBody>
      </p:sp>
      <p:sp>
        <p:nvSpPr>
          <p:cNvPr id="4" name="Text Placeholder 3"/>
          <p:cNvSpPr>
            <a:spLocks noGrp="1"/>
          </p:cNvSpPr>
          <p:nvPr>
            <p:ph type="body" sz="quarter" idx="12"/>
          </p:nvPr>
        </p:nvSpPr>
        <p:spPr>
          <a:xfrm>
            <a:off x="2514600" y="381000"/>
            <a:ext cx="6172200" cy="533400"/>
          </a:xfrm>
        </p:spPr>
        <p:txBody>
          <a:bodyPr/>
          <a:lstStyle/>
          <a:p>
            <a:r>
              <a:rPr lang="en-US" dirty="0"/>
              <a:t>Fair and Open Competition</a:t>
            </a:r>
          </a:p>
          <a:p>
            <a:endParaRPr lang="en-US" dirty="0"/>
          </a:p>
        </p:txBody>
      </p:sp>
    </p:spTree>
    <p:extLst>
      <p:ext uri="{BB962C8B-B14F-4D97-AF65-F5344CB8AC3E}">
        <p14:creationId xmlns:p14="http://schemas.microsoft.com/office/powerpoint/2010/main" val="3290470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Post for the correct category of service</a:t>
            </a:r>
          </a:p>
          <a:p>
            <a:pPr lvl="1" eaLnBrk="1" hangingPunct="1"/>
            <a:r>
              <a:rPr lang="en-US" sz="2400" dirty="0" smtClean="0"/>
              <a:t>PIA can switch the category of services on the FCC Form 471 FRN during application review if applicants make a mistake on their FCC Form 471.</a:t>
            </a:r>
          </a:p>
          <a:p>
            <a:r>
              <a:rPr lang="en-US" dirty="0" smtClean="0"/>
              <a:t>Provide </a:t>
            </a:r>
            <a:r>
              <a:rPr lang="en-US" dirty="0"/>
              <a:t>s</a:t>
            </a:r>
            <a:r>
              <a:rPr lang="en-US" dirty="0" smtClean="0"/>
              <a:t>ufficient detail on FCC Form 470 </a:t>
            </a:r>
            <a:r>
              <a:rPr lang="en-US" dirty="0"/>
              <a:t>for the desired </a:t>
            </a:r>
            <a:r>
              <a:rPr lang="en-US" dirty="0" smtClean="0"/>
              <a:t>products/services.</a:t>
            </a:r>
          </a:p>
          <a:p>
            <a:pPr lvl="1"/>
            <a:r>
              <a:rPr lang="en-US" sz="2400" dirty="0" smtClean="0"/>
              <a:t>Cannot provide </a:t>
            </a:r>
            <a:r>
              <a:rPr lang="en-US" sz="2400" b="1" dirty="0" smtClean="0">
                <a:solidFill>
                  <a:schemeClr val="accent4"/>
                </a:solidFill>
              </a:rPr>
              <a:t>generic descriptions </a:t>
            </a:r>
            <a:r>
              <a:rPr lang="en-US" sz="2400" dirty="0" smtClean="0"/>
              <a:t>(e.g., all eligible telecom services, Digital Transmission Services).</a:t>
            </a:r>
          </a:p>
          <a:p>
            <a:pPr lvl="1" eaLnBrk="1" hangingPunct="1"/>
            <a:r>
              <a:rPr lang="en-US" sz="2400" dirty="0" smtClean="0"/>
              <a:t> Cannot provide </a:t>
            </a:r>
            <a:r>
              <a:rPr lang="en-US" sz="2400" b="1" dirty="0" smtClean="0">
                <a:solidFill>
                  <a:schemeClr val="accent4"/>
                </a:solidFill>
              </a:rPr>
              <a:t>laundry lists </a:t>
            </a:r>
            <a:r>
              <a:rPr lang="en-US" sz="2400" dirty="0" smtClean="0"/>
              <a:t>of products and services.</a:t>
            </a:r>
          </a:p>
          <a:p>
            <a:pPr lvl="1" eaLnBrk="1" hangingPunct="1"/>
            <a:endParaRPr lang="en-US" sz="2400" dirty="0" smtClean="0"/>
          </a:p>
          <a:p>
            <a:endParaRPr lang="en-US" dirty="0"/>
          </a:p>
        </p:txBody>
      </p:sp>
      <p:sp>
        <p:nvSpPr>
          <p:cNvPr id="3" name="Text Placeholder 2"/>
          <p:cNvSpPr>
            <a:spLocks noGrp="1"/>
          </p:cNvSpPr>
          <p:nvPr>
            <p:ph type="body" sz="quarter" idx="11"/>
          </p:nvPr>
        </p:nvSpPr>
        <p:spPr/>
        <p:txBody>
          <a:bodyPr/>
          <a:lstStyle/>
          <a:p>
            <a:r>
              <a:rPr lang="en-US" dirty="0" smtClean="0"/>
              <a:t>FCC Form 470 and RFP Issues</a:t>
            </a:r>
            <a:endParaRPr lang="en-US" dirty="0"/>
          </a:p>
        </p:txBody>
      </p:sp>
      <p:sp>
        <p:nvSpPr>
          <p:cNvPr id="4" name="Text Placeholder 3"/>
          <p:cNvSpPr>
            <a:spLocks noGrp="1"/>
          </p:cNvSpPr>
          <p:nvPr>
            <p:ph type="body" sz="quarter" idx="12"/>
          </p:nvPr>
        </p:nvSpPr>
        <p:spPr>
          <a:xfrm>
            <a:off x="2514600" y="381000"/>
            <a:ext cx="61722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285240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r>
              <a:rPr lang="en-US" dirty="0" smtClean="0"/>
              <a:t>If you break a contract to switch to a new provider, that new vendor cannot pay the applicant’s termination charges or fees. The cost of the charges or fees must be paid by the applicant, and cannot be required or requested on the FCC Form 470 and/or RFP.</a:t>
            </a:r>
          </a:p>
          <a:p>
            <a:r>
              <a:rPr lang="en-US" dirty="0" smtClean="0"/>
              <a:t>If a procurement is cancelled, you cannot reuse the original FCC Form 470 if you wish to seek new bids for the services sought.</a:t>
            </a:r>
          </a:p>
          <a:p>
            <a:r>
              <a:rPr lang="en-US" dirty="0" smtClean="0"/>
              <a:t>Remember to fulfill your local procurement obligations, including posting in a newspaper, if required.</a:t>
            </a:r>
          </a:p>
          <a:p>
            <a:endParaRPr lang="en-US" dirty="0" smtClean="0">
              <a:solidFill>
                <a:srgbClr val="FF0000"/>
              </a:solidFill>
            </a:endParaRPr>
          </a:p>
          <a:p>
            <a:endParaRPr lang="en-US" sz="2400" dirty="0">
              <a:solidFill>
                <a:srgbClr val="FF0000"/>
              </a:solidFill>
            </a:endParaRPr>
          </a:p>
          <a:p>
            <a:pPr lvl="1"/>
            <a:endParaRPr lang="en-US" dirty="0" smtClean="0"/>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a:t>FCC Form 470 and RFP </a:t>
            </a:r>
            <a:r>
              <a:rPr lang="en-US" dirty="0" smtClean="0"/>
              <a:t>Issues</a:t>
            </a:r>
            <a:endParaRPr lang="en-US" dirty="0"/>
          </a:p>
        </p:txBody>
      </p:sp>
      <p:sp>
        <p:nvSpPr>
          <p:cNvPr id="4" name="Text Placeholder 3"/>
          <p:cNvSpPr>
            <a:spLocks noGrp="1"/>
          </p:cNvSpPr>
          <p:nvPr>
            <p:ph type="body" sz="quarter" idx="12"/>
          </p:nvPr>
        </p:nvSpPr>
        <p:spPr>
          <a:xfrm>
            <a:off x="2819400" y="381000"/>
            <a:ext cx="5867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440029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209800"/>
            <a:ext cx="8305800" cy="4038600"/>
          </a:xfrm>
        </p:spPr>
        <p:txBody>
          <a:bodyPr/>
          <a:lstStyle/>
          <a:p>
            <a:r>
              <a:rPr lang="en-US" sz="2400" dirty="0" smtClean="0"/>
              <a:t>Third party entities </a:t>
            </a:r>
          </a:p>
          <a:p>
            <a:pPr lvl="1"/>
            <a:r>
              <a:rPr lang="en-US" sz="2400" dirty="0" smtClean="0"/>
              <a:t>Non-state agencies that conduct the competitive bidding and contract negotiations on behalf schools or libraries must have a Letter of Agency to act on behalf of applicants. </a:t>
            </a:r>
          </a:p>
          <a:p>
            <a:r>
              <a:rPr lang="en-US" sz="2400" dirty="0"/>
              <a:t>If multiple vendors are selected, applicants must conduct a </a:t>
            </a:r>
            <a:r>
              <a:rPr lang="en-US" sz="2400" b="1" dirty="0">
                <a:solidFill>
                  <a:schemeClr val="accent4"/>
                </a:solidFill>
              </a:rPr>
              <a:t>mini-bid</a:t>
            </a:r>
            <a:r>
              <a:rPr lang="en-US" sz="2400" b="1" dirty="0">
                <a:solidFill>
                  <a:srgbClr val="0070C0"/>
                </a:solidFill>
              </a:rPr>
              <a:t> </a:t>
            </a:r>
            <a:r>
              <a:rPr lang="en-US" sz="2400" dirty="0"/>
              <a:t>to award </a:t>
            </a:r>
            <a:r>
              <a:rPr lang="en-US" sz="2400" dirty="0" smtClean="0"/>
              <a:t>contract following FCC rules for vendor selection (e.g., price of eligible products and services is primary factor, etc.) but do not have to post a new FCC Form 470. </a:t>
            </a:r>
            <a:endParaRPr lang="en-US" sz="2400" dirty="0"/>
          </a:p>
          <a:p>
            <a:pPr lvl="2"/>
            <a:r>
              <a:rPr lang="en-US" dirty="0" smtClean="0"/>
              <a:t>Must document and retain records of this process.</a:t>
            </a:r>
            <a:endParaRPr lang="en-US" dirty="0"/>
          </a:p>
          <a:p>
            <a:pPr lvl="1"/>
            <a:endParaRPr lang="en-US" dirty="0" smtClean="0"/>
          </a:p>
          <a:p>
            <a:pPr lvl="1"/>
            <a:endParaRPr lang="en-US" dirty="0" smtClean="0"/>
          </a:p>
          <a:p>
            <a:endParaRPr lang="en-US" dirty="0"/>
          </a:p>
        </p:txBody>
      </p:sp>
      <p:sp>
        <p:nvSpPr>
          <p:cNvPr id="3" name="Text Placeholder 2"/>
          <p:cNvSpPr>
            <a:spLocks noGrp="1"/>
          </p:cNvSpPr>
          <p:nvPr>
            <p:ph type="body" sz="quarter" idx="11"/>
          </p:nvPr>
        </p:nvSpPr>
        <p:spPr/>
        <p:txBody>
          <a:bodyPr/>
          <a:lstStyle/>
          <a:p>
            <a:r>
              <a:rPr lang="en-US" dirty="0"/>
              <a:t>FCC Form </a:t>
            </a:r>
            <a:r>
              <a:rPr lang="en-US" dirty="0" smtClean="0"/>
              <a:t>470 and RFP Issues </a:t>
            </a:r>
            <a:endParaRPr lang="en-US" dirty="0"/>
          </a:p>
        </p:txBody>
      </p:sp>
      <p:sp>
        <p:nvSpPr>
          <p:cNvPr id="4" name="Text Placeholder 3"/>
          <p:cNvSpPr>
            <a:spLocks noGrp="1"/>
          </p:cNvSpPr>
          <p:nvPr>
            <p:ph type="body" sz="quarter" idx="12"/>
          </p:nvPr>
        </p:nvSpPr>
        <p:spPr>
          <a:xfrm>
            <a:off x="3505200" y="381000"/>
            <a:ext cx="5181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4077353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New requirement for FY 2013 FCC Forms 470 and RFPs</a:t>
            </a:r>
          </a:p>
          <a:p>
            <a:pPr lvl="1"/>
            <a:r>
              <a:rPr lang="en-US" dirty="0" smtClean="0"/>
              <a:t>Commission’s competitive </a:t>
            </a:r>
            <a:r>
              <a:rPr lang="en-US" dirty="0"/>
              <a:t>bidding rules </a:t>
            </a:r>
            <a:r>
              <a:rPr lang="en-US" dirty="0" smtClean="0"/>
              <a:t>prohibit applicants </a:t>
            </a:r>
            <a:r>
              <a:rPr lang="en-US" dirty="0"/>
              <a:t>from including a particular manufacturer’s name, brand, product or service in an FCC </a:t>
            </a:r>
            <a:r>
              <a:rPr lang="en-US" dirty="0" smtClean="0"/>
              <a:t>Form 470 </a:t>
            </a:r>
            <a:r>
              <a:rPr lang="en-US" dirty="0"/>
              <a:t>or request for proposals (RFPs) unless they also use the words “or equivalent” in such a </a:t>
            </a:r>
            <a:r>
              <a:rPr lang="en-US" dirty="0" smtClean="0"/>
              <a:t>description.</a:t>
            </a:r>
          </a:p>
          <a:p>
            <a:pPr lvl="2"/>
            <a:r>
              <a:rPr lang="en-US" dirty="0" smtClean="0"/>
              <a:t>“XYZ </a:t>
            </a:r>
            <a:r>
              <a:rPr lang="en-US" dirty="0"/>
              <a:t>manufacturer's high-speed router model 345J </a:t>
            </a:r>
            <a:r>
              <a:rPr lang="en-US" dirty="0" smtClean="0"/>
              <a:t>or equivalent” meets new requirement.</a:t>
            </a:r>
          </a:p>
          <a:p>
            <a:pPr lvl="1"/>
            <a:r>
              <a:rPr lang="en-US" dirty="0"/>
              <a:t>A</a:t>
            </a:r>
            <a:r>
              <a:rPr lang="en-US" dirty="0" smtClean="0"/>
              <a:t>pplicants </a:t>
            </a:r>
            <a:r>
              <a:rPr lang="en-US" dirty="0"/>
              <a:t>must carefully consider all of the bids received before selecting a winning </a:t>
            </a:r>
            <a:r>
              <a:rPr lang="en-US" dirty="0" smtClean="0"/>
              <a:t>bidder.</a:t>
            </a:r>
          </a:p>
          <a:p>
            <a:pPr lvl="1"/>
            <a:endParaRPr lang="en-US" dirty="0" smtClean="0"/>
          </a:p>
          <a:p>
            <a:endParaRPr lang="en-US" dirty="0"/>
          </a:p>
        </p:txBody>
      </p:sp>
      <p:sp>
        <p:nvSpPr>
          <p:cNvPr id="3" name="Text Placeholder 2"/>
          <p:cNvSpPr>
            <a:spLocks noGrp="1"/>
          </p:cNvSpPr>
          <p:nvPr>
            <p:ph type="body" sz="quarter" idx="11"/>
          </p:nvPr>
        </p:nvSpPr>
        <p:spPr/>
        <p:txBody>
          <a:bodyPr/>
          <a:lstStyle/>
          <a:p>
            <a:r>
              <a:rPr lang="en-US" dirty="0"/>
              <a:t>FCC Form </a:t>
            </a:r>
            <a:r>
              <a:rPr lang="en-US" dirty="0" smtClean="0"/>
              <a:t>470 and RFP Issues </a:t>
            </a:r>
            <a:endParaRPr lang="en-US" dirty="0"/>
          </a:p>
        </p:txBody>
      </p:sp>
      <p:sp>
        <p:nvSpPr>
          <p:cNvPr id="4" name="Text Placeholder 3"/>
          <p:cNvSpPr>
            <a:spLocks noGrp="1"/>
          </p:cNvSpPr>
          <p:nvPr>
            <p:ph type="body" sz="quarter" idx="12"/>
          </p:nvPr>
        </p:nvSpPr>
        <p:spPr>
          <a:xfrm>
            <a:off x="3505200" y="381000"/>
            <a:ext cx="5181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503025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Set some eligible services requirements</a:t>
            </a:r>
          </a:p>
          <a:p>
            <a:pPr lvl="1"/>
            <a:r>
              <a:rPr lang="en-US" sz="2400" dirty="0" smtClean="0"/>
              <a:t>Applicants may require service providers to provide services that are compatible with one kind of system over another (e.g., Cisco </a:t>
            </a:r>
            <a:r>
              <a:rPr lang="en-US" sz="2400" b="1" dirty="0" smtClean="0">
                <a:solidFill>
                  <a:schemeClr val="accent4"/>
                </a:solidFill>
              </a:rPr>
              <a:t>compatible</a:t>
            </a:r>
            <a:r>
              <a:rPr lang="en-US" sz="2400" dirty="0" smtClean="0"/>
              <a:t>).</a:t>
            </a:r>
          </a:p>
          <a:p>
            <a:r>
              <a:rPr lang="en-US" dirty="0" smtClean="0"/>
              <a:t>Bidder disqualification criteria must be spelled out in FCC Form 470 and/or RFP and be available to all. </a:t>
            </a:r>
          </a:p>
          <a:p>
            <a:r>
              <a:rPr lang="en-US" dirty="0" smtClean="0"/>
              <a:t>Applicants cannot state that the procurement is subject to sole source bidding and therefore exempt from the FCC’s competitive bidding requirements. </a:t>
            </a:r>
          </a:p>
          <a:p>
            <a:endParaRPr lang="en-US" dirty="0"/>
          </a:p>
        </p:txBody>
      </p:sp>
      <p:sp>
        <p:nvSpPr>
          <p:cNvPr id="3" name="Text Placeholder 2"/>
          <p:cNvSpPr>
            <a:spLocks noGrp="1"/>
          </p:cNvSpPr>
          <p:nvPr>
            <p:ph type="body" sz="quarter" idx="11"/>
          </p:nvPr>
        </p:nvSpPr>
        <p:spPr/>
        <p:txBody>
          <a:bodyPr/>
          <a:lstStyle/>
          <a:p>
            <a:r>
              <a:rPr lang="en-US" dirty="0" smtClean="0"/>
              <a:t>Imposing Restrictions</a:t>
            </a:r>
            <a:endParaRPr lang="en-US" dirty="0"/>
          </a:p>
        </p:txBody>
      </p:sp>
      <p:sp>
        <p:nvSpPr>
          <p:cNvPr id="4" name="Text Placeholder 3"/>
          <p:cNvSpPr>
            <a:spLocks noGrp="1"/>
          </p:cNvSpPr>
          <p:nvPr>
            <p:ph type="body" sz="quarter" idx="12"/>
          </p:nvPr>
        </p:nvSpPr>
        <p:spPr>
          <a:xfrm>
            <a:off x="3505200" y="381000"/>
            <a:ext cx="5181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209932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sz="2400" dirty="0" smtClean="0"/>
              <a:t>Retain all vendor selection documentation:</a:t>
            </a:r>
          </a:p>
          <a:p>
            <a:pPr lvl="1"/>
            <a:r>
              <a:rPr lang="en-US" sz="2400" dirty="0" smtClean="0"/>
              <a:t>Winning and losing bids, correspondence, memos, bid evaluation documents, etc. </a:t>
            </a:r>
            <a:r>
              <a:rPr lang="en-US" sz="2400" dirty="0"/>
              <a:t>for at least 5 </a:t>
            </a:r>
            <a:r>
              <a:rPr lang="en-US" sz="2400" dirty="0" smtClean="0"/>
              <a:t>years after the last day of service delivery.</a:t>
            </a:r>
          </a:p>
          <a:p>
            <a:r>
              <a:rPr lang="en-US" sz="2400" dirty="0" smtClean="0"/>
              <a:t>Price of the eligible goods and services must be the primary factor or most heavily weighted overall if the evaluation is multi-tiered.</a:t>
            </a:r>
          </a:p>
          <a:p>
            <a:pPr lvl="1"/>
            <a:r>
              <a:rPr lang="en-US" sz="2400" dirty="0" smtClean="0">
                <a:hlinkClick r:id="rId2"/>
              </a:rPr>
              <a:t>USAC sample evaluation</a:t>
            </a:r>
            <a:r>
              <a:rPr lang="en-US" sz="2400" dirty="0" smtClean="0"/>
              <a:t> matrix available.</a:t>
            </a:r>
          </a:p>
          <a:p>
            <a:r>
              <a:rPr lang="en-US" sz="2400" dirty="0" smtClean="0"/>
              <a:t>Evaluation begins after 28-day waiting period ends.</a:t>
            </a:r>
          </a:p>
          <a:p>
            <a:pPr>
              <a:buNone/>
            </a:pPr>
            <a:endParaRPr lang="en-US" dirty="0"/>
          </a:p>
        </p:txBody>
      </p:sp>
      <p:sp>
        <p:nvSpPr>
          <p:cNvPr id="2" name="Text Placeholder 1"/>
          <p:cNvSpPr>
            <a:spLocks noGrp="1"/>
          </p:cNvSpPr>
          <p:nvPr>
            <p:ph type="body" sz="quarter" idx="11"/>
          </p:nvPr>
        </p:nvSpPr>
        <p:spPr/>
        <p:txBody>
          <a:bodyPr/>
          <a:lstStyle/>
          <a:p>
            <a:r>
              <a:rPr lang="en-US" dirty="0"/>
              <a:t>Bid Evaluation</a:t>
            </a:r>
          </a:p>
        </p:txBody>
      </p:sp>
      <p:sp>
        <p:nvSpPr>
          <p:cNvPr id="3" name="Text Placeholder 2"/>
          <p:cNvSpPr>
            <a:spLocks noGrp="1"/>
          </p:cNvSpPr>
          <p:nvPr>
            <p:ph type="body" sz="quarter" idx="12"/>
          </p:nvPr>
        </p:nvSpPr>
        <p:spPr>
          <a:xfrm>
            <a:off x="2590800" y="381000"/>
            <a:ext cx="6096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508659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sz="2400" dirty="0" smtClean="0"/>
              <a:t>Selecting the winning bidder:</a:t>
            </a:r>
          </a:p>
          <a:p>
            <a:pPr lvl="1"/>
            <a:r>
              <a:rPr lang="en-US" sz="2400" dirty="0" smtClean="0"/>
              <a:t>Price of the </a:t>
            </a:r>
            <a:r>
              <a:rPr lang="en-US" sz="2400" b="1" dirty="0" smtClean="0">
                <a:solidFill>
                  <a:schemeClr val="accent4"/>
                </a:solidFill>
              </a:rPr>
              <a:t>eligible</a:t>
            </a:r>
            <a:r>
              <a:rPr lang="en-US" sz="2400" dirty="0" smtClean="0">
                <a:solidFill>
                  <a:schemeClr val="accent4"/>
                </a:solidFill>
              </a:rPr>
              <a:t> </a:t>
            </a:r>
            <a:r>
              <a:rPr lang="en-US" sz="2400" dirty="0" smtClean="0"/>
              <a:t>goods and services must be the primary factor.</a:t>
            </a:r>
          </a:p>
          <a:p>
            <a:pPr lvl="1"/>
            <a:r>
              <a:rPr lang="en-US" sz="2400" dirty="0" smtClean="0"/>
              <a:t>Other factors, including other price factors, can be considered as well, but they cannot be weighted equally or higher than the cost of the eligible goods and services.</a:t>
            </a:r>
          </a:p>
          <a:p>
            <a:pPr lvl="1"/>
            <a:r>
              <a:rPr lang="en-US" sz="2400" dirty="0" smtClean="0"/>
              <a:t>See </a:t>
            </a:r>
            <a:r>
              <a:rPr lang="en-US" sz="2400" dirty="0" smtClean="0">
                <a:hlinkClick r:id="rId2"/>
              </a:rPr>
              <a:t>Construct An Evaluation</a:t>
            </a:r>
            <a:r>
              <a:rPr lang="en-US" sz="2400" b="1" dirty="0" smtClean="0"/>
              <a:t> </a:t>
            </a:r>
            <a:r>
              <a:rPr lang="en-US" sz="2400" dirty="0" smtClean="0"/>
              <a:t>for weighting samples.</a:t>
            </a:r>
          </a:p>
        </p:txBody>
      </p:sp>
      <p:sp>
        <p:nvSpPr>
          <p:cNvPr id="2" name="Text Placeholder 1"/>
          <p:cNvSpPr>
            <a:spLocks noGrp="1"/>
          </p:cNvSpPr>
          <p:nvPr>
            <p:ph type="body" sz="quarter" idx="11"/>
          </p:nvPr>
        </p:nvSpPr>
        <p:spPr/>
        <p:txBody>
          <a:bodyPr/>
          <a:lstStyle/>
          <a:p>
            <a:r>
              <a:rPr lang="en-US" dirty="0"/>
              <a:t>Most Cost Effective</a:t>
            </a:r>
          </a:p>
        </p:txBody>
      </p:sp>
      <p:sp>
        <p:nvSpPr>
          <p:cNvPr id="3" name="Text Placeholder 2"/>
          <p:cNvSpPr>
            <a:spLocks noGrp="1"/>
          </p:cNvSpPr>
          <p:nvPr>
            <p:ph type="body" sz="quarter" idx="12"/>
          </p:nvPr>
        </p:nvSpPr>
        <p:spPr>
          <a:xfrm>
            <a:off x="2667000" y="381000"/>
            <a:ext cx="6019800" cy="533400"/>
          </a:xfrm>
        </p:spPr>
        <p:txBody>
          <a:bodyPr/>
          <a:lstStyle/>
          <a:p>
            <a:r>
              <a:rPr lang="en-US" dirty="0"/>
              <a:t>Fair and Open Competition</a:t>
            </a:r>
          </a:p>
        </p:txBody>
      </p:sp>
    </p:spTree>
    <p:extLst>
      <p:ext uri="{BB962C8B-B14F-4D97-AF65-F5344CB8AC3E}">
        <p14:creationId xmlns:p14="http://schemas.microsoft.com/office/powerpoint/2010/main" val="1539169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sz="2400" dirty="0" smtClean="0"/>
              <a:t>Solution must be cost-effective (not just </a:t>
            </a:r>
            <a:r>
              <a:rPr lang="en-US" sz="2400" i="1" dirty="0" smtClean="0"/>
              <a:t>the most</a:t>
            </a:r>
            <a:r>
              <a:rPr lang="en-US" sz="2400" dirty="0" smtClean="0"/>
              <a:t> cost-effective)</a:t>
            </a:r>
          </a:p>
          <a:p>
            <a:pPr lvl="2"/>
            <a:r>
              <a:rPr lang="en-US" sz="2000" i="1" dirty="0" smtClean="0"/>
              <a:t>Ysleta</a:t>
            </a:r>
            <a:r>
              <a:rPr lang="en-US" sz="2000" dirty="0" smtClean="0"/>
              <a:t> Order, </a:t>
            </a:r>
            <a:r>
              <a:rPr lang="en-US" sz="2000" dirty="0" err="1" smtClean="0"/>
              <a:t>para</a:t>
            </a:r>
            <a:r>
              <a:rPr lang="en-US" sz="2000" dirty="0" smtClean="0"/>
              <a:t>. 54: Routers priced at two or three times greater than the prices available from commercial vendors would not be cost-effective, absent extenuating circumstances. </a:t>
            </a:r>
          </a:p>
          <a:p>
            <a:pPr lvl="2"/>
            <a:r>
              <a:rPr lang="en-US" sz="2000" dirty="0" smtClean="0"/>
              <a:t>Receiving only one bid does not automatically make it cost-effective.</a:t>
            </a:r>
          </a:p>
          <a:p>
            <a:pPr lvl="2"/>
            <a:r>
              <a:rPr lang="en-US" sz="2000" dirty="0" smtClean="0"/>
              <a:t>Applicants must be able to demonstrate why a solution with higher than average pricing is cost-effective</a:t>
            </a:r>
            <a:r>
              <a:rPr lang="en-US" sz="2000" dirty="0"/>
              <a:t>.</a:t>
            </a:r>
            <a:endParaRPr lang="en-US" sz="2000" dirty="0" smtClean="0"/>
          </a:p>
          <a:p>
            <a:pPr lvl="2"/>
            <a:r>
              <a:rPr lang="en-US" sz="2000" dirty="0" smtClean="0"/>
              <a:t>Service Providers may work with the applicant to help them understand the technical needs for this expensive solution. </a:t>
            </a:r>
          </a:p>
        </p:txBody>
      </p:sp>
      <p:sp>
        <p:nvSpPr>
          <p:cNvPr id="2" name="Text Placeholder 1"/>
          <p:cNvSpPr>
            <a:spLocks noGrp="1"/>
          </p:cNvSpPr>
          <p:nvPr>
            <p:ph type="body" sz="quarter" idx="11"/>
          </p:nvPr>
        </p:nvSpPr>
        <p:spPr/>
        <p:txBody>
          <a:bodyPr/>
          <a:lstStyle/>
          <a:p>
            <a:r>
              <a:rPr lang="en-US" dirty="0"/>
              <a:t>Cost Effectiveness</a:t>
            </a:r>
          </a:p>
        </p:txBody>
      </p:sp>
      <p:sp>
        <p:nvSpPr>
          <p:cNvPr id="3" name="Text Placeholder 2"/>
          <p:cNvSpPr>
            <a:spLocks noGrp="1"/>
          </p:cNvSpPr>
          <p:nvPr>
            <p:ph type="body" sz="quarter" idx="12"/>
          </p:nvPr>
        </p:nvSpPr>
        <p:spPr>
          <a:xfrm>
            <a:off x="3048000" y="381000"/>
            <a:ext cx="56388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013468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2400" dirty="0" smtClean="0"/>
              <a:t>Know Your Role </a:t>
            </a:r>
          </a:p>
          <a:p>
            <a:pPr>
              <a:lnSpc>
                <a:spcPct val="90000"/>
              </a:lnSpc>
            </a:pPr>
            <a:r>
              <a:rPr lang="en-US" sz="2400" dirty="0" smtClean="0"/>
              <a:t>Technology Plans</a:t>
            </a:r>
          </a:p>
          <a:p>
            <a:pPr>
              <a:lnSpc>
                <a:spcPct val="90000"/>
              </a:lnSpc>
            </a:pPr>
            <a:r>
              <a:rPr lang="en-US" sz="2400" dirty="0" smtClean="0"/>
              <a:t>Fair and Open Competition</a:t>
            </a:r>
          </a:p>
          <a:p>
            <a:pPr>
              <a:lnSpc>
                <a:spcPct val="90000"/>
              </a:lnSpc>
            </a:pPr>
            <a:r>
              <a:rPr lang="en-US" sz="2400" dirty="0"/>
              <a:t>Lowest Corresponding </a:t>
            </a:r>
            <a:r>
              <a:rPr lang="en-US" sz="2400" dirty="0" smtClean="0"/>
              <a:t>Price</a:t>
            </a:r>
          </a:p>
          <a:p>
            <a:pPr>
              <a:lnSpc>
                <a:spcPct val="90000"/>
              </a:lnSpc>
            </a:pPr>
            <a:r>
              <a:rPr lang="en-US" sz="2400" dirty="0" smtClean="0"/>
              <a:t>Contracts</a:t>
            </a:r>
          </a:p>
          <a:p>
            <a:pPr>
              <a:lnSpc>
                <a:spcPct val="90000"/>
              </a:lnSpc>
            </a:pPr>
            <a:r>
              <a:rPr lang="en-US" sz="2400" dirty="0" smtClean="0"/>
              <a:t>Pre-Commitment Issues</a:t>
            </a:r>
          </a:p>
          <a:p>
            <a:pPr>
              <a:lnSpc>
                <a:spcPct val="90000"/>
              </a:lnSpc>
            </a:pPr>
            <a:r>
              <a:rPr lang="en-US" sz="2400" dirty="0" smtClean="0"/>
              <a:t>Gifts and Donations</a:t>
            </a:r>
          </a:p>
          <a:p>
            <a:pPr>
              <a:lnSpc>
                <a:spcPct val="90000"/>
              </a:lnSpc>
            </a:pPr>
            <a:r>
              <a:rPr lang="en-US" sz="2400" dirty="0" smtClean="0"/>
              <a:t>Document Retention</a:t>
            </a:r>
          </a:p>
          <a:p>
            <a:pPr>
              <a:lnSpc>
                <a:spcPct val="90000"/>
              </a:lnSpc>
            </a:pPr>
            <a:endParaRPr lang="en-US" dirty="0" smtClean="0"/>
          </a:p>
        </p:txBody>
      </p:sp>
      <p:sp>
        <p:nvSpPr>
          <p:cNvPr id="10243" name="Text Placeholder 2"/>
          <p:cNvSpPr>
            <a:spLocks noGrp="1"/>
          </p:cNvSpPr>
          <p:nvPr>
            <p:ph type="body" sz="quarter" idx="11"/>
          </p:nvPr>
        </p:nvSpPr>
        <p:spPr bwMode="auto">
          <a:xfrm>
            <a:off x="457200" y="15240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Overview</a:t>
            </a:r>
          </a:p>
        </p:txBody>
      </p:sp>
      <p:sp>
        <p:nvSpPr>
          <p:cNvPr id="10244" name="Text Placeholder 3"/>
          <p:cNvSpPr>
            <a:spLocks noGrp="1"/>
          </p:cNvSpPr>
          <p:nvPr>
            <p:ph type="body" sz="quarter" idx="12"/>
          </p:nvPr>
        </p:nvSpPr>
        <p:spPr bwMode="auto">
          <a:xfrm>
            <a:off x="2514600" y="381000"/>
            <a:ext cx="61722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Program Compliance</a:t>
            </a:r>
          </a:p>
        </p:txBody>
      </p:sp>
    </p:spTree>
    <p:extLst>
      <p:ext uri="{BB962C8B-B14F-4D97-AF65-F5344CB8AC3E}">
        <p14:creationId xmlns:p14="http://schemas.microsoft.com/office/powerpoint/2010/main" val="744399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a:t>Can’t use E-rate to get free ineligible </a:t>
            </a:r>
            <a:r>
              <a:rPr lang="en-US" sz="2400" dirty="0" smtClean="0"/>
              <a:t>items.</a:t>
            </a:r>
            <a:endParaRPr lang="en-US" sz="2400" dirty="0"/>
          </a:p>
          <a:p>
            <a:r>
              <a:rPr lang="en-US" sz="2400" dirty="0"/>
              <a:t>Must deduct the value of the free ineligible items, discounts, </a:t>
            </a:r>
            <a:r>
              <a:rPr lang="en-US" sz="2400" dirty="0" smtClean="0"/>
              <a:t>trade-ins etc., </a:t>
            </a:r>
            <a:r>
              <a:rPr lang="en-US" sz="2400" dirty="0"/>
              <a:t>from the pre-discount amount in order </a:t>
            </a:r>
            <a:r>
              <a:rPr lang="en-US" sz="2400" dirty="0" smtClean="0"/>
              <a:t>to get </a:t>
            </a:r>
            <a:r>
              <a:rPr lang="en-US" sz="2400" dirty="0"/>
              <a:t>equal comparison between </a:t>
            </a:r>
            <a:r>
              <a:rPr lang="en-US" sz="2400" dirty="0" smtClean="0"/>
              <a:t>offerings.</a:t>
            </a:r>
          </a:p>
          <a:p>
            <a:pPr>
              <a:lnSpc>
                <a:spcPct val="90000"/>
              </a:lnSpc>
              <a:spcBef>
                <a:spcPts val="500"/>
              </a:spcBef>
              <a:spcAft>
                <a:spcPts val="500"/>
              </a:spcAft>
            </a:pPr>
            <a:r>
              <a:rPr lang="en-US" sz="2400" dirty="0"/>
              <a:t>A proportionate cost allocation is required between eligible and ineligible components. </a:t>
            </a:r>
          </a:p>
          <a:p>
            <a:pPr>
              <a:lnSpc>
                <a:spcPct val="90000"/>
              </a:lnSpc>
              <a:spcBef>
                <a:spcPts val="500"/>
              </a:spcBef>
              <a:spcAft>
                <a:spcPts val="500"/>
              </a:spcAft>
            </a:pPr>
            <a:r>
              <a:rPr lang="en-US" sz="2400" dirty="0"/>
              <a:t>Cost of eligible goods and services cannot be inflated to cover the “free” ineligible </a:t>
            </a:r>
            <a:r>
              <a:rPr lang="en-US" sz="2400" dirty="0" smtClean="0"/>
              <a:t>items.</a:t>
            </a:r>
            <a:endParaRPr lang="en-US" sz="2400" dirty="0"/>
          </a:p>
        </p:txBody>
      </p:sp>
      <p:sp>
        <p:nvSpPr>
          <p:cNvPr id="3" name="Text Placeholder 2"/>
          <p:cNvSpPr>
            <a:spLocks noGrp="1"/>
          </p:cNvSpPr>
          <p:nvPr>
            <p:ph type="body" sz="quarter" idx="11"/>
          </p:nvPr>
        </p:nvSpPr>
        <p:spPr/>
        <p:txBody>
          <a:bodyPr/>
          <a:lstStyle/>
          <a:p>
            <a:r>
              <a:rPr lang="en-US" dirty="0"/>
              <a:t>Free Services</a:t>
            </a:r>
          </a:p>
          <a:p>
            <a:endParaRPr lang="en-US" dirty="0"/>
          </a:p>
        </p:txBody>
      </p:sp>
      <p:sp>
        <p:nvSpPr>
          <p:cNvPr id="4" name="Text Placeholder 3"/>
          <p:cNvSpPr>
            <a:spLocks noGrp="1"/>
          </p:cNvSpPr>
          <p:nvPr>
            <p:ph type="body" sz="quarter" idx="12"/>
          </p:nvPr>
        </p:nvSpPr>
        <p:spPr>
          <a:xfrm>
            <a:off x="2209800" y="381000"/>
            <a:ext cx="6477000" cy="533400"/>
          </a:xfrm>
        </p:spPr>
        <p:txBody>
          <a:bodyPr/>
          <a:lstStyle/>
          <a:p>
            <a:r>
              <a:rPr lang="en-US" dirty="0"/>
              <a:t>Fair and Open Competition</a:t>
            </a:r>
          </a:p>
          <a:p>
            <a:endParaRPr lang="en-US" dirty="0"/>
          </a:p>
        </p:txBody>
      </p:sp>
    </p:spTree>
    <p:extLst>
      <p:ext uri="{BB962C8B-B14F-4D97-AF65-F5344CB8AC3E}">
        <p14:creationId xmlns:p14="http://schemas.microsoft.com/office/powerpoint/2010/main" val="2957984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buNone/>
            </a:pPr>
            <a:r>
              <a:rPr lang="en-US" sz="2400" b="1" dirty="0" smtClean="0">
                <a:solidFill>
                  <a:srgbClr val="002060"/>
                </a:solidFill>
              </a:rPr>
              <a:t>Example</a:t>
            </a:r>
            <a:r>
              <a:rPr lang="en-US" sz="2400" b="1" dirty="0">
                <a:solidFill>
                  <a:srgbClr val="002060"/>
                </a:solidFill>
              </a:rPr>
              <a:t>:</a:t>
            </a:r>
            <a:r>
              <a:rPr lang="en-US" sz="2400" dirty="0"/>
              <a:t> Discount rebate</a:t>
            </a:r>
          </a:p>
          <a:p>
            <a:pPr lvl="1"/>
            <a:r>
              <a:rPr lang="en-US" sz="2200" dirty="0"/>
              <a:t>Cost for product = $100 pre-discount</a:t>
            </a:r>
          </a:p>
          <a:p>
            <a:pPr lvl="1"/>
            <a:r>
              <a:rPr lang="en-US" sz="2200" dirty="0"/>
              <a:t>Rebate of 20% is available</a:t>
            </a:r>
          </a:p>
          <a:p>
            <a:pPr lvl="1"/>
            <a:r>
              <a:rPr lang="en-US" sz="2200" dirty="0"/>
              <a:t>Can </a:t>
            </a:r>
            <a:r>
              <a:rPr lang="en-US" sz="2200" b="1" dirty="0">
                <a:solidFill>
                  <a:schemeClr val="accent4"/>
                </a:solidFill>
              </a:rPr>
              <a:t>ONLY</a:t>
            </a:r>
            <a:r>
              <a:rPr lang="en-US" sz="2200" b="1" dirty="0">
                <a:solidFill>
                  <a:srgbClr val="002060"/>
                </a:solidFill>
              </a:rPr>
              <a:t> </a:t>
            </a:r>
            <a:r>
              <a:rPr lang="en-US" sz="2200" dirty="0"/>
              <a:t>apply for $80 ($100*80%) pre-discount</a:t>
            </a:r>
          </a:p>
          <a:p>
            <a:pPr>
              <a:buNone/>
            </a:pPr>
            <a:r>
              <a:rPr lang="en-US" sz="2400" b="1" dirty="0" smtClean="0">
                <a:solidFill>
                  <a:srgbClr val="002060"/>
                </a:solidFill>
              </a:rPr>
              <a:t>Example:</a:t>
            </a:r>
            <a:r>
              <a:rPr lang="en-US" sz="2400" b="1" dirty="0" smtClean="0">
                <a:solidFill>
                  <a:schemeClr val="accent4"/>
                </a:solidFill>
              </a:rPr>
              <a:t> </a:t>
            </a:r>
            <a:r>
              <a:rPr lang="en-US" sz="2400" dirty="0" smtClean="0"/>
              <a:t>Free </a:t>
            </a:r>
            <a:r>
              <a:rPr lang="en-US" sz="2400" dirty="0"/>
              <a:t>products included in a bid</a:t>
            </a:r>
          </a:p>
          <a:p>
            <a:pPr lvl="1"/>
            <a:r>
              <a:rPr lang="en-US" sz="2200" dirty="0"/>
              <a:t>Vendor A: $10,000 products includes $1,000 of free ineligible products (Deduct $1,000 free products) </a:t>
            </a:r>
          </a:p>
          <a:p>
            <a:pPr lvl="1"/>
            <a:r>
              <a:rPr lang="en-US" sz="2200" dirty="0"/>
              <a:t>Vendor B: $8,000 for eligible products – no free products</a:t>
            </a:r>
          </a:p>
          <a:p>
            <a:pPr lvl="1"/>
            <a:r>
              <a:rPr lang="en-US" sz="2200" dirty="0"/>
              <a:t>Must </a:t>
            </a:r>
            <a:r>
              <a:rPr lang="en-US" sz="2200" dirty="0" smtClean="0"/>
              <a:t>compare and apply for these pre-discount costs:</a:t>
            </a:r>
            <a:endParaRPr lang="en-US" sz="2200" dirty="0"/>
          </a:p>
          <a:p>
            <a:pPr lvl="2"/>
            <a:r>
              <a:rPr lang="en-US" sz="2200" dirty="0"/>
              <a:t>Vendor A: $</a:t>
            </a:r>
            <a:r>
              <a:rPr lang="en-US" sz="2200" b="1" dirty="0"/>
              <a:t>9,000</a:t>
            </a:r>
            <a:r>
              <a:rPr lang="en-US" sz="2200" dirty="0"/>
              <a:t> ($10,000 -$1,000) to Vendor B: </a:t>
            </a:r>
            <a:r>
              <a:rPr lang="en-US" sz="2200" b="1" dirty="0"/>
              <a:t>$8,000</a:t>
            </a:r>
          </a:p>
          <a:p>
            <a:endParaRPr lang="en-US" sz="2200" dirty="0"/>
          </a:p>
        </p:txBody>
      </p:sp>
      <p:sp>
        <p:nvSpPr>
          <p:cNvPr id="3" name="Text Placeholder 2"/>
          <p:cNvSpPr>
            <a:spLocks noGrp="1"/>
          </p:cNvSpPr>
          <p:nvPr>
            <p:ph type="body" sz="quarter" idx="11"/>
          </p:nvPr>
        </p:nvSpPr>
        <p:spPr/>
        <p:txBody>
          <a:bodyPr/>
          <a:lstStyle/>
          <a:p>
            <a:r>
              <a:rPr lang="en-US" dirty="0"/>
              <a:t>Free </a:t>
            </a:r>
            <a:r>
              <a:rPr lang="en-US" dirty="0" smtClean="0"/>
              <a:t>Services Examples</a:t>
            </a:r>
            <a:endParaRPr lang="en-US" dirty="0"/>
          </a:p>
          <a:p>
            <a:endParaRPr lang="en-US" dirty="0"/>
          </a:p>
        </p:txBody>
      </p:sp>
      <p:sp>
        <p:nvSpPr>
          <p:cNvPr id="4" name="Text Placeholder 3"/>
          <p:cNvSpPr>
            <a:spLocks noGrp="1"/>
          </p:cNvSpPr>
          <p:nvPr>
            <p:ph type="body" sz="quarter" idx="12"/>
          </p:nvPr>
        </p:nvSpPr>
        <p:spPr>
          <a:xfrm>
            <a:off x="2133600" y="381000"/>
            <a:ext cx="6553200" cy="533400"/>
          </a:xfrm>
        </p:spPr>
        <p:txBody>
          <a:bodyPr/>
          <a:lstStyle/>
          <a:p>
            <a:r>
              <a:rPr lang="en-US" dirty="0"/>
              <a:t>Fair and Open Competition</a:t>
            </a:r>
          </a:p>
          <a:p>
            <a:endParaRPr lang="en-US" dirty="0"/>
          </a:p>
        </p:txBody>
      </p:sp>
    </p:spTree>
    <p:extLst>
      <p:ext uri="{BB962C8B-B14F-4D97-AF65-F5344CB8AC3E}">
        <p14:creationId xmlns:p14="http://schemas.microsoft.com/office/powerpoint/2010/main" val="390154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47 </a:t>
            </a:r>
            <a:r>
              <a:rPr lang="en-US" sz="2400" dirty="0"/>
              <a:t>CFR § 54.500(f): Lowest corresponding price is the lowest price that a service provider charges to non-residential customers who are similarly situated to a particular school, library, or library consortium for similar services</a:t>
            </a:r>
            <a:r>
              <a:rPr lang="en-US" sz="2400" dirty="0" smtClean="0"/>
              <a:t>.</a:t>
            </a:r>
          </a:p>
        </p:txBody>
      </p:sp>
      <p:sp>
        <p:nvSpPr>
          <p:cNvPr id="3" name="Text Placeholder 2"/>
          <p:cNvSpPr>
            <a:spLocks noGrp="1"/>
          </p:cNvSpPr>
          <p:nvPr>
            <p:ph type="body" sz="quarter" idx="11"/>
          </p:nvPr>
        </p:nvSpPr>
        <p:spPr/>
        <p:txBody>
          <a:bodyPr/>
          <a:lstStyle/>
          <a:p>
            <a:r>
              <a:rPr lang="en-US" dirty="0" smtClean="0"/>
              <a:t>What is the Lowest Corresponding Price (LCP) rule?</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184158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47 </a:t>
            </a:r>
            <a:r>
              <a:rPr lang="en-US" sz="2400" dirty="0"/>
              <a:t>CFR § 54.511(b): Providers of eligible services shall not charge schools, school districts, libraries, library consortia, or consortia including any of these entities a price above the lowest corresponding price for supported services, unless the Commission, with respect to interstate services or the state commission with respect to intrastate services, finds that the lowest corresponding price is not compensatory. </a:t>
            </a:r>
          </a:p>
        </p:txBody>
      </p:sp>
      <p:sp>
        <p:nvSpPr>
          <p:cNvPr id="3" name="Text Placeholder 2"/>
          <p:cNvSpPr>
            <a:spLocks noGrp="1"/>
          </p:cNvSpPr>
          <p:nvPr>
            <p:ph type="body" sz="quarter" idx="11"/>
          </p:nvPr>
        </p:nvSpPr>
        <p:spPr/>
        <p:txBody>
          <a:bodyPr/>
          <a:lstStyle/>
          <a:p>
            <a:r>
              <a:rPr lang="en-US" dirty="0" smtClean="0"/>
              <a:t>What is the Lowest Corresponding Price (LCP) rule?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2196505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To </a:t>
            </a:r>
            <a:r>
              <a:rPr lang="en-US" sz="2400" dirty="0"/>
              <a:t>ensure that </a:t>
            </a:r>
            <a:r>
              <a:rPr lang="en-US" sz="2400" dirty="0" smtClean="0"/>
              <a:t>service </a:t>
            </a:r>
            <a:r>
              <a:rPr lang="en-US" sz="2400" dirty="0"/>
              <a:t>p</a:t>
            </a:r>
            <a:r>
              <a:rPr lang="en-US" sz="2400" dirty="0" smtClean="0"/>
              <a:t>roviders </a:t>
            </a:r>
            <a:r>
              <a:rPr lang="en-US" sz="2400" dirty="0"/>
              <a:t>do not charge schools and libraries in the E-rate program more than they would charge their other customers for the same services</a:t>
            </a:r>
            <a:r>
              <a:rPr lang="en-US" sz="2400" dirty="0" smtClean="0"/>
              <a:t>.</a:t>
            </a:r>
          </a:p>
          <a:p>
            <a:r>
              <a:rPr lang="en-US" sz="2400" dirty="0"/>
              <a:t>To ensure that any lack of experience in negotiating in a service market does not prevent applicants from receiving competitive </a:t>
            </a:r>
            <a:r>
              <a:rPr lang="en-US" sz="2400" dirty="0" smtClean="0"/>
              <a:t>prices.</a:t>
            </a:r>
            <a:endParaRPr lang="en-US" sz="2400" dirty="0"/>
          </a:p>
        </p:txBody>
      </p:sp>
      <p:sp>
        <p:nvSpPr>
          <p:cNvPr id="3" name="Text Placeholder 2"/>
          <p:cNvSpPr>
            <a:spLocks noGrp="1"/>
          </p:cNvSpPr>
          <p:nvPr>
            <p:ph type="body" sz="quarter" idx="11"/>
          </p:nvPr>
        </p:nvSpPr>
        <p:spPr/>
        <p:txBody>
          <a:bodyPr/>
          <a:lstStyle/>
          <a:p>
            <a:r>
              <a:rPr lang="en-US" dirty="0" smtClean="0"/>
              <a:t>What is the purpose of the LCP rule?</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998091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Service </a:t>
            </a:r>
            <a:r>
              <a:rPr lang="en-US" sz="2400" dirty="0"/>
              <a:t>providers are required to offer schools and libraries their services at the lowest corresponding prices throughout their geographic service areas.  The “geographic service area” is the area in which a </a:t>
            </a:r>
            <a:r>
              <a:rPr lang="en-US" sz="2400" dirty="0" smtClean="0"/>
              <a:t>service </a:t>
            </a:r>
            <a:r>
              <a:rPr lang="en-US" sz="2400" dirty="0"/>
              <a:t>provider is seeking to serve customers with any of its E-rate services</a:t>
            </a:r>
            <a:r>
              <a:rPr lang="en-US" sz="2400" dirty="0" smtClean="0"/>
              <a:t>.</a:t>
            </a:r>
          </a:p>
        </p:txBody>
      </p:sp>
      <p:sp>
        <p:nvSpPr>
          <p:cNvPr id="3" name="Text Placeholder 2"/>
          <p:cNvSpPr>
            <a:spLocks noGrp="1"/>
          </p:cNvSpPr>
          <p:nvPr>
            <p:ph type="body" sz="quarter" idx="11"/>
          </p:nvPr>
        </p:nvSpPr>
        <p:spPr/>
        <p:txBody>
          <a:bodyPr/>
          <a:lstStyle/>
          <a:p>
            <a:r>
              <a:rPr lang="en-US" dirty="0" smtClean="0"/>
              <a:t>What is “similarly situated”?</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499029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sz="2400" dirty="0" smtClean="0"/>
              <a:t>Service </a:t>
            </a:r>
            <a:r>
              <a:rPr lang="en-US" sz="2400" dirty="0"/>
              <a:t>providers may not avoid the obligation to offer the lowest corresponding price to schools and libraries for interstate services by arguing that none of their non-residential customers are identically situated to a school or library or that none of their service contracts cover services identical to those sought by a school or library. </a:t>
            </a:r>
          </a:p>
        </p:txBody>
      </p:sp>
      <p:sp>
        <p:nvSpPr>
          <p:cNvPr id="3" name="Text Placeholder 2"/>
          <p:cNvSpPr>
            <a:spLocks noGrp="1"/>
          </p:cNvSpPr>
          <p:nvPr>
            <p:ph type="body" sz="quarter" idx="11"/>
          </p:nvPr>
        </p:nvSpPr>
        <p:spPr/>
        <p:txBody>
          <a:bodyPr/>
          <a:lstStyle/>
          <a:p>
            <a:r>
              <a:rPr lang="en-US" dirty="0" smtClean="0"/>
              <a:t>What is “similarly situated”?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827269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The </a:t>
            </a:r>
            <a:r>
              <a:rPr lang="en-US" sz="2400" dirty="0"/>
              <a:t>Commission will only permit providers to offer schools and libraries prices above prices charged to other similarly situated customers when those providers can show that they face demonstrably and significantly higher costs to serve the school or library seeking service.  Factors that could affect the cost of service – volume, mileage from facility, and length of contract</a:t>
            </a:r>
            <a:r>
              <a:rPr lang="en-US" sz="2400" dirty="0" smtClean="0"/>
              <a:t>.</a:t>
            </a:r>
          </a:p>
          <a:p>
            <a:r>
              <a:rPr lang="en-US" sz="2400" dirty="0" smtClean="0"/>
              <a:t>Similar </a:t>
            </a:r>
            <a:r>
              <a:rPr lang="en-US" sz="2400" dirty="0"/>
              <a:t>services include those provided under contract as well as those provided under tariff.</a:t>
            </a:r>
            <a:r>
              <a:rPr lang="en-US" sz="2400" dirty="0" smtClean="0"/>
              <a:t> </a:t>
            </a:r>
            <a:endParaRPr lang="en-US" sz="2400" dirty="0"/>
          </a:p>
        </p:txBody>
      </p:sp>
      <p:sp>
        <p:nvSpPr>
          <p:cNvPr id="3" name="Text Placeholder 2"/>
          <p:cNvSpPr>
            <a:spLocks noGrp="1"/>
          </p:cNvSpPr>
          <p:nvPr>
            <p:ph type="body" sz="quarter" idx="11"/>
          </p:nvPr>
        </p:nvSpPr>
        <p:spPr/>
        <p:txBody>
          <a:bodyPr/>
          <a:lstStyle/>
          <a:p>
            <a:r>
              <a:rPr lang="en-US" dirty="0" smtClean="0"/>
              <a:t>What is “similarly situated”?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143301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sz="2400" dirty="0"/>
              <a:t>All service providers regardless of the size of the company!</a:t>
            </a:r>
          </a:p>
          <a:p>
            <a:pPr lvl="0"/>
            <a:r>
              <a:rPr lang="en-US" sz="2400" dirty="0"/>
              <a:t>The applicant is not obligated to ask for the LCP, but must receive it</a:t>
            </a:r>
            <a:r>
              <a:rPr lang="en-US" sz="2400" dirty="0" smtClean="0"/>
              <a:t>!</a:t>
            </a:r>
            <a:r>
              <a:rPr lang="en-US" sz="2400" dirty="0"/>
              <a:t> </a:t>
            </a:r>
          </a:p>
        </p:txBody>
      </p:sp>
      <p:sp>
        <p:nvSpPr>
          <p:cNvPr id="3" name="Text Placeholder 2"/>
          <p:cNvSpPr>
            <a:spLocks noGrp="1"/>
          </p:cNvSpPr>
          <p:nvPr>
            <p:ph type="body" sz="quarter" idx="11"/>
          </p:nvPr>
        </p:nvSpPr>
        <p:spPr/>
        <p:txBody>
          <a:bodyPr/>
          <a:lstStyle/>
          <a:p>
            <a:r>
              <a:rPr lang="en-US" dirty="0" smtClean="0"/>
              <a:t>Who is responsible for ensuring the LCP is provided?</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5040390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3352800"/>
          </a:xfrm>
        </p:spPr>
        <p:txBody>
          <a:bodyPr/>
          <a:lstStyle/>
          <a:p>
            <a:pPr lvl="0"/>
            <a:r>
              <a:rPr lang="en-US" sz="2400" dirty="0" smtClean="0"/>
              <a:t>A service provider’s obligation to provide the LCP is not tied to a response to an FCC Form 470 or RFP.  The service provider must charge a rate that is the LCP – it is not sufficient merely just to offer the LCP in a bid response.  If a service provider does not know that a school or library is participating in E-rate and therefore does not offer the LCP rate, the service provider must actually charge the LCP once they realize the school or library is participating in the E-rate program. </a:t>
            </a:r>
            <a:endParaRPr lang="en-US" sz="2400" dirty="0"/>
          </a:p>
        </p:txBody>
      </p:sp>
      <p:sp>
        <p:nvSpPr>
          <p:cNvPr id="3" name="Text Placeholder 2"/>
          <p:cNvSpPr>
            <a:spLocks noGrp="1"/>
          </p:cNvSpPr>
          <p:nvPr>
            <p:ph type="body" sz="quarter" idx="11"/>
          </p:nvPr>
        </p:nvSpPr>
        <p:spPr>
          <a:xfrm>
            <a:off x="381000" y="1600200"/>
            <a:ext cx="8382000" cy="609600"/>
          </a:xfrm>
        </p:spPr>
        <p:txBody>
          <a:bodyPr/>
          <a:lstStyle/>
          <a:p>
            <a:r>
              <a:rPr lang="en-US" dirty="0" smtClean="0"/>
              <a:t>Who is responsible for ensuring the LCP is provided?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744934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1447800"/>
            <a:ext cx="8229600" cy="4800600"/>
          </a:xfrm>
        </p:spPr>
        <p:txBody>
          <a:bodyPr/>
          <a:lstStyle/>
          <a:p>
            <a:r>
              <a:rPr lang="en-US" sz="2400" b="1" dirty="0" smtClean="0">
                <a:solidFill>
                  <a:srgbClr val="0070C0"/>
                </a:solidFill>
              </a:rPr>
              <a:t>Applicants</a:t>
            </a:r>
          </a:p>
          <a:p>
            <a:pPr lvl="1"/>
            <a:r>
              <a:rPr lang="en-US" sz="2000" dirty="0" smtClean="0"/>
              <a:t>Write tech plan (Priority 2 services only), file FCC Form 470 and write RFP, evaluate bids, select provider, document the competitive process, file FCC Form 471 and Item 21, get tech plan approved, file FCC Form 486, select invoice method, file BEARs, ensure CIPA compliance, retain documentation.</a:t>
            </a:r>
          </a:p>
          <a:p>
            <a:r>
              <a:rPr lang="en-US" sz="2400" b="1" dirty="0" smtClean="0">
                <a:solidFill>
                  <a:srgbClr val="0070C0"/>
                </a:solidFill>
              </a:rPr>
              <a:t>Service Providers</a:t>
            </a:r>
          </a:p>
          <a:p>
            <a:pPr lvl="1"/>
            <a:r>
              <a:rPr lang="en-US" sz="2000" dirty="0" smtClean="0"/>
              <a:t>Respond to FCC Forms 470/RFPs, assist with preparing Item 21 attachments, provide technical answers on questions regarding specific goods and services requested, but NOT on competitive bidding; file SPIs and/or approve BEARs; file SPAC, retain docs.</a:t>
            </a:r>
          </a:p>
          <a:p>
            <a:r>
              <a:rPr lang="en-US" sz="2400" b="1" dirty="0" smtClean="0">
                <a:solidFill>
                  <a:srgbClr val="0070C0"/>
                </a:solidFill>
              </a:rPr>
              <a:t>Consultants</a:t>
            </a:r>
          </a:p>
          <a:p>
            <a:pPr lvl="1"/>
            <a:r>
              <a:rPr lang="en-US" sz="2000" dirty="0" smtClean="0"/>
              <a:t>Follow the role of their client – either applicant or service provider, obtain a consultant registration number, retain docs.</a:t>
            </a:r>
          </a:p>
        </p:txBody>
      </p:sp>
      <p:sp>
        <p:nvSpPr>
          <p:cNvPr id="7" name="Text Placeholder 6"/>
          <p:cNvSpPr>
            <a:spLocks noGrp="1"/>
          </p:cNvSpPr>
          <p:nvPr>
            <p:ph type="body" sz="quarter" idx="12"/>
          </p:nvPr>
        </p:nvSpPr>
        <p:spPr/>
        <p:txBody>
          <a:bodyPr/>
          <a:lstStyle/>
          <a:p>
            <a:r>
              <a:rPr lang="en-US" dirty="0" smtClean="0"/>
              <a:t>Know Your Role</a:t>
            </a:r>
            <a:endParaRPr lang="en-US" dirty="0"/>
          </a:p>
        </p:txBody>
      </p:sp>
    </p:spTree>
    <p:extLst>
      <p:ext uri="{BB962C8B-B14F-4D97-AF65-F5344CB8AC3E}">
        <p14:creationId xmlns:p14="http://schemas.microsoft.com/office/powerpoint/2010/main" val="28125934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2514600"/>
          </a:xfrm>
        </p:spPr>
        <p:txBody>
          <a:bodyPr/>
          <a:lstStyle/>
          <a:p>
            <a:r>
              <a:rPr lang="en-US" sz="2400" dirty="0" smtClean="0"/>
              <a:t>Note</a:t>
            </a:r>
            <a:r>
              <a:rPr lang="en-US" sz="2400" dirty="0"/>
              <a:t>: A service provider should be aware of a </a:t>
            </a:r>
            <a:r>
              <a:rPr lang="en-US" sz="2400" dirty="0" smtClean="0"/>
              <a:t>school’s </a:t>
            </a:r>
            <a:r>
              <a:rPr lang="en-US" sz="2400" dirty="0"/>
              <a:t>or </a:t>
            </a:r>
            <a:r>
              <a:rPr lang="en-US" sz="2400" dirty="0" smtClean="0"/>
              <a:t>library’s </a:t>
            </a:r>
            <a:r>
              <a:rPr lang="en-US" sz="2400" dirty="0"/>
              <a:t>participation in E-rate prior to the funding year as the service provider receives a copy of the </a:t>
            </a:r>
            <a:r>
              <a:rPr lang="en-US" sz="2400" dirty="0" smtClean="0"/>
              <a:t>FCC Form </a:t>
            </a:r>
            <a:r>
              <a:rPr lang="en-US" sz="2400" dirty="0"/>
              <a:t>471 Receipt </a:t>
            </a:r>
            <a:r>
              <a:rPr lang="en-US" sz="2400" dirty="0" smtClean="0"/>
              <a:t>Acknowledgment </a:t>
            </a:r>
            <a:r>
              <a:rPr lang="en-US" sz="2400" dirty="0"/>
              <a:t>Letter (RAL) for the FRNs on which they are cited. At the very least a service provider will know when they receive a copy of the </a:t>
            </a:r>
            <a:r>
              <a:rPr lang="en-US" sz="2400" dirty="0" smtClean="0"/>
              <a:t>FCDL. </a:t>
            </a:r>
            <a:endParaRPr lang="en-US" sz="2400" dirty="0"/>
          </a:p>
          <a:p>
            <a:pPr lvl="0"/>
            <a:endParaRPr lang="en-US" dirty="0">
              <a:solidFill>
                <a:srgbClr val="FF0000"/>
              </a:solidFill>
            </a:endParaRPr>
          </a:p>
        </p:txBody>
      </p:sp>
      <p:sp>
        <p:nvSpPr>
          <p:cNvPr id="3" name="Text Placeholder 2"/>
          <p:cNvSpPr>
            <a:spLocks noGrp="1"/>
          </p:cNvSpPr>
          <p:nvPr>
            <p:ph type="body" sz="quarter" idx="11"/>
          </p:nvPr>
        </p:nvSpPr>
        <p:spPr>
          <a:xfrm>
            <a:off x="381000" y="1600200"/>
            <a:ext cx="8382000" cy="609600"/>
          </a:xfrm>
        </p:spPr>
        <p:txBody>
          <a:bodyPr/>
          <a:lstStyle/>
          <a:p>
            <a:r>
              <a:rPr lang="en-US" dirty="0" smtClean="0"/>
              <a:t>Who is responsible for ensuring the LCP is provided?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396554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6250" y="2590800"/>
            <a:ext cx="8229600" cy="1371600"/>
          </a:xfrm>
        </p:spPr>
        <p:txBody>
          <a:bodyPr/>
          <a:lstStyle/>
          <a:p>
            <a:pPr lvl="0"/>
            <a:r>
              <a:rPr lang="en-US" sz="2400" dirty="0" smtClean="0"/>
              <a:t>47 </a:t>
            </a:r>
            <a:r>
              <a:rPr lang="en-US" sz="2400" dirty="0"/>
              <a:t>CFR § 54.504(c)(1): Schools, libraries, consortia including those entities may request lower rates if the rate offered by the carrier does not represent the lowest corresponding price</a:t>
            </a:r>
            <a:r>
              <a:rPr lang="en-US" sz="2400" dirty="0" smtClean="0"/>
              <a:t>.</a:t>
            </a:r>
          </a:p>
          <a:p>
            <a:pPr lvl="0"/>
            <a:endParaRPr lang="en-US" dirty="0">
              <a:solidFill>
                <a:srgbClr val="FF0000"/>
              </a:solidFill>
            </a:endParaRPr>
          </a:p>
        </p:txBody>
      </p:sp>
      <p:sp>
        <p:nvSpPr>
          <p:cNvPr id="3" name="Text Placeholder 2"/>
          <p:cNvSpPr>
            <a:spLocks noGrp="1"/>
          </p:cNvSpPr>
          <p:nvPr>
            <p:ph type="body" sz="quarter" idx="11"/>
          </p:nvPr>
        </p:nvSpPr>
        <p:spPr>
          <a:xfrm>
            <a:off x="381000" y="1600200"/>
            <a:ext cx="8382000" cy="914400"/>
          </a:xfrm>
        </p:spPr>
        <p:txBody>
          <a:bodyPr/>
          <a:lstStyle/>
          <a:p>
            <a:r>
              <a:rPr lang="en-US" dirty="0" smtClean="0"/>
              <a:t>What </a:t>
            </a:r>
            <a:r>
              <a:rPr lang="en-US" dirty="0"/>
              <a:t>can a </a:t>
            </a:r>
            <a:r>
              <a:rPr lang="en-US" dirty="0" smtClean="0"/>
              <a:t>school </a:t>
            </a:r>
            <a:r>
              <a:rPr lang="en-US" dirty="0"/>
              <a:t>or </a:t>
            </a:r>
            <a:r>
              <a:rPr lang="en-US" dirty="0" smtClean="0"/>
              <a:t>library </a:t>
            </a:r>
            <a:r>
              <a:rPr lang="en-US" dirty="0"/>
              <a:t>do if they think they did NOT get LCP</a:t>
            </a:r>
            <a:r>
              <a:rPr lang="en-US" dirty="0" smtClean="0"/>
              <a: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1997001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
        <p:nvSpPr>
          <p:cNvPr id="6" name="Text Placeholder 1"/>
          <p:cNvSpPr txBox="1">
            <a:spLocks/>
          </p:cNvSpPr>
          <p:nvPr/>
        </p:nvSpPr>
        <p:spPr>
          <a:xfrm>
            <a:off x="457200" y="2743200"/>
            <a:ext cx="8229600" cy="2438400"/>
          </a:xfrm>
          <a:prstGeom prst="rect">
            <a:avLst/>
          </a:prstGeom>
        </p:spPr>
        <p:txBody>
          <a:bodyPr/>
          <a:lstStyle>
            <a:lvl1pPr marL="342900" indent="-34290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47 CFR 54.504(c)(2):  Service providers may request higher rates if they can show that the lowest corresponding price is not compensatory, because the relevant school, library, or consortium including those entities is not similarly situated to and subscribing to a similar set of services to the customer paying the lowest corresponding price.</a:t>
            </a:r>
            <a:endParaRPr lang="en-US" dirty="0"/>
          </a:p>
        </p:txBody>
      </p:sp>
      <p:sp>
        <p:nvSpPr>
          <p:cNvPr id="7" name="Text Placeholder 6"/>
          <p:cNvSpPr>
            <a:spLocks noGrp="1"/>
          </p:cNvSpPr>
          <p:nvPr>
            <p:ph type="body" sz="quarter" idx="11"/>
          </p:nvPr>
        </p:nvSpPr>
        <p:spPr/>
        <p:txBody>
          <a:bodyPr/>
          <a:lstStyle/>
          <a:p>
            <a:r>
              <a:rPr lang="en-US" dirty="0"/>
              <a:t>What can a </a:t>
            </a:r>
            <a:r>
              <a:rPr lang="en-US" dirty="0" smtClean="0"/>
              <a:t>service </a:t>
            </a:r>
            <a:r>
              <a:rPr lang="en-US" dirty="0"/>
              <a:t>p</a:t>
            </a:r>
            <a:r>
              <a:rPr lang="en-US" dirty="0" smtClean="0"/>
              <a:t>rovider </a:t>
            </a:r>
            <a:r>
              <a:rPr lang="en-US" dirty="0"/>
              <a:t>do if it </a:t>
            </a:r>
            <a:r>
              <a:rPr lang="en-US" dirty="0" smtClean="0"/>
              <a:t>thinks </a:t>
            </a:r>
            <a:r>
              <a:rPr lang="en-US" dirty="0"/>
              <a:t>the LCP is not enough for the service?</a:t>
            </a:r>
          </a:p>
        </p:txBody>
      </p:sp>
    </p:spTree>
    <p:extLst>
      <p:ext uri="{BB962C8B-B14F-4D97-AF65-F5344CB8AC3E}">
        <p14:creationId xmlns:p14="http://schemas.microsoft.com/office/powerpoint/2010/main" val="4769398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
        <p:nvSpPr>
          <p:cNvPr id="6" name="Text Placeholder 1"/>
          <p:cNvSpPr txBox="1">
            <a:spLocks/>
          </p:cNvSpPr>
          <p:nvPr/>
        </p:nvSpPr>
        <p:spPr>
          <a:xfrm>
            <a:off x="457200" y="2286000"/>
            <a:ext cx="8229600" cy="2438400"/>
          </a:xfrm>
          <a:prstGeom prst="rect">
            <a:avLst/>
          </a:prstGeom>
        </p:spPr>
        <p:txBody>
          <a:bodyPr/>
          <a:lstStyle>
            <a:lvl1pPr marL="342900" indent="-34290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There is a rebuttable presumption that rates offered within the previous three years are still compensatory</a:t>
            </a:r>
            <a:r>
              <a:rPr lang="en-US" sz="2400" dirty="0" smtClean="0"/>
              <a:t>.</a:t>
            </a:r>
          </a:p>
          <a:p>
            <a:pPr lvl="0"/>
            <a:r>
              <a:rPr lang="en-US" sz="2400" dirty="0"/>
              <a:t>Promotional rates offered by a service provider for a period of more than 90 days must be included among the comparable rates upon which the lowest corresponding price is determined.  </a:t>
            </a:r>
          </a:p>
        </p:txBody>
      </p:sp>
      <p:sp>
        <p:nvSpPr>
          <p:cNvPr id="7" name="Text Placeholder 6"/>
          <p:cNvSpPr>
            <a:spLocks noGrp="1"/>
          </p:cNvSpPr>
          <p:nvPr>
            <p:ph type="body" sz="quarter" idx="11"/>
          </p:nvPr>
        </p:nvSpPr>
        <p:spPr/>
        <p:txBody>
          <a:bodyPr/>
          <a:lstStyle/>
          <a:p>
            <a:r>
              <a:rPr lang="en-US" dirty="0" smtClean="0"/>
              <a:t>Commission orders also mandate:</a:t>
            </a:r>
            <a:endParaRPr lang="en-US" dirty="0"/>
          </a:p>
        </p:txBody>
      </p:sp>
    </p:spTree>
    <p:extLst>
      <p:ext uri="{BB962C8B-B14F-4D97-AF65-F5344CB8AC3E}">
        <p14:creationId xmlns:p14="http://schemas.microsoft.com/office/powerpoint/2010/main" val="20832953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pPr>
              <a:lnSpc>
                <a:spcPct val="90000"/>
              </a:lnSpc>
            </a:pPr>
            <a:r>
              <a:rPr lang="en-US" dirty="0" smtClean="0"/>
              <a:t>A contract must be signed and dated by the applicant prior to the FCC Form 471 certification postmark date.</a:t>
            </a:r>
          </a:p>
          <a:p>
            <a:pPr lvl="1">
              <a:lnSpc>
                <a:spcPct val="90000"/>
              </a:lnSpc>
            </a:pPr>
            <a:r>
              <a:rPr lang="en-US" sz="2400" dirty="0" smtClean="0"/>
              <a:t>Applicants must not sign a contract before the Allowable Contract Date.</a:t>
            </a:r>
          </a:p>
          <a:p>
            <a:pPr lvl="1">
              <a:lnSpc>
                <a:spcPct val="90000"/>
              </a:lnSpc>
            </a:pPr>
            <a:r>
              <a:rPr lang="en-US" sz="2400" dirty="0" smtClean="0"/>
              <a:t>Service providers may sign before the Contract Award Date.</a:t>
            </a:r>
          </a:p>
          <a:p>
            <a:pPr lvl="1">
              <a:lnSpc>
                <a:spcPct val="90000"/>
              </a:lnSpc>
            </a:pPr>
            <a:r>
              <a:rPr lang="en-US" sz="2400" dirty="0" smtClean="0"/>
              <a:t>When state and/or local contract law doesn’t require a signature and/or date, the applicant will be given the opportunity to complete a certification statement to that effect. </a:t>
            </a:r>
          </a:p>
          <a:p>
            <a:pPr>
              <a:lnSpc>
                <a:spcPct val="90000"/>
              </a:lnSpc>
            </a:pPr>
            <a:r>
              <a:rPr lang="en-US" dirty="0" smtClean="0"/>
              <a:t>A purchase order may be considered a contract </a:t>
            </a:r>
            <a:r>
              <a:rPr lang="en-US" b="1" dirty="0" smtClean="0">
                <a:solidFill>
                  <a:schemeClr val="accent4"/>
                </a:solidFill>
              </a:rPr>
              <a:t>ONLY</a:t>
            </a:r>
            <a:r>
              <a:rPr lang="en-US" dirty="0" smtClean="0"/>
              <a:t> if your state considers it a contract.</a:t>
            </a:r>
          </a:p>
          <a:p>
            <a:endParaRPr lang="en-US" dirty="0"/>
          </a:p>
        </p:txBody>
      </p:sp>
      <p:sp>
        <p:nvSpPr>
          <p:cNvPr id="3" name="Text Placeholder 2"/>
          <p:cNvSpPr>
            <a:spLocks noGrp="1"/>
          </p:cNvSpPr>
          <p:nvPr>
            <p:ph type="body" sz="quarter" idx="11"/>
          </p:nvPr>
        </p:nvSpPr>
        <p:spPr>
          <a:xfrm>
            <a:off x="457200" y="1524000"/>
            <a:ext cx="8229600" cy="609600"/>
          </a:xfrm>
        </p:spPr>
        <p:txBody>
          <a:bodyPr/>
          <a:lstStyle/>
          <a:p>
            <a:r>
              <a:rPr lang="en-US" dirty="0" smtClean="0"/>
              <a:t>Contracts Overview</a:t>
            </a:r>
            <a:endParaRPr lang="en-US" dirty="0"/>
          </a:p>
        </p:txBody>
      </p:sp>
      <p:sp>
        <p:nvSpPr>
          <p:cNvPr id="4" name="Text Placeholder 3"/>
          <p:cNvSpPr>
            <a:spLocks noGrp="1"/>
          </p:cNvSpPr>
          <p:nvPr>
            <p:ph type="body" sz="quarter" idx="12"/>
          </p:nvPr>
        </p:nvSpPr>
        <p:spPr/>
        <p:txBody>
          <a:bodyPr/>
          <a:lstStyle/>
          <a:p>
            <a:r>
              <a:rPr lang="en-US" dirty="0" smtClean="0"/>
              <a:t>Contracts</a:t>
            </a:r>
            <a:endParaRPr lang="en-US" dirty="0"/>
          </a:p>
        </p:txBody>
      </p:sp>
    </p:spTree>
    <p:extLst>
      <p:ext uri="{BB962C8B-B14F-4D97-AF65-F5344CB8AC3E}">
        <p14:creationId xmlns:p14="http://schemas.microsoft.com/office/powerpoint/2010/main" val="21994867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90000"/>
              </a:lnSpc>
            </a:pPr>
            <a:r>
              <a:rPr lang="en-US" sz="2400" dirty="0"/>
              <a:t>Are allowable when the option for contract extensions is stated in the original </a:t>
            </a:r>
            <a:r>
              <a:rPr lang="en-US" sz="2400" dirty="0" smtClean="0"/>
              <a:t>provisions </a:t>
            </a:r>
            <a:r>
              <a:rPr lang="en-US" sz="2400" dirty="0"/>
              <a:t>of the contract.</a:t>
            </a:r>
          </a:p>
          <a:p>
            <a:pPr>
              <a:lnSpc>
                <a:spcPct val="90000"/>
              </a:lnSpc>
            </a:pPr>
            <a:r>
              <a:rPr lang="en-US" sz="2400" dirty="0"/>
              <a:t>Applicant must rebid the services (i.e., file a new FCC Form 470) if contract extensions are not stated in the contract or RFP.</a:t>
            </a:r>
          </a:p>
          <a:p>
            <a:pPr>
              <a:lnSpc>
                <a:spcPct val="90000"/>
              </a:lnSpc>
            </a:pPr>
            <a:r>
              <a:rPr lang="en-US" sz="2400" dirty="0"/>
              <a:t>If a contract is extended post-commitment, applicants must notify USAC by filing an FCC Form 500. </a:t>
            </a:r>
          </a:p>
          <a:p>
            <a:endParaRPr lang="en-US" dirty="0"/>
          </a:p>
        </p:txBody>
      </p:sp>
      <p:sp>
        <p:nvSpPr>
          <p:cNvPr id="3" name="Text Placeholder 2"/>
          <p:cNvSpPr>
            <a:spLocks noGrp="1"/>
          </p:cNvSpPr>
          <p:nvPr>
            <p:ph type="body" sz="quarter" idx="11"/>
          </p:nvPr>
        </p:nvSpPr>
        <p:spPr/>
        <p:txBody>
          <a:bodyPr/>
          <a:lstStyle/>
          <a:p>
            <a:r>
              <a:rPr lang="en-US" dirty="0"/>
              <a:t>Voluntary Contract Extensions</a:t>
            </a:r>
          </a:p>
          <a:p>
            <a:endParaRPr lang="en-US" dirty="0"/>
          </a:p>
        </p:txBody>
      </p:sp>
      <p:sp>
        <p:nvSpPr>
          <p:cNvPr id="4" name="Text Placeholder 3"/>
          <p:cNvSpPr>
            <a:spLocks noGrp="1"/>
          </p:cNvSpPr>
          <p:nvPr>
            <p:ph type="body" sz="quarter" idx="12"/>
          </p:nvPr>
        </p:nvSpPr>
        <p:spPr/>
        <p:txBody>
          <a:bodyPr/>
          <a:lstStyle/>
          <a:p>
            <a:r>
              <a:rPr lang="en-US" dirty="0"/>
              <a:t>Contracts</a:t>
            </a:r>
          </a:p>
        </p:txBody>
      </p:sp>
    </p:spTree>
    <p:extLst>
      <p:ext uri="{BB962C8B-B14F-4D97-AF65-F5344CB8AC3E}">
        <p14:creationId xmlns:p14="http://schemas.microsoft.com/office/powerpoint/2010/main" val="3730674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pPr>
              <a:lnSpc>
                <a:spcPct val="90000"/>
              </a:lnSpc>
            </a:pPr>
            <a:r>
              <a:rPr lang="en-US" sz="2400" dirty="0" smtClean="0"/>
              <a:t>A state master contract (SMC) is competitively bid and put in place by a state government for use by multiple entities in that state.</a:t>
            </a:r>
          </a:p>
          <a:p>
            <a:r>
              <a:rPr lang="en-US" sz="2400" b="1" dirty="0" smtClean="0"/>
              <a:t>Single winner: </a:t>
            </a:r>
            <a:r>
              <a:rPr lang="en-US" sz="2400" dirty="0" smtClean="0"/>
              <a:t>Single vendor wins the bid.</a:t>
            </a:r>
          </a:p>
          <a:p>
            <a:r>
              <a:rPr lang="en-US" sz="2400" b="1" dirty="0" smtClean="0"/>
              <a:t>Multiple winners: </a:t>
            </a:r>
            <a:r>
              <a:rPr lang="en-US" sz="2400" dirty="0" smtClean="0"/>
              <a:t>State awards contract to several bidders.</a:t>
            </a:r>
          </a:p>
          <a:p>
            <a:r>
              <a:rPr lang="en-US" sz="2400" b="1" dirty="0" smtClean="0"/>
              <a:t>Multiple Award Schedule (MAS): </a:t>
            </a:r>
            <a:r>
              <a:rPr lang="en-US" sz="2400" dirty="0" smtClean="0"/>
              <a:t>State awards contract for same goods and services to multiple vendors that can serve the same population.</a:t>
            </a:r>
          </a:p>
          <a:p>
            <a:pPr>
              <a:lnSpc>
                <a:spcPct val="90000"/>
              </a:lnSpc>
            </a:pPr>
            <a:endParaRPr lang="en-US" sz="2800" dirty="0" smtClean="0"/>
          </a:p>
          <a:p>
            <a:pPr>
              <a:lnSpc>
                <a:spcPct val="90000"/>
              </a:lnSpc>
              <a:buNone/>
            </a:pPr>
            <a:endParaRPr lang="en-US" sz="3200" b="1" dirty="0" smtClean="0"/>
          </a:p>
        </p:txBody>
      </p:sp>
      <p:sp>
        <p:nvSpPr>
          <p:cNvPr id="2" name="Text Placeholder 1"/>
          <p:cNvSpPr>
            <a:spLocks noGrp="1"/>
          </p:cNvSpPr>
          <p:nvPr>
            <p:ph type="body" sz="quarter" idx="11"/>
          </p:nvPr>
        </p:nvSpPr>
        <p:spPr/>
        <p:txBody>
          <a:bodyPr/>
          <a:lstStyle/>
          <a:p>
            <a:r>
              <a:rPr lang="en-US" dirty="0"/>
              <a:t>State Master Contracts  </a:t>
            </a:r>
          </a:p>
          <a:p>
            <a:endParaRPr lang="en-US" dirty="0"/>
          </a:p>
        </p:txBody>
      </p:sp>
      <p:sp>
        <p:nvSpPr>
          <p:cNvPr id="17411" name="Rectangle 2"/>
          <p:cNvSpPr>
            <a:spLocks noGrp="1" noChangeArrowheads="1"/>
          </p:cNvSpPr>
          <p:nvPr>
            <p:ph type="title" idx="4294967295"/>
          </p:nvPr>
        </p:nvSpPr>
        <p:spPr>
          <a:xfrm>
            <a:off x="457200" y="381000"/>
            <a:ext cx="8229600" cy="792163"/>
          </a:xfrm>
          <a:prstGeom prst="rect">
            <a:avLst/>
          </a:prstGeom>
        </p:spPr>
        <p:txBody>
          <a:bodyPr/>
          <a:lstStyle/>
          <a:p>
            <a:pPr algn="r" eaLnBrk="1" hangingPunct="1"/>
            <a:r>
              <a:rPr lang="en-US" sz="3200" b="1" dirty="0" smtClean="0"/>
              <a:t>Contracts</a:t>
            </a:r>
          </a:p>
        </p:txBody>
      </p:sp>
    </p:spTree>
    <p:extLst>
      <p:ext uri="{BB962C8B-B14F-4D97-AF65-F5344CB8AC3E}">
        <p14:creationId xmlns:p14="http://schemas.microsoft.com/office/powerpoint/2010/main" val="34352857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80000"/>
              </a:lnSpc>
            </a:pPr>
            <a:r>
              <a:rPr lang="en-US" sz="2400" dirty="0"/>
              <a:t>Multiple winners always require vendor selection justification</a:t>
            </a:r>
          </a:p>
          <a:p>
            <a:pPr>
              <a:lnSpc>
                <a:spcPct val="80000"/>
              </a:lnSpc>
            </a:pPr>
            <a:r>
              <a:rPr lang="en-US" sz="2400" dirty="0"/>
              <a:t>If multiple vendors can provide the services to applicants, then the applicant must conduct a </a:t>
            </a:r>
            <a:r>
              <a:rPr lang="en-US" sz="2400" b="1" dirty="0">
                <a:solidFill>
                  <a:schemeClr val="accent4"/>
                </a:solidFill>
              </a:rPr>
              <a:t>mini-bid</a:t>
            </a:r>
            <a:r>
              <a:rPr lang="en-US" sz="2400" dirty="0"/>
              <a:t> based on FCC rules.</a:t>
            </a:r>
          </a:p>
          <a:p>
            <a:pPr lvl="1"/>
            <a:r>
              <a:rPr lang="en-US" sz="2400" dirty="0"/>
              <a:t>Applicants do not need to file another FCC Form </a:t>
            </a:r>
            <a:r>
              <a:rPr lang="en-US" sz="2400" dirty="0" smtClean="0"/>
              <a:t>470.</a:t>
            </a:r>
            <a:endParaRPr lang="en-US" sz="2400" dirty="0"/>
          </a:p>
          <a:p>
            <a:pPr lvl="1"/>
            <a:r>
              <a:rPr lang="en-US" sz="2400" dirty="0"/>
              <a:t>But they must comply with all FCC Rules regarding vendor selection </a:t>
            </a:r>
            <a:r>
              <a:rPr lang="en-US" sz="2400" dirty="0" smtClean="0"/>
              <a:t>(e.g., </a:t>
            </a:r>
            <a:r>
              <a:rPr lang="en-US" sz="2400" dirty="0"/>
              <a:t>price of the eligible products and services must be primary factor, cost-effectiveness, </a:t>
            </a:r>
            <a:r>
              <a:rPr lang="en-US" sz="2400" dirty="0" smtClean="0"/>
              <a:t>etc.).</a:t>
            </a:r>
            <a:endParaRPr lang="en-US" sz="2400" dirty="0"/>
          </a:p>
          <a:p>
            <a:pPr>
              <a:lnSpc>
                <a:spcPct val="80000"/>
              </a:lnSpc>
            </a:pPr>
            <a:r>
              <a:rPr lang="en-US" sz="2400" dirty="0"/>
              <a:t>Contract Award Date = Date applicant decides to purchase off State Contract</a:t>
            </a:r>
            <a:r>
              <a:rPr lang="en-US" sz="2400" dirty="0" smtClean="0"/>
              <a:t>.</a:t>
            </a:r>
            <a:endParaRPr lang="en-US" sz="2400" dirty="0"/>
          </a:p>
          <a:p>
            <a:endParaRPr lang="en-US" dirty="0"/>
          </a:p>
        </p:txBody>
      </p:sp>
      <p:sp>
        <p:nvSpPr>
          <p:cNvPr id="3" name="Text Placeholder 2"/>
          <p:cNvSpPr>
            <a:spLocks noGrp="1"/>
          </p:cNvSpPr>
          <p:nvPr>
            <p:ph type="body" sz="quarter" idx="11"/>
          </p:nvPr>
        </p:nvSpPr>
        <p:spPr/>
        <p:txBody>
          <a:bodyPr/>
          <a:lstStyle/>
          <a:p>
            <a:r>
              <a:rPr lang="en-US" dirty="0"/>
              <a:t>State Master Contracts</a:t>
            </a:r>
          </a:p>
          <a:p>
            <a:endParaRPr lang="en-US" dirty="0"/>
          </a:p>
        </p:txBody>
      </p:sp>
      <p:sp>
        <p:nvSpPr>
          <p:cNvPr id="4" name="Text Placeholder 3"/>
          <p:cNvSpPr>
            <a:spLocks noGrp="1"/>
          </p:cNvSpPr>
          <p:nvPr>
            <p:ph type="body" sz="quarter" idx="12"/>
          </p:nvPr>
        </p:nvSpPr>
        <p:spPr/>
        <p:txBody>
          <a:bodyPr/>
          <a:lstStyle/>
          <a:p>
            <a:r>
              <a:rPr lang="en-US" dirty="0" smtClean="0"/>
              <a:t>Contracts</a:t>
            </a:r>
            <a:endParaRPr lang="en-US" dirty="0"/>
          </a:p>
        </p:txBody>
      </p:sp>
    </p:spTree>
    <p:extLst>
      <p:ext uri="{BB962C8B-B14F-4D97-AF65-F5344CB8AC3E}">
        <p14:creationId xmlns:p14="http://schemas.microsoft.com/office/powerpoint/2010/main" val="3202305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a:xfrm>
            <a:off x="457200" y="2133600"/>
            <a:ext cx="8229600" cy="4038600"/>
          </a:xfrm>
        </p:spPr>
        <p:txBody>
          <a:bodyPr/>
          <a:lstStyle/>
          <a:p>
            <a:pPr>
              <a:lnSpc>
                <a:spcPct val="90000"/>
              </a:lnSpc>
            </a:pPr>
            <a:r>
              <a:rPr lang="en-US" sz="2400" dirty="0"/>
              <a:t>You must have the required funds, expertise, and other resources to use the </a:t>
            </a:r>
            <a:r>
              <a:rPr lang="en-US" sz="2400" dirty="0" smtClean="0"/>
              <a:t>E-rate </a:t>
            </a:r>
            <a:r>
              <a:rPr lang="en-US" sz="2400" dirty="0"/>
              <a:t>purchase effectively, such as</a:t>
            </a:r>
            <a:r>
              <a:rPr lang="en-US" sz="2400" dirty="0" smtClean="0"/>
              <a:t>:</a:t>
            </a:r>
          </a:p>
          <a:p>
            <a:pPr lvl="1">
              <a:lnSpc>
                <a:spcPct val="90000"/>
              </a:lnSpc>
            </a:pPr>
            <a:r>
              <a:rPr lang="en-US" sz="2400" dirty="0" smtClean="0"/>
              <a:t>End user computers or hardware  </a:t>
            </a:r>
          </a:p>
          <a:p>
            <a:pPr lvl="2">
              <a:lnSpc>
                <a:spcPct val="90000"/>
              </a:lnSpc>
            </a:pPr>
            <a:r>
              <a:rPr lang="en-US" dirty="0" smtClean="0"/>
              <a:t>Must have reasonable plans to fully utilize all internal connections for which you are requesting discounts (e.g., 2-year plan to get computers for all network drops)</a:t>
            </a:r>
          </a:p>
          <a:p>
            <a:pPr lvl="1">
              <a:lnSpc>
                <a:spcPct val="90000"/>
              </a:lnSpc>
            </a:pPr>
            <a:r>
              <a:rPr lang="en-US" sz="2400" dirty="0" smtClean="0"/>
              <a:t>Software or apps to run on the computers</a:t>
            </a:r>
          </a:p>
          <a:p>
            <a:pPr lvl="1">
              <a:lnSpc>
                <a:spcPct val="90000"/>
              </a:lnSpc>
            </a:pPr>
            <a:r>
              <a:rPr lang="en-US" sz="2400" dirty="0" smtClean="0"/>
              <a:t>Staff trained on how to use the technology.</a:t>
            </a:r>
          </a:p>
          <a:p>
            <a:pPr lvl="1">
              <a:lnSpc>
                <a:spcPct val="90000"/>
              </a:lnSpc>
            </a:pPr>
            <a:r>
              <a:rPr lang="en-US" sz="2400" dirty="0" smtClean="0"/>
              <a:t>Is there sufficient electrical capacity?</a:t>
            </a:r>
          </a:p>
          <a:p>
            <a:pPr lvl="1">
              <a:lnSpc>
                <a:spcPct val="90000"/>
              </a:lnSpc>
            </a:pPr>
            <a:r>
              <a:rPr lang="en-US" sz="2400" dirty="0" smtClean="0"/>
              <a:t>Can the applicant maintain all of the equipment? </a:t>
            </a:r>
          </a:p>
        </p:txBody>
      </p:sp>
      <p:sp>
        <p:nvSpPr>
          <p:cNvPr id="2" name="Text Placeholder 1"/>
          <p:cNvSpPr>
            <a:spLocks noGrp="1"/>
          </p:cNvSpPr>
          <p:nvPr>
            <p:ph type="body" sz="quarter" idx="11"/>
          </p:nvPr>
        </p:nvSpPr>
        <p:spPr>
          <a:xfrm>
            <a:off x="457200" y="1600200"/>
            <a:ext cx="8229600" cy="609600"/>
          </a:xfrm>
        </p:spPr>
        <p:txBody>
          <a:bodyPr/>
          <a:lstStyle/>
          <a:p>
            <a:r>
              <a:rPr lang="en-US" dirty="0"/>
              <a:t>Necessary Resources </a:t>
            </a:r>
          </a:p>
        </p:txBody>
      </p:sp>
      <p:sp>
        <p:nvSpPr>
          <p:cNvPr id="23555" name="Rectangle 2"/>
          <p:cNvSpPr>
            <a:spLocks noGrp="1" noChangeArrowheads="1"/>
          </p:cNvSpPr>
          <p:nvPr>
            <p:ph type="title" idx="4294967295"/>
          </p:nvPr>
        </p:nvSpPr>
        <p:spPr>
          <a:xfrm>
            <a:off x="457200" y="381000"/>
            <a:ext cx="8229600" cy="685800"/>
          </a:xfrm>
          <a:prstGeom prst="rect">
            <a:avLst/>
          </a:prstGeom>
        </p:spPr>
        <p:txBody>
          <a:bodyPr/>
          <a:lstStyle/>
          <a:p>
            <a:pPr algn="r" eaLnBrk="1" hangingPunct="1"/>
            <a:r>
              <a:rPr lang="en-US" sz="3200" b="1" dirty="0" smtClean="0"/>
              <a:t>Pre-Commitment Issues</a:t>
            </a:r>
          </a:p>
        </p:txBody>
      </p:sp>
    </p:spTree>
    <p:extLst>
      <p:ext uri="{BB962C8B-B14F-4D97-AF65-F5344CB8AC3E}">
        <p14:creationId xmlns:p14="http://schemas.microsoft.com/office/powerpoint/2010/main" val="28460062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All E-rate applicants must pay their non-discount share.</a:t>
            </a:r>
            <a:endParaRPr lang="en-US" sz="2400" b="1" dirty="0" smtClean="0"/>
          </a:p>
          <a:p>
            <a:r>
              <a:rPr lang="en-US" sz="2400" dirty="0" smtClean="0"/>
              <a:t>Service providers cannot give the money (directly or indirectly) to pay for the non-discount</a:t>
            </a:r>
            <a:r>
              <a:rPr lang="en-US" sz="2400" dirty="0" smtClean="0">
                <a:solidFill>
                  <a:srgbClr val="FF0000"/>
                </a:solidFill>
              </a:rPr>
              <a:t> </a:t>
            </a:r>
            <a:r>
              <a:rPr lang="en-US" sz="2400" dirty="0" smtClean="0"/>
              <a:t>share.</a:t>
            </a:r>
          </a:p>
          <a:p>
            <a:pPr lvl="1"/>
            <a:r>
              <a:rPr lang="en-US" sz="2400" dirty="0" smtClean="0"/>
              <a:t>Cannot </a:t>
            </a:r>
            <a:r>
              <a:rPr lang="en-US" sz="2400" dirty="0"/>
              <a:t>be a charitable donation from the provider or an entity with which the </a:t>
            </a:r>
            <a:r>
              <a:rPr lang="en-US" sz="2400" dirty="0" smtClean="0"/>
              <a:t>service </a:t>
            </a:r>
            <a:r>
              <a:rPr lang="en-US" sz="2400" dirty="0"/>
              <a:t>provider has a relationship.</a:t>
            </a:r>
          </a:p>
          <a:p>
            <a:pPr lvl="1"/>
            <a:r>
              <a:rPr lang="en-US" sz="2400" dirty="0"/>
              <a:t>Funds cannot come from the service provider or an entity controlled by the service </a:t>
            </a:r>
            <a:r>
              <a:rPr lang="en-US" sz="2400" dirty="0" smtClean="0"/>
              <a:t>provider. </a:t>
            </a:r>
            <a:endParaRPr lang="en-US" sz="2400" dirty="0"/>
          </a:p>
          <a:p>
            <a:pPr lvl="1"/>
            <a:r>
              <a:rPr lang="en-US" sz="2400" dirty="0"/>
              <a:t>Service provider bills can’t be ignored or waived.</a:t>
            </a:r>
          </a:p>
          <a:p>
            <a:pPr lvl="1"/>
            <a:r>
              <a:rPr lang="en-US" sz="2400" dirty="0"/>
              <a:t>If applicant can’t show proof of payment during invoice review, invoice may be denied. </a:t>
            </a:r>
          </a:p>
          <a:p>
            <a:endParaRPr lang="en-US" dirty="0"/>
          </a:p>
        </p:txBody>
      </p:sp>
      <p:sp>
        <p:nvSpPr>
          <p:cNvPr id="3" name="Text Placeholder 2"/>
          <p:cNvSpPr>
            <a:spLocks noGrp="1"/>
          </p:cNvSpPr>
          <p:nvPr>
            <p:ph type="body" sz="quarter" idx="11"/>
          </p:nvPr>
        </p:nvSpPr>
        <p:spPr/>
        <p:txBody>
          <a:bodyPr/>
          <a:lstStyle/>
          <a:p>
            <a:r>
              <a:rPr lang="en-US" dirty="0"/>
              <a:t>Paying Non-Discount Share</a:t>
            </a:r>
          </a:p>
          <a:p>
            <a:endParaRPr lang="en-US" dirty="0"/>
          </a:p>
        </p:txBody>
      </p:sp>
      <p:sp>
        <p:nvSpPr>
          <p:cNvPr id="4" name="Text Placeholder 3"/>
          <p:cNvSpPr>
            <a:spLocks noGrp="1"/>
          </p:cNvSpPr>
          <p:nvPr>
            <p:ph type="body" sz="quarter" idx="12"/>
          </p:nvPr>
        </p:nvSpPr>
        <p:spPr>
          <a:xfrm>
            <a:off x="3276600" y="381000"/>
            <a:ext cx="5410200" cy="533400"/>
          </a:xfrm>
        </p:spPr>
        <p:txBody>
          <a:bodyPr/>
          <a:lstStyle/>
          <a:p>
            <a:r>
              <a:rPr lang="en-US" dirty="0"/>
              <a:t>Pre-Commitment Issues</a:t>
            </a:r>
          </a:p>
        </p:txBody>
      </p:sp>
    </p:spTree>
    <p:extLst>
      <p:ext uri="{BB962C8B-B14F-4D97-AF65-F5344CB8AC3E}">
        <p14:creationId xmlns:p14="http://schemas.microsoft.com/office/powerpoint/2010/main" val="28860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038600"/>
          </a:xfrm>
        </p:spPr>
        <p:txBody>
          <a:bodyPr/>
          <a:lstStyle/>
          <a:p>
            <a:pPr>
              <a:lnSpc>
                <a:spcPct val="90000"/>
              </a:lnSpc>
            </a:pPr>
            <a:r>
              <a:rPr lang="en-US" sz="2400" dirty="0"/>
              <a:t>Created by schools or libraries </a:t>
            </a:r>
            <a:r>
              <a:rPr lang="en-US" sz="2400" b="1" dirty="0" smtClean="0">
                <a:solidFill>
                  <a:schemeClr val="accent4"/>
                </a:solidFill>
              </a:rPr>
              <a:t>only </a:t>
            </a:r>
            <a:r>
              <a:rPr lang="en-US" sz="2400" dirty="0" smtClean="0"/>
              <a:t>(no </a:t>
            </a:r>
            <a:r>
              <a:rPr lang="en-US" sz="2400" dirty="0"/>
              <a:t>service provider involvement</a:t>
            </a:r>
            <a:r>
              <a:rPr lang="en-US" sz="2400" dirty="0" smtClean="0"/>
              <a:t>).</a:t>
            </a:r>
            <a:endParaRPr lang="en-US" sz="2400" dirty="0"/>
          </a:p>
          <a:p>
            <a:pPr>
              <a:lnSpc>
                <a:spcPct val="90000"/>
              </a:lnSpc>
            </a:pPr>
            <a:r>
              <a:rPr lang="en-US" sz="2400" dirty="0"/>
              <a:t>Contains sufficient detail to support and validate the services requested and covers the funding </a:t>
            </a:r>
            <a:r>
              <a:rPr lang="en-US" sz="2400" dirty="0" smtClean="0"/>
              <a:t>year.</a:t>
            </a:r>
            <a:endParaRPr lang="en-US" sz="2400" dirty="0"/>
          </a:p>
          <a:p>
            <a:pPr marL="400050">
              <a:lnSpc>
                <a:spcPct val="90000"/>
              </a:lnSpc>
            </a:pPr>
            <a:r>
              <a:rPr lang="en-US" sz="2400" dirty="0"/>
              <a:t>Must follow FCC rules </a:t>
            </a:r>
            <a:r>
              <a:rPr lang="en-US" sz="2400" b="1" dirty="0">
                <a:solidFill>
                  <a:schemeClr val="accent4"/>
                </a:solidFill>
              </a:rPr>
              <a:t>and</a:t>
            </a:r>
            <a:r>
              <a:rPr lang="en-US" sz="2400" dirty="0">
                <a:solidFill>
                  <a:schemeClr val="accent4"/>
                </a:solidFill>
              </a:rPr>
              <a:t> </a:t>
            </a:r>
            <a:r>
              <a:rPr lang="en-US" sz="2400" dirty="0"/>
              <a:t>state or local technology plan requirements </a:t>
            </a:r>
            <a:r>
              <a:rPr lang="en-US" sz="2400" dirty="0" smtClean="0"/>
              <a:t>.</a:t>
            </a:r>
            <a:endParaRPr lang="en-US" sz="2400" dirty="0"/>
          </a:p>
          <a:p>
            <a:pPr>
              <a:defRPr/>
            </a:pPr>
            <a:r>
              <a:rPr lang="en-US" sz="2400" dirty="0"/>
              <a:t>Four Required </a:t>
            </a:r>
            <a:r>
              <a:rPr lang="en-US" sz="2400" dirty="0" smtClean="0"/>
              <a:t>Elements:</a:t>
            </a:r>
            <a:endParaRPr lang="en-US" sz="2400" dirty="0"/>
          </a:p>
          <a:p>
            <a:pPr marL="742950" lvl="2" indent="-342900">
              <a:defRPr/>
            </a:pPr>
            <a:r>
              <a:rPr lang="en-US" dirty="0"/>
              <a:t>Goals and Strategies; Professional Development; Needs Assessment; and </a:t>
            </a:r>
            <a:r>
              <a:rPr lang="en-US" dirty="0" smtClean="0"/>
              <a:t>Evaluation.</a:t>
            </a:r>
            <a:endParaRPr lang="en-US" dirty="0"/>
          </a:p>
          <a:p>
            <a:pPr marL="342900" lvl="1" indent="-342900">
              <a:buFont typeface="Arial" pitchFamily="34" charset="0"/>
              <a:buChar char="•"/>
              <a:defRPr/>
            </a:pPr>
            <a:r>
              <a:rPr lang="en-US" sz="2400" dirty="0"/>
              <a:t>Plans must be approved prior to start of service or filing of FCC Form 486, whichever is earlier.</a:t>
            </a:r>
          </a:p>
          <a:p>
            <a:endParaRPr lang="en-US" dirty="0"/>
          </a:p>
        </p:txBody>
      </p:sp>
      <p:sp>
        <p:nvSpPr>
          <p:cNvPr id="3" name="Text Placeholder 2"/>
          <p:cNvSpPr>
            <a:spLocks noGrp="1"/>
          </p:cNvSpPr>
          <p:nvPr>
            <p:ph type="body" sz="quarter" idx="11"/>
          </p:nvPr>
        </p:nvSpPr>
        <p:spPr>
          <a:xfrm>
            <a:off x="457200" y="1600200"/>
            <a:ext cx="8229600" cy="533400"/>
          </a:xfrm>
        </p:spPr>
        <p:txBody>
          <a:bodyPr/>
          <a:lstStyle/>
          <a:p>
            <a:r>
              <a:rPr lang="en-US" dirty="0"/>
              <a:t>Technology Plan Requirements for Priority 2 Services</a:t>
            </a:r>
          </a:p>
          <a:p>
            <a:endParaRPr lang="en-US" dirty="0"/>
          </a:p>
        </p:txBody>
      </p:sp>
      <p:sp>
        <p:nvSpPr>
          <p:cNvPr id="4" name="Text Placeholder 3"/>
          <p:cNvSpPr>
            <a:spLocks noGrp="1"/>
          </p:cNvSpPr>
          <p:nvPr>
            <p:ph type="body" sz="quarter" idx="12"/>
          </p:nvPr>
        </p:nvSpPr>
        <p:spPr/>
        <p:txBody>
          <a:bodyPr/>
          <a:lstStyle/>
          <a:p>
            <a:r>
              <a:rPr lang="en-US" dirty="0" smtClean="0"/>
              <a:t>Technology Plans</a:t>
            </a:r>
            <a:endParaRPr lang="en-US" dirty="0"/>
          </a:p>
        </p:txBody>
      </p:sp>
    </p:spTree>
    <p:extLst>
      <p:ext uri="{BB962C8B-B14F-4D97-AF65-F5344CB8AC3E}">
        <p14:creationId xmlns:p14="http://schemas.microsoft.com/office/powerpoint/2010/main" val="24736698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90000"/>
              </a:lnSpc>
            </a:pPr>
            <a:r>
              <a:rPr lang="en-US" sz="2400" dirty="0" smtClean="0"/>
              <a:t>Applicants </a:t>
            </a:r>
            <a:r>
              <a:rPr lang="en-US" sz="2400" dirty="0"/>
              <a:t>are required to pay their share at the same time that USAC pays the discount </a:t>
            </a:r>
            <a:r>
              <a:rPr lang="en-US" sz="2400" dirty="0" smtClean="0"/>
              <a:t>amount.</a:t>
            </a:r>
            <a:endParaRPr lang="en-US" sz="2400" dirty="0"/>
          </a:p>
          <a:p>
            <a:pPr lvl="1">
              <a:lnSpc>
                <a:spcPct val="90000"/>
              </a:lnSpc>
            </a:pPr>
            <a:r>
              <a:rPr lang="en-US" sz="2400" dirty="0"/>
              <a:t>Service Provider certifies that the invoices they submit are for services that “have been billed to service provider’s customers.”</a:t>
            </a:r>
          </a:p>
          <a:p>
            <a:pPr lvl="1">
              <a:lnSpc>
                <a:spcPct val="90000"/>
              </a:lnSpc>
            </a:pPr>
            <a:r>
              <a:rPr lang="en-US" sz="2400" dirty="0"/>
              <a:t>Deferred payment plans that allow the applicant to pay after USAC has paid will jeopardize a funding request.</a:t>
            </a:r>
          </a:p>
          <a:p>
            <a:pPr lvl="1">
              <a:lnSpc>
                <a:spcPct val="90000"/>
              </a:lnSpc>
            </a:pPr>
            <a:r>
              <a:rPr lang="en-US" sz="2400" dirty="0"/>
              <a:t>FCC Rules include a presumption that the non-discount share will be paid within 90 days. </a:t>
            </a:r>
          </a:p>
          <a:p>
            <a:pPr>
              <a:buNone/>
            </a:pPr>
            <a:endParaRPr lang="en-US" sz="2400" dirty="0"/>
          </a:p>
          <a:p>
            <a:endParaRPr lang="en-US" dirty="0"/>
          </a:p>
        </p:txBody>
      </p:sp>
      <p:sp>
        <p:nvSpPr>
          <p:cNvPr id="3" name="Text Placeholder 2"/>
          <p:cNvSpPr>
            <a:spLocks noGrp="1"/>
          </p:cNvSpPr>
          <p:nvPr>
            <p:ph type="body" sz="quarter" idx="11"/>
          </p:nvPr>
        </p:nvSpPr>
        <p:spPr/>
        <p:txBody>
          <a:bodyPr/>
          <a:lstStyle/>
          <a:p>
            <a:r>
              <a:rPr lang="en-US" dirty="0"/>
              <a:t>Payment Plans</a:t>
            </a:r>
          </a:p>
          <a:p>
            <a:endParaRPr lang="en-US" dirty="0"/>
          </a:p>
        </p:txBody>
      </p:sp>
      <p:sp>
        <p:nvSpPr>
          <p:cNvPr id="4" name="Text Placeholder 3"/>
          <p:cNvSpPr>
            <a:spLocks noGrp="1"/>
          </p:cNvSpPr>
          <p:nvPr>
            <p:ph type="body" sz="quarter" idx="12"/>
          </p:nvPr>
        </p:nvSpPr>
        <p:spPr>
          <a:xfrm>
            <a:off x="2819400" y="381000"/>
            <a:ext cx="5867400" cy="533400"/>
          </a:xfrm>
        </p:spPr>
        <p:txBody>
          <a:bodyPr/>
          <a:lstStyle/>
          <a:p>
            <a:r>
              <a:rPr lang="en-US" dirty="0"/>
              <a:t>Pre-Commitment Issues</a:t>
            </a:r>
          </a:p>
          <a:p>
            <a:endParaRPr lang="en-US" dirty="0"/>
          </a:p>
        </p:txBody>
      </p:sp>
    </p:spTree>
    <p:extLst>
      <p:ext uri="{BB962C8B-B14F-4D97-AF65-F5344CB8AC3E}">
        <p14:creationId xmlns:p14="http://schemas.microsoft.com/office/powerpoint/2010/main" val="2465571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1"/>
          <p:cNvSpPr>
            <a:spLocks noGrp="1"/>
          </p:cNvSpPr>
          <p:nvPr>
            <p:ph type="body" sz="quarter" idx="10"/>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Receipt or solicitation of gifts by applicants from service providers (and vice versa) and potential service providers is a competitive bidding violation.</a:t>
            </a:r>
          </a:p>
          <a:p>
            <a:r>
              <a:rPr lang="en-US" sz="2400" dirty="0" smtClean="0"/>
              <a:t>Service providers may not offer or provide any gifts or thing of value to applicant personnel involved in E-rate.</a:t>
            </a:r>
          </a:p>
          <a:p>
            <a:r>
              <a:rPr lang="en-US" sz="2400" dirty="0" smtClean="0"/>
              <a:t>Gift prohibitions are always applicable, not just during the competitive bidding process.</a:t>
            </a:r>
          </a:p>
          <a:p>
            <a:r>
              <a:rPr lang="en-US" sz="2400" dirty="0" smtClean="0"/>
              <a:t>Must always follow FCC rules. May also have to follow state/local rules. </a:t>
            </a:r>
          </a:p>
          <a:p>
            <a:r>
              <a:rPr lang="en-US" sz="2400" dirty="0" smtClean="0"/>
              <a:t>Counted per funding year.</a:t>
            </a:r>
          </a:p>
          <a:p>
            <a:endParaRPr lang="en-US" dirty="0" smtClean="0"/>
          </a:p>
          <a:p>
            <a:endParaRPr lang="en-US" dirty="0" smtClean="0"/>
          </a:p>
        </p:txBody>
      </p:sp>
      <p:sp>
        <p:nvSpPr>
          <p:cNvPr id="37891" name="Text Placeholder 2"/>
          <p:cNvSpPr>
            <a:spLocks noGrp="1"/>
          </p:cNvSpPr>
          <p:nvPr>
            <p:ph type="body" sz="quarter" idx="11"/>
          </p:nvPr>
        </p:nvSpPr>
        <p:spPr bwMode="auto">
          <a:xfrm>
            <a:off x="457200" y="1600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a:t>
            </a:r>
          </a:p>
        </p:txBody>
      </p:sp>
      <p:sp>
        <p:nvSpPr>
          <p:cNvPr id="3789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and Donations</a:t>
            </a:r>
          </a:p>
          <a:p>
            <a:endParaRPr lang="en-US" dirty="0" smtClean="0"/>
          </a:p>
          <a:p>
            <a:endParaRPr lang="en-US" dirty="0" smtClean="0"/>
          </a:p>
        </p:txBody>
      </p:sp>
    </p:spTree>
    <p:extLst>
      <p:ext uri="{BB962C8B-B14F-4D97-AF65-F5344CB8AC3E}">
        <p14:creationId xmlns:p14="http://schemas.microsoft.com/office/powerpoint/2010/main" val="34539907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“Modest refreshments not offered as part of a meal, items with little intrinsic value intended for presentation, and items worth $20 or less, including meals, may be offered or provided, and accepted by any individuals or entities subject to this rule, if the value of these items received by any individual does not exceed $50 from one service provider per funding year.”   See 47 C.F.R. § 54.503(d)(1).</a:t>
            </a:r>
          </a:p>
          <a:p>
            <a:r>
              <a:rPr lang="en-US" sz="2400" dirty="0" smtClean="0"/>
              <a:t>Single source = all employees, officers, representatives, agents, contractors, or directors of the service provider.</a:t>
            </a:r>
          </a:p>
        </p:txBody>
      </p:sp>
      <p:sp>
        <p:nvSpPr>
          <p:cNvPr id="1433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a:t>
            </a:r>
          </a:p>
        </p:txBody>
      </p:sp>
      <p:sp>
        <p:nvSpPr>
          <p:cNvPr id="1433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0390054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A service </a:t>
            </a:r>
            <a:r>
              <a:rPr lang="en-US" sz="2400" dirty="0"/>
              <a:t>p</a:t>
            </a:r>
            <a:r>
              <a:rPr lang="en-US" sz="2400" dirty="0" smtClean="0"/>
              <a:t>rovider has offered a school district employee lunch at a local sandwich shop three times during the course of the year. The value of the school district employee’s meal is $9 each time. The total value of the gifts is $27. No other gifts are received by this employee from this provider. The meals fall in the $20 per instance and $50 per year exception and there is no rule violation. </a:t>
            </a:r>
          </a:p>
          <a:p>
            <a:pPr lvl="1"/>
            <a:endParaRPr lang="en-US" sz="2400" dirty="0" smtClean="0">
              <a:solidFill>
                <a:srgbClr val="FF0000"/>
              </a:solidFill>
            </a:endParaRPr>
          </a:p>
          <a:p>
            <a:pPr lvl="1"/>
            <a:endParaRPr lang="en-US" sz="2400" dirty="0" smtClean="0">
              <a:solidFill>
                <a:srgbClr val="FF0000"/>
              </a:solidFill>
            </a:endParaRPr>
          </a:p>
          <a:p>
            <a:pPr lvl="1"/>
            <a:endParaRPr lang="en-US" sz="2400" dirty="0" smtClean="0"/>
          </a:p>
        </p:txBody>
      </p:sp>
      <p:sp>
        <p:nvSpPr>
          <p:cNvPr id="1433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 Examples</a:t>
            </a:r>
          </a:p>
        </p:txBody>
      </p:sp>
      <p:sp>
        <p:nvSpPr>
          <p:cNvPr id="1433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9653337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A library employee and his spouse are invited by a service provider to attend a play, tickets to which have a face value of $30 each. The aggregate market value of the gifts offered on this single occasion is $60, $40 more than the $20 amounts that may be accepted for a single event or presentation. The employee may not accept the gift of the evening of entertainment. He and his spouse may attend the play only if he pays the full $60 value of the two tickets. </a:t>
            </a:r>
            <a:endParaRPr lang="en-US" sz="2400" dirty="0"/>
          </a:p>
        </p:txBody>
      </p:sp>
      <p:sp>
        <p:nvSpPr>
          <p:cNvPr id="3" name="Text Placeholder 2"/>
          <p:cNvSpPr>
            <a:spLocks noGrp="1"/>
          </p:cNvSpPr>
          <p:nvPr>
            <p:ph type="body" sz="quarter" idx="11"/>
          </p:nvPr>
        </p:nvSpPr>
        <p:spPr/>
        <p:txBody>
          <a:bodyPr/>
          <a:lstStyle/>
          <a:p>
            <a:r>
              <a:rPr lang="en-US" dirty="0" smtClean="0"/>
              <a:t>Gift Rule Exceptions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28072670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Gifts to family and friends when those gifts are made using personal funds of the donor (without reimbursement from the employer) and are not related to a business transaction or business relationship are exempt.  See 47 C.F.R. § 54.503(d)(3).</a:t>
            </a:r>
          </a:p>
          <a:p>
            <a:r>
              <a:rPr lang="en-US" sz="2400" dirty="0" smtClean="0"/>
              <a:t>Gift rules are not intended to discourage companies from making charitable contributions, as long as those contributions are not directly or indirectly related to an E-rate procurement.  See 47 C.F.R. § 54.503(d)(4).</a:t>
            </a:r>
          </a:p>
        </p:txBody>
      </p:sp>
      <p:sp>
        <p:nvSpPr>
          <p:cNvPr id="1331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a:t>
            </a:r>
          </a:p>
        </p:txBody>
      </p:sp>
      <p:sp>
        <p:nvSpPr>
          <p:cNvPr id="13315"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26412975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200" dirty="0" smtClean="0"/>
              <a:t>A service provider’s spouse is the town librarian. The service provider employee may give the librarian a birthday gift exceeding $20, as long as it is not reimbursed by the company, and is being given based on their personal relationship. </a:t>
            </a:r>
          </a:p>
          <a:p>
            <a:r>
              <a:rPr lang="en-US" sz="2200" dirty="0" smtClean="0"/>
              <a:t>Three service provider employees invite a tech director to join them at a golf tournament at their company’s expense. The entry fee is $500 per foursome. The tech director cannot accept the gift even though he has an amicable relationship with the service provider employees. Since the fees are paid by the company, it is the business relationship, not the personal relationship, that is the motivation behind the gift.  </a:t>
            </a:r>
            <a:endParaRPr lang="en-US" sz="2200" dirty="0"/>
          </a:p>
        </p:txBody>
      </p:sp>
      <p:sp>
        <p:nvSpPr>
          <p:cNvPr id="3" name="Text Placeholder 2"/>
          <p:cNvSpPr>
            <a:spLocks noGrp="1"/>
          </p:cNvSpPr>
          <p:nvPr>
            <p:ph type="body" sz="quarter" idx="11"/>
          </p:nvPr>
        </p:nvSpPr>
        <p:spPr/>
        <p:txBody>
          <a:bodyPr/>
          <a:lstStyle/>
          <a:p>
            <a:r>
              <a:rPr lang="en-US" dirty="0" smtClean="0"/>
              <a:t>Gift Rule Exceptions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40302048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Promptly return any tangible item to the donor, or pay the donor its market value, or, if perishable, the item may be given to an appropriate charity or shared within the office or destroyed. See CFR 2635.205(a).</a:t>
            </a:r>
          </a:p>
          <a:p>
            <a:pPr lvl="1"/>
            <a:r>
              <a:rPr lang="en-US" sz="2200" dirty="0" smtClean="0"/>
              <a:t>To avoid public embarrassment to the seminar sponsor and E-rate service provider, the Superintendent did not decline a barometer worth $200 given at the conclusion of her speech on the district’s education initiatives. The Superintendent must either return the barometer or promptly reimburse the provider $200 to cure the violation. </a:t>
            </a:r>
            <a:endParaRPr lang="en-US" sz="2200" dirty="0"/>
          </a:p>
        </p:txBody>
      </p:sp>
      <p:sp>
        <p:nvSpPr>
          <p:cNvPr id="3" name="Text Placeholder 2"/>
          <p:cNvSpPr>
            <a:spLocks noGrp="1"/>
          </p:cNvSpPr>
          <p:nvPr>
            <p:ph type="body" sz="quarter" idx="11"/>
          </p:nvPr>
        </p:nvSpPr>
        <p:spPr/>
        <p:txBody>
          <a:bodyPr/>
          <a:lstStyle/>
          <a:p>
            <a:r>
              <a:rPr lang="en-US" dirty="0" smtClean="0"/>
              <a:t>Curing Violations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10160269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With approval from the recipient’s supervisor, a floral arrangement sent by a service provider may be placed in the office’s reception area. </a:t>
            </a:r>
          </a:p>
          <a:p>
            <a:r>
              <a:rPr lang="en-US" sz="2400" dirty="0" smtClean="0"/>
              <a:t>A district employee wishes to attend a charitable event to which he has been offered a $300 ticket by a service provider. Although his attendance is not in the interest of the district, he may attend if he promptly reimburses the donor the $300 face value of the ticket. </a:t>
            </a:r>
            <a:endParaRPr lang="en-US" sz="2400" dirty="0"/>
          </a:p>
        </p:txBody>
      </p:sp>
      <p:sp>
        <p:nvSpPr>
          <p:cNvPr id="3" name="Text Placeholder 2"/>
          <p:cNvSpPr>
            <a:spLocks noGrp="1"/>
          </p:cNvSpPr>
          <p:nvPr>
            <p:ph type="body" sz="quarter" idx="11"/>
          </p:nvPr>
        </p:nvSpPr>
        <p:spPr/>
        <p:txBody>
          <a:bodyPr/>
          <a:lstStyle/>
          <a:p>
            <a:r>
              <a:rPr lang="en-US" dirty="0" smtClean="0"/>
              <a:t>Curing Violations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14830578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Gift rules are not intended to discourage charitable donations as long as the donations:</a:t>
            </a:r>
          </a:p>
          <a:p>
            <a:pPr lvl="1"/>
            <a:r>
              <a:rPr lang="en-US" sz="2400" dirty="0" smtClean="0"/>
              <a:t>Are not directly or indirectly related to E-rate procurement activities or decisions, and</a:t>
            </a:r>
          </a:p>
          <a:p>
            <a:pPr lvl="1"/>
            <a:r>
              <a:rPr lang="en-US" sz="2400" dirty="0" smtClean="0"/>
              <a:t>Are not given with the intention of circumventing competitive bidding or other FCC rules.</a:t>
            </a:r>
          </a:p>
        </p:txBody>
      </p:sp>
      <p:sp>
        <p:nvSpPr>
          <p:cNvPr id="16386"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Charitable Contributions</a:t>
            </a:r>
          </a:p>
        </p:txBody>
      </p:sp>
      <p:sp>
        <p:nvSpPr>
          <p:cNvPr id="16387"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2239385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a:t>Must conduct </a:t>
            </a:r>
            <a:r>
              <a:rPr lang="en-US" sz="2400" dirty="0" smtClean="0"/>
              <a:t>a </a:t>
            </a:r>
            <a:r>
              <a:rPr lang="en-US" sz="2400" b="1" dirty="0" smtClean="0">
                <a:solidFill>
                  <a:schemeClr val="accent4"/>
                </a:solidFill>
              </a:rPr>
              <a:t>fair </a:t>
            </a:r>
            <a:r>
              <a:rPr lang="en-US" sz="2400" b="1" dirty="0">
                <a:solidFill>
                  <a:schemeClr val="accent4"/>
                </a:solidFill>
              </a:rPr>
              <a:t>and open </a:t>
            </a:r>
            <a:r>
              <a:rPr lang="en-US" sz="2400" dirty="0"/>
              <a:t>competition and bid evaluation</a:t>
            </a:r>
            <a:r>
              <a:rPr lang="en-US" sz="2400" dirty="0">
                <a:solidFill>
                  <a:schemeClr val="accent4"/>
                </a:solidFill>
              </a:rPr>
              <a:t> </a:t>
            </a:r>
            <a:r>
              <a:rPr lang="en-US" sz="2400" dirty="0" smtClean="0"/>
              <a:t>process.</a:t>
            </a:r>
            <a:endParaRPr lang="en-US" sz="2400" dirty="0"/>
          </a:p>
          <a:p>
            <a:r>
              <a:rPr lang="en-US" sz="2400" dirty="0"/>
              <a:t>Avoid conflicts of </a:t>
            </a:r>
            <a:r>
              <a:rPr lang="en-US" sz="2400" dirty="0" smtClean="0"/>
              <a:t>interest: </a:t>
            </a:r>
            <a:endParaRPr lang="en-US" sz="2400" dirty="0"/>
          </a:p>
          <a:p>
            <a:pPr lvl="1"/>
            <a:r>
              <a:rPr lang="en-US" sz="2400" dirty="0"/>
              <a:t>Applicant consultant </a:t>
            </a:r>
            <a:r>
              <a:rPr lang="en-US" sz="2400" dirty="0">
                <a:sym typeface="Wingdings" pitchFamily="2" charset="2"/>
              </a:rPr>
              <a:t></a:t>
            </a:r>
            <a:r>
              <a:rPr lang="en-US" sz="2400" dirty="0"/>
              <a:t>Service Provider</a:t>
            </a:r>
          </a:p>
          <a:p>
            <a:pPr lvl="1"/>
            <a:r>
              <a:rPr lang="en-US" sz="2400" dirty="0"/>
              <a:t>Applicant </a:t>
            </a:r>
            <a:r>
              <a:rPr lang="en-US" sz="2400" dirty="0">
                <a:sym typeface="Wingdings" pitchFamily="2" charset="2"/>
              </a:rPr>
              <a:t></a:t>
            </a:r>
            <a:r>
              <a:rPr lang="en-US" sz="2400" dirty="0"/>
              <a:t> Service Provider</a:t>
            </a:r>
          </a:p>
          <a:p>
            <a:pPr lvl="2"/>
            <a:r>
              <a:rPr lang="en-US" dirty="0"/>
              <a:t>Single person cannot mitigate the conflict of interest created when they perform both </a:t>
            </a:r>
            <a:r>
              <a:rPr lang="en-US" dirty="0" smtClean="0"/>
              <a:t>roles.</a:t>
            </a:r>
            <a:endParaRPr lang="en-US" dirty="0"/>
          </a:p>
          <a:p>
            <a:r>
              <a:rPr lang="en-US" sz="2400" dirty="0"/>
              <a:t>Follow all rules – FCC and </a:t>
            </a:r>
            <a:r>
              <a:rPr lang="en-US" sz="2400" dirty="0" smtClean="0"/>
              <a:t>state/local.</a:t>
            </a:r>
            <a:endParaRPr lang="en-US" sz="2400" dirty="0"/>
          </a:p>
          <a:p>
            <a:r>
              <a:rPr lang="en-US" sz="2400" dirty="0"/>
              <a:t>See </a:t>
            </a:r>
            <a:r>
              <a:rPr lang="en-US" sz="2400" dirty="0">
                <a:hlinkClick r:id="rId2"/>
              </a:rPr>
              <a:t>6</a:t>
            </a:r>
            <a:r>
              <a:rPr lang="en-US" sz="2400" baseline="30000" dirty="0">
                <a:hlinkClick r:id="rId2"/>
              </a:rPr>
              <a:t>th</a:t>
            </a:r>
            <a:r>
              <a:rPr lang="en-US" sz="2400" dirty="0">
                <a:hlinkClick r:id="rId2"/>
              </a:rPr>
              <a:t> Report and </a:t>
            </a:r>
            <a:r>
              <a:rPr lang="en-US" sz="2400" dirty="0" smtClean="0">
                <a:hlinkClick r:id="rId2"/>
              </a:rPr>
              <a:t>Order</a:t>
            </a:r>
            <a:r>
              <a:rPr lang="en-US" sz="2400" dirty="0" smtClean="0"/>
              <a:t> for </a:t>
            </a:r>
            <a:r>
              <a:rPr lang="en-US" sz="2400" dirty="0"/>
              <a:t>more details </a:t>
            </a:r>
            <a:r>
              <a:rPr lang="en-US" sz="2400" dirty="0" smtClean="0"/>
              <a:t>.</a:t>
            </a:r>
            <a:endParaRPr lang="en-US" sz="2400" dirty="0"/>
          </a:p>
          <a:p>
            <a:endParaRPr lang="en-US" dirty="0"/>
          </a:p>
        </p:txBody>
      </p:sp>
      <p:sp>
        <p:nvSpPr>
          <p:cNvPr id="3" name="Text Placeholder 2"/>
          <p:cNvSpPr>
            <a:spLocks noGrp="1"/>
          </p:cNvSpPr>
          <p:nvPr>
            <p:ph type="body" sz="quarter" idx="11"/>
          </p:nvPr>
        </p:nvSpPr>
        <p:spPr/>
        <p:txBody>
          <a:bodyPr/>
          <a:lstStyle/>
          <a:p>
            <a:r>
              <a:rPr lang="en-US" dirty="0"/>
              <a:t>The Competitive Bidding Process</a:t>
            </a:r>
          </a:p>
          <a:p>
            <a:endParaRPr lang="en-US" dirty="0"/>
          </a:p>
        </p:txBody>
      </p:sp>
      <p:sp>
        <p:nvSpPr>
          <p:cNvPr id="4" name="Text Placeholder 3"/>
          <p:cNvSpPr>
            <a:spLocks noGrp="1"/>
          </p:cNvSpPr>
          <p:nvPr>
            <p:ph type="body" sz="quarter" idx="12"/>
          </p:nvPr>
        </p:nvSpPr>
        <p:spPr>
          <a:xfrm>
            <a:off x="2209800" y="381000"/>
            <a:ext cx="6477000" cy="533400"/>
          </a:xfrm>
        </p:spPr>
        <p:txBody>
          <a:bodyPr/>
          <a:lstStyle/>
          <a:p>
            <a:r>
              <a:rPr lang="en-US" dirty="0"/>
              <a:t>Fair and Open Competition</a:t>
            </a:r>
          </a:p>
          <a:p>
            <a:endParaRPr lang="en-US" dirty="0"/>
          </a:p>
        </p:txBody>
      </p:sp>
    </p:spTree>
    <p:extLst>
      <p:ext uri="{BB962C8B-B14F-4D97-AF65-F5344CB8AC3E}">
        <p14:creationId xmlns:p14="http://schemas.microsoft.com/office/powerpoint/2010/main" val="21895281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sz="2400" dirty="0" smtClean="0"/>
              <a:t>Paid-for-exchange services at market rates, such as the purchase of advertising space, is neither a gift nor a charitable donation as long as it is not intended to influence the competitive bidding process. </a:t>
            </a:r>
          </a:p>
          <a:p>
            <a:pPr lvl="1" fontAlgn="auto">
              <a:spcAft>
                <a:spcPts val="0"/>
              </a:spcAft>
              <a:buFont typeface="Arial" pitchFamily="34" charset="0"/>
              <a:buChar char="•"/>
              <a:defRPr/>
            </a:pPr>
            <a:r>
              <a:rPr lang="en-US" sz="2400" dirty="0" smtClean="0"/>
              <a:t>For example, service providers purchasing advertising space on the high school football score board, for which they pay market rates, would not cause any violations. </a:t>
            </a:r>
          </a:p>
          <a:p>
            <a:pPr lvl="1" fontAlgn="auto">
              <a:spcAft>
                <a:spcPts val="0"/>
              </a:spcAft>
              <a:buFont typeface="Arial" pitchFamily="34" charset="0"/>
              <a:buChar char="•"/>
              <a:defRPr/>
            </a:pPr>
            <a:endParaRPr lang="en-US" dirty="0">
              <a:solidFill>
                <a:srgbClr val="FF0000"/>
              </a:solidFill>
            </a:endParaRPr>
          </a:p>
        </p:txBody>
      </p:sp>
      <p:sp>
        <p:nvSpPr>
          <p:cNvPr id="1741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Allowable Charitable Contributions</a:t>
            </a:r>
          </a:p>
        </p:txBody>
      </p:sp>
      <p:sp>
        <p:nvSpPr>
          <p:cNvPr id="17411"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4746420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Cash, equipment, including sporting, musical or playground equipment, </a:t>
            </a:r>
            <a:r>
              <a:rPr lang="en-US" sz="2400" b="1" i="1" dirty="0" smtClean="0">
                <a:solidFill>
                  <a:schemeClr val="accent4"/>
                </a:solidFill>
              </a:rPr>
              <a:t>may</a:t>
            </a:r>
            <a:r>
              <a:rPr lang="en-US" sz="2400" dirty="0" smtClean="0"/>
              <a:t> be permissible if they benefit the school or library as a whole and broadly serve an educational purpose.</a:t>
            </a:r>
          </a:p>
          <a:p>
            <a:pPr lvl="1"/>
            <a:r>
              <a:rPr lang="en-US" sz="2400" dirty="0" smtClean="0"/>
              <a:t>For example, a donation of books for a literacy campaign, given to a school by an E-rate service provider, would be an acceptable donation that benefits the school and broadly serves an educational purpose. </a:t>
            </a:r>
          </a:p>
        </p:txBody>
      </p:sp>
      <p:sp>
        <p:nvSpPr>
          <p:cNvPr id="1741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Potentially</a:t>
            </a:r>
            <a:r>
              <a:rPr lang="en-US" dirty="0" smtClean="0">
                <a:solidFill>
                  <a:srgbClr val="FF0000"/>
                </a:solidFill>
              </a:rPr>
              <a:t> </a:t>
            </a:r>
            <a:r>
              <a:rPr lang="en-US" dirty="0" smtClean="0"/>
              <a:t>Allowable Charitable Contributions</a:t>
            </a:r>
          </a:p>
        </p:txBody>
      </p:sp>
      <p:sp>
        <p:nvSpPr>
          <p:cNvPr id="17411"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24893068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Donations given for the purpose of influencing the competitive bidding process are rule violations if the donation comes directly from the service provider or is solicited and/or accepted indirectly through a non-profit organization. </a:t>
            </a:r>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32121951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“A gift which is solicited or accepted indirectly includes a gift: (1) Given with the employee’s knowledge and acquiescence to his parent, sibling, spouse, child, or dependent relative because of that person’s relationship to the employee, or (2) Given to any other person, including any charitable organization, on the basis of designation, recommendation, or other specification by the employee except as permitted for the disposition of perishable items or payments made to charitable organizations in lieu of honoraria.” See 5 C.F.R. § 2635.203(f).</a:t>
            </a:r>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5129401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Donations made indirectly through a third party, such as a non-profit, would be prohibited if the organization is used as a shell to disguise a directed gift. </a:t>
            </a:r>
          </a:p>
          <a:p>
            <a:pPr lvl="1"/>
            <a:r>
              <a:rPr lang="en-US" sz="2400" dirty="0" smtClean="0"/>
              <a:t>A service provider directing its foundation to provide a cash donation equal to the value of the applicant’s non-discount share is a prohibited donation. </a:t>
            </a:r>
          </a:p>
          <a:p>
            <a:r>
              <a:rPr lang="en-US" dirty="0" smtClean="0"/>
              <a:t>Service provider cannot direct the donation and must relinquish control of the gift once provided to a non-profit. </a:t>
            </a:r>
            <a:endParaRPr lang="en-US" sz="2400" dirty="0" smtClean="0"/>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9311251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Example:</a:t>
            </a:r>
          </a:p>
          <a:p>
            <a:pPr lvl="1"/>
            <a:r>
              <a:rPr lang="en-US" sz="2400" dirty="0" smtClean="0"/>
              <a:t>An employee who must decline a gift of a personal computer pursuant to this rule may not suggest that the gift be given instead to one of five charitable organizations, whose names are provided by the employee. </a:t>
            </a:r>
          </a:p>
          <a:p>
            <a:pPr lvl="1"/>
            <a:r>
              <a:rPr lang="en-US" sz="2400" dirty="0" smtClean="0"/>
              <a:t>A service provider cannot donate computers to raffle with the caveat that they go to E-rate recipients, or specific individuals or schools, or a subset of schools and libraries. </a:t>
            </a:r>
          </a:p>
          <a:p>
            <a:pPr lvl="1"/>
            <a:endParaRPr lang="en-US" sz="2400" dirty="0" smtClean="0">
              <a:solidFill>
                <a:srgbClr val="FF0000"/>
              </a:solidFill>
            </a:endParaRPr>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965270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Service providers cannot offer special equipment discounts or equipment with service arrangements to E-rate recipients that are not currently available to some other class of subscribers or segment of the public. </a:t>
            </a:r>
          </a:p>
          <a:p>
            <a:pPr lvl="1"/>
            <a:r>
              <a:rPr lang="en-US" sz="2400" dirty="0" smtClean="0"/>
              <a:t>Free cell</a:t>
            </a:r>
            <a:r>
              <a:rPr lang="en-US" sz="2400" dirty="0" smtClean="0">
                <a:solidFill>
                  <a:srgbClr val="FF0000"/>
                </a:solidFill>
              </a:rPr>
              <a:t> </a:t>
            </a:r>
            <a:r>
              <a:rPr lang="en-US" sz="2400" dirty="0" smtClean="0"/>
              <a:t>phone with purchase of service contract must be available to non-E-rate customers as well.</a:t>
            </a:r>
          </a:p>
          <a:p>
            <a:r>
              <a:rPr lang="en-US" sz="2400" dirty="0" smtClean="0"/>
              <a:t>Donations to cover the applicant’s non-discount share.</a:t>
            </a:r>
          </a:p>
        </p:txBody>
      </p:sp>
      <p:sp>
        <p:nvSpPr>
          <p:cNvPr id="1945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9459"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4864382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Travel expenses such as airfare, meals, lodging, etc. unless the meal falls below the $20/$50 thresholds.</a:t>
            </a:r>
          </a:p>
          <a:p>
            <a:r>
              <a:rPr lang="en-US" sz="2400" dirty="0" smtClean="0"/>
              <a:t>Example: </a:t>
            </a:r>
          </a:p>
          <a:p>
            <a:pPr lvl="1"/>
            <a:r>
              <a:rPr lang="en-US" sz="2400" dirty="0" smtClean="0"/>
              <a:t>A service provider offers to pick up the travel and lodging costs for an applicant to attend a customer appreciation event in another state. This gift is not allowable under the gift rules. </a:t>
            </a:r>
          </a:p>
        </p:txBody>
      </p:sp>
      <p:sp>
        <p:nvSpPr>
          <p:cNvPr id="1945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9459"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5393186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Equipment for a specific individual or group of individuals associated with or employed by an E-rate participant. </a:t>
            </a:r>
          </a:p>
          <a:p>
            <a:pPr lvl="1"/>
            <a:r>
              <a:rPr lang="en-US" sz="2400" dirty="0" smtClean="0"/>
              <a:t>Service provider may not give a gift to a teacher who helps draft a district’s technology plan, even if that teacher does not ultimately help select the E-rate service provider. </a:t>
            </a:r>
          </a:p>
          <a:p>
            <a:pPr>
              <a:buFont typeface="Arial" charset="0"/>
              <a:buNone/>
            </a:pPr>
            <a:endParaRPr lang="en-US" dirty="0" smtClean="0"/>
          </a:p>
        </p:txBody>
      </p:sp>
      <p:sp>
        <p:nvSpPr>
          <p:cNvPr id="20482"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20483" name="Text Placeholder 3"/>
          <p:cNvSpPr>
            <a:spLocks noGrp="1"/>
          </p:cNvSpPr>
          <p:nvPr>
            <p:ph type="body" sz="quarter" idx="12"/>
          </p:nvPr>
        </p:nvSpPr>
        <p:spPr bwMode="auto">
          <a:xfrm>
            <a:off x="2438400" y="381000"/>
            <a:ext cx="6248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13840411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Raffle tickets, prizes, or door prizes that have a retail value of over $20 violate the gift rules unless the event is open to the public. </a:t>
            </a:r>
          </a:p>
          <a:p>
            <a:pPr lvl="1"/>
            <a:r>
              <a:rPr lang="en-US" sz="2400" dirty="0" smtClean="0"/>
              <a:t>“Open to the public” means the event is free of charge and that members of the public at large typically attend such a gathering. </a:t>
            </a:r>
          </a:p>
          <a:p>
            <a:pPr lvl="2"/>
            <a:r>
              <a:rPr lang="en-US" dirty="0" smtClean="0"/>
              <a:t>Free Community 4</a:t>
            </a:r>
            <a:r>
              <a:rPr lang="en-US" baseline="30000" dirty="0" smtClean="0"/>
              <a:t>th</a:t>
            </a:r>
            <a:r>
              <a:rPr lang="en-US" dirty="0" smtClean="0"/>
              <a:t> of July celebration</a:t>
            </a:r>
            <a:r>
              <a:rPr lang="en-US" dirty="0" smtClean="0">
                <a:solidFill>
                  <a:srgbClr val="FF0000"/>
                </a:solidFill>
              </a:rPr>
              <a:t> </a:t>
            </a:r>
            <a:r>
              <a:rPr lang="en-US" dirty="0" smtClean="0"/>
              <a:t>could qualify.</a:t>
            </a:r>
          </a:p>
          <a:p>
            <a:pPr lvl="2"/>
            <a:r>
              <a:rPr lang="en-US" dirty="0" smtClean="0"/>
              <a:t>State District IT Directors meeting would not qualify.</a:t>
            </a:r>
          </a:p>
          <a:p>
            <a:endParaRPr lang="en-US" dirty="0" smtClean="0"/>
          </a:p>
        </p:txBody>
      </p:sp>
      <p:sp>
        <p:nvSpPr>
          <p:cNvPr id="2253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Prizes </a:t>
            </a:r>
            <a:r>
              <a:rPr lang="en-US" dirty="0"/>
              <a:t>at Conferences and Training Sessions</a:t>
            </a:r>
          </a:p>
        </p:txBody>
      </p:sp>
      <p:sp>
        <p:nvSpPr>
          <p:cNvPr id="22531" name="Text Placeholder 3"/>
          <p:cNvSpPr>
            <a:spLocks noGrp="1"/>
          </p:cNvSpPr>
          <p:nvPr>
            <p:ph type="body" sz="quarter" idx="12"/>
          </p:nvPr>
        </p:nvSpPr>
        <p:spPr bwMode="auto">
          <a:xfrm>
            <a:off x="2057400" y="381000"/>
            <a:ext cx="6629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461760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Determine the types of service the applicant will seek on an FCC Form 470.</a:t>
            </a:r>
          </a:p>
          <a:p>
            <a:r>
              <a:rPr lang="en-US" sz="2400" dirty="0" smtClean="0"/>
              <a:t>Prepare or assist with filling out the FCC Form 470.</a:t>
            </a:r>
          </a:p>
          <a:p>
            <a:r>
              <a:rPr lang="en-US" sz="2400" dirty="0" smtClean="0"/>
              <a:t>Sign, certify and/or submit the FCC Form 470.</a:t>
            </a:r>
          </a:p>
          <a:p>
            <a:r>
              <a:rPr lang="en-US" sz="2400" dirty="0" smtClean="0"/>
              <a:t>Negotiate with prospective bidders.</a:t>
            </a:r>
          </a:p>
          <a:p>
            <a:r>
              <a:rPr lang="en-US" sz="2400" dirty="0" smtClean="0"/>
              <a:t>Run the competitive bidding process.</a:t>
            </a:r>
          </a:p>
          <a:p>
            <a:r>
              <a:rPr lang="en-US" sz="2400" dirty="0" smtClean="0"/>
              <a:t>Service providers are specifically prohibited from assisting with or conducting any of these activities on behalf of applicants.</a:t>
            </a:r>
          </a:p>
          <a:p>
            <a:endParaRPr lang="en-US" dirty="0"/>
          </a:p>
        </p:txBody>
      </p:sp>
      <p:sp>
        <p:nvSpPr>
          <p:cNvPr id="3" name="Text Placeholder 2"/>
          <p:cNvSpPr>
            <a:spLocks noGrp="1"/>
          </p:cNvSpPr>
          <p:nvPr>
            <p:ph type="body" sz="quarter" idx="11"/>
          </p:nvPr>
        </p:nvSpPr>
        <p:spPr/>
        <p:txBody>
          <a:bodyPr/>
          <a:lstStyle/>
          <a:p>
            <a:r>
              <a:rPr lang="en-US" dirty="0" smtClean="0"/>
              <a:t>Only Applicants Can</a:t>
            </a:r>
            <a:endParaRPr lang="en-US" dirty="0"/>
          </a:p>
        </p:txBody>
      </p:sp>
      <p:sp>
        <p:nvSpPr>
          <p:cNvPr id="4" name="Text Placeholder 3"/>
          <p:cNvSpPr>
            <a:spLocks noGrp="1"/>
          </p:cNvSpPr>
          <p:nvPr>
            <p:ph type="body" sz="quarter" idx="12"/>
          </p:nvPr>
        </p:nvSpPr>
        <p:spPr>
          <a:xfrm>
            <a:off x="3429000" y="381000"/>
            <a:ext cx="52578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5424734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“Widely attended gatherings” allow for free attendance and meals or refreshments at that event. See 5 C.F.R. § 2635.203(g)</a:t>
            </a:r>
          </a:p>
          <a:p>
            <a:pPr lvl="1"/>
            <a:r>
              <a:rPr lang="en-US" sz="2400" dirty="0" smtClean="0"/>
              <a:t>Gathering is widely attended if:</a:t>
            </a:r>
          </a:p>
          <a:p>
            <a:pPr lvl="2"/>
            <a:r>
              <a:rPr lang="en-US" sz="2200" dirty="0" smtClean="0"/>
              <a:t>Employee’s attendance must be in the interest of the agency (i.e., school or library) and further its programs and operations, and </a:t>
            </a:r>
          </a:p>
          <a:p>
            <a:pPr lvl="2"/>
            <a:r>
              <a:rPr lang="en-US" sz="2200" dirty="0" smtClean="0"/>
              <a:t> It is expected that a large number of persons will attend, and</a:t>
            </a:r>
          </a:p>
          <a:p>
            <a:pPr lvl="2"/>
            <a:r>
              <a:rPr lang="en-US" sz="2200" dirty="0" smtClean="0"/>
              <a:t> Persons with a diversity of views or interests will be present. </a:t>
            </a:r>
          </a:p>
          <a:p>
            <a:pPr>
              <a:buNone/>
            </a:pPr>
            <a:endParaRPr lang="en-US" dirty="0" smtClean="0"/>
          </a:p>
        </p:txBody>
      </p:sp>
      <p:sp>
        <p:nvSpPr>
          <p:cNvPr id="2355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Widely Attended Gatherings</a:t>
            </a:r>
          </a:p>
        </p:txBody>
      </p:sp>
      <p:sp>
        <p:nvSpPr>
          <p:cNvPr id="23555"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37262636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Food, refreshments, instruction and documents given to all attendees at Widely Attended Gatherings are permissible. </a:t>
            </a:r>
          </a:p>
          <a:p>
            <a:r>
              <a:rPr lang="en-US" sz="2400" dirty="0" smtClean="0"/>
              <a:t>Trainings offered by state, regional or local government bodies or non-profits or trade associations that include those bodies are not considered vendor promotional training.</a:t>
            </a:r>
          </a:p>
          <a:p>
            <a:pPr lvl="1"/>
            <a:r>
              <a:rPr lang="en-US" sz="2200" dirty="0" smtClean="0"/>
              <a:t>Vendor promotional training means training provided by any person for the purpose of promoting its products or services, and such trainings are not exempt from the gift rules. See 5 C.F.R. § 2635.203(g).</a:t>
            </a:r>
          </a:p>
          <a:p>
            <a:endParaRPr lang="en-US" dirty="0" smtClean="0"/>
          </a:p>
          <a:p>
            <a:endParaRPr lang="en-US" dirty="0" smtClean="0"/>
          </a:p>
          <a:p>
            <a:endParaRPr lang="en-US" dirty="0" smtClean="0"/>
          </a:p>
        </p:txBody>
      </p:sp>
      <p:sp>
        <p:nvSpPr>
          <p:cNvPr id="2457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Permissible Actions</a:t>
            </a:r>
          </a:p>
        </p:txBody>
      </p:sp>
      <p:sp>
        <p:nvSpPr>
          <p:cNvPr id="24579"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90291761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Service providers can host, sponsor, or conduct E-rate training, as long as they do not provide any gift that exceeds the gift exceptions.</a:t>
            </a:r>
          </a:p>
          <a:p>
            <a:pPr lvl="1"/>
            <a:r>
              <a:rPr lang="en-US" sz="2400" dirty="0" smtClean="0"/>
              <a:t> Service providers cannot help with preparation or completion of forms, or determining the services listed on the FCC Form 470 and/or RFP.</a:t>
            </a:r>
          </a:p>
          <a:p>
            <a:endParaRPr lang="en-US" dirty="0" smtClean="0"/>
          </a:p>
          <a:p>
            <a:endParaRPr lang="en-US" dirty="0" smtClean="0"/>
          </a:p>
          <a:p>
            <a:endParaRPr lang="en-US" dirty="0" smtClean="0"/>
          </a:p>
        </p:txBody>
      </p:sp>
      <p:sp>
        <p:nvSpPr>
          <p:cNvPr id="2457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Permissible Actions</a:t>
            </a:r>
          </a:p>
        </p:txBody>
      </p:sp>
      <p:sp>
        <p:nvSpPr>
          <p:cNvPr id="24579"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5810083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Placeholder 1"/>
          <p:cNvSpPr>
            <a:spLocks noGrp="1"/>
          </p:cNvSpPr>
          <p:nvPr>
            <p:ph type="body" sz="quarter" idx="10"/>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Training or conference regarding one or a few vendors services would not meet the definition of a Widely Attended Event even if many people attended. </a:t>
            </a:r>
          </a:p>
          <a:p>
            <a:pPr lvl="1"/>
            <a:r>
              <a:rPr lang="en-US" sz="2400" dirty="0" smtClean="0"/>
              <a:t>Travel expenses, lodging, meals, and entertainment associated with the event would be considered gifts and therefore violations. </a:t>
            </a:r>
          </a:p>
          <a:p>
            <a:pPr lvl="1"/>
            <a:r>
              <a:rPr lang="en-US" sz="2400" dirty="0" smtClean="0"/>
              <a:t>Free attendance when it would otherwise cost to attend is also a violation. </a:t>
            </a:r>
          </a:p>
          <a:p>
            <a:r>
              <a:rPr lang="en-US" sz="2400" dirty="0" smtClean="0"/>
              <a:t>Meals at a Widely Attended Gatherings not provided to all attendees would be subject to gift limits.</a:t>
            </a:r>
          </a:p>
          <a:p>
            <a:pPr lvl="1"/>
            <a:endParaRPr lang="en-US" dirty="0" smtClean="0"/>
          </a:p>
          <a:p>
            <a:endParaRPr lang="en-US" dirty="0" smtClean="0"/>
          </a:p>
          <a:p>
            <a:endParaRPr lang="en-US" dirty="0" smtClean="0"/>
          </a:p>
          <a:p>
            <a:endParaRPr lang="en-US" dirty="0" smtClean="0"/>
          </a:p>
        </p:txBody>
      </p:sp>
      <p:sp>
        <p:nvSpPr>
          <p:cNvPr id="3" name="Text Placeholder 2"/>
          <p:cNvSpPr>
            <a:spLocks noGrp="1"/>
          </p:cNvSpPr>
          <p:nvPr>
            <p:ph type="body" sz="quarter" idx="11"/>
          </p:nvPr>
        </p:nvSpPr>
        <p:spPr>
          <a:xfrm>
            <a:off x="457200" y="1600200"/>
            <a:ext cx="8229600" cy="609600"/>
          </a:xfrm>
        </p:spPr>
        <p:txBody>
          <a:bodyPr/>
          <a:lstStyle/>
          <a:p>
            <a:pPr fontAlgn="auto">
              <a:spcAft>
                <a:spcPts val="0"/>
              </a:spcAft>
              <a:buFont typeface="Arial" pitchFamily="34" charset="0"/>
              <a:buNone/>
              <a:defRPr/>
            </a:pPr>
            <a:r>
              <a:rPr lang="en-US" dirty="0" smtClean="0"/>
              <a:t>Conferences – </a:t>
            </a:r>
            <a:r>
              <a:rPr lang="en-US" dirty="0" smtClean="0">
                <a:solidFill>
                  <a:schemeClr val="accent4"/>
                </a:solidFill>
              </a:rPr>
              <a:t>Impermissible</a:t>
            </a:r>
            <a:r>
              <a:rPr lang="en-US" dirty="0" smtClean="0"/>
              <a:t> Actions</a:t>
            </a:r>
            <a:endParaRPr lang="en-US" dirty="0"/>
          </a:p>
        </p:txBody>
      </p:sp>
      <p:sp>
        <p:nvSpPr>
          <p:cNvPr id="25603"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7211610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sz="2400" dirty="0" smtClean="0"/>
              <a:t>Service providers can offer an “educational discount” on the attendance fee to a Widely Attended Event as long as it is available to </a:t>
            </a:r>
            <a:r>
              <a:rPr lang="en-US" sz="2400" b="1" dirty="0" smtClean="0">
                <a:solidFill>
                  <a:schemeClr val="accent4"/>
                </a:solidFill>
              </a:rPr>
              <a:t>all</a:t>
            </a:r>
            <a:r>
              <a:rPr lang="en-US" sz="2400" dirty="0" smtClean="0"/>
              <a:t> employees of schools and libraries. </a:t>
            </a:r>
          </a:p>
          <a:p>
            <a:pPr fontAlgn="auto">
              <a:spcAft>
                <a:spcPts val="0"/>
              </a:spcAft>
              <a:buFont typeface="Arial" pitchFamily="34" charset="0"/>
              <a:buChar char="•"/>
              <a:defRPr/>
            </a:pPr>
            <a:r>
              <a:rPr lang="en-US" sz="2400" dirty="0" smtClean="0"/>
              <a:t>Applicants cannot accept free attendance, paid by a service provider, even if the school or library has assigned the employee to attend the event. </a:t>
            </a:r>
          </a:p>
          <a:p>
            <a:pPr fontAlgn="auto">
              <a:spcAft>
                <a:spcPts val="0"/>
              </a:spcAft>
              <a:buFont typeface="Arial" pitchFamily="34" charset="0"/>
              <a:buChar char="•"/>
              <a:defRPr/>
            </a:pPr>
            <a:r>
              <a:rPr lang="en-US" sz="2400" dirty="0" smtClean="0"/>
              <a:t>A Service provider cannot pay for or reimburse expenses for an applicant to speak at a conference on behalf of that service provider, or in any other setting, </a:t>
            </a:r>
            <a:r>
              <a:rPr lang="en-US" sz="2400" smtClean="0"/>
              <a:t>e.g., </a:t>
            </a:r>
            <a:r>
              <a:rPr lang="en-US" sz="2400" dirty="0" smtClean="0"/>
              <a:t>newspaper or magazine. </a:t>
            </a:r>
          </a:p>
          <a:p>
            <a:pPr fontAlgn="auto">
              <a:spcAft>
                <a:spcPts val="0"/>
              </a:spcAft>
              <a:buFont typeface="Arial" pitchFamily="34" charset="0"/>
              <a:buChar char="•"/>
              <a:defRPr/>
            </a:pPr>
            <a:endParaRPr lang="en-US" sz="2400"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26626"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Registration Fees</a:t>
            </a:r>
          </a:p>
        </p:txBody>
      </p:sp>
      <p:sp>
        <p:nvSpPr>
          <p:cNvPr id="26627"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14664762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Employees who are required by law to sit on the governing board of a governmental agency that acts as a service provider do not violate the gift rules when they accept meals or travel expenses required to execute their official position and duties on that board. </a:t>
            </a:r>
          </a:p>
          <a:p>
            <a:r>
              <a:rPr lang="en-US" sz="2400" dirty="0" smtClean="0"/>
              <a:t>Service providers may sit on a school’s fundraising board, as long as that does not unduly influence the competitive bidding process or provide them with inside information. </a:t>
            </a:r>
          </a:p>
        </p:txBody>
      </p:sp>
      <p:sp>
        <p:nvSpPr>
          <p:cNvPr id="2765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Representation on Boards</a:t>
            </a:r>
          </a:p>
        </p:txBody>
      </p:sp>
      <p:sp>
        <p:nvSpPr>
          <p:cNvPr id="27651" name="Text Placeholder 3"/>
          <p:cNvSpPr>
            <a:spLocks noGrp="1"/>
          </p:cNvSpPr>
          <p:nvPr>
            <p:ph type="body" sz="quarter" idx="12"/>
          </p:nvPr>
        </p:nvSpPr>
        <p:spPr bwMode="auto">
          <a:xfrm>
            <a:off x="2438400" y="381000"/>
            <a:ext cx="6248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40734666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Requirement for fair and open competitive bidding has always been in effect. </a:t>
            </a:r>
          </a:p>
          <a:p>
            <a:r>
              <a:rPr lang="en-US" sz="2400" dirty="0" smtClean="0"/>
              <a:t>Rules from 6</a:t>
            </a:r>
            <a:r>
              <a:rPr lang="en-US" sz="2400" baseline="30000" dirty="0" smtClean="0"/>
              <a:t>th</a:t>
            </a:r>
            <a:r>
              <a:rPr lang="en-US" sz="2400" dirty="0" smtClean="0"/>
              <a:t> Report and Order went into effect January 3, 2011. </a:t>
            </a:r>
          </a:p>
          <a:p>
            <a:r>
              <a:rPr lang="en-US" sz="2400" dirty="0" smtClean="0"/>
              <a:t>New applicants, or applicants that are applying for the first time for a category of service, must be in compliance with rules six months prior to the posting of their first FCC Form 470.  </a:t>
            </a:r>
          </a:p>
          <a:p>
            <a:r>
              <a:rPr lang="en-US" sz="2400" dirty="0" smtClean="0"/>
              <a:t>Dollar limits of $20/$50 are calculated per funding year.</a:t>
            </a:r>
          </a:p>
        </p:txBody>
      </p:sp>
      <p:sp>
        <p:nvSpPr>
          <p:cNvPr id="2969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Timelines for Compliance</a:t>
            </a:r>
          </a:p>
        </p:txBody>
      </p:sp>
      <p:sp>
        <p:nvSpPr>
          <p:cNvPr id="2969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223936238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038600"/>
          </a:xfrm>
        </p:spPr>
        <p:txBody>
          <a:bodyPr/>
          <a:lstStyle/>
          <a:p>
            <a:r>
              <a:rPr lang="en-US" sz="2400" dirty="0" smtClean="0"/>
              <a:t>Five </a:t>
            </a:r>
            <a:r>
              <a:rPr lang="en-US" sz="2400" dirty="0"/>
              <a:t>years from last date </a:t>
            </a:r>
            <a:r>
              <a:rPr lang="en-US" sz="2400" dirty="0" smtClean="0"/>
              <a:t>of service delivered.</a:t>
            </a:r>
          </a:p>
          <a:p>
            <a:pPr lvl="1"/>
            <a:r>
              <a:rPr lang="en-US" sz="2400" dirty="0" smtClean="0"/>
              <a:t>FY </a:t>
            </a:r>
            <a:r>
              <a:rPr lang="en-US" sz="2400" dirty="0"/>
              <a:t>2013: this is at least </a:t>
            </a:r>
            <a:r>
              <a:rPr lang="en-US" sz="2400" b="1" dirty="0">
                <a:solidFill>
                  <a:schemeClr val="accent4"/>
                </a:solidFill>
              </a:rPr>
              <a:t>June 30, </a:t>
            </a:r>
            <a:r>
              <a:rPr lang="en-US" sz="2400" b="1" dirty="0" smtClean="0">
                <a:solidFill>
                  <a:schemeClr val="accent4"/>
                </a:solidFill>
              </a:rPr>
              <a:t>2019.</a:t>
            </a:r>
            <a:endParaRPr lang="en-US" sz="2400" b="1" dirty="0">
              <a:solidFill>
                <a:schemeClr val="accent4"/>
              </a:solidFill>
            </a:endParaRPr>
          </a:p>
          <a:p>
            <a:r>
              <a:rPr lang="en-US" sz="2400" dirty="0"/>
              <a:t>Any document from a prior year that supports current year must be kept until 5 years from last date </a:t>
            </a:r>
            <a:r>
              <a:rPr lang="en-US" sz="2400" dirty="0" smtClean="0"/>
              <a:t>of service </a:t>
            </a:r>
            <a:r>
              <a:rPr lang="en-US" sz="2400" dirty="0"/>
              <a:t>as </a:t>
            </a:r>
            <a:r>
              <a:rPr lang="en-US" sz="2400" dirty="0" smtClean="0"/>
              <a:t>well.</a:t>
            </a:r>
            <a:endParaRPr lang="en-US" sz="2400" dirty="0"/>
          </a:p>
          <a:p>
            <a:pPr lvl="1"/>
            <a:r>
              <a:rPr lang="en-US" sz="2400" dirty="0"/>
              <a:t>E.g., Contract from 2009 for recurring services, used to support FY 2013 FRNs, must be kept until at least </a:t>
            </a:r>
            <a:r>
              <a:rPr lang="en-US" sz="2400" b="1" dirty="0">
                <a:solidFill>
                  <a:schemeClr val="accent4"/>
                </a:solidFill>
              </a:rPr>
              <a:t>June 30, </a:t>
            </a:r>
            <a:r>
              <a:rPr lang="en-US" sz="2400" b="1" dirty="0" smtClean="0">
                <a:solidFill>
                  <a:schemeClr val="accent4"/>
                </a:solidFill>
              </a:rPr>
              <a:t>2019.</a:t>
            </a:r>
            <a:endParaRPr lang="en-US" sz="2400" b="1" dirty="0">
              <a:solidFill>
                <a:schemeClr val="accent4"/>
              </a:solidFill>
            </a:endParaRPr>
          </a:p>
          <a:p>
            <a:pPr>
              <a:lnSpc>
                <a:spcPct val="90000"/>
              </a:lnSpc>
            </a:pPr>
            <a:r>
              <a:rPr lang="en-US" sz="2400" dirty="0"/>
              <a:t>Documents may be retained in electronic format or </a:t>
            </a:r>
            <a:r>
              <a:rPr lang="en-US" sz="2400" dirty="0" smtClean="0"/>
              <a:t>paper.</a:t>
            </a:r>
            <a:endParaRPr lang="en-US" sz="2400" dirty="0"/>
          </a:p>
          <a:p>
            <a:endParaRPr lang="en-US" dirty="0"/>
          </a:p>
        </p:txBody>
      </p:sp>
      <p:sp>
        <p:nvSpPr>
          <p:cNvPr id="3" name="Text Placeholder 2"/>
          <p:cNvSpPr>
            <a:spLocks noGrp="1"/>
          </p:cNvSpPr>
          <p:nvPr>
            <p:ph type="body" sz="quarter" idx="11"/>
          </p:nvPr>
        </p:nvSpPr>
        <p:spPr>
          <a:xfrm>
            <a:off x="457200" y="1600200"/>
            <a:ext cx="8229600" cy="609600"/>
          </a:xfrm>
        </p:spPr>
        <p:txBody>
          <a:bodyPr/>
          <a:lstStyle/>
          <a:p>
            <a:r>
              <a:rPr lang="en-US" dirty="0"/>
              <a:t>Document Retention Timeframes</a:t>
            </a:r>
          </a:p>
          <a:p>
            <a:endParaRPr lang="en-US" dirty="0"/>
          </a:p>
        </p:txBody>
      </p:sp>
      <p:sp>
        <p:nvSpPr>
          <p:cNvPr id="4" name="Text Placeholder 3"/>
          <p:cNvSpPr>
            <a:spLocks noGrp="1"/>
          </p:cNvSpPr>
          <p:nvPr>
            <p:ph type="body" sz="quarter" idx="12"/>
          </p:nvPr>
        </p:nvSpPr>
        <p:spPr>
          <a:xfrm>
            <a:off x="3124200" y="381000"/>
            <a:ext cx="5562600" cy="533400"/>
          </a:xfrm>
        </p:spPr>
        <p:txBody>
          <a:bodyPr/>
          <a:lstStyle/>
          <a:p>
            <a:r>
              <a:rPr lang="en-US" dirty="0"/>
              <a:t>Document Retention</a:t>
            </a:r>
          </a:p>
          <a:p>
            <a:endParaRPr lang="en-US" dirty="0"/>
          </a:p>
        </p:txBody>
      </p:sp>
    </p:spTree>
    <p:extLst>
      <p:ext uri="{BB962C8B-B14F-4D97-AF65-F5344CB8AC3E}">
        <p14:creationId xmlns:p14="http://schemas.microsoft.com/office/powerpoint/2010/main" val="4630560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Copies of bids.</a:t>
            </a:r>
          </a:p>
          <a:p>
            <a:r>
              <a:rPr lang="en-US" dirty="0" smtClean="0"/>
              <a:t>Contracts signed with service providers.</a:t>
            </a:r>
          </a:p>
          <a:p>
            <a:r>
              <a:rPr lang="en-US" dirty="0" smtClean="0"/>
              <a:t>Correspondence with service providers regarding bidding process.</a:t>
            </a:r>
          </a:p>
          <a:p>
            <a:r>
              <a:rPr lang="en-US" dirty="0" smtClean="0"/>
              <a:t>Copies of bid matrix or decision process for selecting winning bid.</a:t>
            </a:r>
          </a:p>
          <a:p>
            <a:r>
              <a:rPr lang="en-US" dirty="0" smtClean="0"/>
              <a:t>Proof of delivery of the service.</a:t>
            </a:r>
          </a:p>
          <a:p>
            <a:r>
              <a:rPr lang="en-US" dirty="0" smtClean="0"/>
              <a:t>Documentation of any service down time.</a:t>
            </a:r>
          </a:p>
          <a:p>
            <a:r>
              <a:rPr lang="en-US" dirty="0" smtClean="0"/>
              <a:t>Logs of maintenance performed.</a:t>
            </a:r>
          </a:p>
          <a:p>
            <a:endParaRPr lang="en-US" dirty="0"/>
          </a:p>
        </p:txBody>
      </p:sp>
      <p:sp>
        <p:nvSpPr>
          <p:cNvPr id="3" name="Text Placeholder 2"/>
          <p:cNvSpPr>
            <a:spLocks noGrp="1"/>
          </p:cNvSpPr>
          <p:nvPr>
            <p:ph type="body" sz="quarter" idx="11"/>
          </p:nvPr>
        </p:nvSpPr>
        <p:spPr/>
        <p:txBody>
          <a:bodyPr/>
          <a:lstStyle/>
          <a:p>
            <a:r>
              <a:rPr lang="en-US" dirty="0" smtClean="0"/>
              <a:t>Applicants must retain</a:t>
            </a:r>
            <a:endParaRPr lang="en-US" dirty="0"/>
          </a:p>
        </p:txBody>
      </p:sp>
      <p:sp>
        <p:nvSpPr>
          <p:cNvPr id="4" name="Text Placeholder 3"/>
          <p:cNvSpPr>
            <a:spLocks noGrp="1"/>
          </p:cNvSpPr>
          <p:nvPr>
            <p:ph type="body" sz="quarter" idx="12"/>
          </p:nvPr>
        </p:nvSpPr>
        <p:spPr>
          <a:xfrm>
            <a:off x="3733800" y="381000"/>
            <a:ext cx="4953000" cy="533400"/>
          </a:xfrm>
        </p:spPr>
        <p:txBody>
          <a:bodyPr/>
          <a:lstStyle/>
          <a:p>
            <a:r>
              <a:rPr lang="en-US" dirty="0" smtClean="0"/>
              <a:t>Document Retention</a:t>
            </a:r>
            <a:endParaRPr lang="en-US" dirty="0"/>
          </a:p>
        </p:txBody>
      </p:sp>
    </p:spTree>
    <p:extLst>
      <p:ext uri="{BB962C8B-B14F-4D97-AF65-F5344CB8AC3E}">
        <p14:creationId xmlns:p14="http://schemas.microsoft.com/office/powerpoint/2010/main" val="36681919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819400"/>
            <a:ext cx="8229600" cy="914400"/>
          </a:xfrm>
          <a:prstGeom prst="rect">
            <a:avLst/>
          </a:prstGeom>
        </p:spPr>
        <p:txBody>
          <a:bodyPr/>
          <a:lstStyle/>
          <a:p>
            <a:pPr marL="342900" marR="0" lvl="0" indent="-342900" algn="ctr" defTabSz="914400" rtl="0" eaLnBrk="1" fontAlgn="auto" latinLnBrk="0" hangingPunct="1">
              <a:lnSpc>
                <a:spcPct val="100000"/>
              </a:lnSpc>
              <a:spcBef>
                <a:spcPts val="0"/>
              </a:spcBef>
              <a:spcAft>
                <a:spcPts val="1200"/>
              </a:spcAft>
              <a:buClrTx/>
              <a:buSzTx/>
              <a:tabLst/>
              <a:defRPr/>
            </a:pPr>
            <a:r>
              <a:rPr lang="en-US" sz="5400" b="1" dirty="0" smtClean="0">
                <a:solidFill>
                  <a:srgbClr val="0070C0"/>
                </a:solidFill>
              </a:rPr>
              <a:t>Questions?</a:t>
            </a:r>
            <a:endParaRPr lang="en-US" sz="5400" dirty="0" smtClean="0">
              <a:solidFill>
                <a:srgbClr val="0070C0"/>
              </a:solidFill>
            </a:endParaRPr>
          </a:p>
        </p:txBody>
      </p:sp>
    </p:spTree>
    <p:extLst>
      <p:ext uri="{BB962C8B-B14F-4D97-AF65-F5344CB8AC3E}">
        <p14:creationId xmlns:p14="http://schemas.microsoft.com/office/powerpoint/2010/main" val="382683265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Have a relationship with service providers that would </a:t>
            </a:r>
            <a:r>
              <a:rPr lang="en-US" sz="2400" b="1" dirty="0" smtClean="0">
                <a:solidFill>
                  <a:schemeClr val="accent4"/>
                </a:solidFill>
              </a:rPr>
              <a:t>unfairly influence</a:t>
            </a:r>
            <a:r>
              <a:rPr lang="en-US" sz="2400" dirty="0" smtClean="0">
                <a:solidFill>
                  <a:schemeClr val="accent4"/>
                </a:solidFill>
              </a:rPr>
              <a:t> </a:t>
            </a:r>
            <a:r>
              <a:rPr lang="en-US" sz="2400" dirty="0" smtClean="0"/>
              <a:t>the outcome of the competition.</a:t>
            </a:r>
          </a:p>
          <a:p>
            <a:r>
              <a:rPr lang="en-US" sz="2400" dirty="0" smtClean="0"/>
              <a:t>Have ownership interest in a service provider’s company competing for services.</a:t>
            </a:r>
          </a:p>
          <a:p>
            <a:pPr lvl="1"/>
            <a:r>
              <a:rPr lang="en-US" sz="2400" dirty="0" smtClean="0"/>
              <a:t>Applicant’s consultants cannot have a financial interest in the service providers bidding on the service sought.</a:t>
            </a:r>
          </a:p>
          <a:p>
            <a:r>
              <a:rPr lang="en-US" sz="2400" dirty="0" smtClean="0"/>
              <a:t>Share information about the bid with potential bidders (“inside information”) that they don’t provide to all bidders.</a:t>
            </a:r>
          </a:p>
          <a:p>
            <a:r>
              <a:rPr lang="en-US" sz="2400" dirty="0" smtClean="0"/>
              <a:t>Fail to describe the desired products and services with sufficient specificity to enable interested parties to bid. </a:t>
            </a:r>
          </a:p>
          <a:p>
            <a:endParaRPr lang="en-US" dirty="0"/>
          </a:p>
        </p:txBody>
      </p:sp>
      <p:sp>
        <p:nvSpPr>
          <p:cNvPr id="3" name="Text Placeholder 2"/>
          <p:cNvSpPr>
            <a:spLocks noGrp="1"/>
          </p:cNvSpPr>
          <p:nvPr>
            <p:ph type="body" sz="quarter" idx="11"/>
          </p:nvPr>
        </p:nvSpPr>
        <p:spPr/>
        <p:txBody>
          <a:bodyPr/>
          <a:lstStyle/>
          <a:p>
            <a:r>
              <a:rPr lang="en-US" dirty="0" smtClean="0"/>
              <a:t>Applicants </a:t>
            </a:r>
            <a:r>
              <a:rPr lang="en-US" dirty="0" smtClean="0">
                <a:solidFill>
                  <a:schemeClr val="accent4"/>
                </a:solidFill>
              </a:rPr>
              <a:t>Cannot</a:t>
            </a:r>
            <a:endParaRPr lang="en-US" dirty="0">
              <a:solidFill>
                <a:schemeClr val="accent4"/>
              </a:solidFill>
            </a:endParaRPr>
          </a:p>
        </p:txBody>
      </p:sp>
      <p:sp>
        <p:nvSpPr>
          <p:cNvPr id="4" name="Text Placeholder 3"/>
          <p:cNvSpPr>
            <a:spLocks noGrp="1"/>
          </p:cNvSpPr>
          <p:nvPr>
            <p:ph type="body" sz="quarter" idx="12"/>
          </p:nvPr>
        </p:nvSpPr>
        <p:spPr>
          <a:xfrm>
            <a:off x="2209800" y="381000"/>
            <a:ext cx="6477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2382457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819400"/>
            <a:ext cx="8229600" cy="914400"/>
          </a:xfrm>
          <a:prstGeom prst="rect">
            <a:avLst/>
          </a:prstGeom>
        </p:spPr>
        <p:txBody>
          <a:bodyPr/>
          <a:lstStyle/>
          <a:p>
            <a:pPr marL="342900" marR="0" lvl="0" indent="-342900" algn="ctr" defTabSz="914400" rtl="0" eaLnBrk="1" fontAlgn="auto" latinLnBrk="0" hangingPunct="1">
              <a:lnSpc>
                <a:spcPct val="100000"/>
              </a:lnSpc>
              <a:spcBef>
                <a:spcPts val="0"/>
              </a:spcBef>
              <a:spcAft>
                <a:spcPts val="1200"/>
              </a:spcAft>
              <a:buClrTx/>
              <a:buSzTx/>
              <a:tabLst/>
              <a:defRPr/>
            </a:pPr>
            <a:r>
              <a:rPr lang="en-US" sz="5400" b="1" dirty="0" smtClean="0">
                <a:solidFill>
                  <a:srgbClr val="0070C0"/>
                </a:solidFill>
              </a:rPr>
              <a:t>Thank you!</a:t>
            </a:r>
            <a:endParaRPr lang="en-US" sz="5400" dirty="0" smtClean="0">
              <a:solidFill>
                <a:srgbClr val="0070C0"/>
              </a:solidFill>
            </a:endParaRPr>
          </a:p>
        </p:txBody>
      </p:sp>
    </p:spTree>
    <p:extLst>
      <p:ext uri="{BB962C8B-B14F-4D97-AF65-F5344CB8AC3E}">
        <p14:creationId xmlns:p14="http://schemas.microsoft.com/office/powerpoint/2010/main" val="34251534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200" dirty="0" smtClean="0"/>
              <a:t>Violate their own ethical </a:t>
            </a:r>
            <a:r>
              <a:rPr lang="en-US" sz="2200" dirty="0"/>
              <a:t>regulations </a:t>
            </a:r>
            <a:r>
              <a:rPr lang="en-US" sz="2200" dirty="0" smtClean="0"/>
              <a:t>policy.</a:t>
            </a:r>
            <a:endParaRPr lang="en-US" sz="2200" dirty="0"/>
          </a:p>
          <a:p>
            <a:r>
              <a:rPr lang="en-US" sz="2200" dirty="0" smtClean="0"/>
              <a:t>Solicit gifts or accept gifts (including meals, travel and entertainment) worth $20 or more or exceed $50 per school or library employee from any single service provider participating in or seeking to participate in the E-rate program per funding year. </a:t>
            </a:r>
          </a:p>
          <a:p>
            <a:r>
              <a:rPr lang="en-US" sz="2200" dirty="0" smtClean="0"/>
              <a:t>Accept charitable donations that:</a:t>
            </a:r>
          </a:p>
          <a:p>
            <a:pPr lvl="1"/>
            <a:r>
              <a:rPr lang="en-US" sz="2200" dirty="0" smtClean="0"/>
              <a:t>have a relationship to the competitive bid and would circumvent FCC competitive bidding rules or influence the E-rate competitive bidding process;</a:t>
            </a:r>
          </a:p>
          <a:p>
            <a:pPr lvl="1"/>
            <a:r>
              <a:rPr lang="en-US" sz="2200" dirty="0" smtClean="0"/>
              <a:t>function as inducements to make additional purchases of eligible products or services.</a:t>
            </a:r>
          </a:p>
          <a:p>
            <a:endParaRPr lang="en-US" sz="2400" dirty="0" smtClean="0"/>
          </a:p>
          <a:p>
            <a:endParaRPr lang="en-US" dirty="0"/>
          </a:p>
        </p:txBody>
      </p:sp>
      <p:sp>
        <p:nvSpPr>
          <p:cNvPr id="3" name="Text Placeholder 2"/>
          <p:cNvSpPr>
            <a:spLocks noGrp="1"/>
          </p:cNvSpPr>
          <p:nvPr>
            <p:ph type="body" sz="quarter" idx="11"/>
          </p:nvPr>
        </p:nvSpPr>
        <p:spPr/>
        <p:txBody>
          <a:bodyPr/>
          <a:lstStyle/>
          <a:p>
            <a:r>
              <a:rPr lang="en-US" dirty="0" smtClean="0"/>
              <a:t>Applicants </a:t>
            </a:r>
            <a:r>
              <a:rPr lang="en-US" dirty="0" smtClean="0">
                <a:solidFill>
                  <a:schemeClr val="accent4"/>
                </a:solidFill>
              </a:rPr>
              <a:t>Cannot</a:t>
            </a:r>
            <a:endParaRPr lang="en-US" dirty="0">
              <a:solidFill>
                <a:schemeClr val="accent4"/>
              </a:solidFill>
            </a:endParaRPr>
          </a:p>
        </p:txBody>
      </p:sp>
      <p:sp>
        <p:nvSpPr>
          <p:cNvPr id="4" name="Text Placeholder 3"/>
          <p:cNvSpPr>
            <a:spLocks noGrp="1"/>
          </p:cNvSpPr>
          <p:nvPr>
            <p:ph type="body" sz="quarter" idx="12"/>
          </p:nvPr>
        </p:nvSpPr>
        <p:spPr>
          <a:xfrm>
            <a:off x="3352800" y="381000"/>
            <a:ext cx="5334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527210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nSpc>
                <a:spcPct val="90000"/>
              </a:lnSpc>
            </a:pPr>
            <a:r>
              <a:rPr lang="en-US" dirty="0" smtClean="0"/>
              <a:t>Have pre-bidding discussions with service providers:</a:t>
            </a:r>
          </a:p>
          <a:p>
            <a:pPr lvl="1"/>
            <a:r>
              <a:rPr lang="en-US" sz="2400" dirty="0" smtClean="0"/>
              <a:t>Discuss service provider’s product offerings;</a:t>
            </a:r>
          </a:p>
          <a:p>
            <a:pPr lvl="1"/>
            <a:r>
              <a:rPr lang="en-US" sz="2400" dirty="0" smtClean="0"/>
              <a:t>Learn about new technologies from potential providers;</a:t>
            </a:r>
          </a:p>
          <a:p>
            <a:pPr lvl="1"/>
            <a:r>
              <a:rPr lang="en-US" sz="2400" dirty="0" smtClean="0"/>
              <a:t>Attend product demonstrations.</a:t>
            </a:r>
          </a:p>
          <a:p>
            <a:r>
              <a:rPr lang="en-US" dirty="0" smtClean="0"/>
              <a:t>Receive </a:t>
            </a:r>
            <a:r>
              <a:rPr lang="en-US" b="1" i="1" dirty="0" smtClean="0">
                <a:solidFill>
                  <a:schemeClr val="accent4"/>
                </a:solidFill>
              </a:rPr>
              <a:t>de minimis </a:t>
            </a:r>
            <a:r>
              <a:rPr lang="en-US" dirty="0" smtClean="0"/>
              <a:t>items from providers:</a:t>
            </a:r>
          </a:p>
          <a:p>
            <a:pPr lvl="1"/>
            <a:r>
              <a:rPr lang="en-US" sz="2400" dirty="0" smtClean="0"/>
              <a:t>Modest refreshments, not offered as a part of a meal;</a:t>
            </a:r>
          </a:p>
          <a:p>
            <a:pPr lvl="1"/>
            <a:r>
              <a:rPr lang="en-US" sz="2400" dirty="0" smtClean="0"/>
              <a:t>Items with little intrinsic value such as certificates and plaques.</a:t>
            </a:r>
          </a:p>
        </p:txBody>
      </p:sp>
      <p:sp>
        <p:nvSpPr>
          <p:cNvPr id="3" name="Text Placeholder 2"/>
          <p:cNvSpPr>
            <a:spLocks noGrp="1"/>
          </p:cNvSpPr>
          <p:nvPr>
            <p:ph type="body" sz="quarter" idx="11"/>
          </p:nvPr>
        </p:nvSpPr>
        <p:spPr/>
        <p:txBody>
          <a:bodyPr/>
          <a:lstStyle/>
          <a:p>
            <a:r>
              <a:rPr lang="en-US" dirty="0" smtClean="0"/>
              <a:t>Applicants Can</a:t>
            </a:r>
            <a:endParaRPr lang="en-US" dirty="0"/>
          </a:p>
        </p:txBody>
      </p:sp>
      <p:sp>
        <p:nvSpPr>
          <p:cNvPr id="4" name="Text Placeholder 3"/>
          <p:cNvSpPr>
            <a:spLocks noGrp="1"/>
          </p:cNvSpPr>
          <p:nvPr>
            <p:ph type="body" sz="quarter" idx="12"/>
          </p:nvPr>
        </p:nvSpPr>
        <p:spPr>
          <a:xfrm>
            <a:off x="3581400" y="381000"/>
            <a:ext cx="5105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426500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ticky xmlns="6dd97b33-aba7-4b7a-8530-76b27dec7283">false</Sticky>
    <USAC_x0020_Categories xmlns="6dd97b33-aba7-4b7a-8530-76b27dec7283">
      <Value>13</Value>
    </USAC_x0020_Categorie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E9B38927DF7A41B6C9EA3CB0069252" ma:contentTypeVersion="1" ma:contentTypeDescription="Create a new document." ma:contentTypeScope="" ma:versionID="ab124247ae5ba836883ca5d43330055e">
  <xsd:schema xmlns:xsd="http://www.w3.org/2001/XMLSchema" xmlns:p="http://schemas.microsoft.com/office/2006/metadata/properties" xmlns:ns2="6dd97b33-aba7-4b7a-8530-76b27dec7283" targetNamespace="http://schemas.microsoft.com/office/2006/metadata/properties" ma:root="true" ma:fieldsID="f9e91391d25d405bdd9a0441ed4cb944" ns2:_="">
    <xsd:import namespace="6dd97b33-aba7-4b7a-8530-76b27dec7283"/>
    <xsd:element name="properties">
      <xsd:complexType>
        <xsd:sequence>
          <xsd:element name="documentManagement">
            <xsd:complexType>
              <xsd:all>
                <xsd:element ref="ns2:Sticky" minOccurs="0"/>
                <xsd:element ref="ns2:USAC_x0020_Categories"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ticky" ma:index="8" nillable="true" ma:displayName="Sticky" ma:default="0" ma:description="Marks an item for special treatment, e.g. posting on the team's home page, or staying at the top of a list." ma:internalName="Sticky">
      <xsd:simpleType>
        <xsd:restriction base="dms:Boolean"/>
      </xsd:simpleType>
    </xsd:element>
    <xsd:element name="USAC_x0020_Categories" ma:index="9" nillable="true" ma:displayName="USAC Categories" ma:list="{c682a187-d715-41b3-a738-41106095eada}" ma:internalName="USAC_x0020_Categories" ma:showField="Title" ma:web="6dd97b33-aba7-4b7a-8530-76b27dec72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4A6031-AB2A-4A86-B0BA-DA4E7BC0600E}">
  <ds:schemaRefs>
    <ds:schemaRef ds:uri="http://purl.org/dc/elements/1.1/"/>
    <ds:schemaRef ds:uri="http://schemas.microsoft.com/office/2006/documentManagement/types"/>
    <ds:schemaRef ds:uri="http://www.w3.org/XML/1998/namespace"/>
    <ds:schemaRef ds:uri="http://schemas.openxmlformats.org/package/2006/metadata/core-properties"/>
    <ds:schemaRef ds:uri="http://purl.org/dc/terms/"/>
    <ds:schemaRef ds:uri="6dd97b33-aba7-4b7a-8530-76b27dec7283"/>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1A9FB479-3053-44E1-B075-CBBEEFADDB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D00F40-56FD-4E75-AA00-B5B9C1B3CF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2443</TotalTime>
  <Words>5404</Words>
  <Application>Microsoft Office PowerPoint</Application>
  <PresentationFormat>On-screen Show (4:3)</PresentationFormat>
  <Paragraphs>387</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Contracts</vt:lpstr>
      <vt:lpstr>PowerPoint Presentation</vt:lpstr>
      <vt:lpstr>Pre-Commitment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ajohnson</cp:lastModifiedBy>
  <cp:revision>375</cp:revision>
  <cp:lastPrinted>2012-10-02T16:29:03Z</cp:lastPrinted>
  <dcterms:created xsi:type="dcterms:W3CDTF">2010-07-28T13:31:07Z</dcterms:created>
  <dcterms:modified xsi:type="dcterms:W3CDTF">2012-10-02T20:14:56Z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y fmtid="{D5CDD505-2E9C-101B-9397-08002B2CF9AE}" pid="9" name="_SourceUrl">
    <vt:lpwstr/>
  </property>
  <property fmtid="{D5CDD505-2E9C-101B-9397-08002B2CF9AE}" pid="10" name="_SharedFileIndex">
    <vt:lpwstr/>
  </property>
</Properties>
</file>