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78" r:id="rId2"/>
    <p:sldId id="272" r:id="rId3"/>
    <p:sldId id="325" r:id="rId4"/>
    <p:sldId id="326" r:id="rId5"/>
    <p:sldId id="297" r:id="rId6"/>
    <p:sldId id="332" r:id="rId7"/>
    <p:sldId id="333" r:id="rId8"/>
    <p:sldId id="334" r:id="rId9"/>
    <p:sldId id="335" r:id="rId10"/>
    <p:sldId id="330" r:id="rId11"/>
    <p:sldId id="301" r:id="rId12"/>
    <p:sldId id="300" r:id="rId13"/>
    <p:sldId id="299" r:id="rId14"/>
    <p:sldId id="298" r:id="rId15"/>
    <p:sldId id="279" r:id="rId16"/>
    <p:sldId id="302" r:id="rId17"/>
    <p:sldId id="303" r:id="rId18"/>
    <p:sldId id="309" r:id="rId19"/>
    <p:sldId id="308" r:id="rId20"/>
    <p:sldId id="307" r:id="rId21"/>
    <p:sldId id="306" r:id="rId22"/>
    <p:sldId id="305" r:id="rId23"/>
    <p:sldId id="311" r:id="rId24"/>
    <p:sldId id="304" r:id="rId25"/>
    <p:sldId id="323" r:id="rId26"/>
    <p:sldId id="322" r:id="rId27"/>
    <p:sldId id="321" r:id="rId28"/>
    <p:sldId id="319" r:id="rId29"/>
    <p:sldId id="318" r:id="rId30"/>
    <p:sldId id="317" r:id="rId31"/>
    <p:sldId id="316" r:id="rId32"/>
    <p:sldId id="315" r:id="rId33"/>
    <p:sldId id="314" r:id="rId34"/>
    <p:sldId id="313" r:id="rId35"/>
    <p:sldId id="312" r:id="rId36"/>
    <p:sldId id="310" r:id="rId37"/>
    <p:sldId id="324" r:id="rId38"/>
    <p:sldId id="265" r:id="rId39"/>
    <p:sldId id="296" r:id="rId40"/>
  </p:sldIdLst>
  <p:sldSz cx="9144000" cy="6858000" type="screen4x3"/>
  <p:notesSz cx="7026275" cy="9312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B8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65" autoAdjust="0"/>
  </p:normalViewPr>
  <p:slideViewPr>
    <p:cSldViewPr>
      <p:cViewPr>
        <p:scale>
          <a:sx n="100" d="100"/>
          <a:sy n="100" d="100"/>
        </p:scale>
        <p:origin x="-210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1890" y="-96"/>
      </p:cViewPr>
      <p:guideLst>
        <p:guide orient="horz" pos="2933"/>
        <p:guide pos="22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3"/>
          </p:nvPr>
        </p:nvSpPr>
        <p:spPr>
          <a:xfrm>
            <a:off x="3979863" y="8845550"/>
            <a:ext cx="304482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67823-FEC6-4E26-AD25-A2C6BAD68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509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825" cy="465138"/>
          </a:xfrm>
          <a:prstGeom prst="rect">
            <a:avLst/>
          </a:prstGeom>
        </p:spPr>
        <p:txBody>
          <a:bodyPr vert="horz" lIns="93357" tIns="46679" rIns="93357" bIns="466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863" y="0"/>
            <a:ext cx="3044825" cy="465138"/>
          </a:xfrm>
          <a:prstGeom prst="rect">
            <a:avLst/>
          </a:prstGeom>
        </p:spPr>
        <p:txBody>
          <a:bodyPr vert="horz" lIns="93357" tIns="46679" rIns="93357" bIns="466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01CDD42-43F7-43F1-83F5-81CE6C1BDA74}" type="datetimeFigureOut">
              <a:rPr lang="en-US"/>
              <a:pPr>
                <a:defRPr/>
              </a:pPr>
              <a:t>9/28/2012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57" tIns="46679" rIns="93357" bIns="4667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3263" y="4422775"/>
            <a:ext cx="5619750" cy="4191000"/>
          </a:xfrm>
          <a:prstGeom prst="rect">
            <a:avLst/>
          </a:prstGeom>
        </p:spPr>
        <p:txBody>
          <a:bodyPr vert="horz" lIns="93357" tIns="46679" rIns="93357" bIns="4667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550"/>
            <a:ext cx="3044825" cy="465138"/>
          </a:xfrm>
          <a:prstGeom prst="rect">
            <a:avLst/>
          </a:prstGeom>
        </p:spPr>
        <p:txBody>
          <a:bodyPr vert="horz" lIns="93357" tIns="46679" rIns="93357" bIns="466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863" y="8845550"/>
            <a:ext cx="3044825" cy="465138"/>
          </a:xfrm>
          <a:prstGeom prst="rect">
            <a:avLst/>
          </a:prstGeom>
        </p:spPr>
        <p:txBody>
          <a:bodyPr vert="horz" lIns="93357" tIns="46679" rIns="93357" bIns="466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E4E4D17-CCA4-40A3-82EC-D38D0ABE23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6389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C322B2B-0483-48E8-8AA7-584FA592B4F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6"/>
          <p:cNvCxnSpPr/>
          <p:nvPr userDrawn="1"/>
        </p:nvCxnSpPr>
        <p:spPr>
          <a:xfrm>
            <a:off x="304800" y="3505200"/>
            <a:ext cx="8839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1"/>
          <p:cNvSpPr txBox="1"/>
          <p:nvPr userDrawn="1"/>
        </p:nvSpPr>
        <p:spPr>
          <a:xfrm>
            <a:off x="457200" y="6419850"/>
            <a:ext cx="8305800" cy="3698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09600" y="26670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44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09600" y="35052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60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609600" y="4419600"/>
            <a:ext cx="7772400" cy="838200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None/>
              <a:tabLst/>
              <a:defRPr sz="2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6"/>
          <p:cNvCxnSpPr/>
          <p:nvPr userDrawn="1"/>
        </p:nvCxnSpPr>
        <p:spPr>
          <a:xfrm>
            <a:off x="304800" y="3505200"/>
            <a:ext cx="8839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09600" y="26670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44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09600" y="35052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60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10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229600" cy="40386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2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600" b="1">
                <a:solidFill>
                  <a:srgbClr val="0070C0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2514600" y="3810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10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4114800" cy="40386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3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600" b="1">
                <a:solidFill>
                  <a:srgbClr val="0070C0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2514600" y="3810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4572000" y="2209800"/>
            <a:ext cx="4114800" cy="40386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i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10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5029200" y="381000"/>
            <a:ext cx="36576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 txBox="1">
            <a:spLocks/>
          </p:cNvSpPr>
          <p:nvPr userDrawn="1"/>
        </p:nvSpPr>
        <p:spPr>
          <a:xfrm>
            <a:off x="490538" y="6400800"/>
            <a:ext cx="8196262" cy="306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</a:rPr>
              <a:t>Eligible Services  I  2012 Schools and Libraries  Fall Applicant Trainings                                                                                                     </a:t>
            </a:r>
            <a:fld id="{6630246A-C74B-4203-87EA-2A6A88E1865B}" type="slidenum">
              <a:rPr lang="en-US" sz="1200" smtClean="0">
                <a:solidFill>
                  <a:schemeClr val="tx1"/>
                </a:solidFill>
                <a:latin typeface="Calibri" pitchFamily="34" charset="0"/>
              </a:rPr>
              <a:pPr>
                <a:defRPr/>
              </a:pPr>
              <a:t>‹#›</a:t>
            </a:fld>
            <a:endParaRPr lang="en-US" sz="12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1027" name="Picture 5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152400" y="0"/>
            <a:ext cx="19812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Placeholder 2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400" smtClean="0"/>
              <a:t>Eligible Services</a:t>
            </a:r>
          </a:p>
          <a:p>
            <a:endParaRPr lang="en-US" sz="4400" smtClean="0"/>
          </a:p>
        </p:txBody>
      </p:sp>
      <p:sp>
        <p:nvSpPr>
          <p:cNvPr id="9218" name="Text Placeholder 3"/>
          <p:cNvSpPr>
            <a:spLocks noGrp="1"/>
          </p:cNvSpPr>
          <p:nvPr>
            <p:ph type="body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</a:pPr>
            <a:r>
              <a:rPr lang="en-US" smtClean="0"/>
              <a:t>Fall 2012 Applicant Trainings</a:t>
            </a:r>
          </a:p>
        </p:txBody>
      </p:sp>
      <p:sp>
        <p:nvSpPr>
          <p:cNvPr id="9219" name="Text Placeholder 1"/>
          <p:cNvSpPr>
            <a:spLocks noGrp="1"/>
          </p:cNvSpPr>
          <p:nvPr>
            <p:ph type="body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The E-rate Program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Placeholder 4"/>
          <p:cNvSpPr>
            <a:spLocks noGrp="1"/>
          </p:cNvSpPr>
          <p:nvPr>
            <p:ph type="body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Eligible Services</a:t>
            </a:r>
          </a:p>
        </p:txBody>
      </p:sp>
      <p:sp>
        <p:nvSpPr>
          <p:cNvPr id="16386" name="Text Placeholder 5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Priority 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Placeholder 3"/>
          <p:cNvSpPr>
            <a:spLocks noGrp="1"/>
          </p:cNvSpPr>
          <p:nvPr>
            <p:ph type="body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Digital Transmission Services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Digital Subscriber Line (DSL)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Primary Rate Interface (PRI)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T-1, T-3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Satellite service</a:t>
            </a:r>
          </a:p>
        </p:txBody>
      </p:sp>
      <p:sp>
        <p:nvSpPr>
          <p:cNvPr id="22530" name="Text Placeholder 4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Telecommunications Services</a:t>
            </a:r>
          </a:p>
        </p:txBody>
      </p:sp>
      <p:sp>
        <p:nvSpPr>
          <p:cNvPr id="22531" name="Text Placeholder 5"/>
          <p:cNvSpPr>
            <a:spLocks noGrp="1"/>
          </p:cNvSpPr>
          <p:nvPr>
            <p:ph type="body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Priority 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Placeholder 3"/>
          <p:cNvSpPr>
            <a:spLocks noGrp="1"/>
          </p:cNvSpPr>
          <p:nvPr>
            <p:ph type="body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Broadcast “Blast” messaging</a:t>
            </a:r>
          </a:p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Monitoring services for 911, E911 or alarm telephone lines</a:t>
            </a:r>
          </a:p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Services to ineligible locations</a:t>
            </a:r>
          </a:p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End-user devices 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Cell phones, tablet devices, netbooks and computers</a:t>
            </a:r>
          </a:p>
        </p:txBody>
      </p:sp>
      <p:sp>
        <p:nvSpPr>
          <p:cNvPr id="23554" name="Text Placeholder 4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Not Eligible as Telecom Services</a:t>
            </a:r>
          </a:p>
        </p:txBody>
      </p:sp>
      <p:sp>
        <p:nvSpPr>
          <p:cNvPr id="23555" name="Text Placeholder 5"/>
          <p:cNvSpPr>
            <a:spLocks noGrp="1"/>
          </p:cNvSpPr>
          <p:nvPr>
            <p:ph type="body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Priority 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Placeholder 3"/>
          <p:cNvSpPr>
            <a:spLocks noGrp="1"/>
          </p:cNvSpPr>
          <p:nvPr>
            <p:ph type="body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Support for IA includes charges to access the Internet and costs for the conduit to the Internet</a:t>
            </a:r>
          </a:p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Other eligible Internet Access services include: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E-mail service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Wireless Internet access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Interconnected VoIP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Web hosting</a:t>
            </a:r>
          </a:p>
        </p:txBody>
      </p:sp>
      <p:sp>
        <p:nvSpPr>
          <p:cNvPr id="24578" name="Text Placeholder 4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Internet Access (IA)</a:t>
            </a:r>
          </a:p>
        </p:txBody>
      </p:sp>
      <p:sp>
        <p:nvSpPr>
          <p:cNvPr id="24579" name="Text Placeholder 5"/>
          <p:cNvSpPr>
            <a:spLocks noGrp="1"/>
          </p:cNvSpPr>
          <p:nvPr>
            <p:ph type="body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Priority 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Placeholder 3"/>
          <p:cNvSpPr>
            <a:spLocks noGrp="1"/>
          </p:cNvSpPr>
          <p:nvPr>
            <p:ph type="body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Costs for Internet content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Subscription services such as monthly charges for on-line magazine subscriptions</a:t>
            </a:r>
          </a:p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Internet2 membership dues</a:t>
            </a:r>
          </a:p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Website creation fees</a:t>
            </a:r>
          </a:p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Web-based curriculum software</a:t>
            </a:r>
          </a:p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Software, services or systems used to create or edit Internet content</a:t>
            </a:r>
          </a:p>
        </p:txBody>
      </p:sp>
      <p:sp>
        <p:nvSpPr>
          <p:cNvPr id="25602" name="Text Placeholder 4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Not Eligible as Internet Access</a:t>
            </a:r>
          </a:p>
        </p:txBody>
      </p:sp>
      <p:sp>
        <p:nvSpPr>
          <p:cNvPr id="25603" name="Text Placeholder 5"/>
          <p:cNvSpPr>
            <a:spLocks noGrp="1"/>
          </p:cNvSpPr>
          <p:nvPr>
            <p:ph type="body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Priority 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Placeholder 4"/>
          <p:cNvSpPr>
            <a:spLocks noGrp="1"/>
          </p:cNvSpPr>
          <p:nvPr>
            <p:ph type="body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Eligible Services</a:t>
            </a:r>
          </a:p>
        </p:txBody>
      </p:sp>
      <p:sp>
        <p:nvSpPr>
          <p:cNvPr id="26626" name="Text Placeholder 5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Priority Two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Placeholder 3"/>
          <p:cNvSpPr>
            <a:spLocks noGrp="1"/>
          </p:cNvSpPr>
          <p:nvPr>
            <p:ph type="body" sz="quarter" idx="10"/>
          </p:nvPr>
        </p:nvSpPr>
        <p:spPr bwMode="auto">
          <a:xfrm>
            <a:off x="457200" y="2209800"/>
            <a:ext cx="8001000" cy="4038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smtClean="0"/>
              <a:t>Support for equipment and cabling onsite that transport info to classrooms or public rooms of a library</a:t>
            </a:r>
          </a:p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smtClean="0"/>
              <a:t>Subject to the Two-in-Five Rule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smtClean="0"/>
              <a:t>Entities can only receive funding every two out of five years</a:t>
            </a:r>
          </a:p>
        </p:txBody>
      </p:sp>
      <p:sp>
        <p:nvSpPr>
          <p:cNvPr id="27650" name="Text Placeholder 4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Internal Connections</a:t>
            </a:r>
          </a:p>
        </p:txBody>
      </p:sp>
      <p:sp>
        <p:nvSpPr>
          <p:cNvPr id="27651" name="Text Placeholder 5"/>
          <p:cNvSpPr>
            <a:spLocks noGrp="1"/>
          </p:cNvSpPr>
          <p:nvPr>
            <p:ph type="body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Priority Two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Placeholder 4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Internal Connections</a:t>
            </a:r>
          </a:p>
        </p:txBody>
      </p:sp>
      <p:sp>
        <p:nvSpPr>
          <p:cNvPr id="28674" name="Text Placeholder 5"/>
          <p:cNvSpPr>
            <a:spLocks noGrp="1"/>
          </p:cNvSpPr>
          <p:nvPr>
            <p:ph type="body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Priority Two</a:t>
            </a:r>
          </a:p>
        </p:txBody>
      </p:sp>
      <p:pic>
        <p:nvPicPr>
          <p:cNvPr id="28675" name="Picture 6" descr="Rack design updated w voip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209800"/>
            <a:ext cx="5867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Placeholder 3"/>
          <p:cNvSpPr>
            <a:spLocks noGrp="1"/>
          </p:cNvSpPr>
          <p:nvPr>
            <p:ph type="body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Support for basic maintenance of eligible internal connections </a:t>
            </a:r>
          </a:p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Such as: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Repair and upkeep of hardware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Wire and cable maintenance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Basic tech support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Configuration </a:t>
            </a:r>
            <a:r>
              <a:rPr lang="en-US" dirty="0"/>
              <a:t>c</a:t>
            </a:r>
            <a:r>
              <a:rPr lang="en-US" dirty="0" smtClean="0"/>
              <a:t>hanges</a:t>
            </a:r>
          </a:p>
        </p:txBody>
      </p:sp>
      <p:sp>
        <p:nvSpPr>
          <p:cNvPr id="29698" name="Text Placeholder 4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Basic Maintenance of Internal Connections (BMIC)</a:t>
            </a:r>
          </a:p>
        </p:txBody>
      </p:sp>
      <p:sp>
        <p:nvSpPr>
          <p:cNvPr id="29699" name="Text Placeholder 5"/>
          <p:cNvSpPr>
            <a:spLocks noGrp="1"/>
          </p:cNvSpPr>
          <p:nvPr>
            <p:ph type="body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Priority Two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Placeholder 3"/>
          <p:cNvSpPr>
            <a:spLocks noGrp="1"/>
          </p:cNvSpPr>
          <p:nvPr>
            <p:ph type="body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Agreements or contracts must state the eligible components covered, make, model, and location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Service must be delivered between July 1-June 30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Two-in-Five Rule does not apply to BMIC</a:t>
            </a:r>
          </a:p>
        </p:txBody>
      </p:sp>
      <p:sp>
        <p:nvSpPr>
          <p:cNvPr id="30722" name="Text Placeholder 4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Basic Maintenance of Internal Connections</a:t>
            </a:r>
          </a:p>
        </p:txBody>
      </p:sp>
      <p:sp>
        <p:nvSpPr>
          <p:cNvPr id="30723" name="Text Placeholder 5"/>
          <p:cNvSpPr>
            <a:spLocks noGrp="1"/>
          </p:cNvSpPr>
          <p:nvPr>
            <p:ph type="body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Priority Two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Placeholder 3"/>
          <p:cNvSpPr>
            <a:spLocks noGrp="1"/>
          </p:cNvSpPr>
          <p:nvPr>
            <p:ph type="body" sz="quarter" idx="10"/>
          </p:nvPr>
        </p:nvSpPr>
        <p:spPr bwMode="auto">
          <a:xfrm>
            <a:off x="457200" y="2057400"/>
            <a:ext cx="8229600" cy="4038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sz="2200" dirty="0" smtClean="0"/>
              <a:t>Eligible Services List (ESL) Order 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sz="2200" dirty="0" smtClean="0"/>
              <a:t>Format changes for Priority One services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sz="2200" dirty="0" smtClean="0"/>
              <a:t>Reduced burdens for the FCC Form 470</a:t>
            </a:r>
          </a:p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sz="2200" dirty="0" smtClean="0"/>
              <a:t>Priority One (P1)</a:t>
            </a:r>
          </a:p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sz="2200" dirty="0" smtClean="0"/>
              <a:t>Priority Two (P2)</a:t>
            </a:r>
          </a:p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sz="2200" dirty="0" smtClean="0"/>
              <a:t>Miscellaneous</a:t>
            </a:r>
          </a:p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sz="2200" dirty="0" smtClean="0"/>
              <a:t>Dark fiber</a:t>
            </a:r>
          </a:p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sz="2200" dirty="0" smtClean="0"/>
              <a:t>Equipment transfers, disposals, and trade-ins</a:t>
            </a:r>
            <a:endParaRPr lang="en-US" sz="2200" dirty="0" smtClean="0">
              <a:solidFill>
                <a:srgbClr val="FF0000"/>
              </a:solidFill>
            </a:endParaRPr>
          </a:p>
        </p:txBody>
      </p:sp>
      <p:sp>
        <p:nvSpPr>
          <p:cNvPr id="10242" name="Text Placeholder 4"/>
          <p:cNvSpPr>
            <a:spLocks noGrp="1"/>
          </p:cNvSpPr>
          <p:nvPr>
            <p:ph type="body" sz="quarter" idx="11"/>
          </p:nvPr>
        </p:nvSpPr>
        <p:spPr bwMode="auto">
          <a:xfrm>
            <a:off x="457200" y="1524000"/>
            <a:ext cx="8229600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Overview</a:t>
            </a:r>
          </a:p>
        </p:txBody>
      </p:sp>
      <p:sp>
        <p:nvSpPr>
          <p:cNvPr id="10243" name="Text Placeholder 6"/>
          <p:cNvSpPr>
            <a:spLocks noGrp="1"/>
          </p:cNvSpPr>
          <p:nvPr>
            <p:ph type="body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Eligible Services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Placeholder 3"/>
          <p:cNvSpPr>
            <a:spLocks noGrp="1"/>
          </p:cNvSpPr>
          <p:nvPr>
            <p:ph type="body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Standard manufacturer warranties of no more than three years remain eligible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If there is a cost associated with the warranty,  then the warranty is not eligible</a:t>
            </a:r>
          </a:p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Support for BMIC is limited to actual work performed under the contract</a:t>
            </a:r>
          </a:p>
        </p:txBody>
      </p:sp>
      <p:sp>
        <p:nvSpPr>
          <p:cNvPr id="31746" name="Text Placeholder 4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BMIC Updated Guidance</a:t>
            </a:r>
          </a:p>
        </p:txBody>
      </p:sp>
      <p:sp>
        <p:nvSpPr>
          <p:cNvPr id="31747" name="Text Placeholder 5"/>
          <p:cNvSpPr>
            <a:spLocks noGrp="1"/>
          </p:cNvSpPr>
          <p:nvPr>
            <p:ph type="body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Priority Two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Placeholder 3"/>
          <p:cNvSpPr>
            <a:spLocks noGrp="1"/>
          </p:cNvSpPr>
          <p:nvPr>
            <p:ph type="body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Applicants may make estimates based on: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Hours per year of maintenance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History of needed repairs and upkeep and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Age of eligible internal connections</a:t>
            </a:r>
          </a:p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Applicants using the factors listed above must submit a bona fide request</a:t>
            </a:r>
          </a:p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It is not reasonable to estimate an amount that would cover the full cost of every piece of eligible equipment</a:t>
            </a:r>
          </a:p>
        </p:txBody>
      </p:sp>
      <p:sp>
        <p:nvSpPr>
          <p:cNvPr id="32770" name="Text Placeholder 4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BMIC Updated Guidance</a:t>
            </a:r>
          </a:p>
        </p:txBody>
      </p:sp>
      <p:sp>
        <p:nvSpPr>
          <p:cNvPr id="32771" name="Text Placeholder 5"/>
          <p:cNvSpPr>
            <a:spLocks noGrp="1"/>
          </p:cNvSpPr>
          <p:nvPr>
            <p:ph type="body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Priority Two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Placeholder 3"/>
          <p:cNvSpPr>
            <a:spLocks noGrp="1"/>
          </p:cNvSpPr>
          <p:nvPr>
            <p:ph type="body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Flat rate contracts may be eligible however, applicants may only invoice for services actually delivered/work performed</a:t>
            </a:r>
          </a:p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Exceptions that will not require demonstration that work was performed are: 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Software upgrades and patches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Bug fixes and security patches and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Online and telephone based technical support</a:t>
            </a:r>
          </a:p>
        </p:txBody>
      </p:sp>
      <p:sp>
        <p:nvSpPr>
          <p:cNvPr id="33794" name="Text Placeholder 4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BMIC Updated Guidance</a:t>
            </a:r>
          </a:p>
        </p:txBody>
      </p:sp>
      <p:sp>
        <p:nvSpPr>
          <p:cNvPr id="33795" name="Text Placeholder 5"/>
          <p:cNvSpPr>
            <a:spLocks noGrp="1"/>
          </p:cNvSpPr>
          <p:nvPr>
            <p:ph type="body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Priority Two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Placeholder 4"/>
          <p:cNvSpPr>
            <a:spLocks noGrp="1"/>
          </p:cNvSpPr>
          <p:nvPr>
            <p:ph type="body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Eligible Services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2" name="Text Placeholder 5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Miscellaneous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Placeholder 3"/>
          <p:cNvSpPr>
            <a:spLocks noGrp="1"/>
          </p:cNvSpPr>
          <p:nvPr>
            <p:ph type="body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Miscellaneous charges can apply to all service categories and are funded in the same category of the service they are supporting</a:t>
            </a:r>
          </a:p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Training is eligible when included as part of the contract and performed coincidently with the installation of the new service/product or in a reasonable time thereafter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Training for end-users or professional development is not eligible</a:t>
            </a:r>
          </a:p>
        </p:txBody>
      </p:sp>
      <p:sp>
        <p:nvSpPr>
          <p:cNvPr id="34818" name="Text Placeholder 4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Miscellaneous Charges</a:t>
            </a:r>
          </a:p>
        </p:txBody>
      </p:sp>
      <p:sp>
        <p:nvSpPr>
          <p:cNvPr id="34819" name="Text Placeholder 5"/>
          <p:cNvSpPr>
            <a:spLocks noGrp="1"/>
          </p:cNvSpPr>
          <p:nvPr>
            <p:ph type="body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Miscellaneous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Placeholder 1"/>
          <p:cNvSpPr>
            <a:spLocks noGrp="1"/>
          </p:cNvSpPr>
          <p:nvPr>
            <p:ph type="body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Taxes, surcharges and other similar reasonable charges are eligible for discount. This includes but is not limited to :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Universal service fund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Excise Tax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911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Local Number Portability and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Telephone relay service</a:t>
            </a:r>
          </a:p>
        </p:txBody>
      </p:sp>
      <p:sp>
        <p:nvSpPr>
          <p:cNvPr id="36866" name="Text Placeholder 2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Miscellaneous Charges</a:t>
            </a:r>
          </a:p>
        </p:txBody>
      </p:sp>
      <p:sp>
        <p:nvSpPr>
          <p:cNvPr id="36867" name="Text Placeholder 3"/>
          <p:cNvSpPr>
            <a:spLocks noGrp="1"/>
          </p:cNvSpPr>
          <p:nvPr>
            <p:ph type="body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Miscellaneous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Placeholder 1"/>
          <p:cNvSpPr>
            <a:spLocks noGrp="1"/>
          </p:cNvSpPr>
          <p:nvPr>
            <p:ph type="body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Other charges that are not eligible include but are not limited to: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Universal </a:t>
            </a:r>
            <a:r>
              <a:rPr lang="en-US" dirty="0"/>
              <a:t>s</a:t>
            </a:r>
            <a:r>
              <a:rPr lang="en-US" dirty="0" smtClean="0"/>
              <a:t>ervice administration </a:t>
            </a:r>
            <a:r>
              <a:rPr lang="en-US" dirty="0"/>
              <a:t>f</a:t>
            </a:r>
            <a:r>
              <a:rPr lang="en-US" dirty="0" smtClean="0"/>
              <a:t>ee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Interest or finance charges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Late payment fees and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Termination fees</a:t>
            </a:r>
          </a:p>
        </p:txBody>
      </p:sp>
      <p:sp>
        <p:nvSpPr>
          <p:cNvPr id="37890" name="Text Placeholder 2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Miscellaneous Charges</a:t>
            </a:r>
          </a:p>
        </p:txBody>
      </p:sp>
      <p:sp>
        <p:nvSpPr>
          <p:cNvPr id="37891" name="Text Placeholder 3"/>
          <p:cNvSpPr>
            <a:spLocks noGrp="1"/>
          </p:cNvSpPr>
          <p:nvPr>
            <p:ph type="body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Miscellaneous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Placeholder 4"/>
          <p:cNvSpPr>
            <a:spLocks noGrp="1"/>
          </p:cNvSpPr>
          <p:nvPr>
            <p:ph type="body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Eligible Services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8914" name="Text Placeholder 5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Dark Fiber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Placeholder 1"/>
          <p:cNvSpPr>
            <a:spLocks noGrp="1"/>
          </p:cNvSpPr>
          <p:nvPr>
            <p:ph type="body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Leased dark fiber added as Telecommunications starting with the FY2011 Eligible Services List</a:t>
            </a:r>
          </a:p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Allows for the lease of dark fiber as a Priority One service, from any entity</a:t>
            </a:r>
          </a:p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On the FCC Form 470, file for either Telecom or Internet Access </a:t>
            </a:r>
            <a:r>
              <a:rPr lang="en-US" b="1" dirty="0" smtClean="0"/>
              <a:t>(per the ESL Order)</a:t>
            </a:r>
            <a:endParaRPr lang="en-US" dirty="0" smtClean="0"/>
          </a:p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On the FCC Form 471, select the Telecom box if the dark fiber is provided by a telecom carrier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In all other cases, select the Internet Access box</a:t>
            </a:r>
          </a:p>
        </p:txBody>
      </p:sp>
      <p:sp>
        <p:nvSpPr>
          <p:cNvPr id="40962" name="Text Placeholder 2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Leased Dark Fiber as Priority One</a:t>
            </a:r>
          </a:p>
        </p:txBody>
      </p:sp>
      <p:sp>
        <p:nvSpPr>
          <p:cNvPr id="40963" name="Text Placeholder 3"/>
          <p:cNvSpPr>
            <a:spLocks noGrp="1"/>
          </p:cNvSpPr>
          <p:nvPr>
            <p:ph type="body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Dark Fiber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457200" y="2209800"/>
            <a:ext cx="8229600" cy="4191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Dark fiber must be lit immediately </a:t>
            </a:r>
          </a:p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Does not allow for unneeded capacity or the warehousing of dark fiber for future use</a:t>
            </a:r>
          </a:p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Maintenance costs of dark fiber and installation costs to hook up the dark fiber are eligible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This includes charges for installation within the property line</a:t>
            </a:r>
          </a:p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Modulating electronics for leased dark fiber are not eligible</a:t>
            </a:r>
          </a:p>
        </p:txBody>
      </p:sp>
      <p:sp>
        <p:nvSpPr>
          <p:cNvPr id="41986" name="Text Placeholder 2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Leased Dark Fiber as Priority One</a:t>
            </a:r>
          </a:p>
        </p:txBody>
      </p:sp>
      <p:sp>
        <p:nvSpPr>
          <p:cNvPr id="41987" name="Text Placeholder 3"/>
          <p:cNvSpPr>
            <a:spLocks noGrp="1"/>
          </p:cNvSpPr>
          <p:nvPr>
            <p:ph type="body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Dark Fiber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Placeholder 1"/>
          <p:cNvSpPr>
            <a:spLocks noGrp="1"/>
          </p:cNvSpPr>
          <p:nvPr>
            <p:ph type="body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Eligible Services</a:t>
            </a:r>
          </a:p>
        </p:txBody>
      </p:sp>
      <p:sp>
        <p:nvSpPr>
          <p:cNvPr id="11266" name="Text Placeholder 2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Eligible Services List  (ESL) Order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457200" y="2209800"/>
            <a:ext cx="8229600" cy="1066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Installation costs to hook up the dark fiber are eligible from the eligible entity to the property line</a:t>
            </a:r>
          </a:p>
        </p:txBody>
      </p:sp>
      <p:sp>
        <p:nvSpPr>
          <p:cNvPr id="43010" name="Text Placeholder 2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Leased Dark Fiber as Priority One</a:t>
            </a:r>
          </a:p>
        </p:txBody>
      </p:sp>
      <p:sp>
        <p:nvSpPr>
          <p:cNvPr id="43011" name="Text Placeholder 3"/>
          <p:cNvSpPr>
            <a:spLocks noGrp="1"/>
          </p:cNvSpPr>
          <p:nvPr>
            <p:ph type="body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Dark Fiber</a:t>
            </a:r>
          </a:p>
        </p:txBody>
      </p:sp>
      <p:pic>
        <p:nvPicPr>
          <p:cNvPr id="43012" name="Content Placeholder 6" descr="Dark Fiber P1 with point to point p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200400"/>
            <a:ext cx="8077200" cy="295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457200" y="2209800"/>
            <a:ext cx="8229600" cy="1295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Special construction charges to build out connections from applicants’ facilities to an off-premise fiber network are not eligible</a:t>
            </a:r>
          </a:p>
        </p:txBody>
      </p:sp>
      <p:sp>
        <p:nvSpPr>
          <p:cNvPr id="44034" name="Text Placeholder 2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Dark Fiber as Priority One</a:t>
            </a:r>
          </a:p>
        </p:txBody>
      </p:sp>
      <p:sp>
        <p:nvSpPr>
          <p:cNvPr id="44035" name="Text Placeholder 3"/>
          <p:cNvSpPr>
            <a:spLocks noGrp="1"/>
          </p:cNvSpPr>
          <p:nvPr>
            <p:ph type="body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Dark Fiber</a:t>
            </a:r>
          </a:p>
        </p:txBody>
      </p:sp>
      <p:pic>
        <p:nvPicPr>
          <p:cNvPr id="44036" name="Content Placeholder 6" descr="Dark Fiber 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3473450"/>
            <a:ext cx="6629400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457200" y="2209800"/>
            <a:ext cx="8229600" cy="1447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Installation and fiber costs between two eligible buildings, not crossing a public right-of-way, are considered Internal Connections</a:t>
            </a:r>
          </a:p>
        </p:txBody>
      </p:sp>
      <p:sp>
        <p:nvSpPr>
          <p:cNvPr id="45058" name="Text Placeholder 2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Dark Fiber as Priority Two</a:t>
            </a:r>
          </a:p>
        </p:txBody>
      </p:sp>
      <p:sp>
        <p:nvSpPr>
          <p:cNvPr id="45059" name="Text Placeholder 3"/>
          <p:cNvSpPr>
            <a:spLocks noGrp="1"/>
          </p:cNvSpPr>
          <p:nvPr>
            <p:ph type="body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Dark Fiber</a:t>
            </a:r>
          </a:p>
        </p:txBody>
      </p:sp>
      <p:pic>
        <p:nvPicPr>
          <p:cNvPr id="45060" name="Content Placeholder 5" descr="Dark Fiber eligible P2 with point to point p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614738"/>
            <a:ext cx="6934200" cy="263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Placeholder 4"/>
          <p:cNvSpPr>
            <a:spLocks noGrp="1"/>
          </p:cNvSpPr>
          <p:nvPr>
            <p:ph type="body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Eligible Services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2" name="Text Placeholder 5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Equipment Transfers, Disposal and Trade-in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Placeholder 1"/>
          <p:cNvSpPr>
            <a:spLocks noGrp="1"/>
          </p:cNvSpPr>
          <p:nvPr>
            <p:ph type="body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In general, equipment may not be transferred for money or any other thing of value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A no-cost transfer may occur three years or more after the purchase of the equipment to other eligible entities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No equipment transfer may occur prior to three years from the date of purchase, unless the eligible entity is permanently or temporarily closing</a:t>
            </a:r>
          </a:p>
        </p:txBody>
      </p:sp>
      <p:sp>
        <p:nvSpPr>
          <p:cNvPr id="47106" name="Text Placeholder 2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Equipment Transfer Rules</a:t>
            </a:r>
          </a:p>
        </p:txBody>
      </p:sp>
      <p:sp>
        <p:nvSpPr>
          <p:cNvPr id="47107" name="Text Placeholder 3"/>
          <p:cNvSpPr>
            <a:spLocks noGrp="1"/>
          </p:cNvSpPr>
          <p:nvPr>
            <p:ph type="body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Equipment Transfers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Placeholder 1"/>
          <p:cNvSpPr>
            <a:spLocks noGrp="1"/>
          </p:cNvSpPr>
          <p:nvPr>
            <p:ph type="body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Notify USAC</a:t>
            </a:r>
          </a:p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Both the closing entity and the recipient must retain records of the transaction 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The recipient must also be an E-rate eligible entity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Include the reason for the transfer</a:t>
            </a:r>
          </a:p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Records must be kept for five years after the date of the transfer</a:t>
            </a:r>
          </a:p>
        </p:txBody>
      </p:sp>
      <p:sp>
        <p:nvSpPr>
          <p:cNvPr id="48130" name="Text Placeholder 2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Equipment Transfers Less Than Three Years</a:t>
            </a:r>
          </a:p>
        </p:txBody>
      </p:sp>
      <p:sp>
        <p:nvSpPr>
          <p:cNvPr id="48131" name="Text Placeholder 3"/>
          <p:cNvSpPr>
            <a:spLocks noGrp="1"/>
          </p:cNvSpPr>
          <p:nvPr>
            <p:ph type="body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Equipment Transfers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Placeholder 1"/>
          <p:cNvSpPr>
            <a:spLocks noGrp="1"/>
          </p:cNvSpPr>
          <p:nvPr>
            <p:ph type="body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As of January 3, 2011, applicants can dispose of obsolete equipment, but no sooner than five years after the date the equipment is installed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Resale for payment or other consideration is allowable no sooner than five years after the equipment is installed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Resale or disposal is prohibited before the five years have passed</a:t>
            </a:r>
          </a:p>
        </p:txBody>
      </p:sp>
      <p:sp>
        <p:nvSpPr>
          <p:cNvPr id="49154" name="Text Placeholder 2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Disposal of Equipment Rules</a:t>
            </a:r>
          </a:p>
        </p:txBody>
      </p:sp>
      <p:sp>
        <p:nvSpPr>
          <p:cNvPr id="49155" name="Text Placeholder 3"/>
          <p:cNvSpPr>
            <a:spLocks noGrp="1"/>
          </p:cNvSpPr>
          <p:nvPr>
            <p:ph type="body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Disposal of Equipment Rules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Placeholder 1"/>
          <p:cNvSpPr>
            <a:spLocks noGrp="1"/>
          </p:cNvSpPr>
          <p:nvPr>
            <p:ph type="body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Trade-ins of equipment can be permitted if the E-rate funded equipment to be traded in has been installed for five years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This limitation does not apply for equipment not funded through E-rate</a:t>
            </a:r>
          </a:p>
        </p:txBody>
      </p:sp>
      <p:sp>
        <p:nvSpPr>
          <p:cNvPr id="50178" name="Text Placeholder 2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Trade-ins and Exchanges</a:t>
            </a:r>
          </a:p>
        </p:txBody>
      </p:sp>
      <p:sp>
        <p:nvSpPr>
          <p:cNvPr id="50179" name="Text Placeholder 3"/>
          <p:cNvSpPr>
            <a:spLocks noGrp="1"/>
          </p:cNvSpPr>
          <p:nvPr>
            <p:ph type="body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Trade-ins and Exchanges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Content Placeholder 2"/>
          <p:cNvSpPr txBox="1">
            <a:spLocks/>
          </p:cNvSpPr>
          <p:nvPr/>
        </p:nvSpPr>
        <p:spPr bwMode="auto">
          <a:xfrm>
            <a:off x="457200" y="2819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Aft>
                <a:spcPts val="1200"/>
              </a:spcAft>
            </a:pPr>
            <a:r>
              <a:rPr lang="en-US" sz="5400" b="1">
                <a:solidFill>
                  <a:srgbClr val="0070C0"/>
                </a:solidFill>
                <a:latin typeface="Calibri" pitchFamily="34" charset="0"/>
              </a:rPr>
              <a:t>Questions?</a:t>
            </a:r>
            <a:endParaRPr lang="en-US" sz="5400">
              <a:solidFill>
                <a:srgbClr val="0070C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Content Placeholder 2"/>
          <p:cNvSpPr txBox="1">
            <a:spLocks/>
          </p:cNvSpPr>
          <p:nvPr/>
        </p:nvSpPr>
        <p:spPr bwMode="auto">
          <a:xfrm>
            <a:off x="457200" y="2819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Aft>
                <a:spcPts val="1200"/>
              </a:spcAft>
            </a:pPr>
            <a:r>
              <a:rPr lang="en-US" sz="5400" b="1">
                <a:solidFill>
                  <a:srgbClr val="0070C0"/>
                </a:solidFill>
                <a:latin typeface="Calibri" pitchFamily="34" charset="0"/>
              </a:rPr>
              <a:t>Thank you!</a:t>
            </a:r>
            <a:endParaRPr lang="en-US" sz="5400">
              <a:solidFill>
                <a:srgbClr val="0070C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457200" y="1752600"/>
            <a:ext cx="8229600" cy="4038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z="2500" dirty="0" smtClean="0"/>
              <a:t>No changes to overall eligibility of products and services</a:t>
            </a:r>
          </a:p>
          <a:p>
            <a:pPr>
              <a:spcBef>
                <a:spcPct val="0"/>
              </a:spcBef>
            </a:pPr>
            <a:r>
              <a:rPr lang="en-US" sz="2500" dirty="0" smtClean="0"/>
              <a:t>Format changes to the ESL</a:t>
            </a:r>
          </a:p>
          <a:p>
            <a:pPr lvl="1">
              <a:spcBef>
                <a:spcPct val="0"/>
              </a:spcBef>
            </a:pPr>
            <a:r>
              <a:rPr lang="en-US" sz="2500" dirty="0" smtClean="0"/>
              <a:t>Background: Some regulatory and procedural information are relocated to Special Eligibility Conditions</a:t>
            </a:r>
          </a:p>
          <a:p>
            <a:pPr lvl="1">
              <a:spcBef>
                <a:spcPct val="0"/>
              </a:spcBef>
            </a:pPr>
            <a:r>
              <a:rPr lang="en-US" sz="2500" dirty="0" smtClean="0"/>
              <a:t>Priority One services are consolidated into one list </a:t>
            </a:r>
          </a:p>
          <a:p>
            <a:pPr lvl="1">
              <a:spcBef>
                <a:spcPct val="0"/>
              </a:spcBef>
            </a:pPr>
            <a:r>
              <a:rPr lang="en-US" sz="2500" dirty="0" smtClean="0"/>
              <a:t>New information about service category selection for Priority One services on FCC Form 470</a:t>
            </a:r>
          </a:p>
        </p:txBody>
      </p:sp>
      <p:sp>
        <p:nvSpPr>
          <p:cNvPr id="12290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457200" y="1219200"/>
            <a:ext cx="8229600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Overview</a:t>
            </a:r>
          </a:p>
        </p:txBody>
      </p:sp>
      <p:sp>
        <p:nvSpPr>
          <p:cNvPr id="12291" name="Text Placeholder 3"/>
          <p:cNvSpPr>
            <a:spLocks noGrp="1"/>
          </p:cNvSpPr>
          <p:nvPr>
            <p:ph type="body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Eligible Services List 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Placeholder 3"/>
          <p:cNvSpPr>
            <a:spLocks noGrp="1"/>
          </p:cNvSpPr>
          <p:nvPr>
            <p:ph type="body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-346075">
              <a:spcBef>
                <a:spcPct val="0"/>
              </a:spcBef>
              <a:spcAft>
                <a:spcPts val="600"/>
              </a:spcAft>
            </a:pPr>
            <a:r>
              <a:rPr lang="en-US" sz="2800" dirty="0" smtClean="0"/>
              <a:t>Priority One services are no longer separated by regulatory category (Telecommunications Services, Telecommunications, and Internet Access)</a:t>
            </a:r>
            <a:endParaRPr lang="en-US" dirty="0" smtClean="0"/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Consolidation is to make ESL more user-friendly</a:t>
            </a:r>
          </a:p>
          <a:p>
            <a:pPr lvl="2" indent="-346075">
              <a:spcAft>
                <a:spcPts val="600"/>
              </a:spcAft>
            </a:pPr>
            <a:r>
              <a:rPr lang="en-US" dirty="0"/>
              <a:t>T</a:t>
            </a:r>
            <a:r>
              <a:rPr lang="en-US" dirty="0" smtClean="0"/>
              <a:t>here are no changes to FCC rules and requirements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Consolidated list includes services that can be requested as Telecom </a:t>
            </a:r>
            <a:r>
              <a:rPr lang="en-US" dirty="0"/>
              <a:t>S</a:t>
            </a:r>
            <a:r>
              <a:rPr lang="en-US" dirty="0" smtClean="0"/>
              <a:t>ervices or Internet Access on the FCC Form 471 (e.g., voice mail, interconnected VoIP, fiber) depending on the type of service provider</a:t>
            </a:r>
          </a:p>
        </p:txBody>
      </p:sp>
      <p:sp>
        <p:nvSpPr>
          <p:cNvPr id="17410" name="Text Placeholder 4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FY 2012 ESL - Consolidated List of P1 Services</a:t>
            </a:r>
          </a:p>
        </p:txBody>
      </p:sp>
      <p:sp>
        <p:nvSpPr>
          <p:cNvPr id="17411" name="Text Placeholder 5"/>
          <p:cNvSpPr>
            <a:spLocks noGrp="1"/>
          </p:cNvSpPr>
          <p:nvPr>
            <p:ph type="body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Eligible Services List 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Placeholder 1"/>
          <p:cNvSpPr>
            <a:spLocks noGrp="1"/>
          </p:cNvSpPr>
          <p:nvPr>
            <p:ph type="body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FCC Form 470 Guidance</a:t>
            </a:r>
          </a:p>
          <a:p>
            <a:pPr lvl="1">
              <a:spcBef>
                <a:spcPct val="0"/>
              </a:spcBef>
            </a:pPr>
            <a:r>
              <a:rPr lang="en-US" dirty="0" smtClean="0"/>
              <a:t>Sufficient for applicants to check off one Priority One service category (Telecom Services or Internet Access)</a:t>
            </a:r>
          </a:p>
          <a:p>
            <a:pPr lvl="2"/>
            <a:r>
              <a:rPr lang="en-US" dirty="0"/>
              <a:t>D</a:t>
            </a:r>
            <a:r>
              <a:rPr lang="en-US" dirty="0" smtClean="0"/>
              <a:t>escription of the services requested or RFP must contain enough detail for service providers to identify services and formulate bids (no change from current requirement)</a:t>
            </a:r>
          </a:p>
          <a:p>
            <a:pPr lvl="2"/>
            <a:r>
              <a:rPr lang="en-US" dirty="0" smtClean="0"/>
              <a:t>Service providers should review entire Priority One section</a:t>
            </a:r>
          </a:p>
        </p:txBody>
      </p:sp>
      <p:sp>
        <p:nvSpPr>
          <p:cNvPr id="19458" name="Text Placeholder 2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ESL Order – Other highlights</a:t>
            </a:r>
          </a:p>
        </p:txBody>
      </p:sp>
      <p:sp>
        <p:nvSpPr>
          <p:cNvPr id="19459" name="Text Placeholder 3"/>
          <p:cNvSpPr>
            <a:spLocks noGrp="1"/>
          </p:cNvSpPr>
          <p:nvPr>
            <p:ph type="body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Eligible Services List Order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457200" y="2057400"/>
            <a:ext cx="8229600" cy="4038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FCC Form 471 Guidance</a:t>
            </a:r>
          </a:p>
          <a:p>
            <a:pPr lvl="1">
              <a:spcBef>
                <a:spcPct val="0"/>
              </a:spcBef>
            </a:pPr>
            <a:r>
              <a:rPr lang="en-US" dirty="0" smtClean="0"/>
              <a:t>Applicants must continue to select the correct category of service on the FCC Form 471 for regulatory purposes such as:</a:t>
            </a:r>
          </a:p>
          <a:p>
            <a:pPr lvl="2">
              <a:spcBef>
                <a:spcPct val="0"/>
              </a:spcBef>
            </a:pPr>
            <a:r>
              <a:rPr lang="en-US" dirty="0" smtClean="0"/>
              <a:t>Telecom Services must be provided by eligible telecom carriers</a:t>
            </a:r>
          </a:p>
          <a:p>
            <a:pPr lvl="2">
              <a:spcBef>
                <a:spcPct val="0"/>
              </a:spcBef>
            </a:pPr>
            <a:r>
              <a:rPr lang="en-US" dirty="0" smtClean="0"/>
              <a:t>Requests for Internet Access must be CIPA compliant</a:t>
            </a:r>
            <a:endParaRPr lang="en-US" dirty="0"/>
          </a:p>
          <a:p>
            <a:pPr lvl="1">
              <a:spcBef>
                <a:spcPct val="0"/>
              </a:spcBef>
            </a:pPr>
            <a:r>
              <a:rPr lang="en-US" dirty="0" smtClean="0"/>
              <a:t>Once an applicant has selected a vendor, they may consult with the vendor to determine which service category to check in Block 5 of the FCC Form 471</a:t>
            </a:r>
          </a:p>
        </p:txBody>
      </p:sp>
      <p:sp>
        <p:nvSpPr>
          <p:cNvPr id="20482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457200" y="1524000"/>
            <a:ext cx="8229600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ESL Order – Other highlights</a:t>
            </a:r>
          </a:p>
        </p:txBody>
      </p:sp>
      <p:sp>
        <p:nvSpPr>
          <p:cNvPr id="20483" name="Text Placeholder 3"/>
          <p:cNvSpPr>
            <a:spLocks noGrp="1"/>
          </p:cNvSpPr>
          <p:nvPr>
            <p:ph type="body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Eligible Services List Order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Placeholder 1"/>
          <p:cNvSpPr>
            <a:spLocks noGrp="1"/>
          </p:cNvSpPr>
          <p:nvPr>
            <p:ph type="body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Additional streamlining for FY 2013</a:t>
            </a:r>
          </a:p>
          <a:p>
            <a:pPr lvl="1">
              <a:spcBef>
                <a:spcPct val="0"/>
              </a:spcBef>
            </a:pPr>
            <a:r>
              <a:rPr lang="en-US" dirty="0" smtClean="0"/>
              <a:t>Removes citations and regulatory language</a:t>
            </a:r>
          </a:p>
          <a:p>
            <a:pPr lvl="1">
              <a:spcBef>
                <a:spcPct val="0"/>
              </a:spcBef>
            </a:pPr>
            <a:r>
              <a:rPr lang="en-US" dirty="0" smtClean="0"/>
              <a:t>Moves information about certain regulatory requirements to Special Eligibility Conditions </a:t>
            </a:r>
          </a:p>
          <a:p>
            <a:pPr lvl="1">
              <a:spcBef>
                <a:spcPct val="0"/>
              </a:spcBef>
            </a:pPr>
            <a:r>
              <a:rPr lang="en-US" dirty="0" smtClean="0"/>
              <a:t>Makes minor corrections to ESL (from </a:t>
            </a:r>
            <a:r>
              <a:rPr lang="en-US" dirty="0" err="1" smtClean="0"/>
              <a:t>para</a:t>
            </a:r>
            <a:r>
              <a:rPr lang="en-US" dirty="0" smtClean="0"/>
              <a:t>. 10 of Order)</a:t>
            </a:r>
          </a:p>
        </p:txBody>
      </p:sp>
      <p:sp>
        <p:nvSpPr>
          <p:cNvPr id="21506" name="Text Placeholder 2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ESL Order – Other highlights</a:t>
            </a:r>
          </a:p>
        </p:txBody>
      </p:sp>
      <p:sp>
        <p:nvSpPr>
          <p:cNvPr id="21507" name="Text Placeholder 3"/>
          <p:cNvSpPr>
            <a:spLocks noGrp="1"/>
          </p:cNvSpPr>
          <p:nvPr>
            <p:ph type="body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Eligible Services List Order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81000" y="990600"/>
            <a:ext cx="8229600" cy="609600"/>
          </a:xfrm>
        </p:spPr>
        <p:txBody>
          <a:bodyPr/>
          <a:lstStyle/>
          <a:p>
            <a:r>
              <a:rPr lang="en-US" dirty="0" smtClean="0"/>
              <a:t>ESL Screenshot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Eligible Services List Order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4" t="3630" r="1762" b="8561"/>
          <a:stretch/>
        </p:blipFill>
        <p:spPr bwMode="auto">
          <a:xfrm>
            <a:off x="1828800" y="1447800"/>
            <a:ext cx="5943600" cy="480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8063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SAC Palette">
      <a:dk1>
        <a:sysClr val="windowText" lastClr="000000"/>
      </a:dk1>
      <a:lt1>
        <a:sysClr val="window" lastClr="FFFFFF"/>
      </a:lt1>
      <a:dk2>
        <a:srgbClr val="7F7F7F"/>
      </a:dk2>
      <a:lt2>
        <a:srgbClr val="EEECE1"/>
      </a:lt2>
      <a:accent1>
        <a:srgbClr val="62CAE3"/>
      </a:accent1>
      <a:accent2>
        <a:srgbClr val="FFC425"/>
      </a:accent2>
      <a:accent3>
        <a:srgbClr val="8DC63F"/>
      </a:accent3>
      <a:accent4>
        <a:srgbClr val="F28234"/>
      </a:accent4>
      <a:accent5>
        <a:srgbClr val="6A737B"/>
      </a:accent5>
      <a:accent6>
        <a:srgbClr val="C1CD23"/>
      </a:accent6>
      <a:hlink>
        <a:srgbClr val="026CB6"/>
      </a:hlink>
      <a:folHlink>
        <a:srgbClr val="026CB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2095</TotalTime>
  <Words>1406</Words>
  <Application>Microsoft Office PowerPoint</Application>
  <PresentationFormat>On-screen Show (4:3)</PresentationFormat>
  <Paragraphs>196</Paragraphs>
  <Slides>39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USAC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ajohnson</dc:creator>
  <cp:lastModifiedBy>ajohnson</cp:lastModifiedBy>
  <cp:revision>144</cp:revision>
  <cp:lastPrinted>2012-09-28T14:20:49Z</cp:lastPrinted>
  <dcterms:created xsi:type="dcterms:W3CDTF">2010-07-28T13:31:07Z</dcterms:created>
  <dcterms:modified xsi:type="dcterms:W3CDTF">2012-09-28T17:35:28Z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0x01010075E9B38927DF7A41B6C9EA3CB0069252</vt:lpwstr>
  </property>
  <property fmtid="{D5CDD505-2E9C-101B-9397-08002B2CF9AE}" pid="3" name="Share">
    <vt:lpwstr>0</vt:lpwstr>
  </property>
  <property fmtid="{D5CDD505-2E9C-101B-9397-08002B2CF9AE}" pid="4" name="Dept_Hidden">
    <vt:lpwstr>General Counsel</vt:lpwstr>
  </property>
  <property fmtid="{D5CDD505-2E9C-101B-9397-08002B2CF9AE}" pid="5" name="TemplateUrl">
    <vt:lpwstr/>
  </property>
  <property fmtid="{D5CDD505-2E9C-101B-9397-08002B2CF9AE}" pid="6" name="Order">
    <vt:r8>8600</vt:r8>
  </property>
  <property fmtid="{D5CDD505-2E9C-101B-9397-08002B2CF9AE}" pid="7" name="xd_ProgID">
    <vt:lpwstr/>
  </property>
  <property fmtid="{D5CDD505-2E9C-101B-9397-08002B2CF9AE}" pid="8" name="_CopySource">
    <vt:lpwstr>http://intranet/er/PublicDocuments/USAC Templates/PowerPoint Template.pptx</vt:lpwstr>
  </property>
  <property fmtid="{D5CDD505-2E9C-101B-9397-08002B2CF9AE}" pid="9" name="Sticky">
    <vt:lpwstr>0</vt:lpwstr>
  </property>
</Properties>
</file>