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78" r:id="rId5"/>
    <p:sldId id="297" r:id="rId6"/>
    <p:sldId id="354" r:id="rId7"/>
    <p:sldId id="337" r:id="rId8"/>
    <p:sldId id="348" r:id="rId9"/>
    <p:sldId id="349" r:id="rId10"/>
    <p:sldId id="350" r:id="rId11"/>
    <p:sldId id="358" r:id="rId12"/>
    <p:sldId id="338" r:id="rId13"/>
    <p:sldId id="351" r:id="rId14"/>
    <p:sldId id="352" r:id="rId15"/>
    <p:sldId id="353" r:id="rId16"/>
    <p:sldId id="355" r:id="rId17"/>
    <p:sldId id="356" r:id="rId18"/>
    <p:sldId id="357" r:id="rId19"/>
    <p:sldId id="339" r:id="rId20"/>
    <p:sldId id="360" r:id="rId21"/>
    <p:sldId id="361" r:id="rId22"/>
    <p:sldId id="362" r:id="rId23"/>
    <p:sldId id="341" r:id="rId24"/>
    <p:sldId id="366" r:id="rId25"/>
    <p:sldId id="367" r:id="rId26"/>
    <p:sldId id="345" r:id="rId27"/>
    <p:sldId id="334" r:id="rId28"/>
    <p:sldId id="369" r:id="rId29"/>
    <p:sldId id="370" r:id="rId30"/>
    <p:sldId id="371" r:id="rId31"/>
    <p:sldId id="265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93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CB721-EAAE-4F9E-9F04-77D40D4F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4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57200" y="6419850"/>
            <a:ext cx="8305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83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Changes</a:t>
            </a:r>
            <a:r>
              <a:rPr lang="en-US" sz="1200" b="0" baseline="0" dirty="0" smtClean="0">
                <a:solidFill>
                  <a:schemeClr val="tx1"/>
                </a:solidFill>
                <a:latin typeface="Calibri" pitchFamily="34" charset="0"/>
              </a:rPr>
              <a:t> and Correction</a:t>
            </a: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s 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I  2012 Schools and Libraries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  Fall Applicant Trainings			   </a:t>
            </a:r>
            <a:fld id="{39C8BA52-36A6-4406-A84B-7137657C1E40}" type="slidenum">
              <a:rPr lang="en-US" sz="1200" smtClean="0">
                <a:solidFill>
                  <a:schemeClr val="tx1"/>
                </a:solidFill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0"/>
            <a:ext cx="1981199" cy="9529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forms.universalservice.org/EMailResponse/EMail_Intro.aspx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sl/applicants/before-youre-done/spin-changes/corrective-changes.aspx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sl/applicants/before-youre-done/spin-changes/operational-changes.aspx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forms.universalservice.org/EMailResponse/EMail_Intro.aspx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sl/applicants/before-youre-done/service-substitutions.aspx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forms.universalservice.org/EMailResponse/EMail_Intro.aspx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sl/applicants/step07/invoice-extensions.aspx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.universalservice.org/utilities/FRN_CurFundExt.asp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forms.universalservice.org/EMailResponse/EMail_Intro.aspx" TargetMode="Externa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sl/applicants/before-youre-done/delivery-extension.aspx" TargetMode="Externa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raunfoss.fcc.gov/edocs_public/attachmatch/DA-10-2354A1.pdf" TargetMode="External"/><Relationship Id="rId2" Type="http://schemas.openxmlformats.org/officeDocument/2006/relationships/hyperlink" Target="http://hraunfoss.fcc.gov/edocs_public/attachmatch/FCC-11-60A1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usac.org/sl/applicants/step02/clerical-errors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4400" dirty="0" smtClean="0"/>
              <a:t>Changes and Corrections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9600" y="4953000"/>
            <a:ext cx="7772400" cy="838200"/>
          </a:xfrm>
        </p:spPr>
        <p:txBody>
          <a:bodyPr/>
          <a:lstStyle/>
          <a:p>
            <a:r>
              <a:rPr lang="en-US" dirty="0" smtClean="0"/>
              <a:t>Fall 2012 Applicant Trainings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E-rate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Submit pre-commitment corrective SPIN changes via a RAL correction or to your reviewer during PIA review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Submit all post-commitment SPIN changes through </a:t>
            </a:r>
            <a:r>
              <a:rPr lang="en-US" dirty="0" smtClean="0">
                <a:hlinkClick r:id="rId2"/>
              </a:rPr>
              <a:t>Submit a Question</a:t>
            </a:r>
            <a:r>
              <a:rPr lang="en-US" dirty="0" smtClean="0"/>
              <a:t> (choose “SPIN Changes” from the Topic Inquiry menu) or by fax or mail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can submit an attachment using </a:t>
            </a:r>
            <a:r>
              <a:rPr lang="en-US" dirty="0" smtClean="0">
                <a:hlinkClick r:id="rId2"/>
              </a:rPr>
              <a:t>Submit </a:t>
            </a:r>
            <a:r>
              <a:rPr lang="en-US" dirty="0">
                <a:hlinkClick r:id="rId2"/>
              </a:rPr>
              <a:t>a </a:t>
            </a:r>
            <a:r>
              <a:rPr lang="en-US" dirty="0" smtClean="0">
                <a:hlinkClick r:id="rId2"/>
              </a:rPr>
              <a:t>Question</a:t>
            </a:r>
            <a:r>
              <a:rPr lang="en-US" dirty="0" smtClean="0"/>
              <a:t> if you need more space to provide all necessary information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DEADLINE: </a:t>
            </a:r>
            <a:r>
              <a:rPr lang="en-US" dirty="0" smtClean="0"/>
              <a:t>Requests must be received </a:t>
            </a:r>
            <a:r>
              <a:rPr lang="en-US" dirty="0"/>
              <a:t>or postmarked no later than the last day to submit an invoice</a:t>
            </a:r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Submitting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9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Corrective SPIN changes</a:t>
            </a:r>
            <a:endParaRPr lang="en-US" sz="100" dirty="0" smtClean="0"/>
          </a:p>
          <a:p>
            <a:pPr>
              <a:spcAft>
                <a:spcPts val="600"/>
              </a:spcAft>
            </a:pPr>
            <a:endParaRPr lang="en-US" sz="100" dirty="0"/>
          </a:p>
          <a:p>
            <a:pPr>
              <a:spcAft>
                <a:spcPts val="600"/>
              </a:spcAft>
            </a:pPr>
            <a:r>
              <a:rPr lang="en-US" dirty="0" smtClean="0"/>
              <a:t>A list of specific information to include can be found in the </a:t>
            </a:r>
            <a:r>
              <a:rPr lang="en-US" dirty="0" smtClean="0">
                <a:hlinkClick r:id="rId2"/>
              </a:rPr>
              <a:t>Corrective SPIN Change</a:t>
            </a:r>
            <a:r>
              <a:rPr lang="en-US" dirty="0" smtClean="0"/>
              <a:t> document on the USAC website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Provide a short description of the reason the SPIN is incorrect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If possible, include documentation supporting the change (e.g., merger or acquisition announcement)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4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Operational SPIN changes</a:t>
            </a:r>
            <a:endParaRPr lang="en-US" sz="100" dirty="0" smtClean="0"/>
          </a:p>
          <a:p>
            <a:pPr>
              <a:spcAft>
                <a:spcPts val="600"/>
              </a:spcAft>
            </a:pPr>
            <a:endParaRPr lang="en-US" sz="100" dirty="0"/>
          </a:p>
          <a:p>
            <a:pPr>
              <a:spcAft>
                <a:spcPts val="600"/>
              </a:spcAft>
            </a:pPr>
            <a:r>
              <a:rPr lang="en-US" dirty="0" smtClean="0"/>
              <a:t>A list of specific information to include can be found in the </a:t>
            </a:r>
            <a:r>
              <a:rPr lang="en-US" dirty="0" smtClean="0">
                <a:hlinkClick r:id="rId2"/>
              </a:rPr>
              <a:t>Operational SPIN Change</a:t>
            </a:r>
            <a:r>
              <a:rPr lang="en-US" dirty="0" smtClean="0"/>
              <a:t> document on the USAC website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If any service was provided by the original SPIN, clearly indicate the dates, charges, and other pertinent information for both the original and new SPINs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Operational SPIN changes (continued)</a:t>
            </a:r>
            <a:endParaRPr lang="en-US" sz="100" dirty="0" smtClean="0"/>
          </a:p>
          <a:p>
            <a:pPr>
              <a:spcAft>
                <a:spcPts val="600"/>
              </a:spcAft>
            </a:pPr>
            <a:endParaRPr lang="en-US" sz="100" dirty="0"/>
          </a:p>
          <a:p>
            <a:pPr>
              <a:spcAft>
                <a:spcPts val="600"/>
              </a:spcAft>
            </a:pPr>
            <a:r>
              <a:rPr lang="en-US" dirty="0" smtClean="0"/>
              <a:t>A statement that: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change is allowed under your applicable state and local procurement rules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change is allowable under the terms of any contract between you and the original service provider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have notified the original service provider of your intent to change service providers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Operational SPIN changes (continued)</a:t>
            </a:r>
            <a:endParaRPr lang="en-US" sz="100" dirty="0" smtClean="0"/>
          </a:p>
          <a:p>
            <a:pPr>
              <a:spcAft>
                <a:spcPts val="600"/>
              </a:spcAft>
            </a:pPr>
            <a:endParaRPr lang="en-US" sz="100" dirty="0"/>
          </a:p>
          <a:p>
            <a:pPr>
              <a:spcAft>
                <a:spcPts val="600"/>
              </a:spcAft>
            </a:pPr>
            <a:r>
              <a:rPr lang="en-US" dirty="0" smtClean="0"/>
              <a:t>For FRNs from FY2011 and future funding years: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 statement of your legitimate reason to change service providers (e.g., breach of contract or unable to provide service)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 copy of your bid </a:t>
            </a:r>
            <a:r>
              <a:rPr lang="en-US" smtClean="0"/>
              <a:t>evaluation OR </a:t>
            </a:r>
            <a:r>
              <a:rPr lang="en-US" dirty="0" smtClean="0"/>
              <a:t>a statement that you received only one or no bids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Operational SPIN changes (continued)</a:t>
            </a:r>
            <a:endParaRPr lang="en-US" sz="100" dirty="0" smtClean="0"/>
          </a:p>
          <a:p>
            <a:pPr>
              <a:spcAft>
                <a:spcPts val="600"/>
              </a:spcAft>
            </a:pPr>
            <a:endParaRPr lang="en-US" sz="100" dirty="0"/>
          </a:p>
          <a:p>
            <a:pPr>
              <a:spcAft>
                <a:spcPts val="600"/>
              </a:spcAft>
            </a:pPr>
            <a:r>
              <a:rPr lang="en-US" dirty="0" smtClean="0"/>
              <a:t>For FRNs from FY2011 and future funding years, it is helpful to provide a copy of the following: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Your bid evaluation document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</a:t>
            </a:r>
            <a:r>
              <a:rPr lang="en-US" dirty="0" smtClean="0"/>
              <a:t>ocumentation, if any, to support your legitimate reason for changing service providers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Service substitutions are changes in the products and/or services specified and approved in the FCC Form 471 and Item 21 attachment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Global service substitutions can be requested by the service provider if one make or model of equipment is being discontinued/replaced by another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Other service substitutions must be requested by the applicant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ervice substitution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Substitutions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Submit your request through </a:t>
            </a:r>
            <a:r>
              <a:rPr lang="en-US" dirty="0" smtClean="0">
                <a:hlinkClick r:id="rId2"/>
              </a:rPr>
              <a:t>Submit </a:t>
            </a:r>
            <a:r>
              <a:rPr lang="en-US" dirty="0">
                <a:hlinkClick r:id="rId2"/>
              </a:rPr>
              <a:t>a </a:t>
            </a:r>
            <a:r>
              <a:rPr lang="en-US" dirty="0" smtClean="0">
                <a:hlinkClick r:id="rId2"/>
              </a:rPr>
              <a:t>Question</a:t>
            </a:r>
            <a:r>
              <a:rPr lang="en-US" dirty="0" smtClean="0"/>
              <a:t> (choose “Service Substitutions” from the Topic Inquiry menu) or by fax or mail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can submit </a:t>
            </a:r>
            <a:r>
              <a:rPr lang="en-US" dirty="0"/>
              <a:t>an attachment </a:t>
            </a:r>
            <a:r>
              <a:rPr lang="en-US" dirty="0" smtClean="0"/>
              <a:t>using </a:t>
            </a:r>
            <a:r>
              <a:rPr lang="en-US" dirty="0">
                <a:hlinkClick r:id="rId2"/>
              </a:rPr>
              <a:t>Submit a Question</a:t>
            </a:r>
            <a:r>
              <a:rPr lang="en-US" dirty="0"/>
              <a:t> </a:t>
            </a:r>
            <a:r>
              <a:rPr lang="en-US" dirty="0" smtClean="0"/>
              <a:t>if you need more </a:t>
            </a:r>
            <a:r>
              <a:rPr lang="en-US" dirty="0"/>
              <a:t>space to provide all necessary </a:t>
            </a:r>
            <a:r>
              <a:rPr lang="en-US" dirty="0" smtClean="0"/>
              <a:t>information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DEADLINE:</a:t>
            </a:r>
            <a:r>
              <a:rPr lang="en-US" dirty="0" smtClean="0"/>
              <a:t> Request must be received </a:t>
            </a:r>
            <a:r>
              <a:rPr lang="en-US" dirty="0"/>
              <a:t>or postmarked by the last day to receive </a:t>
            </a:r>
            <a:r>
              <a:rPr lang="en-US" dirty="0" smtClean="0"/>
              <a:t>services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Submitting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Substitutions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dirty="0"/>
              <a:t>list of specific information to include can be found in the </a:t>
            </a:r>
            <a:r>
              <a:rPr lang="en-US" dirty="0" smtClean="0">
                <a:hlinkClick r:id="rId2"/>
              </a:rPr>
              <a:t>Service Substitutions</a:t>
            </a:r>
            <a:r>
              <a:rPr lang="en-US" dirty="0" smtClean="0"/>
              <a:t> </a:t>
            </a:r>
            <a:r>
              <a:rPr lang="en-US" dirty="0"/>
              <a:t>document on the USAC website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 “From” and “To” list, i.e., a list of the products and services originally approved and a similar list of the products and services now desired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An explanation of any reduction in cost (USAC will reduce the funding commitment if the cost of the new products and services is lower than the original)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Substitutions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05000"/>
            <a:ext cx="8229600" cy="43434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Statements that: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substituted </a:t>
            </a:r>
            <a:r>
              <a:rPr lang="en-US" dirty="0"/>
              <a:t>products or services have the same functionality as that contained in the original </a:t>
            </a:r>
            <a:r>
              <a:rPr lang="en-US" dirty="0" smtClean="0"/>
              <a:t>proposal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substitution does not </a:t>
            </a:r>
            <a:r>
              <a:rPr lang="en-US" dirty="0" smtClean="0"/>
              <a:t>violate </a:t>
            </a:r>
            <a:r>
              <a:rPr lang="en-US" dirty="0"/>
              <a:t>any contract provisions or state or local procurement </a:t>
            </a:r>
            <a:r>
              <a:rPr lang="en-US" dirty="0" smtClean="0"/>
              <a:t>laws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/>
              <a:t>substitution does not result in an increase in the percentage of ineligible services or </a:t>
            </a:r>
            <a:r>
              <a:rPr lang="en-US" dirty="0" smtClean="0"/>
              <a:t>functions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requested change is </a:t>
            </a:r>
            <a:r>
              <a:rPr lang="en-US" dirty="0" smtClean="0"/>
              <a:t>within </a:t>
            </a:r>
            <a:r>
              <a:rPr lang="en-US" dirty="0"/>
              <a:t>the scope of </a:t>
            </a:r>
            <a:r>
              <a:rPr lang="en-US" dirty="0" smtClean="0"/>
              <a:t>and consistent with the </a:t>
            </a:r>
            <a:r>
              <a:rPr lang="en-US" dirty="0"/>
              <a:t>establishing </a:t>
            </a:r>
            <a:r>
              <a:rPr lang="en-US" dirty="0" smtClean="0"/>
              <a:t>FCC </a:t>
            </a:r>
            <a:r>
              <a:rPr lang="en-US" dirty="0"/>
              <a:t>Form </a:t>
            </a:r>
            <a:r>
              <a:rPr lang="en-US" dirty="0" smtClean="0"/>
              <a:t>470 and any RFPs issued for the original services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Substitutions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18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 indent="-347472">
              <a:spcAft>
                <a:spcPts val="600"/>
              </a:spcAft>
            </a:pPr>
            <a:r>
              <a:rPr lang="en-US" sz="2800" dirty="0" smtClean="0"/>
              <a:t>Ministerial and clerical errors</a:t>
            </a:r>
          </a:p>
          <a:p>
            <a:pPr indent="-347472">
              <a:spcAft>
                <a:spcPts val="600"/>
              </a:spcAft>
            </a:pPr>
            <a:r>
              <a:rPr lang="en-US" sz="2800" dirty="0" smtClean="0"/>
              <a:t>SPIN changes</a:t>
            </a:r>
          </a:p>
          <a:p>
            <a:pPr indent="-347472">
              <a:spcAft>
                <a:spcPts val="600"/>
              </a:spcAft>
            </a:pPr>
            <a:r>
              <a:rPr lang="en-US" sz="2800" dirty="0" smtClean="0"/>
              <a:t>Service substitutions</a:t>
            </a:r>
          </a:p>
          <a:p>
            <a:pPr indent="-347472">
              <a:spcAft>
                <a:spcPts val="600"/>
              </a:spcAft>
            </a:pPr>
            <a:r>
              <a:rPr lang="en-US" sz="2800" dirty="0" smtClean="0"/>
              <a:t>Invoice deadline extensions</a:t>
            </a:r>
          </a:p>
          <a:p>
            <a:pPr indent="-347472">
              <a:spcAft>
                <a:spcPts val="600"/>
              </a:spcAft>
            </a:pPr>
            <a:r>
              <a:rPr lang="en-US" sz="2800" dirty="0" smtClean="0"/>
              <a:t>Service delivery deadline extensions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Changes and Corrections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Applicants and service providers can request an extension of the deadline to file invoices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FCC Form 472 (BEAR Form)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FCC Form 474 (SPI Form)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After the invoice deadline has passed, an extension request must be filed with and granted by USAC before an invoice can be processed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More than one extension can be granted for an FRN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nvoice deadline extension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Invoice Deadline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Submit </a:t>
            </a:r>
            <a:r>
              <a:rPr lang="en-US" dirty="0"/>
              <a:t>your request through </a:t>
            </a:r>
            <a:r>
              <a:rPr lang="en-US" dirty="0">
                <a:hlinkClick r:id="rId2"/>
              </a:rPr>
              <a:t>Submit a Question</a:t>
            </a:r>
            <a:r>
              <a:rPr lang="en-US" dirty="0"/>
              <a:t> (choose </a:t>
            </a:r>
            <a:r>
              <a:rPr lang="en-US" dirty="0" smtClean="0"/>
              <a:t>“Invoice Deadline Extension Request” </a:t>
            </a:r>
            <a:r>
              <a:rPr lang="en-US" dirty="0"/>
              <a:t>from the Topic Inquiry menu) or by fax or </a:t>
            </a:r>
            <a:r>
              <a:rPr lang="en-US" dirty="0" smtClean="0"/>
              <a:t>mail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applicant or the service provider can prepare and submit a request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DEADLINE: </a:t>
            </a:r>
            <a:r>
              <a:rPr lang="en-US" dirty="0"/>
              <a:t>R</a:t>
            </a:r>
            <a:r>
              <a:rPr lang="en-US" dirty="0" smtClean="0"/>
              <a:t>equests should be received or postmarked no </a:t>
            </a:r>
            <a:r>
              <a:rPr lang="en-US" dirty="0"/>
              <a:t>later than 120 days after the last day to invoice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Requests submitted after this date should include </a:t>
            </a:r>
            <a:r>
              <a:rPr lang="en-US" dirty="0"/>
              <a:t>a </a:t>
            </a:r>
            <a:r>
              <a:rPr lang="en-US" dirty="0" smtClean="0"/>
              <a:t>detailed </a:t>
            </a:r>
            <a:r>
              <a:rPr lang="en-US" dirty="0"/>
              <a:t>explanation of the reason for the delay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Submitting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Invoice Deadline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13716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 list of specific information to include can be found in the </a:t>
            </a:r>
            <a:r>
              <a:rPr lang="en-US" dirty="0" smtClean="0">
                <a:hlinkClick r:id="rId2"/>
              </a:rPr>
              <a:t>Invoice Extensions</a:t>
            </a:r>
            <a:r>
              <a:rPr lang="en-US" dirty="0" smtClean="0"/>
              <a:t> </a:t>
            </a:r>
            <a:r>
              <a:rPr lang="en-US" dirty="0"/>
              <a:t>document on the USAC website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Provide the reason and an explanation for the request: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Invoice Deadline Extensions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 Placeholder 15"/>
          <p:cNvSpPr txBox="1">
            <a:spLocks/>
          </p:cNvSpPr>
          <p:nvPr/>
        </p:nvSpPr>
        <p:spPr>
          <a:xfrm>
            <a:off x="609600" y="3810000"/>
            <a:ext cx="4114800" cy="2590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</p:txBody>
      </p:sp>
      <p:sp>
        <p:nvSpPr>
          <p:cNvPr id="7" name="Text Placeholder 15"/>
          <p:cNvSpPr txBox="1">
            <a:spLocks/>
          </p:cNvSpPr>
          <p:nvPr/>
        </p:nvSpPr>
        <p:spPr>
          <a:xfrm>
            <a:off x="762000" y="3962400"/>
            <a:ext cx="4114800" cy="2590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</p:txBody>
      </p:sp>
      <p:sp>
        <p:nvSpPr>
          <p:cNvPr id="8" name="Text Placeholder 15"/>
          <p:cNvSpPr txBox="1">
            <a:spLocks/>
          </p:cNvSpPr>
          <p:nvPr/>
        </p:nvSpPr>
        <p:spPr>
          <a:xfrm>
            <a:off x="914400" y="4114800"/>
            <a:ext cx="4114800" cy="2590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685800" y="3657600"/>
            <a:ext cx="4114800" cy="2438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Authorized service provider changes </a:t>
            </a:r>
          </a:p>
          <a:p>
            <a:r>
              <a:rPr lang="en-US" sz="2000" dirty="0"/>
              <a:t>Authorized service substitutions </a:t>
            </a:r>
          </a:p>
          <a:p>
            <a:r>
              <a:rPr lang="en-US" sz="2000" dirty="0"/>
              <a:t>No timely USAC </a:t>
            </a:r>
            <a:r>
              <a:rPr lang="en-US" sz="2000" dirty="0" smtClean="0"/>
              <a:t>notice</a:t>
            </a:r>
          </a:p>
          <a:p>
            <a:r>
              <a:rPr lang="en-US" sz="2000" dirty="0" smtClean="0"/>
              <a:t>USAC </a:t>
            </a:r>
            <a:r>
              <a:rPr lang="en-US" sz="2000" dirty="0"/>
              <a:t>errors </a:t>
            </a:r>
            <a:r>
              <a:rPr lang="en-US" sz="2000" dirty="0" smtClean="0"/>
              <a:t>that result in </a:t>
            </a:r>
            <a:r>
              <a:rPr lang="en-US" sz="2000" dirty="0"/>
              <a:t>a late invoice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4800600" y="3657600"/>
            <a:ext cx="4114800" cy="2438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Documentation requirements that necessitate third-party </a:t>
            </a:r>
            <a:r>
              <a:rPr lang="en-US" sz="2000" dirty="0" smtClean="0"/>
              <a:t>contact</a:t>
            </a:r>
          </a:p>
          <a:p>
            <a:r>
              <a:rPr lang="en-US" sz="2000" dirty="0" smtClean="0"/>
              <a:t>Natural </a:t>
            </a:r>
            <a:r>
              <a:rPr lang="en-US" sz="2000" dirty="0"/>
              <a:t>or man-made </a:t>
            </a:r>
            <a:r>
              <a:rPr lang="en-US" sz="2000" dirty="0" smtClean="0"/>
              <a:t>disasters</a:t>
            </a:r>
            <a:endParaRPr lang="en-US" sz="2000" dirty="0"/>
          </a:p>
          <a:p>
            <a:r>
              <a:rPr lang="en-US" sz="2000" dirty="0"/>
              <a:t>"Good Samaritan" BEAR Forms </a:t>
            </a:r>
          </a:p>
          <a:p>
            <a:r>
              <a:rPr lang="en-US" sz="2000" dirty="0"/>
              <a:t>Circumstances beyond the service provider's control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In general, service providers have until September 30 following the close of a funding year to deliver and install non-recurring services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Some extensions of this deadline can occur automatically (see next slide)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</a:t>
            </a:r>
            <a:r>
              <a:rPr lang="en-US" dirty="0" smtClean="0"/>
              <a:t>thers must be requested by either the applicant or the service provider due to specific circumstances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deadline extension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2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One-year extensions occur automatically (and need not be requested) if USAC issues one of the following on or after March 1: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Funding Commitment Decision Letter (FCDL)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Operational SPIN change approval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Service substitution approval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You should follow up with USAC if you believe you should have received an extension but you do not see the extended date on the </a:t>
            </a:r>
            <a:r>
              <a:rPr lang="en-US" dirty="0" smtClean="0">
                <a:hlinkClick r:id="rId2"/>
              </a:rPr>
              <a:t>FRN Extension Table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 requests (continued)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4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81200"/>
            <a:ext cx="8229600" cy="42672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E</a:t>
            </a:r>
            <a:r>
              <a:rPr lang="en-US" dirty="0" smtClean="0"/>
              <a:t>xtensions can be requested if the service provider: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W</a:t>
            </a:r>
            <a:r>
              <a:rPr lang="en-US" dirty="0" smtClean="0"/>
              <a:t>as unable to complete delivery and installation for reasons beyond the service provider’s control</a:t>
            </a:r>
          </a:p>
          <a:p>
            <a:pPr marL="0" lvl="1" indent="0">
              <a:spcAft>
                <a:spcPts val="600"/>
              </a:spcAft>
              <a:buNone/>
              <a:tabLst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or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Was unwilling to complete delivery and installation after USAC withheld payment for those services on a properly submitted invoice for more than 60 days after submission of the invoice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 requests (continued)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81200"/>
            <a:ext cx="8229600" cy="42672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Submit your request through </a:t>
            </a:r>
            <a:r>
              <a:rPr lang="en-US" dirty="0">
                <a:hlinkClick r:id="rId2"/>
              </a:rPr>
              <a:t>Submit a Question</a:t>
            </a:r>
            <a:r>
              <a:rPr lang="en-US" dirty="0"/>
              <a:t> (choose “Invoice </a:t>
            </a:r>
            <a:r>
              <a:rPr lang="en-US" dirty="0" smtClean="0"/>
              <a:t>Implementation Extension Request</a:t>
            </a:r>
            <a:r>
              <a:rPr lang="en-US" dirty="0"/>
              <a:t>” from the Topic Inquiry menu) or by fax or </a:t>
            </a:r>
            <a:r>
              <a:rPr lang="en-US" dirty="0" smtClean="0"/>
              <a:t>mail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applicant or the service provider can prepare and submit a request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DEADLINE: </a:t>
            </a:r>
            <a:r>
              <a:rPr lang="en-US" dirty="0"/>
              <a:t>R</a:t>
            </a:r>
            <a:r>
              <a:rPr lang="en-US" dirty="0" smtClean="0"/>
              <a:t>equests </a:t>
            </a:r>
            <a:r>
              <a:rPr lang="en-US" dirty="0"/>
              <a:t>MUST BE received or postmarked on or before the last date to receive </a:t>
            </a:r>
            <a:r>
              <a:rPr lang="en-US" dirty="0" smtClean="0"/>
              <a:t>service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USAC </a:t>
            </a:r>
            <a:r>
              <a:rPr lang="en-US" dirty="0"/>
              <a:t>cannot process </a:t>
            </a:r>
            <a:r>
              <a:rPr lang="en-US" dirty="0" smtClean="0"/>
              <a:t>late requests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FCC Form 500 CANNOT be used to extend the service delivery deadline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Submitting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81200"/>
            <a:ext cx="8229600" cy="42672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 list of specific information to include can be found in the </a:t>
            </a:r>
            <a:r>
              <a:rPr lang="en-US" dirty="0" smtClean="0">
                <a:hlinkClick r:id="rId2"/>
              </a:rPr>
              <a:t>Service Delivery</a:t>
            </a:r>
            <a:r>
              <a:rPr lang="en-US" dirty="0" smtClean="0"/>
              <a:t> </a:t>
            </a:r>
            <a:r>
              <a:rPr lang="en-US" dirty="0"/>
              <a:t>document on the USAC </a:t>
            </a:r>
            <a:r>
              <a:rPr lang="en-US" dirty="0" smtClean="0"/>
              <a:t>website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applicant or service provider must provide documentation or other support for either the service provider’s inability or unwillingness to complete delivery and installation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Delivery Extensions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Questions?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indent="-347472">
              <a:spcAft>
                <a:spcPts val="600"/>
              </a:spcAft>
            </a:pPr>
            <a:r>
              <a:rPr lang="en-US" sz="2450" dirty="0" smtClean="0"/>
              <a:t>Provide contact information in case we have questions</a:t>
            </a:r>
          </a:p>
          <a:p>
            <a:pPr indent="-347472">
              <a:spcAft>
                <a:spcPts val="600"/>
              </a:spcAft>
            </a:pPr>
            <a:r>
              <a:rPr lang="en-US" sz="2450" dirty="0" smtClean="0"/>
              <a:t>Use the appropriate document(s) on the USAC website as a guide when preparing your request, and include all pertinent information noted in the document(s)</a:t>
            </a:r>
          </a:p>
          <a:p>
            <a:pPr indent="-347472">
              <a:spcAft>
                <a:spcPts val="600"/>
              </a:spcAft>
            </a:pPr>
            <a:r>
              <a:rPr lang="en-US" sz="2450" dirty="0" smtClean="0"/>
              <a:t>Include evidence of your authorization, for example:</a:t>
            </a:r>
          </a:p>
          <a:p>
            <a:pPr lvl="1" indent="-347472">
              <a:spcAft>
                <a:spcPts val="600"/>
              </a:spcAft>
            </a:pPr>
            <a:r>
              <a:rPr lang="en-US" sz="2450" dirty="0" smtClean="0"/>
              <a:t>Be the contact person or authorized person on the form</a:t>
            </a:r>
          </a:p>
          <a:p>
            <a:pPr lvl="1" indent="-347472">
              <a:spcAft>
                <a:spcPts val="600"/>
              </a:spcAft>
            </a:pPr>
            <a:r>
              <a:rPr lang="en-US" sz="2450" dirty="0" smtClean="0"/>
              <a:t>Email your request from your entity’s domain name</a:t>
            </a:r>
          </a:p>
          <a:p>
            <a:pPr lvl="1" indent="-347472">
              <a:spcAft>
                <a:spcPts val="600"/>
              </a:spcAft>
            </a:pPr>
            <a:r>
              <a:rPr lang="en-US" sz="2450" dirty="0" smtClean="0"/>
              <a:t>Provide a consultant letter of agency or similar document</a:t>
            </a:r>
          </a:p>
          <a:p>
            <a:pPr indent="-347472">
              <a:spcAft>
                <a:spcPts val="600"/>
              </a:spcAft>
            </a:pPr>
            <a:r>
              <a:rPr lang="en-US" sz="2450" dirty="0" smtClean="0"/>
              <a:t>Submit your request before the deadline</a:t>
            </a:r>
          </a:p>
          <a:p>
            <a:pPr lvl="1" indent="-347472">
              <a:spcAft>
                <a:spcPts val="600"/>
              </a:spcAft>
            </a:pPr>
            <a:endParaRPr lang="en-US" sz="245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Changes and Corrections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8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M&amp;C errors “include </a:t>
            </a:r>
            <a:r>
              <a:rPr lang="en-US" dirty="0"/>
              <a:t>only the kinds of errors that a typist might make when entering data from one list to another, such as mistyping a number, using the wrong name or phone number, failing to enter an item from the source list onto the application, or making an arithmetic error</a:t>
            </a:r>
            <a:r>
              <a:rPr lang="en-US" dirty="0" smtClean="0"/>
              <a:t>.”(Order </a:t>
            </a:r>
            <a:r>
              <a:rPr lang="en-US" dirty="0" smtClean="0">
                <a:hlinkClick r:id="rId2"/>
              </a:rPr>
              <a:t>FCC 11-60</a:t>
            </a:r>
            <a:r>
              <a:rPr lang="en-US" dirty="0" smtClean="0"/>
              <a:t>, released April 14, 2011)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Examples of allowable and non-allowable errors can be found in the Ann Arbor Order (</a:t>
            </a:r>
            <a:r>
              <a:rPr lang="en-US" dirty="0" smtClean="0">
                <a:hlinkClick r:id="rId3"/>
              </a:rPr>
              <a:t>DA 10-2354</a:t>
            </a:r>
            <a:r>
              <a:rPr lang="en-US" dirty="0" smtClean="0"/>
              <a:t>, released December 16, 2010) and in the </a:t>
            </a:r>
            <a:r>
              <a:rPr lang="en-US" dirty="0" smtClean="0">
                <a:hlinkClick r:id="rId4"/>
              </a:rPr>
              <a:t>Ministerial &amp; Clerical Errors</a:t>
            </a:r>
            <a:r>
              <a:rPr lang="en-US" dirty="0" smtClean="0"/>
              <a:t> web page on the USAC website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Ministerial and clerical (M&amp;C) errors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Ministerial and Clerical Errors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Submit M&amp;C corrections to an FCC Form 470 using the process described in the Receipt Notification Letter (RNL) by email, fax, or online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NOTE: There are only a few allowable corrections to FCC Forms 470, as changes to some fields could affect the competitive bidding process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 For example, if you add a category of service </a:t>
            </a:r>
            <a:r>
              <a:rPr lang="en-US" dirty="0"/>
              <a:t>or make a significant change to the scope of a </a:t>
            </a:r>
            <a:r>
              <a:rPr lang="en-US" dirty="0" smtClean="0"/>
              <a:t>project, then your revised FCC Form 470 will be posted as a new form.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Submitting corrections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Ministerial and Clerical Errors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Submit M&amp;C corrections to an FCC Form 471 using the process described in the Receipt Acknowledgment Letter (RAL) by email, fax, or online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M&amp;C corrections can also be made during the PIA review process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Remember that PIA reviewers can identify some – but not all – potential M&amp;C errors</a:t>
            </a:r>
            <a:endParaRPr lang="en-US" sz="12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1200" dirty="0"/>
          </a:p>
          <a:p>
            <a:pPr marL="0" lvl="1" indent="0">
              <a:spcAft>
                <a:spcPts val="600"/>
              </a:spcAft>
              <a:buNone/>
            </a:pPr>
            <a:r>
              <a:rPr lang="en-US" sz="2400" dirty="0" smtClean="0"/>
              <a:t>NOTE: RAL corrections will be made to the version of the FCC Form 471 displayed on the USAC website as the “Current” 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Submitting corrections (continued)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Ministerial and Clerical Errors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If the information to be corrected does not appear </a:t>
            </a:r>
            <a:r>
              <a:rPr lang="en-US" dirty="0"/>
              <a:t>o</a:t>
            </a:r>
            <a:r>
              <a:rPr lang="en-US" dirty="0" smtClean="0"/>
              <a:t>n the RAL, include a printout of the information with corrections (e.g., an annotated Block 4 worksheet) or a separate page that provides the corrected information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Supplemental documentation, ideally dated on or before the FCC Form 471 certification date, that establishes that the error was truly an M&amp;C error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Note, you cannot “correct” a Block 4 worksheet simply to remove lower-discount entities after the Priority 2 funding threshold is set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Don’t forget to include 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Ministerial &amp; Clerical Errors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M&amp;C corrections must be received or postmarked before the FCDL is issued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Corrections after this date must be addressed through the appeals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DEADLINE: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Ministerial &amp; Clerical Errors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4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SPIN change requests are filed to change the Service Provider Identification Number (SPIN) associated with a particular Funding Request Number (FRN)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 corrective SPIN change request (pre- or post-commitment) </a:t>
            </a:r>
            <a:r>
              <a:rPr lang="en-US" dirty="0"/>
              <a:t>–</a:t>
            </a:r>
            <a:r>
              <a:rPr lang="en-US" dirty="0" smtClean="0"/>
              <a:t> fixes a data entry error, reflects a merger or acquisition, or corrects information that was not a result of an applicant action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An operational SPIN change request (post-commitment only) </a:t>
            </a:r>
            <a:r>
              <a:rPr lang="en-US" dirty="0"/>
              <a:t>–</a:t>
            </a:r>
            <a:r>
              <a:rPr lang="en-US" dirty="0" smtClean="0"/>
              <a:t> changes the actual service provider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 requests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SPIN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5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icky xmlns="6dd97b33-aba7-4b7a-8530-76b27dec7283">false</Sticky>
    <Share xmlns="6dd97b33-aba7-4b7a-8530-76b27dec7283">false</Share>
    <Dept_Hidden xmlns="6e3d0f97-b399-4212-93f2-28e795c0586f">General Counsel</Dept_Hidde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d Doc" ma:contentTypeID="0x010100FCF7CCC3498C2246B96E8299F6001594010082F12E2AB5841D4DB52B628DA5F89880" ma:contentTypeVersion="6" ma:contentTypeDescription="Top-level content type; includes Share and Sticky site columns." ma:contentTypeScope="" ma:versionID="dc219c1b51cfb3a0c22c8beac3d0ff48">
  <xsd:schema xmlns:xsd="http://www.w3.org/2001/XMLSchema" xmlns:p="http://schemas.microsoft.com/office/2006/metadata/properties" xmlns:ns2="6dd97b33-aba7-4b7a-8530-76b27dec7283" xmlns:ns3="6e3d0f97-b399-4212-93f2-28e795c0586f" targetNamespace="http://schemas.microsoft.com/office/2006/metadata/properties" ma:root="true" ma:fieldsID="d228e882e414a962d4ce232911e91386" ns2:_="" ns3:_="">
    <xsd:import namespace="6dd97b33-aba7-4b7a-8530-76b27dec7283"/>
    <xsd:import namespace="6e3d0f97-b399-4212-93f2-28e795c0586f"/>
    <xsd:element name="properties">
      <xsd:complexType>
        <xsd:sequence>
          <xsd:element name="documentManagement">
            <xsd:complexType>
              <xsd:all>
                <xsd:element ref="ns2:Share" minOccurs="0"/>
                <xsd:element ref="ns2:Sticky" minOccurs="0"/>
                <xsd:element ref="ns3:Dept_Hidd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hare" ma:index="8" nillable="true" ma:displayName="Share" ma:default="0" ma:description="Share this item on the USAC Intranet main site? (Items do NOT appear on the home page. Applies only to Department sites, not sub-sites).  PLEASE DO NOT ABUSE THIS OPTION!!" ma:internalName="Share">
      <xsd:simpleType>
        <xsd:restriction base="dms:Boolean"/>
      </xsd:simpleType>
    </xsd:element>
    <xsd:element name="Sticky" ma:index="9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6e3d0f97-b399-4212-93f2-28e795c0586f" elementFormDefault="qualified">
    <xsd:import namespace="http://schemas.microsoft.com/office/2006/documentManagement/types"/>
    <xsd:element name="Dept_Hidden" ma:index="10" nillable="true" ma:displayName="Dept_Hidden" ma:default="General Counsel" ma:internalName="Dept_Hid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A6031-AB2A-4A86-B0BA-DA4E7BC0600E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6e3d0f97-b399-4212-93f2-28e795c0586f"/>
    <ds:schemaRef ds:uri="6dd97b33-aba7-4b7a-8530-76b27dec728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5F220E3-9ED8-45DB-ADE1-D26FC3793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6e3d0f97-b399-4212-93f2-28e795c0586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6602</TotalTime>
  <Words>1793</Words>
  <Application>Microsoft Office PowerPoint</Application>
  <PresentationFormat>On-screen Show (4:3)</PresentationFormat>
  <Paragraphs>169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ajohnson</cp:lastModifiedBy>
  <cp:revision>196</cp:revision>
  <cp:lastPrinted>2012-09-18T14:11:22Z</cp:lastPrinted>
  <dcterms:created xsi:type="dcterms:W3CDTF">2010-07-28T13:31:07Z</dcterms:created>
  <dcterms:modified xsi:type="dcterms:W3CDTF">2012-09-28T17:19:14Z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0x01010075E9B38927DF7A41B6C9EA3CB0069252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  <property fmtid="{D5CDD505-2E9C-101B-9397-08002B2CF9AE}" pid="5" name="TemplateUrl">
    <vt:lpwstr/>
  </property>
  <property fmtid="{D5CDD505-2E9C-101B-9397-08002B2CF9AE}" pid="6" name="Order">
    <vt:r8>8600</vt:r8>
  </property>
  <property fmtid="{D5CDD505-2E9C-101B-9397-08002B2CF9AE}" pid="7" name="xd_ProgID">
    <vt:lpwstr/>
  </property>
  <property fmtid="{D5CDD505-2E9C-101B-9397-08002B2CF9AE}" pid="8" name="_CopySource">
    <vt:lpwstr>http://intranet/er/PublicDocuments/USAC Templates/PowerPoint Template.pptx</vt:lpwstr>
  </property>
</Properties>
</file>