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78" r:id="rId5"/>
    <p:sldId id="275" r:id="rId6"/>
    <p:sldId id="277" r:id="rId7"/>
    <p:sldId id="302" r:id="rId8"/>
    <p:sldId id="323" r:id="rId9"/>
    <p:sldId id="327" r:id="rId10"/>
    <p:sldId id="300" r:id="rId11"/>
    <p:sldId id="328" r:id="rId12"/>
    <p:sldId id="344" r:id="rId13"/>
    <p:sldId id="333" r:id="rId14"/>
    <p:sldId id="336" r:id="rId15"/>
    <p:sldId id="297" r:id="rId16"/>
    <p:sldId id="346" r:id="rId17"/>
    <p:sldId id="354" r:id="rId18"/>
    <p:sldId id="349" r:id="rId19"/>
    <p:sldId id="345" r:id="rId20"/>
    <p:sldId id="350" r:id="rId21"/>
    <p:sldId id="351" r:id="rId22"/>
    <p:sldId id="335" r:id="rId23"/>
    <p:sldId id="340" r:id="rId24"/>
    <p:sldId id="341" r:id="rId25"/>
    <p:sldId id="337" r:id="rId26"/>
    <p:sldId id="338" r:id="rId27"/>
    <p:sldId id="339" r:id="rId28"/>
    <p:sldId id="342" r:id="rId29"/>
    <p:sldId id="265" r:id="rId30"/>
    <p:sldId id="296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frelow" initials="laf" lastIdx="3" clrIdx="0"/>
  <p:cmAuthor id="1" name="csmith" initials="c" lastIdx="4" clrIdx="1"/>
  <p:cmAuthor id="2" name="wscott" initials="w" lastIdx="2" clrIdx="2"/>
  <p:cmAuthor id="3" name="vcomer" initials="v" lastIdx="6" clrIdx="3"/>
  <p:cmAuthor id="4" name="lfrelow" initials="l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6" autoAdjust="0"/>
    <p:restoredTop sz="94660"/>
  </p:normalViewPr>
  <p:slideViewPr>
    <p:cSldViewPr>
      <p:cViewPr>
        <p:scale>
          <a:sx n="90" d="100"/>
          <a:sy n="90" d="100"/>
        </p:scale>
        <p:origin x="-67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3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95A4D-DB9B-49FF-96DF-7F3C42281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57" tIns="46580" rIns="93157" bIns="465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57" tIns="46580" rIns="93157" bIns="46580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9/28/2012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80" rIns="93157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7" tIns="46580" rIns="93157" bIns="465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7" tIns="46580" rIns="93157" bIns="465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7" tIns="46580" rIns="93157" bIns="46580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57200" y="6419850"/>
            <a:ext cx="8305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1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4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8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9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Audit Readiness</a:t>
            </a:r>
            <a:r>
              <a:rPr lang="en-US" sz="1200" b="0" baseline="0" dirty="0" smtClean="0">
                <a:solidFill>
                  <a:schemeClr val="tx1"/>
                </a:solidFill>
                <a:latin typeface="Calibri" pitchFamily="34" charset="0"/>
              </a:rPr>
              <a:t> &amp; Success </a:t>
            </a: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  2012 Schools and Libraries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  Fall Applicant Trainings			</a:t>
            </a:r>
            <a:fld id="{5504D366-70BB-4281-877F-98115B96D27B}" type="slidenum">
              <a:rPr lang="en-US" sz="1200" baseline="0" smtClean="0">
                <a:solidFill>
                  <a:schemeClr val="tx1"/>
                </a:solidFill>
                <a:latin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0"/>
            <a:ext cx="1981199" cy="952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  <p:sldLayoutId id="2147483649" r:id="rId4"/>
    <p:sldLayoutId id="2147483654" r:id="rId5"/>
    <p:sldLayoutId id="2147483652" r:id="rId6"/>
    <p:sldLayoutId id="2147483653" r:id="rId7"/>
    <p:sldLayoutId id="2147483656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_res/documents/sl/pdf/audit/SL-Documents.pdf" TargetMode="External"/><Relationship Id="rId2" Type="http://schemas.openxmlformats.org/officeDocument/2006/relationships/hyperlink" Target="http://www.usac.org/_res/documents/sl/pdf/audit/Audit-PDF.pdf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auditinquiry@usac.org" TargetMode="External"/><Relationship Id="rId2" Type="http://schemas.openxmlformats.org/officeDocument/2006/relationships/hyperlink" Target="mailto:PQA@usac.org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4400" dirty="0"/>
          </a:p>
          <a:p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Fall 2012 Applicant Trainings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E-rate </a:t>
            </a:r>
            <a:r>
              <a:rPr lang="en-US" dirty="0"/>
              <a:t>Program</a:t>
            </a:r>
          </a:p>
          <a:p>
            <a:r>
              <a:rPr lang="en-US" sz="5400" b="1" dirty="0" smtClean="0"/>
              <a:t>Audit Readiness &amp; Success</a:t>
            </a:r>
          </a:p>
        </p:txBody>
      </p:sp>
    </p:spTree>
    <p:extLst>
      <p:ext uri="{BB962C8B-B14F-4D97-AF65-F5344CB8AC3E}">
        <p14:creationId xmlns:p14="http://schemas.microsoft.com/office/powerpoint/2010/main" val="13619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743200"/>
            <a:ext cx="7772400" cy="762000"/>
          </a:xfrm>
        </p:spPr>
        <p:txBody>
          <a:bodyPr/>
          <a:lstStyle/>
          <a:p>
            <a:r>
              <a:rPr lang="en-US" dirty="0" smtClean="0"/>
              <a:t>Audit Readiness &amp; Success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9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r>
              <a:rPr lang="en-US" dirty="0" smtClean="0"/>
              <a:t>USAC prepared documentation checklists for applicants and service providers to use when preparing for an audit or PQA review.  These lists are located on USAC’s website as </a:t>
            </a:r>
            <a:r>
              <a:rPr lang="en-US" dirty="0" smtClean="0">
                <a:hlinkClick r:id="rId2"/>
              </a:rPr>
              <a:t>BCAP Checklist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PQA Checklist</a:t>
            </a:r>
            <a:endParaRPr lang="en-US" dirty="0" smtClean="0"/>
          </a:p>
          <a:p>
            <a:r>
              <a:rPr lang="en-US" dirty="0" smtClean="0"/>
              <a:t>Documentation must be retained for</a:t>
            </a:r>
            <a:r>
              <a:rPr lang="en-US" dirty="0" smtClean="0">
                <a:solidFill>
                  <a:srgbClr val="FF0000"/>
                </a:solidFill>
              </a:rPr>
              <a:t> 5 </a:t>
            </a:r>
            <a:r>
              <a:rPr lang="en-US" dirty="0">
                <a:solidFill>
                  <a:srgbClr val="FF0000"/>
                </a:solidFill>
              </a:rPr>
              <a:t>years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last date </a:t>
            </a:r>
            <a:r>
              <a:rPr lang="en-US" dirty="0" smtClean="0">
                <a:solidFill>
                  <a:srgbClr val="0070C0"/>
                </a:solidFill>
              </a:rPr>
              <a:t>service delivery </a:t>
            </a:r>
            <a:r>
              <a:rPr lang="en-US" dirty="0" smtClean="0"/>
              <a:t>and can be in </a:t>
            </a:r>
            <a:r>
              <a:rPr lang="en-US" dirty="0"/>
              <a:t>electronic format or paper</a:t>
            </a:r>
          </a:p>
          <a:p>
            <a:r>
              <a:rPr lang="en-US" dirty="0" smtClean="0"/>
              <a:t>Applicants </a:t>
            </a:r>
            <a:r>
              <a:rPr lang="en-US" dirty="0"/>
              <a:t>&amp; service providers must retain </a:t>
            </a:r>
            <a:r>
              <a:rPr lang="en-US" dirty="0">
                <a:solidFill>
                  <a:srgbClr val="0070C0"/>
                </a:solidFill>
              </a:rPr>
              <a:t>ALL</a:t>
            </a:r>
            <a:r>
              <a:rPr lang="en-US" dirty="0"/>
              <a:t> documentation that shows compliance with all FCC </a:t>
            </a:r>
            <a:r>
              <a:rPr lang="en-US" dirty="0" smtClean="0"/>
              <a:t>rules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219200"/>
            <a:ext cx="8229600" cy="609600"/>
          </a:xfrm>
        </p:spPr>
        <p:txBody>
          <a:bodyPr/>
          <a:lstStyle/>
          <a:p>
            <a:r>
              <a:rPr lang="en-US" dirty="0" smtClean="0"/>
              <a:t>Retain, Retain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/>
              <a:t>Any document from a </a:t>
            </a:r>
            <a:r>
              <a:rPr lang="en-US" b="1" i="1" dirty="0">
                <a:solidFill>
                  <a:srgbClr val="0070C0"/>
                </a:solidFill>
              </a:rPr>
              <a:t>prior year</a:t>
            </a:r>
            <a:r>
              <a:rPr lang="en-US" i="1" dirty="0"/>
              <a:t> </a:t>
            </a:r>
            <a:r>
              <a:rPr lang="en-US" dirty="0"/>
              <a:t>that supports current </a:t>
            </a:r>
            <a:r>
              <a:rPr lang="en-US" dirty="0" smtClean="0"/>
              <a:t>year activities must </a:t>
            </a:r>
            <a:r>
              <a:rPr lang="en-US" dirty="0"/>
              <a:t>be </a:t>
            </a:r>
            <a:r>
              <a:rPr lang="en-US" dirty="0" smtClean="0"/>
              <a:t>kept for a period of </a:t>
            </a:r>
            <a:r>
              <a:rPr lang="en-US" dirty="0"/>
              <a:t>5 years </a:t>
            </a:r>
            <a:r>
              <a:rPr lang="en-US" dirty="0" smtClean="0"/>
              <a:t>after the last day of </a:t>
            </a:r>
            <a:r>
              <a:rPr lang="en-US" smtClean="0"/>
              <a:t>service delivered</a:t>
            </a:r>
            <a:endParaRPr lang="en-US" dirty="0"/>
          </a:p>
          <a:p>
            <a:pPr lvl="1"/>
            <a:r>
              <a:rPr lang="en-US" sz="2400" dirty="0"/>
              <a:t>E.g., Contract from 2005, used to support FY </a:t>
            </a:r>
            <a:r>
              <a:rPr lang="en-US" sz="2400" dirty="0" smtClean="0"/>
              <a:t>2013 recurring </a:t>
            </a:r>
            <a:r>
              <a:rPr lang="en-US" sz="2400" dirty="0"/>
              <a:t>service FRNs, must be kept until at least </a:t>
            </a:r>
            <a:r>
              <a:rPr lang="en-US" sz="2400" dirty="0">
                <a:solidFill>
                  <a:srgbClr val="FF0000"/>
                </a:solidFill>
              </a:rPr>
              <a:t>June 30, </a:t>
            </a:r>
            <a:r>
              <a:rPr lang="en-US" sz="2400" dirty="0" smtClean="0">
                <a:solidFill>
                  <a:srgbClr val="FF0000"/>
                </a:solidFill>
              </a:rPr>
              <a:t>2019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066800"/>
            <a:ext cx="8229600" cy="609600"/>
          </a:xfrm>
        </p:spPr>
        <p:txBody>
          <a:bodyPr/>
          <a:lstStyle/>
          <a:p>
            <a:r>
              <a:rPr lang="en-US" dirty="0" smtClean="0"/>
              <a:t>Retain, Retain cont’d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2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1600200"/>
            <a:ext cx="8610600" cy="4648200"/>
          </a:xfrm>
        </p:spPr>
        <p:txBody>
          <a:bodyPr numCol="2"/>
          <a:lstStyle/>
          <a:p>
            <a:r>
              <a:rPr lang="en-US" sz="2000" dirty="0" smtClean="0"/>
              <a:t>Technology Plan (drafted &amp; approved)</a:t>
            </a:r>
          </a:p>
          <a:p>
            <a:r>
              <a:rPr lang="en-US" sz="2000" dirty="0" smtClean="0"/>
              <a:t>Technology Plan </a:t>
            </a:r>
            <a:r>
              <a:rPr lang="en-US" sz="2000" dirty="0"/>
              <a:t>A</a:t>
            </a:r>
            <a:r>
              <a:rPr lang="en-US" sz="2000" dirty="0" smtClean="0"/>
              <a:t>pproval Letter</a:t>
            </a:r>
          </a:p>
          <a:p>
            <a:r>
              <a:rPr lang="en-US" sz="2000" dirty="0" smtClean="0"/>
              <a:t>RFPs or similar documents</a:t>
            </a:r>
          </a:p>
          <a:p>
            <a:r>
              <a:rPr lang="en-US" sz="2000" dirty="0" smtClean="0"/>
              <a:t>All bid responses &amp; correspondence</a:t>
            </a:r>
          </a:p>
          <a:p>
            <a:r>
              <a:rPr lang="en-US" sz="2000" dirty="0" smtClean="0"/>
              <a:t>Bid evaluation (score sheets)</a:t>
            </a:r>
          </a:p>
          <a:p>
            <a:r>
              <a:rPr lang="en-US" sz="2000" dirty="0" smtClean="0"/>
              <a:t>Contracts, service agreements, addendums, etc.  </a:t>
            </a:r>
          </a:p>
          <a:p>
            <a:r>
              <a:rPr lang="en-US" sz="2000" dirty="0" smtClean="0"/>
              <a:t> Eligibility (school charter, accreditation)</a:t>
            </a:r>
          </a:p>
          <a:p>
            <a:r>
              <a:rPr lang="en-US" sz="2000" dirty="0" smtClean="0"/>
              <a:t>Consortium LOA</a:t>
            </a:r>
          </a:p>
          <a:p>
            <a:r>
              <a:rPr lang="en-US" sz="2000" dirty="0" smtClean="0"/>
              <a:t>Discount (NSLP, survey, direct cert.)</a:t>
            </a:r>
          </a:p>
          <a:p>
            <a:r>
              <a:rPr lang="en-US" sz="2000" dirty="0" smtClean="0"/>
              <a:t>Item 21 attachment</a:t>
            </a:r>
          </a:p>
          <a:p>
            <a:r>
              <a:rPr lang="en-US" sz="2000" dirty="0" smtClean="0"/>
              <a:t>Budget</a:t>
            </a:r>
          </a:p>
          <a:p>
            <a:r>
              <a:rPr lang="en-US" sz="2000" dirty="0" smtClean="0"/>
              <a:t>CIPA compliance documents</a:t>
            </a:r>
          </a:p>
          <a:p>
            <a:r>
              <a:rPr lang="en-US" sz="2000" dirty="0" smtClean="0"/>
              <a:t>Purchase requisitions, POs, Packing Slips, customer bills</a:t>
            </a:r>
          </a:p>
          <a:p>
            <a:r>
              <a:rPr lang="en-US" sz="2000" dirty="0" smtClean="0"/>
              <a:t>Delivery &amp; installation records</a:t>
            </a:r>
          </a:p>
          <a:p>
            <a:r>
              <a:rPr lang="en-US" sz="2000" dirty="0" smtClean="0"/>
              <a:t>Maintenance logs</a:t>
            </a:r>
          </a:p>
          <a:p>
            <a:r>
              <a:rPr lang="en-US" sz="2000" dirty="0" smtClean="0"/>
              <a:t>Inventory records </a:t>
            </a:r>
          </a:p>
          <a:p>
            <a:r>
              <a:rPr lang="en-US" sz="2000" dirty="0" smtClean="0"/>
              <a:t>Payments (canceled checks, credit card receipts, ACH transactions) 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066800"/>
            <a:ext cx="8229600" cy="609600"/>
          </a:xfrm>
        </p:spPr>
        <p:txBody>
          <a:bodyPr/>
          <a:lstStyle/>
          <a:p>
            <a:r>
              <a:rPr lang="en-US" dirty="0" smtClean="0"/>
              <a:t>Required Documents to Retain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1752600"/>
            <a:ext cx="8610600" cy="4495800"/>
          </a:xfrm>
        </p:spPr>
        <p:txBody>
          <a:bodyPr numCol="1"/>
          <a:lstStyle/>
          <a:p>
            <a:r>
              <a:rPr lang="en-US" sz="2800" dirty="0" smtClean="0"/>
              <a:t>USAC approved SPIN changes and/or service substitutions (request, supporting documentation, and approval</a:t>
            </a:r>
            <a:r>
              <a:rPr lang="en-US" sz="2800" dirty="0"/>
              <a:t>)</a:t>
            </a:r>
            <a:endParaRPr lang="en-US" sz="2800" dirty="0" smtClean="0"/>
          </a:p>
          <a:p>
            <a:r>
              <a:rPr lang="en-US" sz="2800" dirty="0" smtClean="0"/>
              <a:t>USAC approved invoice deadline extension, service delivery and service substitution (request, supporting documentation, and approval)</a:t>
            </a:r>
          </a:p>
          <a:p>
            <a:r>
              <a:rPr lang="en-US" sz="2800" dirty="0"/>
              <a:t>Retain </a:t>
            </a:r>
            <a:r>
              <a:rPr lang="en-US" sz="2800" dirty="0" smtClean="0"/>
              <a:t>documents used </a:t>
            </a:r>
            <a:r>
              <a:rPr lang="en-US" sz="2800" dirty="0"/>
              <a:t>to prepare the FCC </a:t>
            </a:r>
            <a:r>
              <a:rPr lang="en-US" sz="2800" dirty="0" smtClean="0"/>
              <a:t>Forms</a:t>
            </a:r>
          </a:p>
          <a:p>
            <a:r>
              <a:rPr lang="en-US" sz="2800" dirty="0" smtClean="0"/>
              <a:t>Retain FCC Forms and letters received from USAC (e.g., FCC Forms 470, 471, 486)</a:t>
            </a:r>
            <a:endParaRPr lang="en-US" sz="2800" dirty="0"/>
          </a:p>
          <a:p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066800"/>
            <a:ext cx="8229600" cy="609600"/>
          </a:xfrm>
        </p:spPr>
        <p:txBody>
          <a:bodyPr/>
          <a:lstStyle/>
          <a:p>
            <a:r>
              <a:rPr lang="en-US" dirty="0" smtClean="0"/>
              <a:t>Required Documents to Retain cont’d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1676400"/>
            <a:ext cx="8610600" cy="4572000"/>
          </a:xfrm>
        </p:spPr>
        <p:txBody>
          <a:bodyPr/>
          <a:lstStyle/>
          <a:p>
            <a:r>
              <a:rPr lang="en-US" sz="2200" dirty="0" smtClean="0"/>
              <a:t>Applicants have </a:t>
            </a:r>
            <a:r>
              <a:rPr lang="en-US" sz="2200" dirty="0" smtClean="0">
                <a:solidFill>
                  <a:srgbClr val="FF0000"/>
                </a:solidFill>
              </a:rPr>
              <a:t>2-3 weeks </a:t>
            </a:r>
            <a:r>
              <a:rPr lang="en-US" sz="2200" dirty="0" smtClean="0"/>
              <a:t>to a provide response to </a:t>
            </a:r>
            <a:r>
              <a:rPr lang="en-US" sz="2200" u="sng" dirty="0" smtClean="0"/>
              <a:t>BCAP announcement letter</a:t>
            </a:r>
          </a:p>
          <a:p>
            <a:r>
              <a:rPr lang="en-US" sz="2200" dirty="0" smtClean="0"/>
              <a:t>Applicants have </a:t>
            </a:r>
            <a:r>
              <a:rPr lang="en-US" sz="2200" dirty="0" smtClean="0">
                <a:solidFill>
                  <a:srgbClr val="FF0000"/>
                </a:solidFill>
              </a:rPr>
              <a:t>10 days </a:t>
            </a:r>
            <a:r>
              <a:rPr lang="en-US" sz="2200" dirty="0" smtClean="0"/>
              <a:t>to provide a response to </a:t>
            </a:r>
            <a:r>
              <a:rPr lang="en-US" sz="2200" u="sng" dirty="0" smtClean="0"/>
              <a:t>PQA notification </a:t>
            </a:r>
          </a:p>
          <a:p>
            <a:r>
              <a:rPr lang="en-US" b="1" dirty="0" smtClean="0"/>
              <a:t>TIPS:</a:t>
            </a:r>
          </a:p>
          <a:p>
            <a:pPr lvl="1"/>
            <a:r>
              <a:rPr lang="en-US" sz="2400" dirty="0" smtClean="0"/>
              <a:t>Always acknowledge receipt of letter/notification</a:t>
            </a:r>
          </a:p>
          <a:p>
            <a:pPr lvl="1"/>
            <a:r>
              <a:rPr lang="en-US" sz="2400" dirty="0" smtClean="0"/>
              <a:t>Inform USAC when your contact person or information changes</a:t>
            </a:r>
          </a:p>
          <a:p>
            <a:pPr lvl="1"/>
            <a:r>
              <a:rPr lang="en-US" sz="2400" dirty="0" smtClean="0"/>
              <a:t>Request a deadline extension, if you need more time to respond</a:t>
            </a:r>
          </a:p>
          <a:p>
            <a:pPr lvl="1"/>
            <a:r>
              <a:rPr lang="en-US" sz="2400" dirty="0" smtClean="0"/>
              <a:t>Provide complete responses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 smtClean="0"/>
              <a:t>Provide Timely Responses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dirty="0" smtClean="0"/>
              <a:t>Make sure </a:t>
            </a:r>
            <a:r>
              <a:rPr lang="en-US" sz="2400" dirty="0"/>
              <a:t>you are submitting the correct </a:t>
            </a:r>
            <a:r>
              <a:rPr lang="en-US" sz="2400" dirty="0" smtClean="0"/>
              <a:t>documentation, especially when a disbursement </a:t>
            </a:r>
            <a:r>
              <a:rPr lang="en-US" sz="2400" dirty="0"/>
              <a:t>selected for review </a:t>
            </a:r>
            <a:r>
              <a:rPr lang="en-US" sz="2400" dirty="0" smtClean="0"/>
              <a:t>is from the </a:t>
            </a:r>
            <a:r>
              <a:rPr lang="en-US" sz="2400" u="sng" dirty="0" smtClean="0">
                <a:solidFill>
                  <a:srgbClr val="0070C0"/>
                </a:solidFill>
              </a:rPr>
              <a:t>current year</a:t>
            </a:r>
            <a:r>
              <a:rPr lang="en-US" sz="2400" dirty="0" smtClean="0"/>
              <a:t>, and payment is for a </a:t>
            </a:r>
            <a:r>
              <a:rPr lang="en-US" sz="2400" u="sng" dirty="0">
                <a:solidFill>
                  <a:srgbClr val="0070C0"/>
                </a:solidFill>
              </a:rPr>
              <a:t>previous funding </a:t>
            </a:r>
            <a:r>
              <a:rPr lang="en-US" sz="2400" u="sng" dirty="0" smtClean="0">
                <a:solidFill>
                  <a:srgbClr val="0070C0"/>
                </a:solidFill>
              </a:rPr>
              <a:t>year</a:t>
            </a: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 When </a:t>
            </a:r>
            <a:r>
              <a:rPr lang="en-US" sz="2400" dirty="0"/>
              <a:t>corresponding by email, please be sure to have the full case ID </a:t>
            </a:r>
            <a:r>
              <a:rPr lang="en-US" sz="2400" dirty="0">
                <a:solidFill>
                  <a:srgbClr val="0070C0"/>
                </a:solidFill>
              </a:rPr>
              <a:t>(e.g. SL-2012-xx-Case-xxx) </a:t>
            </a:r>
            <a:r>
              <a:rPr lang="en-US" sz="2400" dirty="0"/>
              <a:t>on the </a:t>
            </a:r>
            <a:r>
              <a:rPr lang="en-US" sz="2400" u="sng" dirty="0">
                <a:solidFill>
                  <a:srgbClr val="0070C0"/>
                </a:solidFill>
              </a:rPr>
              <a:t>subject </a:t>
            </a:r>
            <a:r>
              <a:rPr lang="en-US" sz="2400" u="sng" dirty="0" smtClean="0">
                <a:solidFill>
                  <a:srgbClr val="0070C0"/>
                </a:solidFill>
              </a:rPr>
              <a:t>line</a:t>
            </a:r>
            <a:r>
              <a:rPr lang="en-US" sz="2400" dirty="0" smtClean="0"/>
              <a:t>  </a:t>
            </a:r>
          </a:p>
          <a:p>
            <a:r>
              <a:rPr lang="en-US" sz="2400" dirty="0" smtClean="0"/>
              <a:t>When </a:t>
            </a:r>
            <a:r>
              <a:rPr lang="en-US" sz="2400" dirty="0"/>
              <a:t>sending documents by fax, make sure the case ID is on the </a:t>
            </a:r>
            <a:r>
              <a:rPr lang="en-US" sz="2400" u="sng" dirty="0">
                <a:solidFill>
                  <a:srgbClr val="0070C0"/>
                </a:solidFill>
              </a:rPr>
              <a:t>cover </a:t>
            </a:r>
            <a:r>
              <a:rPr lang="en-US" sz="2400" u="sng" dirty="0" smtClean="0">
                <a:solidFill>
                  <a:srgbClr val="0070C0"/>
                </a:solidFill>
              </a:rPr>
              <a:t>page</a:t>
            </a: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/>
              <a:t>PQA processors are available by phone to assist participants with understanding and fulfilling program </a:t>
            </a:r>
            <a:r>
              <a:rPr lang="en-US" sz="2400" dirty="0" smtClean="0"/>
              <a:t>requirements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dirty="0" smtClean="0"/>
              <a:t>Responding to PQA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Document Retention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 smtClean="0"/>
              <a:t>Audit Readiness &amp; Success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Common Audit Findings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z="2400" dirty="0"/>
              <a:t>Missing </a:t>
            </a:r>
            <a:r>
              <a:rPr lang="en-US" sz="2400" dirty="0" smtClean="0"/>
              <a:t>documentation</a:t>
            </a:r>
            <a:endParaRPr lang="en-US" sz="2400" dirty="0"/>
          </a:p>
          <a:p>
            <a:r>
              <a:rPr lang="en-US" sz="2400" dirty="0" smtClean="0"/>
              <a:t>Invoice </a:t>
            </a:r>
            <a:r>
              <a:rPr lang="en-US" sz="2400" dirty="0"/>
              <a:t>errors </a:t>
            </a:r>
            <a:endParaRPr lang="en-US" sz="2400" dirty="0" smtClean="0"/>
          </a:p>
          <a:p>
            <a:pPr lvl="1"/>
            <a:r>
              <a:rPr lang="en-US" sz="2400" dirty="0" smtClean="0"/>
              <a:t>over billing, ineligible services, eligible services not approved in PIA review, billing before services delivered</a:t>
            </a:r>
          </a:p>
          <a:p>
            <a:r>
              <a:rPr lang="en-US" sz="2400" dirty="0" smtClean="0"/>
              <a:t>Services not delivered or installed</a:t>
            </a:r>
          </a:p>
          <a:p>
            <a:r>
              <a:rPr lang="en-US" sz="2400" dirty="0" smtClean="0"/>
              <a:t>Competitive bidding </a:t>
            </a:r>
            <a:r>
              <a:rPr lang="en-US" sz="2400" dirty="0"/>
              <a:t>v</a:t>
            </a:r>
            <a:r>
              <a:rPr lang="en-US" sz="2400" dirty="0" smtClean="0"/>
              <a:t>iolations</a:t>
            </a:r>
          </a:p>
          <a:p>
            <a:r>
              <a:rPr lang="en-US" sz="2400" dirty="0" smtClean="0"/>
              <a:t>Contracts</a:t>
            </a:r>
          </a:p>
          <a:p>
            <a:r>
              <a:rPr lang="en-US" sz="2400" dirty="0" smtClean="0"/>
              <a:t>Ineligible entities </a:t>
            </a:r>
          </a:p>
          <a:p>
            <a:r>
              <a:rPr lang="en-US" sz="2400" dirty="0" smtClean="0"/>
              <a:t>Discount calculations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066800"/>
            <a:ext cx="8229600" cy="609600"/>
          </a:xfrm>
        </p:spPr>
        <p:txBody>
          <a:bodyPr/>
          <a:lstStyle/>
          <a:p>
            <a:r>
              <a:rPr lang="en-US" dirty="0" smtClean="0"/>
              <a:t>Most Common Audit Findings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Common Audit Findings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1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 smtClean="0"/>
              <a:t>Audit Readiness &amp; Success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91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Beneficiary and Contributor Audit Program (BCAP)</a:t>
            </a:r>
          </a:p>
          <a:p>
            <a:r>
              <a:rPr lang="en-US" dirty="0" smtClean="0"/>
              <a:t>Payment Quality Assurance (PQA)</a:t>
            </a:r>
          </a:p>
          <a:p>
            <a:r>
              <a:rPr lang="en-US" dirty="0" smtClean="0"/>
              <a:t>Document Retention </a:t>
            </a:r>
          </a:p>
          <a:p>
            <a:r>
              <a:rPr lang="en-US" dirty="0" smtClean="0"/>
              <a:t>Common </a:t>
            </a:r>
            <a:r>
              <a:rPr lang="en-US" dirty="0"/>
              <a:t>Audit Findings</a:t>
            </a:r>
          </a:p>
          <a:p>
            <a:r>
              <a:rPr lang="en-US" dirty="0" smtClean="0"/>
              <a:t>Success Tips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12954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Audit Readiness &amp; Success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r>
              <a:rPr lang="en-US" sz="2400" dirty="0" smtClean="0"/>
              <a:t>Ensure invoices submitted are for eligible entities and from eligible service providers</a:t>
            </a:r>
          </a:p>
          <a:p>
            <a:r>
              <a:rPr lang="en-US" sz="2400" dirty="0" smtClean="0"/>
              <a:t>Compare invoice to approved FRN to ensure disbursements  are for approved eligible services/products and funding 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Remove ineligible costs &amp; services/products from SPI/BEAR</a:t>
            </a:r>
          </a:p>
          <a:p>
            <a:r>
              <a:rPr lang="en-US" sz="2400" dirty="0" smtClean="0"/>
              <a:t>Ensure installation/service delivery dates are within the allowable time period to receive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dirty="0" smtClean="0"/>
              <a:t>Invoices &amp; Payments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r>
              <a:rPr lang="en-US" sz="3200" dirty="0" smtClean="0"/>
              <a:t>Applicants must pay their non-discount share </a:t>
            </a:r>
            <a:endParaRPr lang="en-US" sz="3200" dirty="0"/>
          </a:p>
          <a:p>
            <a:r>
              <a:rPr lang="en-US" sz="3200" dirty="0" smtClean="0"/>
              <a:t>Service providers must bill applicants for the non-discount share of the services or products</a:t>
            </a:r>
          </a:p>
          <a:p>
            <a:r>
              <a:rPr lang="en-US" sz="3200" dirty="0" smtClean="0"/>
              <a:t>Service providers must reimburse applicants for BEAR payments in a timely manner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dirty="0" smtClean="0"/>
              <a:t>Invoices &amp; Payments cont’d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z="2400" dirty="0" smtClean="0"/>
              <a:t>Applicants should make sure they can demonstrate that equipment was received and installed</a:t>
            </a:r>
          </a:p>
          <a:p>
            <a:r>
              <a:rPr lang="en-US" sz="2400" dirty="0" smtClean="0"/>
              <a:t>Delivery and installation dates must be recorded</a:t>
            </a:r>
          </a:p>
          <a:p>
            <a:r>
              <a:rPr lang="en-US" sz="2400" dirty="0" smtClean="0"/>
              <a:t>Inventory log/asset registry should include  </a:t>
            </a:r>
          </a:p>
          <a:p>
            <a:pPr lvl="2">
              <a:buFont typeface="Courier New" pitchFamily="49" charset="0"/>
              <a:buChar char="o"/>
            </a:pPr>
            <a:r>
              <a:rPr lang="en-US" sz="2200" dirty="0" smtClean="0"/>
              <a:t>Equipment Location</a:t>
            </a:r>
          </a:p>
          <a:p>
            <a:pPr lvl="2">
              <a:buFont typeface="Courier New" pitchFamily="49" charset="0"/>
              <a:buChar char="o"/>
            </a:pPr>
            <a:r>
              <a:rPr lang="en-US" sz="2200" dirty="0" smtClean="0"/>
              <a:t>Transfers (date and new location)</a:t>
            </a:r>
          </a:p>
          <a:p>
            <a:pPr lvl="2">
              <a:buFont typeface="Courier New" pitchFamily="49" charset="0"/>
              <a:buChar char="o"/>
            </a:pPr>
            <a:r>
              <a:rPr lang="en-US" sz="2200" dirty="0" smtClean="0"/>
              <a:t>Equipment/serial numbers</a:t>
            </a:r>
          </a:p>
          <a:p>
            <a:pPr lvl="2">
              <a:buFont typeface="Courier New" pitchFamily="49" charset="0"/>
              <a:buChar char="o"/>
            </a:pPr>
            <a:r>
              <a:rPr lang="en-US" sz="2200" dirty="0" smtClean="0"/>
              <a:t>Make/model</a:t>
            </a:r>
          </a:p>
          <a:p>
            <a:pPr lvl="2">
              <a:buFont typeface="Courier New" pitchFamily="49" charset="0"/>
              <a:buChar char="o"/>
            </a:pPr>
            <a:r>
              <a:rPr lang="en-US" sz="2200" dirty="0" smtClean="0"/>
              <a:t>Disposal date</a:t>
            </a:r>
          </a:p>
          <a:p>
            <a:r>
              <a:rPr lang="en-US" sz="2400" dirty="0" smtClean="0"/>
              <a:t>Applicants should be able to demonstrate maintenance or service was performed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dirty="0" smtClean="0"/>
              <a:t>Delivery and Installation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Contracts must be signed and dated by the applicant on or prior to the FCC Form 471 certification postmark date  </a:t>
            </a:r>
          </a:p>
          <a:p>
            <a:pPr lvl="1"/>
            <a:r>
              <a:rPr lang="en-US" dirty="0" smtClean="0"/>
              <a:t>Service provider signature is not required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r>
              <a:rPr lang="en-US" sz="2800" dirty="0" smtClean="0"/>
              <a:t>Don’t rely on state or school district website to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maintain National School Lunch Program (NSLP) data for you.  Data on these websites can be refreshed or removed</a:t>
            </a:r>
          </a:p>
          <a:p>
            <a:r>
              <a:rPr lang="en-US" sz="2800" dirty="0" smtClean="0"/>
              <a:t>Libraries must use the NSLP data in which the library is located and NOT the </a:t>
            </a:r>
            <a:r>
              <a:rPr lang="en-US" sz="2800" dirty="0" smtClean="0">
                <a:solidFill>
                  <a:srgbClr val="0070C0"/>
                </a:solidFill>
              </a:rPr>
              <a:t>population served</a:t>
            </a:r>
            <a:r>
              <a:rPr lang="en-US" sz="2800" dirty="0"/>
              <a:t> </a:t>
            </a:r>
            <a:r>
              <a:rPr lang="en-US" sz="2800" dirty="0" smtClean="0"/>
              <a:t>by the library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Discount Calculations &amp; Eligibility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Success Tips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PQA Contact Information</a:t>
            </a:r>
          </a:p>
          <a:p>
            <a:pPr lvl="1">
              <a:buFont typeface="Arial" charset="0"/>
              <a:buNone/>
            </a:pPr>
            <a:r>
              <a:rPr lang="en-US" sz="2200" b="1" dirty="0" smtClean="0"/>
              <a:t>E-mail</a:t>
            </a:r>
            <a:r>
              <a:rPr lang="en-US" sz="2200" b="1" dirty="0"/>
              <a:t>: 	</a:t>
            </a:r>
            <a:r>
              <a:rPr lang="en-US" sz="2200" dirty="0" smtClean="0">
                <a:solidFill>
                  <a:srgbClr val="FF0000"/>
                </a:solidFill>
                <a:hlinkClick r:id="rId2"/>
              </a:rPr>
              <a:t>PQA@usac.i-Sight.com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None/>
            </a:pPr>
            <a:r>
              <a:rPr lang="en-US" sz="2200" b="1" dirty="0" smtClean="0"/>
              <a:t>Phone: 	</a:t>
            </a:r>
            <a:r>
              <a:rPr lang="en-US" sz="2200" dirty="0" smtClean="0"/>
              <a:t>(866) 348-5943		</a:t>
            </a:r>
            <a:r>
              <a:rPr lang="en-US" sz="2200" b="1" dirty="0" smtClean="0"/>
              <a:t>Fax: </a:t>
            </a:r>
            <a:r>
              <a:rPr lang="en-US" sz="2200" smtClean="0"/>
              <a:t>(877) 549-9036</a:t>
            </a:r>
            <a:endParaRPr lang="en-US" sz="2200" b="1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err="1" smtClean="0"/>
              <a:t>BCAP</a:t>
            </a:r>
            <a:r>
              <a:rPr lang="en-US" sz="2400" b="1" dirty="0" smtClean="0"/>
              <a:t> Contact Information</a:t>
            </a:r>
          </a:p>
          <a:p>
            <a:pPr lvl="1">
              <a:buFont typeface="Arial" charset="0"/>
              <a:buNone/>
            </a:pPr>
            <a:r>
              <a:rPr lang="en-US" sz="2200" b="1" dirty="0" smtClean="0"/>
              <a:t>E-mail</a:t>
            </a:r>
            <a:r>
              <a:rPr lang="en-US" sz="2200" b="1" dirty="0"/>
              <a:t>:</a:t>
            </a:r>
            <a:r>
              <a:rPr lang="en-US" sz="2200" dirty="0"/>
              <a:t> 	</a:t>
            </a:r>
            <a:r>
              <a:rPr lang="en-US" sz="2200" dirty="0">
                <a:hlinkClick r:id="rId3"/>
              </a:rPr>
              <a:t>auditinquiry@usac.org</a:t>
            </a:r>
            <a:endParaRPr lang="en-US" sz="2200" dirty="0"/>
          </a:p>
          <a:p>
            <a:pPr>
              <a:buNone/>
            </a:pPr>
            <a:r>
              <a:rPr lang="en-US" sz="2000" dirty="0"/>
              <a:t>		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 flipV="1">
            <a:off x="685800" y="1524000"/>
            <a:ext cx="8001000" cy="762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Questions?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Thank you!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834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743200"/>
            <a:ext cx="7772400" cy="762000"/>
          </a:xfrm>
        </p:spPr>
        <p:txBody>
          <a:bodyPr/>
          <a:lstStyle/>
          <a:p>
            <a:r>
              <a:rPr lang="en-US" dirty="0" smtClean="0"/>
              <a:t>Audit Readiness &amp; Success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Beneficiary and Contributor Audit Program (BCAP)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indent="-347472">
              <a:spcAft>
                <a:spcPts val="600"/>
              </a:spcAft>
            </a:pPr>
            <a:r>
              <a:rPr lang="en-US" sz="2400" dirty="0" smtClean="0"/>
              <a:t>BCAP audits are conducted to determine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compliance </a:t>
            </a:r>
            <a:r>
              <a:rPr lang="en-US" sz="2400" dirty="0"/>
              <a:t>with FCC &amp; program </a:t>
            </a:r>
            <a:r>
              <a:rPr lang="en-US" sz="2400" dirty="0" smtClean="0"/>
              <a:t>rules, for example:</a:t>
            </a:r>
          </a:p>
          <a:p>
            <a:pPr marL="852678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Eligibility		</a:t>
            </a:r>
            <a:r>
              <a:rPr lang="en-US" sz="2000" dirty="0" smtClean="0">
                <a:solidFill>
                  <a:srgbClr val="0070C0"/>
                </a:solidFill>
                <a:sym typeface="Wingdings 2"/>
              </a:rPr>
              <a:t> </a:t>
            </a:r>
            <a:r>
              <a:rPr lang="en-US" sz="2000" dirty="0" smtClean="0">
                <a:solidFill>
                  <a:srgbClr val="0070C0"/>
                </a:solidFill>
              </a:rPr>
              <a:t>Competitive bidding</a:t>
            </a:r>
          </a:p>
          <a:p>
            <a:pPr marL="852678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Discount		</a:t>
            </a:r>
            <a:r>
              <a:rPr lang="en-US" sz="2000" dirty="0" smtClean="0">
                <a:solidFill>
                  <a:srgbClr val="0070C0"/>
                </a:solidFill>
                <a:sym typeface="Wingdings 2"/>
              </a:rPr>
              <a:t> </a:t>
            </a:r>
            <a:r>
              <a:rPr lang="en-US" sz="2000" dirty="0" smtClean="0">
                <a:solidFill>
                  <a:srgbClr val="0070C0"/>
                </a:solidFill>
              </a:rPr>
              <a:t>Tech planning (if applicable)</a:t>
            </a:r>
          </a:p>
          <a:p>
            <a:pPr marL="852678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Disbursements	</a:t>
            </a:r>
            <a:r>
              <a:rPr lang="en-US" sz="2000" dirty="0" smtClean="0">
                <a:solidFill>
                  <a:srgbClr val="0070C0"/>
                </a:solidFill>
                <a:sym typeface="Wingdings 2"/>
              </a:rPr>
              <a:t> </a:t>
            </a:r>
            <a:r>
              <a:rPr lang="en-US" sz="2000" dirty="0" smtClean="0">
                <a:solidFill>
                  <a:srgbClr val="0070C0"/>
                </a:solidFill>
              </a:rPr>
              <a:t>CIPA (if applicable)</a:t>
            </a:r>
          </a:p>
          <a:p>
            <a:pPr marL="852678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Delivery, installation &amp; effective use of services </a:t>
            </a:r>
          </a:p>
          <a:p>
            <a:pPr marL="395478" lvl="1" indent="0">
              <a:spcAft>
                <a:spcPts val="600"/>
              </a:spcAft>
              <a:buNone/>
            </a:pPr>
            <a:endParaRPr lang="en-US" sz="2000" dirty="0" smtClean="0">
              <a:solidFill>
                <a:srgbClr val="0070C0"/>
              </a:solidFill>
            </a:endParaRPr>
          </a:p>
          <a:p>
            <a:pPr indent="-347472">
              <a:spcAft>
                <a:spcPts val="600"/>
              </a:spcAft>
            </a:pPr>
            <a:r>
              <a:rPr lang="en-US" sz="2400" dirty="0" smtClean="0"/>
              <a:t>Generally site visits occur at </a:t>
            </a:r>
            <a:r>
              <a:rPr lang="en-US" sz="2400" dirty="0"/>
              <a:t>the applicant’s </a:t>
            </a:r>
            <a:r>
              <a:rPr lang="en-US" sz="2400" dirty="0" smtClean="0"/>
              <a:t>location. Some audits may by conducted from USAC’s offices</a:t>
            </a:r>
          </a:p>
          <a:p>
            <a:pPr lvl="1" indent="-347472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Although an audit takes several weeks, most site visits take </a:t>
            </a:r>
            <a:r>
              <a:rPr lang="en-US" sz="2000" dirty="0" smtClean="0">
                <a:solidFill>
                  <a:srgbClr val="FF0000"/>
                </a:solidFill>
              </a:rPr>
              <a:t>3 to 5 days</a:t>
            </a:r>
            <a:endParaRPr lang="en-US" sz="2000" dirty="0" smtClean="0"/>
          </a:p>
          <a:p>
            <a:pPr indent="-347472">
              <a:spcAft>
                <a:spcPts val="600"/>
              </a:spcAft>
            </a:pPr>
            <a:r>
              <a:rPr lang="en-US" sz="2400" dirty="0" smtClean="0"/>
              <a:t>Generally </a:t>
            </a:r>
            <a:r>
              <a:rPr lang="en-US" sz="2400" dirty="0"/>
              <a:t>performed by USAC’s Internal Audit </a:t>
            </a:r>
            <a:r>
              <a:rPr lang="en-US" sz="2400" dirty="0" smtClean="0"/>
              <a:t>Staff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indent="-347472"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533400"/>
          </a:xfrm>
        </p:spPr>
        <p:txBody>
          <a:bodyPr/>
          <a:lstStyle/>
          <a:p>
            <a:r>
              <a:rPr lang="en-US" dirty="0" smtClean="0"/>
              <a:t>What are BCAP Audits 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BCAP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pPr indent="-347472">
              <a:spcAft>
                <a:spcPts val="600"/>
              </a:spcAft>
            </a:pPr>
            <a:r>
              <a:rPr lang="en-US" dirty="0" smtClean="0"/>
              <a:t>Auditees are selected randomly</a:t>
            </a:r>
          </a:p>
          <a:p>
            <a:pPr lvl="1" indent="-347472">
              <a:spcAft>
                <a:spcPts val="600"/>
              </a:spcAft>
            </a:pPr>
            <a:r>
              <a:rPr lang="en-US" dirty="0" smtClean="0"/>
              <a:t>Applicant size, complexity of services funded, discount percent and geographic locations are factors considered </a:t>
            </a:r>
          </a:p>
          <a:p>
            <a:pPr lvl="1" indent="-347472">
              <a:spcAft>
                <a:spcPts val="600"/>
              </a:spcAft>
            </a:pPr>
            <a:r>
              <a:rPr lang="en-US" dirty="0" smtClean="0"/>
              <a:t>Specific funding year, FCC Form 471, and FRN(s) are selected </a:t>
            </a:r>
            <a:r>
              <a:rPr lang="en-US" sz="2000" i="1" dirty="0" smtClean="0"/>
              <a:t>(note: not all FRNs on an FCC Form 471 may be audited)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 smtClean="0"/>
          </a:p>
          <a:p>
            <a:pPr marL="395478" lvl="1" indent="0">
              <a:spcAft>
                <a:spcPts val="600"/>
              </a:spcAft>
              <a:buNone/>
            </a:pPr>
            <a:endParaRPr lang="en-US" dirty="0" smtClean="0"/>
          </a:p>
          <a:p>
            <a:pPr indent="-347472">
              <a:spcAft>
                <a:spcPts val="600"/>
              </a:spcAft>
            </a:pPr>
            <a:endParaRPr lang="en-US" dirty="0" smtClean="0"/>
          </a:p>
          <a:p>
            <a:pPr indent="-347472"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533400"/>
          </a:xfrm>
        </p:spPr>
        <p:txBody>
          <a:bodyPr/>
          <a:lstStyle/>
          <a:p>
            <a:r>
              <a:rPr lang="en-US" dirty="0" smtClean="0"/>
              <a:t>What are BCAP Audits?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BCAP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819400"/>
            <a:ext cx="7772400" cy="685800"/>
          </a:xfrm>
        </p:spPr>
        <p:txBody>
          <a:bodyPr/>
          <a:lstStyle/>
          <a:p>
            <a:r>
              <a:rPr lang="en-US" dirty="0" smtClean="0"/>
              <a:t>Audit Readiness &amp; Success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Payment Quality Assurance (PQA)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Payment Quality Assessment (PQA) is a program that assesses the rate of improper E-rate disbursements, specifically: </a:t>
            </a:r>
            <a:endParaRPr lang="en-US" strike="sngStrike" dirty="0" smtClean="0"/>
          </a:p>
          <a:p>
            <a:pPr marL="914400" lvl="1" indent="-514350">
              <a:spcBef>
                <a:spcPct val="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70C0"/>
                </a:solidFill>
                <a:cs typeface="Arial" pitchFamily="34" charset="0"/>
              </a:rPr>
              <a:t>The eligibility of program beneficiaries,</a:t>
            </a:r>
          </a:p>
          <a:p>
            <a:pPr marL="914400" lvl="1" indent="-514350">
              <a:spcBef>
                <a:spcPct val="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70C0"/>
                </a:solidFill>
                <a:cs typeface="Arial" pitchFamily="34" charset="0"/>
              </a:rPr>
              <a:t>The calculation of support performed by USAC, and</a:t>
            </a:r>
          </a:p>
          <a:p>
            <a:pPr marL="914400" lvl="1" indent="-514350">
              <a:spcBef>
                <a:spcPct val="0"/>
              </a:spcBef>
            </a:pPr>
            <a:r>
              <a:rPr lang="en-US" sz="2000" dirty="0">
                <a:solidFill>
                  <a:srgbClr val="0070C0"/>
                </a:solidFill>
                <a:cs typeface="Arial" pitchFamily="34" charset="0"/>
              </a:rPr>
              <a:t>The beneficiary documentation supporting the funding disbursed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PQA measures E-rate payments </a:t>
            </a:r>
            <a:r>
              <a:rPr lang="en-US" dirty="0" smtClean="0">
                <a:solidFill>
                  <a:srgbClr val="0070C0"/>
                </a:solidFill>
              </a:rPr>
              <a:t>made</a:t>
            </a:r>
            <a:r>
              <a:rPr lang="en-US" dirty="0" smtClean="0"/>
              <a:t> during the </a:t>
            </a:r>
            <a:r>
              <a:rPr lang="en-US" dirty="0" smtClean="0">
                <a:solidFill>
                  <a:srgbClr val="0070C0"/>
                </a:solidFill>
              </a:rPr>
              <a:t>current calendar year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compliant with the Improper Payments Elimination and Recovery Act (IPERA) </a:t>
            </a:r>
          </a:p>
          <a:p>
            <a:r>
              <a:rPr lang="en-US" b="1" u="sng" dirty="0" smtClean="0"/>
              <a:t>Assessment</a:t>
            </a:r>
            <a:r>
              <a:rPr lang="en-US" dirty="0" smtClean="0"/>
              <a:t>, not an audit. Assessment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similar to a </a:t>
            </a:r>
            <a:r>
              <a:rPr lang="en-US" dirty="0" smtClean="0">
                <a:solidFill>
                  <a:srgbClr val="0070C0"/>
                </a:solidFill>
              </a:rPr>
              <a:t>condensed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desk audit.  No on-site visits occur. </a:t>
            </a:r>
          </a:p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 smtClean="0"/>
              <a:t>What is PQA?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PQA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dirty="0"/>
              <a:t>The </a:t>
            </a:r>
            <a:r>
              <a:rPr lang="en-US" dirty="0" smtClean="0"/>
              <a:t>PQA </a:t>
            </a:r>
            <a:r>
              <a:rPr lang="en-US" dirty="0"/>
              <a:t>program was designed in response to the requirements of the Improper Payment Elimination and Recovery Act of 2010 (IPERA), that requires </a:t>
            </a:r>
            <a:r>
              <a:rPr lang="en-US" dirty="0" smtClean="0"/>
              <a:t>each federal agency </a:t>
            </a:r>
            <a:r>
              <a:rPr lang="en-US" dirty="0"/>
              <a:t>to review the programs and activities it administers and identify those that may be susceptible to significant improper payments.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dirty="0"/>
              <a:t>Per IPERA, an Improper Payment is defined as “</a:t>
            </a:r>
            <a:r>
              <a:rPr lang="en-US" i="1" dirty="0"/>
              <a:t>any payment that should not have been made or that was made in an incorrect </a:t>
            </a:r>
            <a:r>
              <a:rPr lang="en-US" i="1" dirty="0" smtClean="0"/>
              <a:t>amount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 smtClean="0"/>
              <a:t>What is PQA?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PQA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Payments to be assessed are </a:t>
            </a:r>
            <a:r>
              <a:rPr lang="en-US" dirty="0"/>
              <a:t>selected on a line item basis, therefore a beneficiary may be selected for more than one assessment throughout the program </a:t>
            </a:r>
            <a:r>
              <a:rPr lang="en-US" dirty="0" smtClean="0"/>
              <a:t>year</a:t>
            </a:r>
          </a:p>
          <a:p>
            <a:r>
              <a:rPr lang="en-US" dirty="0" smtClean="0"/>
              <a:t>Recent payments are selected and USAC verifies that each payment was made properly</a:t>
            </a:r>
          </a:p>
          <a:p>
            <a:pPr lvl="1"/>
            <a:r>
              <a:rPr lang="en-US" sz="2200" dirty="0" smtClean="0">
                <a:cs typeface="Arial" pitchFamily="34" charset="0"/>
              </a:rPr>
              <a:t>A statistical sample of payments (meeting IPERA standards) is obtained within the population of payments</a:t>
            </a:r>
            <a:r>
              <a:rPr lang="en-US" sz="2200" dirty="0" smtClean="0"/>
              <a:t> </a:t>
            </a:r>
          </a:p>
          <a:p>
            <a:pPr lvl="1"/>
            <a:r>
              <a:rPr lang="en-US" sz="2200" dirty="0" smtClean="0"/>
              <a:t>There is not a </a:t>
            </a:r>
            <a:r>
              <a:rPr lang="en-US" sz="2200" i="1" dirty="0" smtClean="0">
                <a:solidFill>
                  <a:srgbClr val="0070C0"/>
                </a:solidFill>
              </a:rPr>
              <a:t>de </a:t>
            </a:r>
            <a:r>
              <a:rPr lang="en-US" sz="2200" i="1" dirty="0" err="1" smtClean="0">
                <a:solidFill>
                  <a:srgbClr val="0070C0"/>
                </a:solidFill>
              </a:rPr>
              <a:t>minimis</a:t>
            </a:r>
            <a:r>
              <a:rPr lang="en-US" sz="2200" i="1" dirty="0" smtClean="0">
                <a:solidFill>
                  <a:srgbClr val="0070C0"/>
                </a:solidFill>
              </a:rPr>
              <a:t> </a:t>
            </a:r>
            <a:r>
              <a:rPr lang="en-US" sz="2200" dirty="0" smtClean="0"/>
              <a:t>amount for the payment selected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 smtClean="0"/>
              <a:t>What is PQA?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PQA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  <Share xmlns="6dd97b33-aba7-4b7a-8530-76b27dec7283">false</Share>
    <Dept_Hidden xmlns="6e3d0f97-b399-4212-93f2-28e795c0586f">General Counsel</Dept_Hidde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 Doc" ma:contentTypeID="0x010100FCF7CCC3498C2246B96E8299F6001594010082F12E2AB5841D4DB52B628DA5F89880" ma:contentTypeVersion="6" ma:contentTypeDescription="Top-level content type; includes Share and Sticky site columns." ma:contentTypeScope="" ma:versionID="dc219c1b51cfb3a0c22c8beac3d0ff48">
  <xsd:schema xmlns:xsd="http://www.w3.org/2001/XMLSchema" xmlns:p="http://schemas.microsoft.com/office/2006/metadata/properties" xmlns:ns2="6dd97b33-aba7-4b7a-8530-76b27dec7283" xmlns:ns3="6e3d0f97-b399-4212-93f2-28e795c0586f" targetNamespace="http://schemas.microsoft.com/office/2006/metadata/properties" ma:root="true" ma:fieldsID="d228e882e414a962d4ce232911e91386" ns2:_="" ns3:_="">
    <xsd:import namespace="6dd97b33-aba7-4b7a-8530-76b27dec7283"/>
    <xsd:import namespace="6e3d0f97-b399-4212-93f2-28e795c0586f"/>
    <xsd:element name="properties">
      <xsd:complexType>
        <xsd:sequence>
          <xsd:element name="documentManagement">
            <xsd:complexType>
              <xsd:all>
                <xsd:element ref="ns2:Share" minOccurs="0"/>
                <xsd:element ref="ns2:Sticky" minOccurs="0"/>
                <xsd:element ref="ns3:Dept_Hidd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hare" ma:index="8" nillable="true" ma:displayName="Share" ma:default="0" ma:description="Share this item on the USAC Intranet main site? (Items do NOT appear on the home page. Applies only to Department sites, not sub-sites).  PLEASE DO NOT ABUSE THIS OPTION!!" ma:internalName="Share">
      <xsd:simpleType>
        <xsd:restriction base="dms:Boolean"/>
      </xsd:simpleType>
    </xsd:element>
    <xsd:element name="Sticky" ma:index="9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6e3d0f97-b399-4212-93f2-28e795c0586f" elementFormDefault="qualified">
    <xsd:import namespace="http://schemas.microsoft.com/office/2006/documentManagement/types"/>
    <xsd:element name="Dept_Hidden" ma:index="10" nillable="true" ma:displayName="Dept_Hidden" ma:default="General Counsel" ma:internalName="Dept_Hid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94A6031-AB2A-4A86-B0BA-DA4E7BC0600E}">
  <ds:schemaRefs>
    <ds:schemaRef ds:uri="http://schemas.microsoft.com/office/2006/metadata/properties"/>
    <ds:schemaRef ds:uri="6dd97b33-aba7-4b7a-8530-76b27dec7283"/>
    <ds:schemaRef ds:uri="http://purl.org/dc/elements/1.1/"/>
    <ds:schemaRef ds:uri="http://purl.org/dc/terms/"/>
    <ds:schemaRef ds:uri="http://purl.org/dc/dcmitype/"/>
    <ds:schemaRef ds:uri="6e3d0f97-b399-4212-93f2-28e795c0586f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F220E3-9ED8-45DB-ADE1-D26FC3793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6e3d0f97-b399-4212-93f2-28e795c0586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1130</Words>
  <Application>Microsoft Office PowerPoint</Application>
  <PresentationFormat>On-screen Show (4:3)</PresentationFormat>
  <Paragraphs>157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ajohnson</cp:lastModifiedBy>
  <cp:revision>268</cp:revision>
  <cp:lastPrinted>2012-09-28T14:26:44Z</cp:lastPrinted>
  <dcterms:created xsi:type="dcterms:W3CDTF">2010-07-28T13:31:07Z</dcterms:created>
  <dcterms:modified xsi:type="dcterms:W3CDTF">2012-09-28T17:18:19Z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</Properties>
</file>