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0" r:id="rId5"/>
    <p:sldId id="278" r:id="rId6"/>
    <p:sldId id="284" r:id="rId7"/>
    <p:sldId id="296" r:id="rId8"/>
    <p:sldId id="333" r:id="rId9"/>
    <p:sldId id="329" r:id="rId10"/>
    <p:sldId id="330" r:id="rId11"/>
    <p:sldId id="331" r:id="rId12"/>
    <p:sldId id="332" r:id="rId13"/>
    <p:sldId id="328" r:id="rId14"/>
    <p:sldId id="33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88722" autoAdjust="0"/>
  </p:normalViewPr>
  <p:slideViewPr>
    <p:cSldViewPr>
      <p:cViewPr>
        <p:scale>
          <a:sx n="90" d="100"/>
          <a:sy n="90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6"/>
    </p:cViewPr>
  </p:sorterViewPr>
  <p:notesViewPr>
    <p:cSldViewPr>
      <p:cViewPr varScale="1">
        <p:scale>
          <a:sx n="69" d="100"/>
          <a:sy n="69" d="100"/>
        </p:scale>
        <p:origin x="-328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5E23D7D9-2DE5-44F5-B7B2-63B797558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12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3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FAD484-D4EE-436D-8BAF-EAE4220EB5C6}" type="slidenum">
              <a:rPr lang="en-US" smtClean="0">
                <a:latin typeface="Calibri" pitchFamily="34" charset="0"/>
              </a:rPr>
              <a:pPr eaLnBrk="1" hangingPunct="1"/>
              <a:t>11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1600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E-rate Program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Beginners Presentation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4419600"/>
            <a:ext cx="7772400" cy="838200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 baseline="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May 3, 2011 – Los Angeles  I  May 12, 2011 - Atlanta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800" y="914400"/>
            <a:ext cx="1600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33400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State</a:t>
            </a:r>
            <a:r>
              <a:rPr lang="en-US" sz="12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of E-rate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2012 Schools &amp; Libraries Spring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Service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8153400" y="6400800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FB5ECF-8EA9-48A7-8F13-B9954EDB93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State of E-rate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2012 Schools &amp; Libraries Spring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Service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8153400" y="6400800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FB5ECF-8EA9-48A7-8F13-B9954EDB93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State</a:t>
            </a:r>
            <a:r>
              <a:rPr lang="en-US" sz="12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of E-rate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2012 Schools &amp; Libraries Spring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Service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848600" y="6553200"/>
            <a:ext cx="9906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8153400" y="6400800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FB5ECF-8EA9-48A7-8F13-B9954EDB93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State</a:t>
            </a:r>
            <a:r>
              <a:rPr lang="en-US" sz="12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of E-rate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2012 Schools &amp; Libraries Spring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Service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8153400" y="6400800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FB5ECF-8EA9-48A7-8F13-B9954EDB93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State</a:t>
            </a:r>
            <a:r>
              <a:rPr lang="en-US" sz="12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of E-rate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2012 Schools &amp; Libraries Spring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Service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5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8153400" y="6400800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FB5ECF-8EA9-48A7-8F13-B9954EDB93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228600" y="6400800"/>
            <a:ext cx="8610600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State of E-rate 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 2012 Schools &amp; Libraries Spring Service Provider Trainings			                    </a:t>
            </a:r>
            <a:fld id="{F9827D70-F307-4336-84ED-21CBC0D757BA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pPr>
                <a:defRPr/>
              </a:pPr>
              <a:t>‹#›</a:t>
            </a:fld>
            <a:endParaRPr lang="en-US" sz="12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8600" y="914400"/>
            <a:ext cx="85344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800" y="6400800"/>
            <a:ext cx="85344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63976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9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 userDrawn="1"/>
        </p:nvPicPr>
        <p:blipFill>
          <a:blip r:embed="rId9" cstate="print"/>
          <a:srcRect t="5953" b="55349"/>
          <a:stretch>
            <a:fillRect/>
          </a:stretch>
        </p:blipFill>
        <p:spPr bwMode="auto">
          <a:xfrm>
            <a:off x="152400" y="228600"/>
            <a:ext cx="1968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914400"/>
            <a:ext cx="1828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3" r:id="rId4"/>
    <p:sldLayoutId id="2147483652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E-rate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3505200"/>
            <a:ext cx="8305800" cy="838200"/>
          </a:xfrm>
        </p:spPr>
        <p:txBody>
          <a:bodyPr/>
          <a:lstStyle/>
          <a:p>
            <a:r>
              <a:rPr lang="en-US" sz="4600" dirty="0" smtClean="0"/>
              <a:t>State of E-rate</a:t>
            </a:r>
            <a:endParaRPr lang="en-US" sz="460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9600" y="4419600"/>
            <a:ext cx="8077200" cy="838200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 baseline="0"/>
            </a:lvl1pPr>
          </a:lstStyle>
          <a:p>
            <a:pPr lvl="0">
              <a:defRPr/>
            </a:pPr>
            <a:r>
              <a:rPr lang="en-US" dirty="0"/>
              <a:t>May </a:t>
            </a:r>
            <a:r>
              <a:rPr lang="en-US" dirty="0" smtClean="0"/>
              <a:t>10, 2012 </a:t>
            </a:r>
            <a:r>
              <a:rPr lang="en-US" dirty="0"/>
              <a:t>- </a:t>
            </a:r>
            <a:r>
              <a:rPr lang="en-US" dirty="0" smtClean="0"/>
              <a:t>Atlanta</a:t>
            </a:r>
            <a:r>
              <a:rPr lang="en-US" sz="2800" dirty="0" smtClean="0"/>
              <a:t>  I  May 15, 2012 – Los Angeles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2012 USAC will have 1,000 HATS contacts</a:t>
            </a:r>
          </a:p>
          <a:p>
            <a:r>
              <a:rPr lang="en-US" dirty="0" smtClean="0"/>
              <a:t>Answer complex questions</a:t>
            </a:r>
          </a:p>
          <a:p>
            <a:r>
              <a:rPr lang="en-US" dirty="0" smtClean="0"/>
              <a:t>Provide deadline reminders</a:t>
            </a:r>
          </a:p>
          <a:p>
            <a:r>
              <a:rPr lang="en-US" dirty="0" smtClean="0"/>
              <a:t>Help new applicants, including new contact people</a:t>
            </a:r>
          </a:p>
          <a:p>
            <a:r>
              <a:rPr lang="en-US" dirty="0" smtClean="0"/>
              <a:t>Etc.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HATS (Helping Applicants To Succeed)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733800" y="381000"/>
            <a:ext cx="49530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71800"/>
            <a:ext cx="8229600" cy="639763"/>
          </a:xfrm>
        </p:spPr>
        <p:txBody>
          <a:bodyPr/>
          <a:lstStyle/>
          <a:p>
            <a:pPr algn="ctr" eaLnBrk="1" hangingPunct="1"/>
            <a:r>
              <a:rPr lang="en-US" sz="6000" b="1" smtClean="0">
                <a:solidFill>
                  <a:srgbClr val="0070C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0106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FY2012 Demand Estimate</a:t>
            </a:r>
          </a:p>
          <a:p>
            <a:r>
              <a:rPr lang="en-US" dirty="0" smtClean="0"/>
              <a:t>FY2012 Priority 1</a:t>
            </a:r>
          </a:p>
          <a:p>
            <a:r>
              <a:rPr lang="en-US" dirty="0" smtClean="0"/>
              <a:t>FY2012 Priority 2</a:t>
            </a:r>
          </a:p>
          <a:p>
            <a:r>
              <a:rPr lang="en-US" dirty="0" smtClean="0"/>
              <a:t>Audits</a:t>
            </a:r>
          </a:p>
          <a:p>
            <a:r>
              <a:rPr lang="en-US" dirty="0" smtClean="0"/>
              <a:t>HATS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819400" y="381000"/>
            <a:ext cx="58674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733800" y="381000"/>
            <a:ext cx="49530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95400"/>
            <a:ext cx="8229600" cy="609600"/>
          </a:xfrm>
        </p:spPr>
        <p:txBody>
          <a:bodyPr/>
          <a:lstStyle/>
          <a:p>
            <a:r>
              <a:rPr lang="en-US" sz="2400" dirty="0" smtClean="0"/>
              <a:t>FY2012 Demand Estimate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3" t="17115" r="5901" b="27507"/>
          <a:stretch/>
        </p:blipFill>
        <p:spPr bwMode="auto">
          <a:xfrm>
            <a:off x="228599" y="1741967"/>
            <a:ext cx="8743501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 smtClean="0"/>
              <a:t>April 20 Demand Estimate sent to FCC</a:t>
            </a:r>
          </a:p>
          <a:p>
            <a:r>
              <a:rPr lang="en-US" dirty="0" smtClean="0"/>
              <a:t>April 23 USAC Board approved funding All P1s</a:t>
            </a:r>
          </a:p>
          <a:p>
            <a:r>
              <a:rPr lang="en-US" dirty="0" smtClean="0"/>
              <a:t>April 25 request sent to FCC to fund all P1s</a:t>
            </a:r>
          </a:p>
          <a:p>
            <a:r>
              <a:rPr lang="en-US" dirty="0" smtClean="0"/>
              <a:t>USAC Review Procedures approved by FCC</a:t>
            </a:r>
          </a:p>
          <a:p>
            <a:r>
              <a:rPr lang="en-US" dirty="0" smtClean="0"/>
              <a:t>First FY2012 funding wave target - end of May</a:t>
            </a:r>
          </a:p>
          <a:p>
            <a:r>
              <a:rPr lang="en-US" dirty="0" smtClean="0"/>
              <a:t>$2.176 billion needed to fund all P1s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r>
              <a:rPr lang="en-US" sz="2400" dirty="0" smtClean="0"/>
              <a:t>FY2012 Priority </a:t>
            </a:r>
            <a:r>
              <a:rPr lang="en-US" sz="2400" dirty="0"/>
              <a:t>1</a:t>
            </a:r>
            <a:r>
              <a:rPr lang="en-US" sz="2400" dirty="0" smtClean="0"/>
              <a:t> from 20% - 90%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 smtClean="0"/>
              <a:t>FY2012 P2s at 90% will require FCC to roll over funds</a:t>
            </a:r>
          </a:p>
          <a:p>
            <a:r>
              <a:rPr lang="en-US" dirty="0" smtClean="0"/>
              <a:t>FCC makes decision on rollover in 2</a:t>
            </a:r>
            <a:r>
              <a:rPr lang="en-US" baseline="30000" dirty="0" smtClean="0"/>
              <a:t>nd</a:t>
            </a:r>
            <a:r>
              <a:rPr lang="en-US" dirty="0" smtClean="0"/>
              <a:t> quarter 2012</a:t>
            </a:r>
          </a:p>
          <a:p>
            <a:r>
              <a:rPr lang="en-US" dirty="0" smtClean="0"/>
              <a:t>If enough funds are available, will fund 90%</a:t>
            </a:r>
          </a:p>
          <a:p>
            <a:r>
              <a:rPr lang="en-US" dirty="0" smtClean="0"/>
              <a:t>If required funds are not available, FCC rules direct USAC to prorate</a:t>
            </a:r>
          </a:p>
          <a:p>
            <a:r>
              <a:rPr lang="en-US" dirty="0" smtClean="0"/>
              <a:t>Decision regarding FY2012 P2 at 90% is months away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r>
              <a:rPr lang="en-US" sz="2400" dirty="0" smtClean="0"/>
              <a:t>FY 2012 Priority 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 smtClean="0"/>
              <a:t>Not an audit</a:t>
            </a:r>
          </a:p>
          <a:p>
            <a:r>
              <a:rPr lang="en-US" dirty="0" smtClean="0"/>
              <a:t>Easier</a:t>
            </a:r>
          </a:p>
          <a:p>
            <a:r>
              <a:rPr lang="en-US" dirty="0" smtClean="0"/>
              <a:t>Faster</a:t>
            </a:r>
          </a:p>
          <a:p>
            <a:r>
              <a:rPr lang="en-US" dirty="0" smtClean="0"/>
              <a:t>Less work</a:t>
            </a:r>
          </a:p>
          <a:p>
            <a:r>
              <a:rPr lang="en-US" dirty="0" smtClean="0"/>
              <a:t>Less expensive</a:t>
            </a:r>
          </a:p>
          <a:p>
            <a:r>
              <a:rPr lang="en-US" dirty="0"/>
              <a:t>PQA will always contact the applicant for information, and </a:t>
            </a:r>
            <a:r>
              <a:rPr lang="en-US" dirty="0">
                <a:solidFill>
                  <a:srgbClr val="FF0000"/>
                </a:solidFill>
              </a:rPr>
              <a:t>may </a:t>
            </a:r>
            <a:r>
              <a:rPr lang="en-US" dirty="0"/>
              <a:t>need the service provider’s assistance for billing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r>
              <a:rPr lang="en-US" sz="2400" dirty="0" smtClean="0"/>
              <a:t>Payment Quality Assurance (PQA)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 smtClean="0"/>
              <a:t>An audit</a:t>
            </a:r>
          </a:p>
          <a:p>
            <a:r>
              <a:rPr lang="en-US" dirty="0" smtClean="0"/>
              <a:t>Necessary to ensure compliance with FCC rules &amp; orders</a:t>
            </a:r>
          </a:p>
          <a:p>
            <a:r>
              <a:rPr lang="en-US" dirty="0" smtClean="0"/>
              <a:t>Less complex than previous audits</a:t>
            </a:r>
          </a:p>
          <a:p>
            <a:r>
              <a:rPr lang="en-US" dirty="0" smtClean="0"/>
              <a:t>Ongoing, starting 3</a:t>
            </a:r>
            <a:r>
              <a:rPr lang="en-US" baseline="30000" dirty="0" smtClean="0"/>
              <a:t>rd</a:t>
            </a:r>
            <a:r>
              <a:rPr lang="en-US" dirty="0" smtClean="0"/>
              <a:t> Qtr 2011</a:t>
            </a:r>
          </a:p>
          <a:p>
            <a:pPr lvl="1"/>
            <a:r>
              <a:rPr lang="en-US" dirty="0" smtClean="0"/>
              <a:t>No end, no rounds</a:t>
            </a:r>
          </a:p>
          <a:p>
            <a:r>
              <a:rPr lang="en-US" dirty="0" smtClean="0"/>
              <a:t>If applicant selected for audit, service provider will be notified</a:t>
            </a:r>
          </a:p>
          <a:p>
            <a:pPr lvl="2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r>
              <a:rPr lang="en-US" sz="2400" dirty="0" smtClean="0"/>
              <a:t>Beneficiary/Contributor Compliance Audit Program (BCAP)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r>
              <a:rPr lang="en-US" dirty="0" smtClean="0"/>
              <a:t>Steps for Service Providers to minimize </a:t>
            </a:r>
            <a:r>
              <a:rPr lang="en-US" dirty="0"/>
              <a:t>a</a:t>
            </a:r>
            <a:r>
              <a:rPr lang="en-US" dirty="0" smtClean="0"/>
              <a:t>udit </a:t>
            </a:r>
            <a:r>
              <a:rPr lang="en-US" dirty="0"/>
              <a:t>f</a:t>
            </a:r>
            <a:r>
              <a:rPr lang="en-US" dirty="0" smtClean="0"/>
              <a:t>indings and assist </a:t>
            </a:r>
            <a:r>
              <a:rPr lang="en-US" dirty="0"/>
              <a:t>a</a:t>
            </a:r>
            <a:r>
              <a:rPr lang="en-US" dirty="0" smtClean="0"/>
              <a:t>pplicants</a:t>
            </a:r>
          </a:p>
          <a:p>
            <a:pPr lvl="1"/>
            <a:r>
              <a:rPr lang="en-US" dirty="0" smtClean="0"/>
              <a:t>Retain documents and information, </a:t>
            </a:r>
            <a:r>
              <a:rPr lang="en-US" dirty="0"/>
              <a:t>such </a:t>
            </a:r>
            <a:r>
              <a:rPr lang="en-US" dirty="0" smtClean="0"/>
              <a:t>as contracts, </a:t>
            </a:r>
            <a:r>
              <a:rPr lang="en-US" dirty="0"/>
              <a:t>service agreements, customer bills, maintenance logs, installation </a:t>
            </a:r>
            <a:r>
              <a:rPr lang="en-US" dirty="0" smtClean="0"/>
              <a:t>and </a:t>
            </a:r>
            <a:r>
              <a:rPr lang="en-US" dirty="0"/>
              <a:t>delivery dates, and </a:t>
            </a:r>
            <a:r>
              <a:rPr lang="en-US" dirty="0" smtClean="0"/>
              <a:t>invoices</a:t>
            </a:r>
          </a:p>
          <a:p>
            <a:pPr lvl="1"/>
            <a:r>
              <a:rPr lang="en-US" dirty="0" smtClean="0"/>
              <a:t>Provide sufficient detail on customer bills </a:t>
            </a:r>
          </a:p>
          <a:p>
            <a:pPr lvl="2"/>
            <a:r>
              <a:rPr lang="en-US" dirty="0" smtClean="0"/>
              <a:t>Include Funding Request Number (FRN), specific details of the items purchased (e.g., serial numbers, quantity, product descriptions, product delivery information)</a:t>
            </a:r>
            <a:endParaRPr lang="en-US" sz="3000" dirty="0" smtClean="0"/>
          </a:p>
          <a:p>
            <a:pPr lvl="2"/>
            <a:r>
              <a:rPr lang="en-US" dirty="0" smtClean="0"/>
              <a:t>Indicate total amount due </a:t>
            </a:r>
            <a:r>
              <a:rPr lang="en-US" dirty="0"/>
              <a:t>("Pre-Discount Amount</a:t>
            </a:r>
            <a:r>
              <a:rPr lang="en-US" dirty="0" smtClean="0"/>
              <a:t>") less amounts paid by or to be paid by USAC 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r>
              <a:rPr lang="en-US" sz="2400" dirty="0" smtClean="0"/>
              <a:t>Beneficiary/Contributor Compliance Audit Program (BCAP)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marL="342900" lvl="1" indent="-342900"/>
            <a:r>
              <a:rPr lang="en-US" sz="2800" dirty="0" smtClean="0"/>
              <a:t>Provide sufficient detail on bills (cont.)</a:t>
            </a:r>
          </a:p>
          <a:p>
            <a:pPr lvl="2"/>
            <a:r>
              <a:rPr lang="en-US" dirty="0" smtClean="0"/>
              <a:t>Indicate payment terms of the net amount of the bill</a:t>
            </a:r>
          </a:p>
          <a:p>
            <a:pPr lvl="2"/>
            <a:r>
              <a:rPr lang="en-US" dirty="0" smtClean="0"/>
              <a:t>Separate eligible items from ineligible items</a:t>
            </a:r>
          </a:p>
          <a:p>
            <a:pPr lvl="2"/>
            <a:r>
              <a:rPr lang="en-US" dirty="0" smtClean="0"/>
              <a:t>Generate separate bills for eligible and ineligible items to reduce risk of including an ineligible item on BEAR/SPI</a:t>
            </a:r>
          </a:p>
          <a:p>
            <a:pPr lvl="0"/>
            <a:r>
              <a:rPr lang="en-US" sz="2800" dirty="0" smtClean="0"/>
              <a:t>Complete BEAR/SPI using one line per customer bill</a:t>
            </a:r>
          </a:p>
          <a:p>
            <a:r>
              <a:rPr lang="en-US" sz="2800" dirty="0" smtClean="0"/>
              <a:t>Reimburse </a:t>
            </a:r>
            <a:r>
              <a:rPr lang="en-US" sz="2800" dirty="0"/>
              <a:t>applicants within 20 days of receipt of funds from USAC (BEAR payments)</a:t>
            </a:r>
          </a:p>
          <a:p>
            <a:pPr lvl="0"/>
            <a:endParaRPr lang="en-US" sz="2800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r>
              <a:rPr lang="en-US" sz="2400" dirty="0" smtClean="0"/>
              <a:t>Beneficiary/Contributor Compliance Audit Program (BCAP)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State of E-rate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Approved Color Schem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26CB6"/>
      </a:accent1>
      <a:accent2>
        <a:srgbClr val="FEB836"/>
      </a:accent2>
      <a:accent3>
        <a:srgbClr val="8DC63F"/>
      </a:accent3>
      <a:accent4>
        <a:srgbClr val="62CAE3"/>
      </a:accent4>
      <a:accent5>
        <a:srgbClr val="F28234"/>
      </a:accent5>
      <a:accent6>
        <a:srgbClr val="6A737B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8332F011F5614BA64AA07836619C0D" ma:contentTypeVersion="0" ma:contentTypeDescription="Create a new document." ma:contentTypeScope="" ma:versionID="48bf20c475275c63ae0b39e46fca8e9f">
  <xsd:schema xmlns:xsd="http://www.w3.org/2001/XMLSchema" xmlns:p="http://schemas.microsoft.com/office/2006/metadata/properties" xmlns:ns2="6dd97b33-aba7-4b7a-8530-76b27dec7283" targetNamespace="http://schemas.microsoft.com/office/2006/metadata/properties" ma:root="true" ma:fieldsID="d1a1a27882da1dbf0ad91d88695f6638" ns2:_="">
    <xsd:import namespace="6dd97b33-aba7-4b7a-8530-76b27dec7283"/>
    <xsd:element name="properties">
      <xsd:complexType>
        <xsd:sequence>
          <xsd:element name="documentManagement">
            <xsd:complexType>
              <xsd:all>
                <xsd:element ref="ns2:Stick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ticky" ma:index="8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icky xmlns="6dd97b33-aba7-4b7a-8530-76b27dec7283">false</Sticky>
  </documentManagement>
</p:properties>
</file>

<file path=customXml/itemProps1.xml><?xml version="1.0" encoding="utf-8"?>
<ds:datastoreItem xmlns:ds="http://schemas.openxmlformats.org/officeDocument/2006/customXml" ds:itemID="{13A111CF-3BAA-4323-88FE-7BF7623AD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4A6031-AB2A-4A86-B0BA-DA4E7BC0600E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6dd97b33-aba7-4b7a-8530-76b27dec7283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9070</TotalTime>
  <Words>461</Words>
  <Application>Microsoft Office PowerPoint</Application>
  <PresentationFormat>On-screen Show (4:3)</PresentationFormat>
  <Paragraphs>73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ppayne</cp:lastModifiedBy>
  <cp:revision>175</cp:revision>
  <cp:lastPrinted>2012-04-18T14:52:53Z</cp:lastPrinted>
  <dcterms:created xsi:type="dcterms:W3CDTF">2010-07-28T13:31:07Z</dcterms:created>
  <dcterms:modified xsi:type="dcterms:W3CDTF">2012-05-04T14:49:15Z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0x010100CF8332F011F5614BA64AA07836619C0D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</Properties>
</file>