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handoutMasterIdLst>
    <p:handoutMasterId r:id="rId38"/>
  </p:handoutMasterIdLst>
  <p:sldIdLst>
    <p:sldId id="277" r:id="rId5"/>
    <p:sldId id="269" r:id="rId6"/>
    <p:sldId id="278" r:id="rId7"/>
    <p:sldId id="295" r:id="rId8"/>
    <p:sldId id="301" r:id="rId9"/>
    <p:sldId id="297" r:id="rId10"/>
    <p:sldId id="311" r:id="rId11"/>
    <p:sldId id="296" r:id="rId12"/>
    <p:sldId id="310" r:id="rId13"/>
    <p:sldId id="313" r:id="rId14"/>
    <p:sldId id="271" r:id="rId15"/>
    <p:sldId id="282" r:id="rId16"/>
    <p:sldId id="284" r:id="rId17"/>
    <p:sldId id="285" r:id="rId18"/>
    <p:sldId id="286" r:id="rId19"/>
    <p:sldId id="287" r:id="rId20"/>
    <p:sldId id="288" r:id="rId21"/>
    <p:sldId id="279" r:id="rId22"/>
    <p:sldId id="294" r:id="rId23"/>
    <p:sldId id="289" r:id="rId24"/>
    <p:sldId id="314" r:id="rId25"/>
    <p:sldId id="308" r:id="rId26"/>
    <p:sldId id="291" r:id="rId27"/>
    <p:sldId id="292" r:id="rId28"/>
    <p:sldId id="312" r:id="rId29"/>
    <p:sldId id="281" r:id="rId30"/>
    <p:sldId id="302" r:id="rId31"/>
    <p:sldId id="304" r:id="rId32"/>
    <p:sldId id="305" r:id="rId33"/>
    <p:sldId id="306" r:id="rId34"/>
    <p:sldId id="307" r:id="rId35"/>
    <p:sldId id="274" r:id="rId36"/>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watty" initials="USAC" lastIdx="5" clrIdx="0"/>
  <p:cmAuthor id="1" name="John Noran" initials="JN"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EB8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8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6726"/>
    </p:cViewPr>
  </p:sorterViewPr>
  <p:notesViewPr>
    <p:cSldViewPr>
      <p:cViewPr varScale="1">
        <p:scale>
          <a:sx n="44" d="100"/>
          <a:sy n="44" d="100"/>
        </p:scale>
        <p:origin x="-2616" y="-96"/>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4185"/>
          </a:xfrm>
          <a:prstGeom prst="rect">
            <a:avLst/>
          </a:prstGeom>
        </p:spPr>
        <p:txBody>
          <a:bodyPr vert="horz" lIns="93031" tIns="46516" rIns="93031" bIns="46516" rtlCol="0"/>
          <a:lstStyle>
            <a:lvl1pPr algn="l">
              <a:defRPr sz="1200"/>
            </a:lvl1pPr>
          </a:lstStyle>
          <a:p>
            <a:endParaRPr lang="en-US" dirty="0"/>
          </a:p>
        </p:txBody>
      </p:sp>
      <p:sp>
        <p:nvSpPr>
          <p:cNvPr id="4" name="Footer Placeholder 3"/>
          <p:cNvSpPr>
            <a:spLocks noGrp="1"/>
          </p:cNvSpPr>
          <p:nvPr>
            <p:ph type="ftr" sz="quarter" idx="2"/>
          </p:nvPr>
        </p:nvSpPr>
        <p:spPr>
          <a:xfrm>
            <a:off x="0" y="8817904"/>
            <a:ext cx="3032337" cy="464185"/>
          </a:xfrm>
          <a:prstGeom prst="rect">
            <a:avLst/>
          </a:prstGeom>
        </p:spPr>
        <p:txBody>
          <a:bodyPr vert="horz" lIns="93031" tIns="46516" rIns="93031" bIns="4651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3744" y="8817904"/>
            <a:ext cx="3032337" cy="464185"/>
          </a:xfrm>
          <a:prstGeom prst="rect">
            <a:avLst/>
          </a:prstGeom>
        </p:spPr>
        <p:txBody>
          <a:bodyPr vert="horz" lIns="93031" tIns="46516" rIns="93031" bIns="46516" rtlCol="0" anchor="b"/>
          <a:lstStyle>
            <a:lvl1pPr algn="r">
              <a:defRPr sz="1200"/>
            </a:lvl1pPr>
          </a:lstStyle>
          <a:p>
            <a:fld id="{5E23D7D9-2DE5-44F5-B7B2-63B7975589D0}" type="slidenum">
              <a:rPr lang="en-US" smtClean="0"/>
              <a:pPr/>
              <a:t>‹#›</a:t>
            </a:fld>
            <a:endParaRPr lang="en-US" dirty="0"/>
          </a:p>
        </p:txBody>
      </p:sp>
    </p:spTree>
    <p:extLst>
      <p:ext uri="{BB962C8B-B14F-4D97-AF65-F5344CB8AC3E}">
        <p14:creationId xmlns:p14="http://schemas.microsoft.com/office/powerpoint/2010/main" val="3836811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4185"/>
          </a:xfrm>
          <a:prstGeom prst="rect">
            <a:avLst/>
          </a:prstGeom>
        </p:spPr>
        <p:txBody>
          <a:bodyPr vert="horz" lIns="93031" tIns="46516" rIns="93031" bIns="46516" rtlCol="0"/>
          <a:lstStyle>
            <a:lvl1pPr algn="l">
              <a:defRPr sz="1200"/>
            </a:lvl1pPr>
          </a:lstStyle>
          <a:p>
            <a:endParaRPr lang="en-US" dirty="0"/>
          </a:p>
        </p:txBody>
      </p:sp>
      <p:sp>
        <p:nvSpPr>
          <p:cNvPr id="3" name="Date Placeholder 2"/>
          <p:cNvSpPr>
            <a:spLocks noGrp="1"/>
          </p:cNvSpPr>
          <p:nvPr>
            <p:ph type="dt" idx="1"/>
          </p:nvPr>
        </p:nvSpPr>
        <p:spPr>
          <a:xfrm>
            <a:off x="3963744" y="0"/>
            <a:ext cx="3032337" cy="464185"/>
          </a:xfrm>
          <a:prstGeom prst="rect">
            <a:avLst/>
          </a:prstGeom>
        </p:spPr>
        <p:txBody>
          <a:bodyPr vert="horz" lIns="93031" tIns="46516" rIns="93031" bIns="46516" rtlCol="0"/>
          <a:lstStyle>
            <a:lvl1pPr algn="r">
              <a:defRPr sz="1200"/>
            </a:lvl1pPr>
          </a:lstStyle>
          <a:p>
            <a:fld id="{EE51AE11-624E-49BD-A8AA-FA86B3DA0A89}" type="datetimeFigureOut">
              <a:rPr lang="en-US" smtClean="0"/>
              <a:pPr/>
              <a:t>5/4/2012</a:t>
            </a:fld>
            <a:endParaRPr lang="en-US" dirty="0"/>
          </a:p>
        </p:txBody>
      </p:sp>
      <p:sp>
        <p:nvSpPr>
          <p:cNvPr id="4" name="Slide Image Placeholder 3"/>
          <p:cNvSpPr>
            <a:spLocks noGrp="1" noRot="1" noChangeAspect="1"/>
          </p:cNvSpPr>
          <p:nvPr>
            <p:ph type="sldImg" idx="2"/>
          </p:nvPr>
        </p:nvSpPr>
        <p:spPr>
          <a:xfrm>
            <a:off x="1177925" y="696913"/>
            <a:ext cx="4641850" cy="3481387"/>
          </a:xfrm>
          <a:prstGeom prst="rect">
            <a:avLst/>
          </a:prstGeom>
          <a:noFill/>
          <a:ln w="12700">
            <a:solidFill>
              <a:prstClr val="black"/>
            </a:solidFill>
          </a:ln>
        </p:spPr>
        <p:txBody>
          <a:bodyPr vert="horz" lIns="93031" tIns="46516" rIns="93031" bIns="46516" rtlCol="0" anchor="ctr"/>
          <a:lstStyle/>
          <a:p>
            <a:endParaRPr lang="en-US" dirty="0"/>
          </a:p>
        </p:txBody>
      </p:sp>
      <p:sp>
        <p:nvSpPr>
          <p:cNvPr id="5" name="Notes Placeholder 4"/>
          <p:cNvSpPr>
            <a:spLocks noGrp="1"/>
          </p:cNvSpPr>
          <p:nvPr>
            <p:ph type="body" sz="quarter" idx="3"/>
          </p:nvPr>
        </p:nvSpPr>
        <p:spPr>
          <a:xfrm>
            <a:off x="699770" y="4409758"/>
            <a:ext cx="5598160" cy="4177665"/>
          </a:xfrm>
          <a:prstGeom prst="rect">
            <a:avLst/>
          </a:prstGeom>
        </p:spPr>
        <p:txBody>
          <a:bodyPr vert="horz" lIns="93031" tIns="46516" rIns="93031" bIns="465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32337" cy="464185"/>
          </a:xfrm>
          <a:prstGeom prst="rect">
            <a:avLst/>
          </a:prstGeom>
        </p:spPr>
        <p:txBody>
          <a:bodyPr vert="horz" lIns="93031" tIns="46516" rIns="93031" bIns="4651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3744" y="8817904"/>
            <a:ext cx="3032337" cy="464185"/>
          </a:xfrm>
          <a:prstGeom prst="rect">
            <a:avLst/>
          </a:prstGeom>
        </p:spPr>
        <p:txBody>
          <a:bodyPr vert="horz" lIns="93031" tIns="46516" rIns="93031" bIns="46516" rtlCol="0" anchor="b"/>
          <a:lstStyle>
            <a:lvl1pPr algn="r">
              <a:defRPr sz="1200"/>
            </a:lvl1pPr>
          </a:lstStyle>
          <a:p>
            <a:fld id="{AB37D9F1-85C1-4865-99BA-DB24273BDFED}" type="slidenum">
              <a:rPr lang="en-US" smtClean="0"/>
              <a:pPr/>
              <a:t>‹#›</a:t>
            </a:fld>
            <a:endParaRPr lang="en-US" dirty="0"/>
          </a:p>
        </p:txBody>
      </p:sp>
    </p:spTree>
    <p:extLst>
      <p:ext uri="{BB962C8B-B14F-4D97-AF65-F5344CB8AC3E}">
        <p14:creationId xmlns:p14="http://schemas.microsoft.com/office/powerpoint/2010/main" val="4124296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Slid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14400" y="2667000"/>
            <a:ext cx="7772400" cy="838200"/>
          </a:xfrm>
          <a:prstGeom prst="rect">
            <a:avLst/>
          </a:prstGeom>
        </p:spPr>
        <p:txBody>
          <a:bodyPr/>
          <a:lstStyle>
            <a:lvl1pPr algn="r">
              <a:buNone/>
              <a:defRPr sz="4400"/>
            </a:lvl1pPr>
          </a:lstStyle>
          <a:p>
            <a:pPr lvl="0"/>
            <a:r>
              <a:rPr lang="en-US" dirty="0" smtClean="0"/>
              <a:t>Program Title or Event Name</a:t>
            </a:r>
          </a:p>
        </p:txBody>
      </p:sp>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3"/>
          <p:cNvSpPr>
            <a:spLocks noGrp="1"/>
          </p:cNvSpPr>
          <p:nvPr>
            <p:ph type="body" sz="quarter" idx="11" hasCustomPrompt="1"/>
          </p:nvPr>
        </p:nvSpPr>
        <p:spPr>
          <a:xfrm>
            <a:off x="914400" y="3505200"/>
            <a:ext cx="7772400" cy="838200"/>
          </a:xfrm>
          <a:prstGeom prst="rect">
            <a:avLst/>
          </a:prstGeom>
        </p:spPr>
        <p:txBody>
          <a:bodyPr/>
          <a:lstStyle>
            <a:lvl1pPr algn="r">
              <a:buNone/>
              <a:defRPr sz="6000" b="1"/>
            </a:lvl1pPr>
          </a:lstStyle>
          <a:p>
            <a:pPr lvl="0"/>
            <a:r>
              <a:rPr lang="en-US" dirty="0" smtClean="0"/>
              <a:t>Presentation Title</a:t>
            </a:r>
          </a:p>
        </p:txBody>
      </p:sp>
      <p:sp>
        <p:nvSpPr>
          <p:cNvPr id="10" name="Text Placeholder 3"/>
          <p:cNvSpPr>
            <a:spLocks noGrp="1"/>
          </p:cNvSpPr>
          <p:nvPr>
            <p:ph type="body" sz="quarter" idx="12" hasCustomPrompt="1"/>
          </p:nvPr>
        </p:nvSpPr>
        <p:spPr>
          <a:xfrm>
            <a:off x="914400" y="4419600"/>
            <a:ext cx="7772400" cy="838200"/>
          </a:xfrm>
          <a:prstGeom prst="rect">
            <a:avLst/>
          </a:prstGeom>
        </p:spPr>
        <p:txBody>
          <a:bodyPr/>
          <a:lstStyle>
            <a:lvl1pPr marL="342900" marR="0" indent="-342900" algn="r" defTabSz="914400" rtl="0" eaLnBrk="1" fontAlgn="auto" latinLnBrk="0" hangingPunct="1">
              <a:lnSpc>
                <a:spcPct val="100000"/>
              </a:lnSpc>
              <a:spcBef>
                <a:spcPts val="0"/>
              </a:spcBef>
              <a:spcAft>
                <a:spcPts val="1200"/>
              </a:spcAft>
              <a:buClrTx/>
              <a:buSzTx/>
              <a:buNone/>
              <a:tabLst/>
              <a:defRPr sz="2800"/>
            </a:lvl1pPr>
          </a:lstStyle>
          <a:p>
            <a:pPr marL="342900" marR="0" lvl="0" indent="-342900" algn="r" defTabSz="914400" rtl="0" eaLnBrk="1" fontAlgn="auto" latinLnBrk="0" hangingPunct="1">
              <a:lnSpc>
                <a:spcPct val="100000"/>
              </a:lnSpc>
              <a:spcBef>
                <a:spcPts val="0"/>
              </a:spcBef>
              <a:spcAft>
                <a:spcPts val="1200"/>
              </a:spcAft>
              <a:buClrTx/>
              <a:buSzTx/>
              <a:tabLst/>
              <a:defRPr/>
            </a:pPr>
            <a:r>
              <a:rPr lang="en-US" sz="2800" dirty="0" smtClean="0"/>
              <a:t>Date  I  Location</a:t>
            </a:r>
            <a:r>
              <a:rPr lang="en-US" sz="2800" baseline="0" dirty="0" smtClean="0"/>
              <a:t> (if applicable)</a:t>
            </a:r>
            <a:endParaRPr lang="en-US" sz="2800" dirty="0" smtClean="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Post-Commitment Issues</a:t>
            </a:r>
            <a:r>
              <a:rPr lang="en-US" sz="1200" b="1" baseline="0" dirty="0" smtClean="0">
                <a:solidFill>
                  <a:schemeClr val="tx1">
                    <a:lumMod val="65000"/>
                    <a:lumOff val="35000"/>
                  </a:schemeClr>
                </a:solidFill>
                <a:latin typeface="Calibri" pitchFamily="34" charset="0"/>
              </a:rPr>
              <a:t> </a:t>
            </a:r>
            <a:r>
              <a:rPr lang="en-US" sz="1200" dirty="0" smtClean="0">
                <a:solidFill>
                  <a:schemeClr val="tx1">
                    <a:lumMod val="65000"/>
                    <a:lumOff val="35000"/>
                  </a:schemeClr>
                </a:solidFill>
                <a:latin typeface="Calibri" pitchFamily="34" charset="0"/>
              </a:rPr>
              <a:t>I  2012 Schools &amp; Libraries Spring Service Provider Trainings </a:t>
            </a:r>
            <a:r>
              <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rPr>
              <a:t>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sp>
        <p:nvSpPr>
          <p:cNvPr id="5" name="Text Placeholder 3"/>
          <p:cNvSpPr>
            <a:spLocks noGrp="1"/>
          </p:cNvSpPr>
          <p:nvPr>
            <p:ph type="body" sz="quarter" idx="10" hasCustomPrompt="1"/>
          </p:nvPr>
        </p:nvSpPr>
        <p:spPr>
          <a:xfrm>
            <a:off x="914400" y="2667000"/>
            <a:ext cx="7772400" cy="838200"/>
          </a:xfrm>
          <a:prstGeom prst="rect">
            <a:avLst/>
          </a:prstGeom>
        </p:spPr>
        <p:txBody>
          <a:bodyPr/>
          <a:lstStyle>
            <a:lvl1pPr algn="r">
              <a:buNone/>
              <a:defRPr sz="4400"/>
            </a:lvl1pPr>
          </a:lstStyle>
          <a:p>
            <a:pPr lvl="0"/>
            <a:r>
              <a:rPr lang="en-US" dirty="0" smtClean="0"/>
              <a:t>Presentation Title</a:t>
            </a:r>
          </a:p>
        </p:txBody>
      </p:sp>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1" hasCustomPrompt="1"/>
          </p:nvPr>
        </p:nvSpPr>
        <p:spPr>
          <a:xfrm>
            <a:off x="914400" y="3505200"/>
            <a:ext cx="7772400" cy="838200"/>
          </a:xfrm>
          <a:prstGeom prst="rect">
            <a:avLst/>
          </a:prstGeom>
        </p:spPr>
        <p:txBody>
          <a:bodyPr/>
          <a:lstStyle>
            <a:lvl1pPr algn="r">
              <a:buNone/>
              <a:defRPr sz="6000" b="1"/>
            </a:lvl1pPr>
          </a:lstStyle>
          <a:p>
            <a:pPr lvl="0"/>
            <a:r>
              <a:rPr lang="en-US" dirty="0" smtClean="0"/>
              <a:t>Section Title</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Content Slide">
    <p:spTree>
      <p:nvGrpSpPr>
        <p:cNvPr id="1" name=""/>
        <p:cNvGrpSpPr/>
        <p:nvPr/>
      </p:nvGrpSpPr>
      <p:grpSpPr>
        <a:xfrm>
          <a:off x="0" y="0"/>
          <a:ext cx="0" cy="0"/>
          <a:chOff x="0" y="0"/>
          <a:chExt cx="0" cy="0"/>
        </a:xfrm>
      </p:grpSpPr>
      <p:sp>
        <p:nvSpPr>
          <p:cNvPr id="8"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Post-Commitment Issues</a:t>
            </a:r>
            <a:r>
              <a:rPr lang="en-US" sz="1200" b="1" baseline="0" dirty="0" smtClean="0">
                <a:solidFill>
                  <a:schemeClr val="tx1">
                    <a:lumMod val="65000"/>
                    <a:lumOff val="35000"/>
                  </a:schemeClr>
                </a:solidFill>
                <a:latin typeface="Calibri" pitchFamily="34" charset="0"/>
              </a:rPr>
              <a:t> </a:t>
            </a:r>
            <a:r>
              <a:rPr lang="en-US" sz="1200" dirty="0" smtClean="0">
                <a:solidFill>
                  <a:schemeClr val="tx1">
                    <a:lumMod val="65000"/>
                    <a:lumOff val="35000"/>
                  </a:schemeClr>
                </a:solidFill>
                <a:latin typeface="Calibri" pitchFamily="34" charset="0"/>
              </a:rPr>
              <a:t>I  2012 Schools &amp; Libraries Spring Service Provider Trainings </a:t>
            </a:r>
            <a:r>
              <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rPr>
              <a:t>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hasCustomPrompt="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21" name="Text Placeholder 20"/>
          <p:cNvSpPr>
            <a:spLocks noGrp="1"/>
          </p:cNvSpPr>
          <p:nvPr>
            <p:ph type="body" sz="quarter" idx="12" hasCustomPrompt="1"/>
          </p:nvPr>
        </p:nvSpPr>
        <p:spPr>
          <a:xfrm>
            <a:off x="5029200" y="381000"/>
            <a:ext cx="3657600" cy="533400"/>
          </a:xfrm>
          <a:prstGeom prst="rect">
            <a:avLst/>
          </a:prstGeom>
        </p:spPr>
        <p:txBody>
          <a:bodyPr/>
          <a:lstStyle>
            <a:lvl1pPr algn="r">
              <a:buNone/>
              <a:defRPr sz="3200" b="1"/>
            </a:lvl1pPr>
          </a:lstStyle>
          <a:p>
            <a:pPr lvl="0"/>
            <a:r>
              <a:rPr lang="en-US" dirty="0" smtClean="0"/>
              <a:t>Section Title</a:t>
            </a:r>
            <a:endParaRPr lang="en-US" dirty="0"/>
          </a:p>
        </p:txBody>
      </p:sp>
    </p:spTree>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Slide">
    <p:spTree>
      <p:nvGrpSpPr>
        <p:cNvPr id="1" name=""/>
        <p:cNvGrpSpPr/>
        <p:nvPr/>
      </p:nvGrpSpPr>
      <p:grpSpPr>
        <a:xfrm>
          <a:off x="0" y="0"/>
          <a:ext cx="0" cy="0"/>
          <a:chOff x="0" y="0"/>
          <a:chExt cx="0" cy="0"/>
        </a:xfrm>
      </p:grpSpPr>
      <p:sp>
        <p:nvSpPr>
          <p:cNvPr id="8"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Post-Commitment Issues</a:t>
            </a:r>
            <a:r>
              <a:rPr lang="en-US" sz="1200" b="1" baseline="0" dirty="0" smtClean="0">
                <a:solidFill>
                  <a:schemeClr val="tx1">
                    <a:lumMod val="65000"/>
                    <a:lumOff val="35000"/>
                  </a:schemeClr>
                </a:solidFill>
                <a:latin typeface="Calibri" pitchFamily="34" charset="0"/>
              </a:rPr>
              <a:t> </a:t>
            </a:r>
            <a:r>
              <a:rPr lang="en-US" sz="1200" dirty="0" smtClean="0">
                <a:solidFill>
                  <a:schemeClr val="tx1">
                    <a:lumMod val="65000"/>
                    <a:lumOff val="35000"/>
                  </a:schemeClr>
                </a:solidFill>
                <a:latin typeface="Calibri" pitchFamily="34" charset="0"/>
              </a:rPr>
              <a:t>I  2012 Schools &amp; Libraries Spring Service Provider Trainings </a:t>
            </a:r>
            <a:r>
              <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rPr>
              <a:t>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hasCustomPrompt="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21" name="Text Placeholder 20"/>
          <p:cNvSpPr>
            <a:spLocks noGrp="1"/>
          </p:cNvSpPr>
          <p:nvPr>
            <p:ph type="body" sz="quarter" idx="12" hasCustomPrompt="1"/>
          </p:nvPr>
        </p:nvSpPr>
        <p:spPr>
          <a:xfrm>
            <a:off x="5029200" y="381000"/>
            <a:ext cx="3657600" cy="533400"/>
          </a:xfrm>
          <a:prstGeom prst="rect">
            <a:avLst/>
          </a:prstGeom>
        </p:spPr>
        <p:txBody>
          <a:bodyPr/>
          <a:lstStyle>
            <a:lvl1pPr algn="r">
              <a:buNone/>
              <a:defRPr sz="3200" b="1"/>
            </a:lvl1pPr>
          </a:lstStyle>
          <a:p>
            <a:pPr lvl="0"/>
            <a:r>
              <a:rPr lang="en-US" dirty="0" smtClean="0"/>
              <a:t>Section Title</a:t>
            </a:r>
            <a:endParaRPr lang="en-US" dirty="0"/>
          </a:p>
        </p:txBody>
      </p:sp>
      <p:sp>
        <p:nvSpPr>
          <p:cNvPr id="10" name="Text Placeholder 15"/>
          <p:cNvSpPr>
            <a:spLocks noGrp="1"/>
          </p:cNvSpPr>
          <p:nvPr>
            <p:ph type="body" sz="quarter" idx="13"/>
          </p:nvPr>
        </p:nvSpPr>
        <p:spPr>
          <a:xfrm>
            <a:off x="45720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Tree>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Footer Placeholder 4"/>
          <p:cNvSpPr txBox="1">
            <a:spLocks/>
          </p:cNvSpPr>
          <p:nvPr userDrawn="1"/>
        </p:nvSpPr>
        <p:spPr>
          <a:xfrm>
            <a:off x="228600" y="6400800"/>
            <a:ext cx="8610600" cy="306388"/>
          </a:xfrm>
          <a:prstGeom prst="rect">
            <a:avLst/>
          </a:prstGeom>
        </p:spPr>
        <p:txBody>
          <a:bodyPr/>
          <a:lstStyle>
            <a:lvl1pPr>
              <a:defRPr>
                <a:solidFill>
                  <a:schemeClr val="bg1">
                    <a:lumMod val="50000"/>
                  </a:schemeClr>
                </a:solidFill>
              </a:defRPr>
            </a:lvl1pPr>
          </a:lstStyle>
          <a:p>
            <a:pPr>
              <a:defRPr/>
            </a:pPr>
            <a:r>
              <a:rPr lang="en-US" sz="1200" b="1" dirty="0" smtClean="0">
                <a:solidFill>
                  <a:schemeClr val="tx1">
                    <a:lumMod val="65000"/>
                    <a:lumOff val="35000"/>
                  </a:schemeClr>
                </a:solidFill>
                <a:latin typeface="Calibri" pitchFamily="34" charset="0"/>
              </a:rPr>
              <a:t>Post-Commitment Issues</a:t>
            </a:r>
            <a:r>
              <a:rPr lang="en-US" sz="1200" b="1" baseline="0" dirty="0" smtClean="0">
                <a:solidFill>
                  <a:schemeClr val="tx1">
                    <a:lumMod val="65000"/>
                    <a:lumOff val="35000"/>
                  </a:schemeClr>
                </a:solidFill>
                <a:latin typeface="Calibri" pitchFamily="34" charset="0"/>
              </a:rPr>
              <a:t> </a:t>
            </a:r>
            <a:r>
              <a:rPr lang="en-US" sz="1200" dirty="0" smtClean="0">
                <a:solidFill>
                  <a:schemeClr val="tx1">
                    <a:lumMod val="65000"/>
                    <a:lumOff val="35000"/>
                  </a:schemeClr>
                </a:solidFill>
                <a:latin typeface="Calibri" pitchFamily="34" charset="0"/>
              </a:rPr>
              <a:t>I  2012 Schools &amp; Libraries Spring Service Provider Trainings			                    </a:t>
            </a:r>
            <a:fld id="{251DAFE3-8699-4888-8606-840E72A8B5CF}" type="slidenum">
              <a:rPr lang="en-US" sz="1200" smtClean="0">
                <a:solidFill>
                  <a:schemeClr val="tx1">
                    <a:lumMod val="65000"/>
                    <a:lumOff val="35000"/>
                  </a:schemeClr>
                </a:solidFill>
                <a:latin typeface="Calibri" pitchFamily="34" charset="0"/>
              </a:rPr>
              <a:pPr>
                <a:defRPr/>
              </a:pPr>
              <a:t>‹#›</a:t>
            </a:fld>
            <a:endParaRPr lang="en-US" sz="1200" dirty="0">
              <a:latin typeface="Calibri" pitchFamily="34" charset="0"/>
            </a:endParaRPr>
          </a:p>
        </p:txBody>
      </p:sp>
      <p:cxnSp>
        <p:nvCxnSpPr>
          <p:cNvPr id="3" name="Straight Connector 2"/>
          <p:cNvCxnSpPr/>
          <p:nvPr userDrawn="1"/>
        </p:nvCxnSpPr>
        <p:spPr>
          <a:xfrm>
            <a:off x="304800" y="6400800"/>
            <a:ext cx="8534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66503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3" name="Straight Connector 12"/>
          <p:cNvCxnSpPr/>
          <p:nvPr userDrawn="1"/>
        </p:nvCxnSpPr>
        <p:spPr>
          <a:xfrm>
            <a:off x="228600" y="914400"/>
            <a:ext cx="1828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pic>
        <p:nvPicPr>
          <p:cNvPr id="4" name="Picture 7"/>
          <p:cNvPicPr>
            <a:picLocks noChangeAspect="1" noChangeArrowheads="1"/>
          </p:cNvPicPr>
          <p:nvPr userDrawn="1"/>
        </p:nvPicPr>
        <p:blipFill>
          <a:blip r:embed="rId7" cstate="print"/>
          <a:srcRect/>
          <a:stretch>
            <a:fillRect/>
          </a:stretch>
        </p:blipFill>
        <p:spPr bwMode="auto">
          <a:xfrm>
            <a:off x="0" y="-76200"/>
            <a:ext cx="2286000" cy="2973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 id="2147483652" r:id="rId4"/>
    <p:sldLayoutId id="2147483653"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usac.org/_res/documents/cont/training/2011/Understanding-the-Red-Light-Rule.pdf" TargetMode="External"/><Relationship Id="rId2" Type="http://schemas.openxmlformats.org/officeDocument/2006/relationships/hyperlink" Target="https://apps.fcc.gov/redlight/login.cfm"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www.usac.org/sl/applicants/before-youre-done/service-substitutions.aspx"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www.usac.org/sl/applicants/step03/state-replacement-contracts.aspx"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3"/>
          <p:cNvSpPr txBox="1">
            <a:spLocks/>
          </p:cNvSpPr>
          <p:nvPr/>
        </p:nvSpPr>
        <p:spPr bwMode="auto">
          <a:xfrm>
            <a:off x="914400" y="26670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sz="4400" dirty="0" smtClean="0">
                <a:latin typeface="Calibri" pitchFamily="34" charset="0"/>
              </a:rPr>
              <a:t>E-rate Program</a:t>
            </a:r>
            <a:endParaRPr lang="en-US" sz="4400" dirty="0">
              <a:latin typeface="Calibri" pitchFamily="34" charset="0"/>
            </a:endParaRPr>
          </a:p>
        </p:txBody>
      </p:sp>
      <p:cxnSp>
        <p:nvCxnSpPr>
          <p:cNvPr id="4" name="Straight Connector 3"/>
          <p:cNvCxnSpPr/>
          <p:nvPr/>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 name="Text Placeholder 3"/>
          <p:cNvSpPr txBox="1">
            <a:spLocks/>
          </p:cNvSpPr>
          <p:nvPr/>
        </p:nvSpPr>
        <p:spPr>
          <a:xfrm>
            <a:off x="914400" y="3505200"/>
            <a:ext cx="7772400" cy="838200"/>
          </a:xfrm>
          <a:prstGeom prst="rect">
            <a:avLst/>
          </a:prstGeom>
        </p:spPr>
        <p:txBody>
          <a:bodyPr/>
          <a:lstStyle>
            <a:lvl1pPr algn="r">
              <a:buNone/>
              <a:defRPr sz="6000" b="1"/>
            </a:lvl1pPr>
          </a:lstStyle>
          <a:p>
            <a:pPr marL="342900" indent="-342900" eaLnBrk="0" hangingPunct="0">
              <a:spcBef>
                <a:spcPct val="20000"/>
              </a:spcBef>
              <a:buFont typeface="Wingdings" pitchFamily="2" charset="2"/>
              <a:buNone/>
              <a:defRPr/>
            </a:pPr>
            <a:r>
              <a:rPr lang="en-US" sz="4800" kern="0" dirty="0" smtClean="0">
                <a:latin typeface="Calibri" pitchFamily="34" charset="0"/>
              </a:rPr>
              <a:t>Post-Commitment Issues</a:t>
            </a:r>
          </a:p>
        </p:txBody>
      </p:sp>
      <p:sp>
        <p:nvSpPr>
          <p:cNvPr id="6" name="Text Placeholder 3"/>
          <p:cNvSpPr txBox="1">
            <a:spLocks/>
          </p:cNvSpPr>
          <p:nvPr/>
        </p:nvSpPr>
        <p:spPr>
          <a:xfrm>
            <a:off x="914400" y="4419600"/>
            <a:ext cx="7772400" cy="838200"/>
          </a:xfrm>
          <a:prstGeom prst="rect">
            <a:avLst/>
          </a:prstGeom>
        </p:spPr>
        <p:txBody>
          <a:bodyPr/>
          <a:lstStyle>
            <a:lvl1pPr marL="342900" marR="0" indent="-342900" algn="r" defTabSz="914400" rtl="0" eaLnBrk="1" fontAlgn="auto" latinLnBrk="0" hangingPunct="1">
              <a:lnSpc>
                <a:spcPct val="100000"/>
              </a:lnSpc>
              <a:spcBef>
                <a:spcPts val="0"/>
              </a:spcBef>
              <a:spcAft>
                <a:spcPts val="1200"/>
              </a:spcAft>
              <a:buClrTx/>
              <a:buSzTx/>
              <a:buNone/>
              <a:tabLst/>
              <a:defRPr sz="2800" baseline="0"/>
            </a:lvl1pPr>
          </a:lstStyle>
          <a:p>
            <a:pPr>
              <a:defRPr/>
            </a:pPr>
            <a:r>
              <a:rPr lang="en-US" sz="2400" kern="0" dirty="0">
                <a:latin typeface="Calibri" pitchFamily="34" charset="0"/>
              </a:rPr>
              <a:t>May </a:t>
            </a:r>
            <a:r>
              <a:rPr lang="en-US" sz="2400" kern="0" dirty="0" smtClean="0">
                <a:latin typeface="Calibri" pitchFamily="34" charset="0"/>
              </a:rPr>
              <a:t>10, 2012 </a:t>
            </a:r>
            <a:r>
              <a:rPr lang="en-US" sz="2400" kern="0" dirty="0">
                <a:latin typeface="Calibri" pitchFamily="34" charset="0"/>
              </a:rPr>
              <a:t>- Atlanta </a:t>
            </a:r>
            <a:r>
              <a:rPr lang="en-US" sz="2400" kern="0" dirty="0" smtClean="0">
                <a:latin typeface="Calibri" pitchFamily="34" charset="0"/>
              </a:rPr>
              <a:t>I</a:t>
            </a:r>
            <a:r>
              <a:rPr lang="en-US" sz="2400" kern="0" dirty="0">
                <a:latin typeface="Calibri" pitchFamily="34" charset="0"/>
              </a:rPr>
              <a:t> May </a:t>
            </a:r>
            <a:r>
              <a:rPr lang="en-US" sz="2400" kern="0" dirty="0" smtClean="0">
                <a:latin typeface="Calibri" pitchFamily="34" charset="0"/>
              </a:rPr>
              <a:t>15, 2012 </a:t>
            </a:r>
            <a:r>
              <a:rPr lang="en-US" sz="2400" kern="0" dirty="0">
                <a:latin typeface="Calibri" pitchFamily="34" charset="0"/>
              </a:rPr>
              <a:t>- Los Angeles</a:t>
            </a:r>
            <a:endParaRPr lang="en-US" sz="2400" kern="0" dirty="0" smtClean="0">
              <a:latin typeface="Calibri" pitchFamily="34" charset="0"/>
            </a:endParaRPr>
          </a:p>
        </p:txBody>
      </p:sp>
    </p:spTree>
    <p:extLst>
      <p:ext uri="{BB962C8B-B14F-4D97-AF65-F5344CB8AC3E}">
        <p14:creationId xmlns:p14="http://schemas.microsoft.com/office/powerpoint/2010/main" val="2955569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Once the CAL/RIDF letter is issued, any aggrieved party can appeal the decision to USAC or the FCC, but may not appeal to both simultaneously.</a:t>
            </a:r>
          </a:p>
          <a:p>
            <a:r>
              <a:rPr lang="en-US" dirty="0"/>
              <a:t>Demand Payment letters must be appealed directly to the FCC.</a:t>
            </a:r>
          </a:p>
          <a:p>
            <a:r>
              <a:rPr lang="en-US" dirty="0"/>
              <a:t>Do not ignore the USAC letters. Failure to take action can result in being placed on Red Light. </a:t>
            </a:r>
          </a:p>
          <a:p>
            <a:pPr lvl="1"/>
            <a:r>
              <a:rPr lang="en-US" sz="2400" dirty="0"/>
              <a:t>USAC debtors can request a written payment plan to pay the full amount of the debt, though that may result in additional interest and fees. </a:t>
            </a:r>
          </a:p>
          <a:p>
            <a:endParaRPr lang="en-US" dirty="0"/>
          </a:p>
        </p:txBody>
      </p:sp>
      <p:sp>
        <p:nvSpPr>
          <p:cNvPr id="3" name="Text Placeholder 2"/>
          <p:cNvSpPr>
            <a:spLocks noGrp="1"/>
          </p:cNvSpPr>
          <p:nvPr>
            <p:ph type="body" sz="quarter" idx="11"/>
          </p:nvPr>
        </p:nvSpPr>
        <p:spPr/>
        <p:txBody>
          <a:bodyPr/>
          <a:lstStyle/>
          <a:p>
            <a:r>
              <a:rPr lang="en-US" dirty="0" smtClean="0"/>
              <a:t>If You Disagree</a:t>
            </a:r>
            <a:endParaRPr lang="en-US" dirty="0"/>
          </a:p>
        </p:txBody>
      </p:sp>
      <p:sp>
        <p:nvSpPr>
          <p:cNvPr id="4" name="Text Placeholder 3"/>
          <p:cNvSpPr>
            <a:spLocks noGrp="1"/>
          </p:cNvSpPr>
          <p:nvPr>
            <p:ph type="body" sz="quarter" idx="12"/>
          </p:nvPr>
        </p:nvSpPr>
        <p:spPr/>
        <p:txBody>
          <a:bodyPr/>
          <a:lstStyle/>
          <a:p>
            <a:r>
              <a:rPr lang="en-US" dirty="0" smtClean="0"/>
              <a:t>COMAD</a:t>
            </a:r>
          </a:p>
        </p:txBody>
      </p:sp>
    </p:spTree>
    <p:extLst>
      <p:ext uri="{BB962C8B-B14F-4D97-AF65-F5344CB8AC3E}">
        <p14:creationId xmlns:p14="http://schemas.microsoft.com/office/powerpoint/2010/main" val="1096552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kern="0" dirty="0">
                <a:latin typeface="Calibri" pitchFamily="34" charset="0"/>
              </a:rPr>
              <a:t>Post-Commitment Issues</a:t>
            </a:r>
          </a:p>
          <a:p>
            <a:endParaRPr lang="en-US" dirty="0"/>
          </a:p>
        </p:txBody>
      </p:sp>
      <p:sp>
        <p:nvSpPr>
          <p:cNvPr id="5" name="Text Placeholder 4"/>
          <p:cNvSpPr>
            <a:spLocks noGrp="1"/>
          </p:cNvSpPr>
          <p:nvPr>
            <p:ph type="body" sz="quarter" idx="11"/>
          </p:nvPr>
        </p:nvSpPr>
        <p:spPr/>
        <p:txBody>
          <a:bodyPr/>
          <a:lstStyle/>
          <a:p>
            <a:r>
              <a:rPr lang="en-US" dirty="0" smtClean="0"/>
              <a:t>Red Light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If an entity has an outstanding debt owed to  the FCC or USAC, the Red Light is turned on for that Taxpayer Identification Number (TIN) – that entity and any other entities that share that number are ineligible to receive benefits until the delinquent balance is paid. </a:t>
            </a:r>
          </a:p>
          <a:p>
            <a:r>
              <a:rPr lang="en-US" dirty="0" smtClean="0"/>
              <a:t>Red Lighted entities receive specific communication from USAC regarding their Red Light status. </a:t>
            </a:r>
          </a:p>
          <a:p>
            <a:r>
              <a:rPr lang="en-US" dirty="0" smtClean="0"/>
              <a:t>Entities can check their own Red Light status on the FCC’s </a:t>
            </a:r>
            <a:r>
              <a:rPr lang="en-US" dirty="0" smtClean="0">
                <a:hlinkClick r:id="rId2"/>
              </a:rPr>
              <a:t>Red Light Display System</a:t>
            </a:r>
            <a:r>
              <a:rPr lang="en-US" dirty="0" smtClean="0"/>
              <a:t>. </a:t>
            </a:r>
          </a:p>
        </p:txBody>
      </p:sp>
      <p:sp>
        <p:nvSpPr>
          <p:cNvPr id="3" name="Text Placeholder 2"/>
          <p:cNvSpPr>
            <a:spLocks noGrp="1"/>
          </p:cNvSpPr>
          <p:nvPr>
            <p:ph type="body" sz="quarter" idx="11"/>
          </p:nvPr>
        </p:nvSpPr>
        <p:spPr/>
        <p:txBody>
          <a:bodyPr/>
          <a:lstStyle/>
          <a:p>
            <a:r>
              <a:rPr lang="en-US" dirty="0" smtClean="0">
                <a:hlinkClick r:id="rId3"/>
              </a:rPr>
              <a:t>Red Light Rule</a:t>
            </a:r>
            <a:r>
              <a:rPr lang="en-US" dirty="0" smtClean="0"/>
              <a:t> </a:t>
            </a:r>
            <a:endParaRPr lang="en-US" dirty="0"/>
          </a:p>
        </p:txBody>
      </p:sp>
      <p:sp>
        <p:nvSpPr>
          <p:cNvPr id="4" name="Text Placeholder 3"/>
          <p:cNvSpPr>
            <a:spLocks noGrp="1"/>
          </p:cNvSpPr>
          <p:nvPr>
            <p:ph type="body" sz="quarter" idx="12"/>
          </p:nvPr>
        </p:nvSpPr>
        <p:spPr/>
        <p:txBody>
          <a:bodyPr/>
          <a:lstStyle/>
          <a:p>
            <a:r>
              <a:rPr lang="en-US" dirty="0" smtClean="0"/>
              <a:t>Red Light</a:t>
            </a:r>
            <a:endParaRPr lang="en-US" dirty="0"/>
          </a:p>
        </p:txBody>
      </p:sp>
    </p:spTree>
    <p:extLst>
      <p:ext uri="{BB962C8B-B14F-4D97-AF65-F5344CB8AC3E}">
        <p14:creationId xmlns:p14="http://schemas.microsoft.com/office/powerpoint/2010/main" val="12896231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Schools &amp; Libraries </a:t>
            </a:r>
            <a:r>
              <a:rPr lang="en-US" dirty="0" smtClean="0"/>
              <a:t>Recovery</a:t>
            </a:r>
          </a:p>
          <a:p>
            <a:pPr lvl="1"/>
            <a:r>
              <a:rPr lang="en-US" dirty="0" smtClean="0"/>
              <a:t>When </a:t>
            </a:r>
            <a:r>
              <a:rPr lang="en-US" dirty="0"/>
              <a:t>funds were committed or paid in error due to a Program Rule </a:t>
            </a:r>
            <a:r>
              <a:rPr lang="en-US" dirty="0" smtClean="0"/>
              <a:t>violation, resulting in a COMAD/RIDF.</a:t>
            </a:r>
          </a:p>
          <a:p>
            <a:r>
              <a:rPr lang="en-US" dirty="0" smtClean="0"/>
              <a:t>Contributors</a:t>
            </a:r>
          </a:p>
          <a:p>
            <a:pPr lvl="1"/>
            <a:r>
              <a:rPr lang="en-US" dirty="0"/>
              <a:t>Contributions </a:t>
            </a:r>
            <a:r>
              <a:rPr lang="en-US" dirty="0" smtClean="0"/>
              <a:t>owed </a:t>
            </a:r>
            <a:r>
              <a:rPr lang="en-US" dirty="0"/>
              <a:t>to the Universal Service Fund based on FCC Form </a:t>
            </a:r>
            <a:r>
              <a:rPr lang="en-US" dirty="0" smtClean="0"/>
              <a:t>499-A and 499-Q.</a:t>
            </a:r>
          </a:p>
          <a:p>
            <a:r>
              <a:rPr lang="en-US" dirty="0"/>
              <a:t>Other Program Recoveries</a:t>
            </a:r>
          </a:p>
          <a:p>
            <a:pPr lvl="1"/>
            <a:r>
              <a:rPr lang="en-US" dirty="0" smtClean="0"/>
              <a:t>Including true-ups, revised data submissions, audits, etc.</a:t>
            </a:r>
            <a:endParaRPr lang="en-US" dirty="0"/>
          </a:p>
          <a:p>
            <a:endParaRPr lang="en-US" dirty="0" smtClean="0"/>
          </a:p>
          <a:p>
            <a:endParaRPr lang="en-US" dirty="0"/>
          </a:p>
          <a:p>
            <a:endParaRPr lang="en-US" dirty="0"/>
          </a:p>
        </p:txBody>
      </p:sp>
      <p:sp>
        <p:nvSpPr>
          <p:cNvPr id="3" name="Text Placeholder 2"/>
          <p:cNvSpPr>
            <a:spLocks noGrp="1"/>
          </p:cNvSpPr>
          <p:nvPr>
            <p:ph type="body" sz="quarter" idx="11"/>
          </p:nvPr>
        </p:nvSpPr>
        <p:spPr/>
        <p:txBody>
          <a:bodyPr/>
          <a:lstStyle/>
          <a:p>
            <a:r>
              <a:rPr lang="en-US" dirty="0" smtClean="0"/>
              <a:t>USAC may Red Light delinquencies in the following areas:</a:t>
            </a:r>
            <a:endParaRPr lang="en-US" dirty="0"/>
          </a:p>
        </p:txBody>
      </p:sp>
      <p:sp>
        <p:nvSpPr>
          <p:cNvPr id="4" name="Text Placeholder 3"/>
          <p:cNvSpPr>
            <a:spLocks noGrp="1"/>
          </p:cNvSpPr>
          <p:nvPr>
            <p:ph type="body" sz="quarter" idx="12"/>
          </p:nvPr>
        </p:nvSpPr>
        <p:spPr/>
        <p:txBody>
          <a:bodyPr/>
          <a:lstStyle/>
          <a:p>
            <a:r>
              <a:rPr lang="en-US" dirty="0" smtClean="0"/>
              <a:t>Red Light</a:t>
            </a:r>
            <a:endParaRPr lang="en-US" dirty="0"/>
          </a:p>
        </p:txBody>
      </p:sp>
    </p:spTree>
    <p:extLst>
      <p:ext uri="{BB962C8B-B14F-4D97-AF65-F5344CB8AC3E}">
        <p14:creationId xmlns:p14="http://schemas.microsoft.com/office/powerpoint/2010/main" val="1199121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Unpaid or underpaid amounts due, including:</a:t>
            </a:r>
          </a:p>
          <a:p>
            <a:pPr lvl="1"/>
            <a:r>
              <a:rPr lang="en-US" dirty="0" smtClean="0"/>
              <a:t>Regulatory and application fees</a:t>
            </a:r>
          </a:p>
          <a:p>
            <a:pPr lvl="1"/>
            <a:r>
              <a:rPr lang="en-US" dirty="0" smtClean="0"/>
              <a:t>FOIA search and duplication fees</a:t>
            </a:r>
          </a:p>
          <a:p>
            <a:pPr lvl="1"/>
            <a:r>
              <a:rPr lang="en-US" dirty="0" smtClean="0"/>
              <a:t>Installment agreements</a:t>
            </a:r>
            <a:endParaRPr lang="en-US" dirty="0"/>
          </a:p>
          <a:p>
            <a:pPr lvl="1"/>
            <a:r>
              <a:rPr lang="en-US" dirty="0" smtClean="0"/>
              <a:t>Action rule penalties</a:t>
            </a:r>
          </a:p>
          <a:p>
            <a:pPr lvl="1"/>
            <a:r>
              <a:rPr lang="en-US" dirty="0" smtClean="0"/>
              <a:t>Debts owed to the USF</a:t>
            </a:r>
            <a:r>
              <a:rPr lang="en-US" dirty="0"/>
              <a:t> </a:t>
            </a:r>
            <a:r>
              <a:rPr lang="en-US" dirty="0" smtClean="0"/>
              <a:t>and other debts that are overdue and have been transferred to the FCC for collection</a:t>
            </a:r>
          </a:p>
        </p:txBody>
      </p:sp>
      <p:sp>
        <p:nvSpPr>
          <p:cNvPr id="3" name="Text Placeholder 2"/>
          <p:cNvSpPr>
            <a:spLocks noGrp="1"/>
          </p:cNvSpPr>
          <p:nvPr>
            <p:ph type="body" sz="quarter" idx="11"/>
          </p:nvPr>
        </p:nvSpPr>
        <p:spPr>
          <a:xfrm>
            <a:off x="457200" y="1600200"/>
            <a:ext cx="8382000" cy="609600"/>
          </a:xfrm>
        </p:spPr>
        <p:txBody>
          <a:bodyPr/>
          <a:lstStyle/>
          <a:p>
            <a:r>
              <a:rPr lang="en-US" dirty="0" smtClean="0"/>
              <a:t>The FCC may Red Light delinquencies in the following areas:</a:t>
            </a:r>
            <a:endParaRPr lang="en-US" dirty="0"/>
          </a:p>
        </p:txBody>
      </p:sp>
      <p:sp>
        <p:nvSpPr>
          <p:cNvPr id="4" name="Text Placeholder 3"/>
          <p:cNvSpPr>
            <a:spLocks noGrp="1"/>
          </p:cNvSpPr>
          <p:nvPr>
            <p:ph type="body" sz="quarter" idx="12"/>
          </p:nvPr>
        </p:nvSpPr>
        <p:spPr/>
        <p:txBody>
          <a:bodyPr/>
          <a:lstStyle/>
          <a:p>
            <a:r>
              <a:rPr lang="en-US" dirty="0" smtClean="0"/>
              <a:t>FCC Red Light</a:t>
            </a:r>
            <a:endParaRPr lang="en-US" dirty="0"/>
          </a:p>
        </p:txBody>
      </p:sp>
    </p:spTree>
    <p:extLst>
      <p:ext uri="{BB962C8B-B14F-4D97-AF65-F5344CB8AC3E}">
        <p14:creationId xmlns:p14="http://schemas.microsoft.com/office/powerpoint/2010/main" val="7931239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Red Lights are turned off when:</a:t>
            </a:r>
          </a:p>
          <a:p>
            <a:pPr lvl="1"/>
            <a:r>
              <a:rPr lang="en-US" dirty="0" smtClean="0"/>
              <a:t>Debt has been satisfied</a:t>
            </a:r>
          </a:p>
          <a:p>
            <a:pPr lvl="1"/>
            <a:r>
              <a:rPr lang="en-US" dirty="0" smtClean="0"/>
              <a:t>Payment Plan is in effect</a:t>
            </a:r>
          </a:p>
          <a:p>
            <a:pPr lvl="1"/>
            <a:r>
              <a:rPr lang="en-US" dirty="0" smtClean="0"/>
              <a:t>Appeal has been filed</a:t>
            </a:r>
          </a:p>
          <a:p>
            <a:pPr lvl="2"/>
            <a:r>
              <a:rPr lang="en-US" dirty="0"/>
              <a:t>If the applicant or service provider appeals to the FCC after the debt is transferred to the US Treasury under the Debt Collection Improvement Act (DCIA), USAC stops the </a:t>
            </a:r>
            <a:r>
              <a:rPr lang="en-US" dirty="0" smtClean="0"/>
              <a:t>applicant’s </a:t>
            </a:r>
            <a:r>
              <a:rPr lang="en-US" dirty="0"/>
              <a:t>Red Light but not the collection process.</a:t>
            </a:r>
          </a:p>
        </p:txBody>
      </p:sp>
      <p:sp>
        <p:nvSpPr>
          <p:cNvPr id="3" name="Text Placeholder 2"/>
          <p:cNvSpPr>
            <a:spLocks noGrp="1"/>
          </p:cNvSpPr>
          <p:nvPr>
            <p:ph type="body" sz="quarter" idx="11"/>
          </p:nvPr>
        </p:nvSpPr>
        <p:spPr/>
        <p:txBody>
          <a:bodyPr/>
          <a:lstStyle/>
          <a:p>
            <a:r>
              <a:rPr lang="en-US" dirty="0" smtClean="0"/>
              <a:t>Getting back to Green Light</a:t>
            </a:r>
            <a:endParaRPr lang="en-US" dirty="0"/>
          </a:p>
        </p:txBody>
      </p:sp>
      <p:sp>
        <p:nvSpPr>
          <p:cNvPr id="4" name="Text Placeholder 3"/>
          <p:cNvSpPr>
            <a:spLocks noGrp="1"/>
          </p:cNvSpPr>
          <p:nvPr>
            <p:ph type="body" sz="quarter" idx="12"/>
          </p:nvPr>
        </p:nvSpPr>
        <p:spPr/>
        <p:txBody>
          <a:bodyPr/>
          <a:lstStyle/>
          <a:p>
            <a:r>
              <a:rPr lang="en-US" dirty="0" smtClean="0"/>
              <a:t>Red Light</a:t>
            </a:r>
            <a:endParaRPr lang="en-US" dirty="0"/>
          </a:p>
        </p:txBody>
      </p:sp>
    </p:spTree>
    <p:extLst>
      <p:ext uri="{BB962C8B-B14F-4D97-AF65-F5344CB8AC3E}">
        <p14:creationId xmlns:p14="http://schemas.microsoft.com/office/powerpoint/2010/main" val="31663447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USF program support will not be disbursed when the SP is on Red Light for either FCC or USAC debt. </a:t>
            </a:r>
          </a:p>
          <a:p>
            <a:r>
              <a:rPr lang="en-US" dirty="0" smtClean="0"/>
              <a:t>If an SL applicant has a Red Light, BEARs will be held and SPIs will be paid for FRNs featuring that applicant’s BEN. </a:t>
            </a:r>
          </a:p>
          <a:p>
            <a:r>
              <a:rPr lang="en-US" dirty="0"/>
              <a:t>For delinquent contributions to the USF, disbursements will </a:t>
            </a:r>
            <a:r>
              <a:rPr lang="en-US" dirty="0" smtClean="0"/>
              <a:t>be netted </a:t>
            </a:r>
            <a:r>
              <a:rPr lang="en-US" dirty="0"/>
              <a:t>against the delinquency until it is fully </a:t>
            </a:r>
            <a:r>
              <a:rPr lang="en-US" dirty="0" smtClean="0"/>
              <a:t>satisfied.</a:t>
            </a:r>
          </a:p>
          <a:p>
            <a:r>
              <a:rPr lang="en-US" dirty="0" smtClean="0"/>
              <a:t>For </a:t>
            </a:r>
            <a:r>
              <a:rPr lang="en-US" dirty="0"/>
              <a:t>delinquent payments to the FCC, the disbursements will </a:t>
            </a:r>
            <a:r>
              <a:rPr lang="en-US" dirty="0" smtClean="0"/>
              <a:t>be held </a:t>
            </a:r>
            <a:r>
              <a:rPr lang="en-US" dirty="0"/>
              <a:t>until the debts are fully paid.</a:t>
            </a:r>
          </a:p>
        </p:txBody>
      </p:sp>
      <p:sp>
        <p:nvSpPr>
          <p:cNvPr id="3" name="Text Placeholder 2"/>
          <p:cNvSpPr>
            <a:spLocks noGrp="1"/>
          </p:cNvSpPr>
          <p:nvPr>
            <p:ph type="body" sz="quarter" idx="11"/>
          </p:nvPr>
        </p:nvSpPr>
        <p:spPr/>
        <p:txBody>
          <a:bodyPr/>
          <a:lstStyle/>
          <a:p>
            <a:r>
              <a:rPr lang="en-US" dirty="0" smtClean="0"/>
              <a:t>Disbursements and Red Light</a:t>
            </a:r>
            <a:endParaRPr lang="en-US" dirty="0"/>
          </a:p>
        </p:txBody>
      </p:sp>
      <p:sp>
        <p:nvSpPr>
          <p:cNvPr id="4" name="Text Placeholder 3"/>
          <p:cNvSpPr>
            <a:spLocks noGrp="1"/>
          </p:cNvSpPr>
          <p:nvPr>
            <p:ph type="body" sz="quarter" idx="12"/>
          </p:nvPr>
        </p:nvSpPr>
        <p:spPr/>
        <p:txBody>
          <a:bodyPr/>
          <a:lstStyle/>
          <a:p>
            <a:r>
              <a:rPr lang="en-US" dirty="0" smtClean="0"/>
              <a:t>Red Light</a:t>
            </a:r>
            <a:endParaRPr lang="en-US" dirty="0"/>
          </a:p>
        </p:txBody>
      </p:sp>
    </p:spTree>
    <p:extLst>
      <p:ext uri="{BB962C8B-B14F-4D97-AF65-F5344CB8AC3E}">
        <p14:creationId xmlns:p14="http://schemas.microsoft.com/office/powerpoint/2010/main" val="3278667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Commitments cannot be made for pending applications and appeals when the applicant’s Red Light is turned on. </a:t>
            </a:r>
          </a:p>
          <a:p>
            <a:r>
              <a:rPr lang="en-US" dirty="0" smtClean="0"/>
              <a:t>Applicants that do not resolve their Red Light within 30 days will have their pending applications and appeals denied. </a:t>
            </a:r>
          </a:p>
          <a:p>
            <a:r>
              <a:rPr lang="en-US" dirty="0" smtClean="0"/>
              <a:t>Funding is not restored when the debt is paid after 30 days. </a:t>
            </a:r>
            <a:endParaRPr lang="en-US" dirty="0"/>
          </a:p>
        </p:txBody>
      </p:sp>
      <p:sp>
        <p:nvSpPr>
          <p:cNvPr id="3" name="Text Placeholder 2"/>
          <p:cNvSpPr>
            <a:spLocks noGrp="1"/>
          </p:cNvSpPr>
          <p:nvPr>
            <p:ph type="body" sz="quarter" idx="11"/>
          </p:nvPr>
        </p:nvSpPr>
        <p:spPr/>
        <p:txBody>
          <a:bodyPr/>
          <a:lstStyle/>
          <a:p>
            <a:r>
              <a:rPr lang="en-US" dirty="0" smtClean="0"/>
              <a:t>Applicants on Red Light</a:t>
            </a:r>
            <a:endParaRPr lang="en-US" dirty="0"/>
          </a:p>
        </p:txBody>
      </p:sp>
      <p:sp>
        <p:nvSpPr>
          <p:cNvPr id="4" name="Text Placeholder 3"/>
          <p:cNvSpPr>
            <a:spLocks noGrp="1"/>
          </p:cNvSpPr>
          <p:nvPr>
            <p:ph type="body" sz="quarter" idx="12"/>
          </p:nvPr>
        </p:nvSpPr>
        <p:spPr/>
        <p:txBody>
          <a:bodyPr/>
          <a:lstStyle/>
          <a:p>
            <a:r>
              <a:rPr lang="en-US" dirty="0" smtClean="0"/>
              <a:t>Red Light</a:t>
            </a:r>
            <a:endParaRPr lang="en-US" dirty="0"/>
          </a:p>
        </p:txBody>
      </p:sp>
    </p:spTree>
    <p:extLst>
      <p:ext uri="{BB962C8B-B14F-4D97-AF65-F5344CB8AC3E}">
        <p14:creationId xmlns:p14="http://schemas.microsoft.com/office/powerpoint/2010/main" val="6764462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kern="0" dirty="0">
                <a:latin typeface="Calibri" pitchFamily="34" charset="0"/>
              </a:rPr>
              <a:t>Post-Commitment Issues</a:t>
            </a:r>
          </a:p>
          <a:p>
            <a:endParaRPr lang="en-US" dirty="0"/>
          </a:p>
        </p:txBody>
      </p:sp>
      <p:sp>
        <p:nvSpPr>
          <p:cNvPr id="5" name="Text Placeholder 4"/>
          <p:cNvSpPr>
            <a:spLocks noGrp="1"/>
          </p:cNvSpPr>
          <p:nvPr>
            <p:ph type="body" sz="quarter" idx="11"/>
          </p:nvPr>
        </p:nvSpPr>
        <p:spPr/>
        <p:txBody>
          <a:bodyPr/>
          <a:lstStyle/>
          <a:p>
            <a:r>
              <a:rPr lang="en-US" dirty="0" smtClean="0"/>
              <a:t>SPIN Changes</a:t>
            </a:r>
            <a:endParaRPr lang="en-US" dirty="0"/>
          </a:p>
        </p:txBody>
      </p:sp>
    </p:spTree>
    <p:extLst>
      <p:ext uri="{BB962C8B-B14F-4D97-AF65-F5344CB8AC3E}">
        <p14:creationId xmlns:p14="http://schemas.microsoft.com/office/powerpoint/2010/main" val="4147518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Corrective</a:t>
            </a:r>
          </a:p>
          <a:p>
            <a:pPr lvl="1"/>
            <a:r>
              <a:rPr lang="en-US" dirty="0" smtClean="0"/>
              <a:t>Applicant is not actually changing provider, just correcting the listing</a:t>
            </a:r>
          </a:p>
          <a:p>
            <a:r>
              <a:rPr lang="en-US" dirty="0" smtClean="0"/>
              <a:t>Operational</a:t>
            </a:r>
          </a:p>
          <a:p>
            <a:pPr lvl="1"/>
            <a:r>
              <a:rPr lang="en-US" dirty="0" smtClean="0"/>
              <a:t>Applicant is changing from one provider to another</a:t>
            </a:r>
          </a:p>
          <a:p>
            <a:r>
              <a:rPr lang="en-US" dirty="0" smtClean="0"/>
              <a:t>Global</a:t>
            </a:r>
          </a:p>
          <a:p>
            <a:pPr lvl="1"/>
            <a:r>
              <a:rPr lang="en-US" dirty="0" smtClean="0"/>
              <a:t>Service provider has undergone merger or acquisition for all of its customers</a:t>
            </a:r>
            <a:endParaRPr lang="en-US" dirty="0"/>
          </a:p>
        </p:txBody>
      </p:sp>
      <p:sp>
        <p:nvSpPr>
          <p:cNvPr id="3" name="Text Placeholder 2"/>
          <p:cNvSpPr>
            <a:spLocks noGrp="1"/>
          </p:cNvSpPr>
          <p:nvPr>
            <p:ph type="body" sz="quarter" idx="11"/>
          </p:nvPr>
        </p:nvSpPr>
        <p:spPr/>
        <p:txBody>
          <a:bodyPr/>
          <a:lstStyle/>
          <a:p>
            <a:r>
              <a:rPr lang="en-US" dirty="0" smtClean="0"/>
              <a:t>Types of SPIN Changes</a:t>
            </a:r>
            <a:endParaRPr lang="en-US" dirty="0"/>
          </a:p>
        </p:txBody>
      </p:sp>
      <p:sp>
        <p:nvSpPr>
          <p:cNvPr id="4" name="Text Placeholder 3"/>
          <p:cNvSpPr>
            <a:spLocks noGrp="1"/>
          </p:cNvSpPr>
          <p:nvPr>
            <p:ph type="body" sz="quarter" idx="12"/>
          </p:nvPr>
        </p:nvSpPr>
        <p:spPr/>
        <p:txBody>
          <a:bodyPr/>
          <a:lstStyle/>
          <a:p>
            <a:r>
              <a:rPr lang="en-US" dirty="0" smtClean="0"/>
              <a:t>SPIN Changes</a:t>
            </a:r>
            <a:endParaRPr lang="en-US" dirty="0"/>
          </a:p>
        </p:txBody>
      </p:sp>
    </p:spTree>
    <p:extLst>
      <p:ext uri="{BB962C8B-B14F-4D97-AF65-F5344CB8AC3E}">
        <p14:creationId xmlns:p14="http://schemas.microsoft.com/office/powerpoint/2010/main" val="2028070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smtClean="0"/>
              <a:t>The Commitment Adjustment Process</a:t>
            </a:r>
          </a:p>
          <a:p>
            <a:r>
              <a:rPr lang="en-US" dirty="0" smtClean="0"/>
              <a:t>Red Light Process</a:t>
            </a:r>
          </a:p>
          <a:p>
            <a:r>
              <a:rPr lang="en-US" dirty="0" smtClean="0"/>
              <a:t>SPIN Changes</a:t>
            </a:r>
          </a:p>
          <a:p>
            <a:r>
              <a:rPr lang="en-US" dirty="0" smtClean="0"/>
              <a:t>Expiring State Master Contracts</a:t>
            </a:r>
          </a:p>
        </p:txBody>
      </p:sp>
      <p:sp>
        <p:nvSpPr>
          <p:cNvPr id="6" name="Text Placeholder 5"/>
          <p:cNvSpPr>
            <a:spLocks noGrp="1"/>
          </p:cNvSpPr>
          <p:nvPr>
            <p:ph type="body" sz="quarter" idx="11"/>
          </p:nvPr>
        </p:nvSpPr>
        <p:spPr/>
        <p:txBody>
          <a:bodyPr/>
          <a:lstStyle/>
          <a:p>
            <a:r>
              <a:rPr lang="en-US" dirty="0" smtClean="0"/>
              <a:t>Overview</a:t>
            </a:r>
            <a:endParaRPr lang="en-US" dirty="0"/>
          </a:p>
        </p:txBody>
      </p:sp>
      <p:sp>
        <p:nvSpPr>
          <p:cNvPr id="7" name="Text Placeholder 6"/>
          <p:cNvSpPr>
            <a:spLocks noGrp="1"/>
          </p:cNvSpPr>
          <p:nvPr>
            <p:ph type="body" sz="quarter" idx="12"/>
          </p:nvPr>
        </p:nvSpPr>
        <p:spPr/>
        <p:txBody>
          <a:bodyPr/>
          <a:lstStyle/>
          <a:p>
            <a:r>
              <a:rPr lang="en-US" dirty="0" smtClean="0"/>
              <a:t>Overview</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057400"/>
            <a:ext cx="8229600" cy="4038600"/>
          </a:xfrm>
        </p:spPr>
        <p:txBody>
          <a:bodyPr/>
          <a:lstStyle/>
          <a:p>
            <a:r>
              <a:rPr lang="en-US" dirty="0" smtClean="0"/>
              <a:t>Results from:</a:t>
            </a:r>
          </a:p>
          <a:p>
            <a:pPr lvl="1"/>
            <a:r>
              <a:rPr lang="en-US" dirty="0" smtClean="0"/>
              <a:t>Data entry errors on the FCC Form 471 </a:t>
            </a:r>
          </a:p>
          <a:p>
            <a:pPr lvl="1"/>
            <a:r>
              <a:rPr lang="en-US" dirty="0" smtClean="0"/>
              <a:t>Ministerial and Clerical errors on the FCC Form 471</a:t>
            </a:r>
            <a:endParaRPr lang="en-US" dirty="0"/>
          </a:p>
          <a:p>
            <a:pPr lvl="1"/>
            <a:r>
              <a:rPr lang="en-US" dirty="0" smtClean="0"/>
              <a:t>Incorrect SPIN listed from a company with multiple SPINs</a:t>
            </a:r>
          </a:p>
          <a:p>
            <a:pPr lvl="1"/>
            <a:r>
              <a:rPr lang="en-US" dirty="0" smtClean="0"/>
              <a:t>Company has undergone merger/acquisition for some of its customers</a:t>
            </a:r>
          </a:p>
          <a:p>
            <a:r>
              <a:rPr lang="en-US" dirty="0" smtClean="0"/>
              <a:t>Changes can be made either pre- or post-commitment</a:t>
            </a:r>
          </a:p>
          <a:p>
            <a:r>
              <a:rPr lang="en-US" dirty="0" smtClean="0"/>
              <a:t>Must be requested by applicant</a:t>
            </a:r>
          </a:p>
          <a:p>
            <a:pPr marL="0" indent="0">
              <a:buNone/>
            </a:pPr>
            <a:endParaRPr lang="en-US" dirty="0" smtClean="0"/>
          </a:p>
        </p:txBody>
      </p:sp>
      <p:sp>
        <p:nvSpPr>
          <p:cNvPr id="3" name="Text Placeholder 2"/>
          <p:cNvSpPr>
            <a:spLocks noGrp="1"/>
          </p:cNvSpPr>
          <p:nvPr>
            <p:ph type="body" sz="quarter" idx="11"/>
          </p:nvPr>
        </p:nvSpPr>
        <p:spPr/>
        <p:txBody>
          <a:bodyPr/>
          <a:lstStyle/>
          <a:p>
            <a:r>
              <a:rPr lang="en-US" dirty="0" smtClean="0"/>
              <a:t>Corrective SPIN Change</a:t>
            </a:r>
            <a:endParaRPr lang="en-US" dirty="0"/>
          </a:p>
        </p:txBody>
      </p:sp>
      <p:sp>
        <p:nvSpPr>
          <p:cNvPr id="4" name="Text Placeholder 3"/>
          <p:cNvSpPr>
            <a:spLocks noGrp="1"/>
          </p:cNvSpPr>
          <p:nvPr>
            <p:ph type="body" sz="quarter" idx="12"/>
          </p:nvPr>
        </p:nvSpPr>
        <p:spPr/>
        <p:txBody>
          <a:bodyPr/>
          <a:lstStyle/>
          <a:p>
            <a:r>
              <a:rPr lang="en-US" dirty="0" smtClean="0"/>
              <a:t>SPIN Changes</a:t>
            </a:r>
            <a:endParaRPr lang="en-US" dirty="0"/>
          </a:p>
        </p:txBody>
      </p:sp>
    </p:spTree>
    <p:extLst>
      <p:ext uri="{BB962C8B-B14F-4D97-AF65-F5344CB8AC3E}">
        <p14:creationId xmlns:p14="http://schemas.microsoft.com/office/powerpoint/2010/main" val="21481572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Applicant wants to change the provider from the one selected during the competitive bidding (CB) process. </a:t>
            </a:r>
          </a:p>
          <a:p>
            <a:r>
              <a:rPr lang="en-US" dirty="0"/>
              <a:t>Additional requirements are in effect starting with funding requests for FY 2011 and beyond.</a:t>
            </a:r>
          </a:p>
          <a:p>
            <a:r>
              <a:rPr lang="en-US" dirty="0"/>
              <a:t>Funding is capped at the prices of the original services. </a:t>
            </a:r>
          </a:p>
          <a:p>
            <a:pPr marL="0" indent="0">
              <a:buNone/>
            </a:pPr>
            <a:endParaRPr lang="en-US" dirty="0"/>
          </a:p>
        </p:txBody>
      </p:sp>
      <p:sp>
        <p:nvSpPr>
          <p:cNvPr id="3" name="Text Placeholder 2"/>
          <p:cNvSpPr>
            <a:spLocks noGrp="1"/>
          </p:cNvSpPr>
          <p:nvPr>
            <p:ph type="body" sz="quarter" idx="11"/>
          </p:nvPr>
        </p:nvSpPr>
        <p:spPr/>
        <p:txBody>
          <a:bodyPr/>
          <a:lstStyle/>
          <a:p>
            <a:r>
              <a:rPr lang="en-US" dirty="0"/>
              <a:t>Operational SPIN Changes</a:t>
            </a:r>
          </a:p>
          <a:p>
            <a:endParaRPr lang="en-US" dirty="0"/>
          </a:p>
        </p:txBody>
      </p:sp>
      <p:sp>
        <p:nvSpPr>
          <p:cNvPr id="4" name="Text Placeholder 3"/>
          <p:cNvSpPr>
            <a:spLocks noGrp="1"/>
          </p:cNvSpPr>
          <p:nvPr>
            <p:ph type="body" sz="quarter" idx="12"/>
          </p:nvPr>
        </p:nvSpPr>
        <p:spPr/>
        <p:txBody>
          <a:bodyPr/>
          <a:lstStyle/>
          <a:p>
            <a:r>
              <a:rPr lang="en-US" dirty="0" smtClean="0"/>
              <a:t>SPIN Changes</a:t>
            </a:r>
            <a:endParaRPr lang="en-US" dirty="0"/>
          </a:p>
        </p:txBody>
      </p:sp>
    </p:spTree>
    <p:extLst>
      <p:ext uri="{BB962C8B-B14F-4D97-AF65-F5344CB8AC3E}">
        <p14:creationId xmlns:p14="http://schemas.microsoft.com/office/powerpoint/2010/main" val="24818137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229600" cy="4191000"/>
          </a:xfrm>
        </p:spPr>
        <p:txBody>
          <a:bodyPr/>
          <a:lstStyle/>
          <a:p>
            <a:r>
              <a:rPr lang="en-US" dirty="0" smtClean="0"/>
              <a:t>6</a:t>
            </a:r>
            <a:r>
              <a:rPr lang="en-US" baseline="30000" dirty="0" smtClean="0"/>
              <a:t>th</a:t>
            </a:r>
            <a:r>
              <a:rPr lang="en-US" dirty="0" smtClean="0"/>
              <a:t> R&amp;O requires a “legitimate reason to change”</a:t>
            </a:r>
          </a:p>
          <a:p>
            <a:pPr marL="457200" lvl="1" indent="0">
              <a:buNone/>
            </a:pPr>
            <a:r>
              <a:rPr lang="en-US" dirty="0"/>
              <a:t>	</a:t>
            </a:r>
            <a:r>
              <a:rPr lang="en-US" dirty="0" smtClean="0"/>
              <a:t>Breach of Contract </a:t>
            </a:r>
            <a:r>
              <a:rPr lang="en-US" dirty="0"/>
              <a:t>– </a:t>
            </a:r>
            <a:r>
              <a:rPr lang="en-US" dirty="0" smtClean="0"/>
              <a:t>OK</a:t>
            </a:r>
          </a:p>
          <a:p>
            <a:pPr marL="457200" lvl="1" indent="0">
              <a:buNone/>
            </a:pPr>
            <a:r>
              <a:rPr lang="en-US" dirty="0" smtClean="0"/>
              <a:t>	Service provider unable to perform – OK</a:t>
            </a:r>
          </a:p>
          <a:p>
            <a:pPr marL="457200" lvl="1" indent="0">
              <a:buNone/>
            </a:pPr>
            <a:r>
              <a:rPr lang="en-US" dirty="0" smtClean="0"/>
              <a:t> 	Unhappy with service quality – conditionally OK</a:t>
            </a:r>
          </a:p>
          <a:p>
            <a:pPr lvl="2"/>
            <a:r>
              <a:rPr lang="en-US" dirty="0" smtClean="0"/>
              <a:t>Have to start service and not circumvent CB process</a:t>
            </a:r>
          </a:p>
          <a:p>
            <a:pPr lvl="2"/>
            <a:r>
              <a:rPr lang="en-US" dirty="0" smtClean="0"/>
              <a:t>Have to show why the change is necessary and what is wrong with the current service. </a:t>
            </a:r>
          </a:p>
          <a:p>
            <a:pPr marL="457200" lvl="1" indent="0">
              <a:buNone/>
            </a:pPr>
            <a:r>
              <a:rPr lang="en-US" dirty="0" smtClean="0"/>
              <a:t>	Cheaper price elsewhere – NOT OK</a:t>
            </a:r>
          </a:p>
          <a:p>
            <a:pPr marL="457200" lvl="1" indent="0">
              <a:buNone/>
            </a:pPr>
            <a:r>
              <a:rPr lang="en-US" dirty="0" smtClean="0"/>
              <a:t>	Wish to do business with someone else – NOT OK </a:t>
            </a:r>
          </a:p>
          <a:p>
            <a:pPr lvl="1"/>
            <a:endParaRPr lang="en-US" dirty="0"/>
          </a:p>
        </p:txBody>
      </p:sp>
      <p:sp>
        <p:nvSpPr>
          <p:cNvPr id="3" name="Text Placeholder 2"/>
          <p:cNvSpPr>
            <a:spLocks noGrp="1"/>
          </p:cNvSpPr>
          <p:nvPr>
            <p:ph type="body" sz="quarter" idx="11"/>
          </p:nvPr>
        </p:nvSpPr>
        <p:spPr>
          <a:xfrm>
            <a:off x="457200" y="1600200"/>
            <a:ext cx="8229600" cy="609600"/>
          </a:xfrm>
        </p:spPr>
        <p:txBody>
          <a:bodyPr/>
          <a:lstStyle/>
          <a:p>
            <a:r>
              <a:rPr lang="en-US" dirty="0" smtClean="0"/>
              <a:t>Operational SPIN Changes</a:t>
            </a:r>
            <a:endParaRPr lang="en-US" dirty="0"/>
          </a:p>
        </p:txBody>
      </p:sp>
      <p:sp>
        <p:nvSpPr>
          <p:cNvPr id="4" name="Text Placeholder 3"/>
          <p:cNvSpPr>
            <a:spLocks noGrp="1"/>
          </p:cNvSpPr>
          <p:nvPr>
            <p:ph type="body" sz="quarter" idx="12"/>
          </p:nvPr>
        </p:nvSpPr>
        <p:spPr/>
        <p:txBody>
          <a:bodyPr/>
          <a:lstStyle/>
          <a:p>
            <a:r>
              <a:rPr lang="en-US" dirty="0" smtClean="0"/>
              <a:t>SPIN Changes</a:t>
            </a:r>
            <a:endParaRPr lang="en-US" dirty="0"/>
          </a:p>
        </p:txBody>
      </p:sp>
      <p:grpSp>
        <p:nvGrpSpPr>
          <p:cNvPr id="5" name="Group 4"/>
          <p:cNvGrpSpPr/>
          <p:nvPr/>
        </p:nvGrpSpPr>
        <p:grpSpPr>
          <a:xfrm>
            <a:off x="838200" y="2667000"/>
            <a:ext cx="609600" cy="3657600"/>
            <a:chOff x="838200" y="2514600"/>
            <a:chExt cx="609600" cy="3657600"/>
          </a:xfrm>
        </p:grpSpPr>
        <p:pic>
          <p:nvPicPr>
            <p:cNvPr id="2050" name="Picture 2" descr="C:\Documents and Settings\cayer\Local Settings\Temporary Internet Files\Content.IE5\8LEV4H2B\MC90044131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514600"/>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Documents and Settings\cayer\Local Settings\Temporary Internet Files\Content.IE5\8LEV4H2B\MC90044131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971800"/>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Documents and Settings\cayer\Local Settings\Temporary Internet Files\Content.IE5\4XEV0PQB\MC900439584[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9340" y="5321826"/>
              <a:ext cx="502260" cy="42518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Documents and Settings\cayer\Local Settings\Temporary Internet Files\Content.IE5\4XEV0PQB\MC900439584[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8425" y="5747013"/>
              <a:ext cx="502260" cy="42518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Documents and Settings\cayer\Local Settings\Temporary Internet Files\Content.IE5\8LEV4H2B\MC90044131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3429000"/>
              <a:ext cx="609600" cy="6096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9390948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81000" y="2209800"/>
            <a:ext cx="8458200" cy="4038600"/>
          </a:xfrm>
        </p:spPr>
        <p:txBody>
          <a:bodyPr/>
          <a:lstStyle/>
          <a:p>
            <a:r>
              <a:rPr lang="en-US" dirty="0" smtClean="0"/>
              <a:t>Additional requirements:</a:t>
            </a:r>
          </a:p>
          <a:p>
            <a:pPr lvl="1"/>
            <a:r>
              <a:rPr lang="en-US" dirty="0" smtClean="0"/>
              <a:t>Change must be allowable under state and local procurement rules.</a:t>
            </a:r>
          </a:p>
          <a:p>
            <a:pPr lvl="1"/>
            <a:r>
              <a:rPr lang="en-US" dirty="0" smtClean="0"/>
              <a:t>Change must </a:t>
            </a:r>
            <a:r>
              <a:rPr lang="en-US" dirty="0"/>
              <a:t>be</a:t>
            </a:r>
            <a:r>
              <a:rPr lang="en-US" dirty="0" smtClean="0"/>
              <a:t> allowable under terms of the contract.</a:t>
            </a:r>
          </a:p>
          <a:p>
            <a:pPr lvl="1"/>
            <a:r>
              <a:rPr lang="en-US" dirty="0" smtClean="0"/>
              <a:t>Applicant has notified original provider of its intent.</a:t>
            </a:r>
          </a:p>
          <a:p>
            <a:pPr lvl="1"/>
            <a:r>
              <a:rPr lang="en-US" dirty="0" smtClean="0"/>
              <a:t>Legitimate reason to change.</a:t>
            </a:r>
          </a:p>
          <a:p>
            <a:pPr lvl="1"/>
            <a:r>
              <a:rPr lang="en-US" dirty="0" smtClean="0"/>
              <a:t>Newly selected service provider must have received second highest point value in original bid evaluation.</a:t>
            </a:r>
          </a:p>
          <a:p>
            <a:pPr lvl="2"/>
            <a:r>
              <a:rPr lang="en-US" dirty="0" smtClean="0"/>
              <a:t>If no or one bid received, can select different provider.</a:t>
            </a:r>
            <a:endParaRPr lang="en-US" dirty="0"/>
          </a:p>
        </p:txBody>
      </p:sp>
      <p:sp>
        <p:nvSpPr>
          <p:cNvPr id="3" name="Text Placeholder 2"/>
          <p:cNvSpPr>
            <a:spLocks noGrp="1"/>
          </p:cNvSpPr>
          <p:nvPr>
            <p:ph type="body" sz="quarter" idx="11"/>
          </p:nvPr>
        </p:nvSpPr>
        <p:spPr/>
        <p:txBody>
          <a:bodyPr/>
          <a:lstStyle/>
          <a:p>
            <a:r>
              <a:rPr lang="en-US" dirty="0" smtClean="0"/>
              <a:t>Operational SPIN Changes</a:t>
            </a:r>
            <a:endParaRPr lang="en-US" dirty="0"/>
          </a:p>
        </p:txBody>
      </p:sp>
      <p:sp>
        <p:nvSpPr>
          <p:cNvPr id="4" name="Text Placeholder 3"/>
          <p:cNvSpPr>
            <a:spLocks noGrp="1"/>
          </p:cNvSpPr>
          <p:nvPr>
            <p:ph type="body" sz="quarter" idx="12"/>
          </p:nvPr>
        </p:nvSpPr>
        <p:spPr/>
        <p:txBody>
          <a:bodyPr/>
          <a:lstStyle/>
          <a:p>
            <a:r>
              <a:rPr lang="en-US" dirty="0" smtClean="0"/>
              <a:t>SPIN Changes</a:t>
            </a:r>
            <a:endParaRPr lang="en-US" dirty="0"/>
          </a:p>
        </p:txBody>
      </p:sp>
    </p:spTree>
    <p:extLst>
      <p:ext uri="{BB962C8B-B14F-4D97-AF65-F5344CB8AC3E}">
        <p14:creationId xmlns:p14="http://schemas.microsoft.com/office/powerpoint/2010/main" val="35368181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Applicants must file SPIN changes no later than last date to submit an invoice.</a:t>
            </a:r>
          </a:p>
          <a:p>
            <a:r>
              <a:rPr lang="en-US" dirty="0" smtClean="0"/>
              <a:t>Additional changes may be needed:</a:t>
            </a:r>
          </a:p>
          <a:p>
            <a:pPr lvl="1"/>
            <a:r>
              <a:rPr lang="en-US" dirty="0" smtClean="0"/>
              <a:t>Applicant may also need to submit a </a:t>
            </a:r>
            <a:r>
              <a:rPr lang="en-US" dirty="0" smtClean="0">
                <a:hlinkClick r:id="rId2"/>
              </a:rPr>
              <a:t>Service Substitution Request</a:t>
            </a:r>
            <a:r>
              <a:rPr lang="en-US" dirty="0" smtClean="0"/>
              <a:t> if services provided also change.</a:t>
            </a:r>
          </a:p>
          <a:p>
            <a:pPr lvl="1"/>
            <a:r>
              <a:rPr lang="en-US" dirty="0" smtClean="0"/>
              <a:t>Applicants may need to extend a contract and notify USAC of a contract extension on the FCC Form 500.</a:t>
            </a:r>
          </a:p>
          <a:p>
            <a:r>
              <a:rPr lang="en-US" dirty="0" smtClean="0"/>
              <a:t>SPIN changes approved late in the funding year will get automatic extensions to file invoices.</a:t>
            </a:r>
          </a:p>
        </p:txBody>
      </p:sp>
      <p:sp>
        <p:nvSpPr>
          <p:cNvPr id="3" name="Text Placeholder 2"/>
          <p:cNvSpPr>
            <a:spLocks noGrp="1"/>
          </p:cNvSpPr>
          <p:nvPr>
            <p:ph type="body" sz="quarter" idx="11"/>
          </p:nvPr>
        </p:nvSpPr>
        <p:spPr/>
        <p:txBody>
          <a:bodyPr/>
          <a:lstStyle/>
          <a:p>
            <a:r>
              <a:rPr lang="en-US" dirty="0" smtClean="0"/>
              <a:t>Additional Considerations</a:t>
            </a:r>
            <a:endParaRPr lang="en-US" dirty="0"/>
          </a:p>
        </p:txBody>
      </p:sp>
      <p:sp>
        <p:nvSpPr>
          <p:cNvPr id="4" name="Text Placeholder 3"/>
          <p:cNvSpPr>
            <a:spLocks noGrp="1"/>
          </p:cNvSpPr>
          <p:nvPr>
            <p:ph type="body" sz="quarter" idx="12"/>
          </p:nvPr>
        </p:nvSpPr>
        <p:spPr/>
        <p:txBody>
          <a:bodyPr/>
          <a:lstStyle/>
          <a:p>
            <a:r>
              <a:rPr lang="en-US" dirty="0" smtClean="0"/>
              <a:t>SPIN Changes</a:t>
            </a:r>
            <a:endParaRPr lang="en-US" dirty="0"/>
          </a:p>
        </p:txBody>
      </p:sp>
    </p:spTree>
    <p:extLst>
      <p:ext uri="{BB962C8B-B14F-4D97-AF65-F5344CB8AC3E}">
        <p14:creationId xmlns:p14="http://schemas.microsoft.com/office/powerpoint/2010/main" val="17529946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a:t>When companies acquire or sell all of their customer base, they can request a Global SPIN change on behalf of their customers. </a:t>
            </a:r>
          </a:p>
          <a:p>
            <a:r>
              <a:rPr lang="en-US" sz="2400" dirty="0"/>
              <a:t>Service providers work with USAC Financial Operations to update/change SPIN contact information and/or to deactivate SPIN(s).</a:t>
            </a:r>
          </a:p>
          <a:p>
            <a:r>
              <a:rPr lang="en-US" sz="2400" dirty="0"/>
              <a:t>USAC will then change all of the funding requests associated with the old SPIN to the new SPIN.</a:t>
            </a:r>
          </a:p>
          <a:p>
            <a:r>
              <a:rPr lang="en-US" sz="2400" dirty="0" smtClean="0"/>
              <a:t>Note: </a:t>
            </a:r>
            <a:r>
              <a:rPr lang="en-US" sz="2400" dirty="0"/>
              <a:t>If some but not all of the FRNs with the old SPIN will change, the affected applicants must request the change.</a:t>
            </a:r>
          </a:p>
          <a:p>
            <a:endParaRPr lang="en-US" dirty="0"/>
          </a:p>
        </p:txBody>
      </p:sp>
      <p:sp>
        <p:nvSpPr>
          <p:cNvPr id="3" name="Text Placeholder 2"/>
          <p:cNvSpPr>
            <a:spLocks noGrp="1"/>
          </p:cNvSpPr>
          <p:nvPr>
            <p:ph type="body" sz="quarter" idx="11"/>
          </p:nvPr>
        </p:nvSpPr>
        <p:spPr/>
        <p:txBody>
          <a:bodyPr/>
          <a:lstStyle/>
          <a:p>
            <a:r>
              <a:rPr lang="en-US" dirty="0"/>
              <a:t>Global SPIN Changes</a:t>
            </a:r>
          </a:p>
          <a:p>
            <a:endParaRPr lang="en-US" dirty="0"/>
          </a:p>
        </p:txBody>
      </p:sp>
      <p:sp>
        <p:nvSpPr>
          <p:cNvPr id="4" name="Text Placeholder 3"/>
          <p:cNvSpPr>
            <a:spLocks noGrp="1"/>
          </p:cNvSpPr>
          <p:nvPr>
            <p:ph type="body" sz="quarter" idx="12"/>
          </p:nvPr>
        </p:nvSpPr>
        <p:spPr/>
        <p:txBody>
          <a:bodyPr/>
          <a:lstStyle/>
          <a:p>
            <a:r>
              <a:rPr lang="en-US" dirty="0"/>
              <a:t>SPIN Changes</a:t>
            </a:r>
          </a:p>
          <a:p>
            <a:endParaRPr lang="en-US" dirty="0"/>
          </a:p>
        </p:txBody>
      </p:sp>
    </p:spTree>
    <p:extLst>
      <p:ext uri="{BB962C8B-B14F-4D97-AF65-F5344CB8AC3E}">
        <p14:creationId xmlns:p14="http://schemas.microsoft.com/office/powerpoint/2010/main" val="23204463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kern="0" dirty="0">
                <a:latin typeface="Calibri" pitchFamily="34" charset="0"/>
              </a:rPr>
              <a:t>Post-Commitment Issues</a:t>
            </a:r>
          </a:p>
          <a:p>
            <a:endParaRPr lang="en-US" dirty="0"/>
          </a:p>
        </p:txBody>
      </p:sp>
      <p:sp>
        <p:nvSpPr>
          <p:cNvPr id="5" name="Text Placeholder 4"/>
          <p:cNvSpPr>
            <a:spLocks noGrp="1"/>
          </p:cNvSpPr>
          <p:nvPr>
            <p:ph type="body" sz="quarter" idx="11"/>
          </p:nvPr>
        </p:nvSpPr>
        <p:spPr/>
        <p:txBody>
          <a:bodyPr/>
          <a:lstStyle/>
          <a:p>
            <a:r>
              <a:rPr lang="en-US" dirty="0" smtClean="0"/>
              <a:t>Expiring State Contracts</a:t>
            </a:r>
            <a:endParaRPr lang="en-US" dirty="0"/>
          </a:p>
        </p:txBody>
      </p:sp>
    </p:spTree>
    <p:extLst>
      <p:ext uri="{BB962C8B-B14F-4D97-AF65-F5344CB8AC3E}">
        <p14:creationId xmlns:p14="http://schemas.microsoft.com/office/powerpoint/2010/main" val="29471305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State Master Contracts are a procurement vehicle available to many applicants which facilitate better pricing through aggregation of demand.</a:t>
            </a:r>
          </a:p>
          <a:p>
            <a:r>
              <a:rPr lang="en-US" dirty="0" smtClean="0"/>
              <a:t>Some states choose to file FCC Forms 470 for these contracts, to help streamline the application process for their schools and libraries. </a:t>
            </a:r>
          </a:p>
          <a:p>
            <a:r>
              <a:rPr lang="en-US" dirty="0" smtClean="0"/>
              <a:t>State Contract procurement schedules and contract terms may not dovetail with E-rate filing deadlines and timeframes. </a:t>
            </a:r>
          </a:p>
        </p:txBody>
      </p:sp>
      <p:sp>
        <p:nvSpPr>
          <p:cNvPr id="3" name="Text Placeholder 2"/>
          <p:cNvSpPr>
            <a:spLocks noGrp="1"/>
          </p:cNvSpPr>
          <p:nvPr>
            <p:ph type="body" sz="quarter" idx="11"/>
          </p:nvPr>
        </p:nvSpPr>
        <p:spPr/>
        <p:txBody>
          <a:bodyPr/>
          <a:lstStyle/>
          <a:p>
            <a:r>
              <a:rPr lang="en-US" dirty="0" smtClean="0"/>
              <a:t>State Replacement Contracts	</a:t>
            </a:r>
            <a:endParaRPr lang="en-US" dirty="0"/>
          </a:p>
        </p:txBody>
      </p:sp>
      <p:sp>
        <p:nvSpPr>
          <p:cNvPr id="4" name="Text Placeholder 3"/>
          <p:cNvSpPr>
            <a:spLocks noGrp="1"/>
          </p:cNvSpPr>
          <p:nvPr>
            <p:ph type="body" sz="quarter" idx="12"/>
          </p:nvPr>
        </p:nvSpPr>
        <p:spPr>
          <a:xfrm>
            <a:off x="2590800" y="381000"/>
            <a:ext cx="6096000" cy="533400"/>
          </a:xfrm>
        </p:spPr>
        <p:txBody>
          <a:bodyPr/>
          <a:lstStyle/>
          <a:p>
            <a:r>
              <a:rPr lang="en-US" dirty="0" smtClean="0"/>
              <a:t>Expiring State Master Contracts</a:t>
            </a:r>
            <a:endParaRPr lang="en-US" dirty="0"/>
          </a:p>
        </p:txBody>
      </p:sp>
    </p:spTree>
    <p:extLst>
      <p:ext uri="{BB962C8B-B14F-4D97-AF65-F5344CB8AC3E}">
        <p14:creationId xmlns:p14="http://schemas.microsoft.com/office/powerpoint/2010/main" val="18322144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If the state has filed an FCC Form 470 for both the expiring and the replacement contract, applicants can use the </a:t>
            </a:r>
            <a:r>
              <a:rPr lang="en-US" dirty="0" smtClean="0">
                <a:hlinkClick r:id="rId2"/>
              </a:rPr>
              <a:t>State Replacement Contract</a:t>
            </a:r>
            <a:r>
              <a:rPr lang="en-US" dirty="0" smtClean="0"/>
              <a:t> process.  </a:t>
            </a:r>
          </a:p>
          <a:p>
            <a:r>
              <a:rPr lang="en-US" dirty="0" smtClean="0"/>
              <a:t>Process is limited to:</a:t>
            </a:r>
          </a:p>
          <a:p>
            <a:pPr lvl="1"/>
            <a:r>
              <a:rPr lang="en-US" dirty="0" smtClean="0"/>
              <a:t>Contracts entered into by a State (not local) agency.</a:t>
            </a:r>
          </a:p>
          <a:p>
            <a:pPr lvl="1"/>
            <a:r>
              <a:rPr lang="en-US" dirty="0" smtClean="0"/>
              <a:t>State must comply with FCC competitive bidding rules.</a:t>
            </a:r>
          </a:p>
          <a:p>
            <a:pPr lvl="1"/>
            <a:r>
              <a:rPr lang="en-US" dirty="0" smtClean="0"/>
              <a:t>Funding is capped to prices in expiring contract.</a:t>
            </a:r>
          </a:p>
          <a:p>
            <a:pPr lvl="1"/>
            <a:r>
              <a:rPr lang="en-US" dirty="0" smtClean="0"/>
              <a:t>Non-recurring services eligible only if they were also included in the expiring contract.</a:t>
            </a:r>
            <a:endParaRPr lang="en-US" dirty="0"/>
          </a:p>
        </p:txBody>
      </p:sp>
      <p:sp>
        <p:nvSpPr>
          <p:cNvPr id="3" name="Text Placeholder 2"/>
          <p:cNvSpPr>
            <a:spLocks noGrp="1"/>
          </p:cNvSpPr>
          <p:nvPr>
            <p:ph type="body" sz="quarter" idx="11"/>
          </p:nvPr>
        </p:nvSpPr>
        <p:spPr/>
        <p:txBody>
          <a:bodyPr/>
          <a:lstStyle/>
          <a:p>
            <a:r>
              <a:rPr lang="en-US" dirty="0" smtClean="0"/>
              <a:t>State Replacement Contracts	</a:t>
            </a:r>
            <a:endParaRPr lang="en-US" dirty="0"/>
          </a:p>
        </p:txBody>
      </p:sp>
      <p:sp>
        <p:nvSpPr>
          <p:cNvPr id="4" name="Text Placeholder 3"/>
          <p:cNvSpPr>
            <a:spLocks noGrp="1"/>
          </p:cNvSpPr>
          <p:nvPr>
            <p:ph type="body" sz="quarter" idx="12"/>
          </p:nvPr>
        </p:nvSpPr>
        <p:spPr>
          <a:xfrm>
            <a:off x="2590800" y="381000"/>
            <a:ext cx="6096000" cy="533400"/>
          </a:xfrm>
        </p:spPr>
        <p:txBody>
          <a:bodyPr/>
          <a:lstStyle/>
          <a:p>
            <a:r>
              <a:rPr lang="en-US" dirty="0" smtClean="0"/>
              <a:t>Expiring State Master Contracts</a:t>
            </a:r>
            <a:endParaRPr lang="en-US" dirty="0"/>
          </a:p>
        </p:txBody>
      </p:sp>
    </p:spTree>
    <p:extLst>
      <p:ext uri="{BB962C8B-B14F-4D97-AF65-F5344CB8AC3E}">
        <p14:creationId xmlns:p14="http://schemas.microsoft.com/office/powerpoint/2010/main" val="19496278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Scenario A: Contract expires prior to start of funding year</a:t>
            </a:r>
          </a:p>
          <a:p>
            <a:pPr lvl="1"/>
            <a:r>
              <a:rPr lang="en-US" dirty="0" smtClean="0"/>
              <a:t>Use FCC Form 470 posted for expiring contract.</a:t>
            </a:r>
          </a:p>
          <a:p>
            <a:pPr lvl="1"/>
            <a:r>
              <a:rPr lang="en-US" dirty="0" smtClean="0"/>
              <a:t>During window, applicant uses State Replacement Contract SPIN (</a:t>
            </a:r>
            <a:r>
              <a:rPr lang="en-US" sz="2800" dirty="0" smtClean="0"/>
              <a:t>143999999).</a:t>
            </a:r>
            <a:endParaRPr lang="en-US" sz="2800" dirty="0"/>
          </a:p>
          <a:p>
            <a:pPr lvl="1"/>
            <a:r>
              <a:rPr lang="en-US" dirty="0" smtClean="0"/>
              <a:t>Applicant enters “SRC-” as prefix to expiring contract number in FRN.</a:t>
            </a:r>
          </a:p>
          <a:p>
            <a:pPr lvl="1"/>
            <a:r>
              <a:rPr lang="en-US" dirty="0" smtClean="0"/>
              <a:t>Contract Award Date  = Day after expiration of expiring contract.</a:t>
            </a:r>
          </a:p>
          <a:p>
            <a:pPr lvl="1"/>
            <a:r>
              <a:rPr lang="en-US" dirty="0" smtClean="0"/>
              <a:t>Contract Expiration Date = End of funding year.</a:t>
            </a:r>
          </a:p>
        </p:txBody>
      </p:sp>
      <p:sp>
        <p:nvSpPr>
          <p:cNvPr id="3" name="Text Placeholder 2"/>
          <p:cNvSpPr>
            <a:spLocks noGrp="1"/>
          </p:cNvSpPr>
          <p:nvPr>
            <p:ph type="body" sz="quarter" idx="11"/>
          </p:nvPr>
        </p:nvSpPr>
        <p:spPr/>
        <p:txBody>
          <a:bodyPr/>
          <a:lstStyle/>
          <a:p>
            <a:r>
              <a:rPr lang="en-US" dirty="0" smtClean="0"/>
              <a:t>State Replacement Contracts	</a:t>
            </a:r>
            <a:endParaRPr lang="en-US" dirty="0"/>
          </a:p>
        </p:txBody>
      </p:sp>
      <p:sp>
        <p:nvSpPr>
          <p:cNvPr id="4" name="Text Placeholder 3"/>
          <p:cNvSpPr>
            <a:spLocks noGrp="1"/>
          </p:cNvSpPr>
          <p:nvPr>
            <p:ph type="body" sz="quarter" idx="12"/>
          </p:nvPr>
        </p:nvSpPr>
        <p:spPr>
          <a:xfrm>
            <a:off x="2590800" y="381000"/>
            <a:ext cx="6096000" cy="533400"/>
          </a:xfrm>
        </p:spPr>
        <p:txBody>
          <a:bodyPr/>
          <a:lstStyle/>
          <a:p>
            <a:r>
              <a:rPr lang="en-US" dirty="0" smtClean="0"/>
              <a:t>Expiring State Master Contracts</a:t>
            </a:r>
            <a:endParaRPr lang="en-US" dirty="0"/>
          </a:p>
        </p:txBody>
      </p:sp>
    </p:spTree>
    <p:extLst>
      <p:ext uri="{BB962C8B-B14F-4D97-AF65-F5344CB8AC3E}">
        <p14:creationId xmlns:p14="http://schemas.microsoft.com/office/powerpoint/2010/main" val="2202461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kern="0" dirty="0">
                <a:latin typeface="Calibri" pitchFamily="34" charset="0"/>
              </a:rPr>
              <a:t>Post-Commitment Issues</a:t>
            </a:r>
          </a:p>
          <a:p>
            <a:endParaRPr lang="en-US" dirty="0"/>
          </a:p>
        </p:txBody>
      </p:sp>
      <p:sp>
        <p:nvSpPr>
          <p:cNvPr id="5" name="Text Placeholder 4"/>
          <p:cNvSpPr>
            <a:spLocks noGrp="1"/>
          </p:cNvSpPr>
          <p:nvPr>
            <p:ph type="body" sz="quarter" idx="11"/>
          </p:nvPr>
        </p:nvSpPr>
        <p:spPr>
          <a:xfrm>
            <a:off x="381000" y="3505200"/>
            <a:ext cx="8305800" cy="838200"/>
          </a:xfrm>
        </p:spPr>
        <p:txBody>
          <a:bodyPr/>
          <a:lstStyle/>
          <a:p>
            <a:r>
              <a:rPr lang="en-US" dirty="0" smtClean="0"/>
              <a:t>Commitment Adjustments</a:t>
            </a:r>
            <a:endParaRPr lang="en-US" dirty="0"/>
          </a:p>
        </p:txBody>
      </p:sp>
    </p:spTree>
    <p:extLst>
      <p:ext uri="{BB962C8B-B14F-4D97-AF65-F5344CB8AC3E}">
        <p14:creationId xmlns:p14="http://schemas.microsoft.com/office/powerpoint/2010/main" val="4147518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Scenario B: Contract expires during the funding year</a:t>
            </a:r>
          </a:p>
          <a:p>
            <a:pPr lvl="1"/>
            <a:r>
              <a:rPr lang="en-US" dirty="0" smtClean="0"/>
              <a:t>Applicant files two FRNs – one for the expiring contract, and one for the replacement contract.</a:t>
            </a:r>
          </a:p>
          <a:p>
            <a:pPr lvl="2"/>
            <a:r>
              <a:rPr lang="en-US" dirty="0" smtClean="0"/>
              <a:t>Expiring contract FRN = file as usual</a:t>
            </a:r>
          </a:p>
          <a:p>
            <a:pPr lvl="2"/>
            <a:r>
              <a:rPr lang="en-US" dirty="0" smtClean="0"/>
              <a:t>Replacement contract FRN = file same as Scenario A</a:t>
            </a:r>
          </a:p>
          <a:p>
            <a:pPr lvl="1"/>
            <a:r>
              <a:rPr lang="en-US" dirty="0" smtClean="0"/>
              <a:t>Both FRNs cannot exceed 12 months of service.</a:t>
            </a:r>
          </a:p>
        </p:txBody>
      </p:sp>
      <p:sp>
        <p:nvSpPr>
          <p:cNvPr id="3" name="Text Placeholder 2"/>
          <p:cNvSpPr>
            <a:spLocks noGrp="1"/>
          </p:cNvSpPr>
          <p:nvPr>
            <p:ph type="body" sz="quarter" idx="11"/>
          </p:nvPr>
        </p:nvSpPr>
        <p:spPr/>
        <p:txBody>
          <a:bodyPr/>
          <a:lstStyle/>
          <a:p>
            <a:r>
              <a:rPr lang="en-US" dirty="0" smtClean="0"/>
              <a:t>State Replacement Contracts	</a:t>
            </a:r>
            <a:endParaRPr lang="en-US" dirty="0"/>
          </a:p>
        </p:txBody>
      </p:sp>
      <p:sp>
        <p:nvSpPr>
          <p:cNvPr id="4" name="Text Placeholder 3"/>
          <p:cNvSpPr>
            <a:spLocks noGrp="1"/>
          </p:cNvSpPr>
          <p:nvPr>
            <p:ph type="body" sz="quarter" idx="12"/>
          </p:nvPr>
        </p:nvSpPr>
        <p:spPr>
          <a:xfrm>
            <a:off x="2590800" y="381000"/>
            <a:ext cx="6096000" cy="533400"/>
          </a:xfrm>
        </p:spPr>
        <p:txBody>
          <a:bodyPr/>
          <a:lstStyle/>
          <a:p>
            <a:r>
              <a:rPr lang="en-US" dirty="0" smtClean="0"/>
              <a:t>Expiring State Master Contracts</a:t>
            </a:r>
            <a:endParaRPr lang="en-US" dirty="0"/>
          </a:p>
        </p:txBody>
      </p:sp>
    </p:spTree>
    <p:extLst>
      <p:ext uri="{BB962C8B-B14F-4D97-AF65-F5344CB8AC3E}">
        <p14:creationId xmlns:p14="http://schemas.microsoft.com/office/powerpoint/2010/main" val="34785309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Once new contract has been awarded, applicants must submit a SPIN change request to change from SRC SPIN to actual service provider. </a:t>
            </a:r>
          </a:p>
          <a:p>
            <a:r>
              <a:rPr lang="en-US" dirty="0" smtClean="0"/>
              <a:t>Applicants will provide:</a:t>
            </a:r>
          </a:p>
          <a:p>
            <a:pPr lvl="1"/>
            <a:r>
              <a:rPr lang="en-US" dirty="0" smtClean="0"/>
              <a:t>FCC Form 470 posted for the Replacement Contract</a:t>
            </a:r>
            <a:endParaRPr lang="en-US" dirty="0"/>
          </a:p>
          <a:p>
            <a:pPr lvl="1"/>
            <a:r>
              <a:rPr lang="en-US" dirty="0" smtClean="0"/>
              <a:t>Actual Contract Award and Expiration Dates</a:t>
            </a:r>
          </a:p>
          <a:p>
            <a:pPr lvl="1"/>
            <a:r>
              <a:rPr lang="en-US" dirty="0" smtClean="0"/>
              <a:t>Actual Service Start and Service End Dates</a:t>
            </a:r>
          </a:p>
          <a:p>
            <a:pPr lvl="1"/>
            <a:r>
              <a:rPr lang="en-US" dirty="0" smtClean="0"/>
              <a:t>Actual Funding (cannot exceed old contract prices)</a:t>
            </a:r>
          </a:p>
          <a:p>
            <a:r>
              <a:rPr lang="en-US" dirty="0" smtClean="0"/>
              <a:t>Multiple Award Schedules still require mini-bid.</a:t>
            </a:r>
          </a:p>
        </p:txBody>
      </p:sp>
      <p:sp>
        <p:nvSpPr>
          <p:cNvPr id="3" name="Text Placeholder 2"/>
          <p:cNvSpPr>
            <a:spLocks noGrp="1"/>
          </p:cNvSpPr>
          <p:nvPr>
            <p:ph type="body" sz="quarter" idx="11"/>
          </p:nvPr>
        </p:nvSpPr>
        <p:spPr/>
        <p:txBody>
          <a:bodyPr/>
          <a:lstStyle/>
          <a:p>
            <a:r>
              <a:rPr lang="en-US" dirty="0" smtClean="0"/>
              <a:t>State Replacement Contract SPIN Change	</a:t>
            </a:r>
            <a:endParaRPr lang="en-US" dirty="0"/>
          </a:p>
        </p:txBody>
      </p:sp>
      <p:sp>
        <p:nvSpPr>
          <p:cNvPr id="4" name="Text Placeholder 3"/>
          <p:cNvSpPr>
            <a:spLocks noGrp="1"/>
          </p:cNvSpPr>
          <p:nvPr>
            <p:ph type="body" sz="quarter" idx="12"/>
          </p:nvPr>
        </p:nvSpPr>
        <p:spPr>
          <a:xfrm>
            <a:off x="2590800" y="381000"/>
            <a:ext cx="6096000" cy="533400"/>
          </a:xfrm>
        </p:spPr>
        <p:txBody>
          <a:bodyPr/>
          <a:lstStyle/>
          <a:p>
            <a:r>
              <a:rPr lang="en-US" dirty="0" smtClean="0"/>
              <a:t>Expiring State Master Contracts</a:t>
            </a:r>
            <a:endParaRPr lang="en-US" dirty="0"/>
          </a:p>
        </p:txBody>
      </p:sp>
    </p:spTree>
    <p:extLst>
      <p:ext uri="{BB962C8B-B14F-4D97-AF65-F5344CB8AC3E}">
        <p14:creationId xmlns:p14="http://schemas.microsoft.com/office/powerpoint/2010/main" val="40296179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p:txBody>
          <a:bodyPr/>
          <a:lstStyle/>
          <a:p>
            <a:r>
              <a:rPr lang="en-US" dirty="0" smtClean="0"/>
              <a:t>Questions?</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When USAC discovers that funds were committed in error, FCC rules require that USAC rescind the commitments and recover funds that were improperly disbursed. </a:t>
            </a:r>
          </a:p>
          <a:p>
            <a:pPr lvl="1"/>
            <a:r>
              <a:rPr lang="en-US" dirty="0" smtClean="0"/>
              <a:t>Post-commitment reviews can result from audits, appeal reviews, and other investigations such as whistleblower alerts. </a:t>
            </a:r>
          </a:p>
          <a:p>
            <a:endParaRPr lang="en-US" dirty="0"/>
          </a:p>
        </p:txBody>
      </p:sp>
      <p:sp>
        <p:nvSpPr>
          <p:cNvPr id="3" name="Text Placeholder 2"/>
          <p:cNvSpPr>
            <a:spLocks noGrp="1"/>
          </p:cNvSpPr>
          <p:nvPr>
            <p:ph type="body" sz="quarter" idx="11"/>
          </p:nvPr>
        </p:nvSpPr>
        <p:spPr/>
        <p:txBody>
          <a:bodyPr/>
          <a:lstStyle/>
          <a:p>
            <a:r>
              <a:rPr lang="en-US" dirty="0" smtClean="0"/>
              <a:t>Commitment Adjustments (COMAD)</a:t>
            </a:r>
            <a:endParaRPr lang="en-US" dirty="0"/>
          </a:p>
        </p:txBody>
      </p:sp>
      <p:sp>
        <p:nvSpPr>
          <p:cNvPr id="4" name="Text Placeholder 3"/>
          <p:cNvSpPr>
            <a:spLocks noGrp="1"/>
          </p:cNvSpPr>
          <p:nvPr>
            <p:ph type="body" sz="quarter" idx="12"/>
          </p:nvPr>
        </p:nvSpPr>
        <p:spPr/>
        <p:txBody>
          <a:bodyPr/>
          <a:lstStyle/>
          <a:p>
            <a:r>
              <a:rPr lang="en-US" dirty="0" smtClean="0"/>
              <a:t>COMAD</a:t>
            </a:r>
            <a:endParaRPr lang="en-US" dirty="0"/>
          </a:p>
        </p:txBody>
      </p:sp>
    </p:spTree>
    <p:extLst>
      <p:ext uri="{BB962C8B-B14F-4D97-AF65-F5344CB8AC3E}">
        <p14:creationId xmlns:p14="http://schemas.microsoft.com/office/powerpoint/2010/main" val="451430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When USAC discovers a problem with a commitment, we will issue a COMAD. </a:t>
            </a:r>
          </a:p>
          <a:p>
            <a:pPr lvl="1"/>
            <a:r>
              <a:rPr lang="en-US" dirty="0" smtClean="0"/>
              <a:t>Example:</a:t>
            </a:r>
          </a:p>
          <a:p>
            <a:pPr lvl="2"/>
            <a:r>
              <a:rPr lang="en-US" dirty="0" smtClean="0"/>
              <a:t>During a whistleblower review, USAC discovers that the service provider prepared the applicant’s FCC Form 470, which is not allowable under FCC rules. Since the applicant’s funding request was previously committed in full, USAC will issue a COMAD reducing the commitment to zero. If any funds were disbursed, USAC will also seek recovery of those funds. </a:t>
            </a:r>
            <a:endParaRPr lang="en-US" dirty="0"/>
          </a:p>
        </p:txBody>
      </p:sp>
      <p:sp>
        <p:nvSpPr>
          <p:cNvPr id="3" name="Text Placeholder 2"/>
          <p:cNvSpPr>
            <a:spLocks noGrp="1"/>
          </p:cNvSpPr>
          <p:nvPr>
            <p:ph type="body" sz="quarter" idx="11"/>
          </p:nvPr>
        </p:nvSpPr>
        <p:spPr/>
        <p:txBody>
          <a:bodyPr/>
          <a:lstStyle/>
          <a:p>
            <a:r>
              <a:rPr lang="en-US" dirty="0" smtClean="0"/>
              <a:t>Commitment Adjustment</a:t>
            </a:r>
            <a:endParaRPr lang="en-US" dirty="0"/>
          </a:p>
        </p:txBody>
      </p:sp>
      <p:sp>
        <p:nvSpPr>
          <p:cNvPr id="4" name="Text Placeholder 3"/>
          <p:cNvSpPr>
            <a:spLocks noGrp="1"/>
          </p:cNvSpPr>
          <p:nvPr>
            <p:ph type="body" sz="quarter" idx="12"/>
          </p:nvPr>
        </p:nvSpPr>
        <p:spPr/>
        <p:txBody>
          <a:bodyPr/>
          <a:lstStyle/>
          <a:p>
            <a:r>
              <a:rPr lang="en-US" dirty="0" smtClean="0"/>
              <a:t>COMAD</a:t>
            </a:r>
            <a:endParaRPr lang="en-US" dirty="0"/>
          </a:p>
        </p:txBody>
      </p:sp>
    </p:spTree>
    <p:extLst>
      <p:ext uri="{BB962C8B-B14F-4D97-AF65-F5344CB8AC3E}">
        <p14:creationId xmlns:p14="http://schemas.microsoft.com/office/powerpoint/2010/main" val="2689620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Adjusted Commitment Amount	</a:t>
            </a:r>
          </a:p>
          <a:p>
            <a:pPr lvl="1"/>
            <a:r>
              <a:rPr lang="en-US" dirty="0" smtClean="0"/>
              <a:t>A new commitment amount is calculated based on the new funding determination given the violation.</a:t>
            </a:r>
          </a:p>
          <a:p>
            <a:pPr lvl="1"/>
            <a:r>
              <a:rPr lang="en-US" dirty="0" smtClean="0"/>
              <a:t>If no funds have been disbursed to date, then no further action is taken once commitment has been lowered. </a:t>
            </a:r>
          </a:p>
          <a:p>
            <a:pPr lvl="1"/>
            <a:r>
              <a:rPr lang="en-US" dirty="0" smtClean="0"/>
              <a:t>If the funds disbursed to date exceed </a:t>
            </a:r>
            <a:r>
              <a:rPr lang="en-US" dirty="0"/>
              <a:t>the newly adjusted committed </a:t>
            </a:r>
            <a:r>
              <a:rPr lang="en-US" dirty="0" smtClean="0"/>
              <a:t>amount, cash recovery will be necessary. </a:t>
            </a:r>
          </a:p>
        </p:txBody>
      </p:sp>
      <p:sp>
        <p:nvSpPr>
          <p:cNvPr id="3" name="Text Placeholder 2"/>
          <p:cNvSpPr>
            <a:spLocks noGrp="1"/>
          </p:cNvSpPr>
          <p:nvPr>
            <p:ph type="body" sz="quarter" idx="11"/>
          </p:nvPr>
        </p:nvSpPr>
        <p:spPr/>
        <p:txBody>
          <a:bodyPr/>
          <a:lstStyle/>
          <a:p>
            <a:r>
              <a:rPr lang="en-US" dirty="0" smtClean="0"/>
              <a:t>Rescissions and Recovery	</a:t>
            </a:r>
            <a:endParaRPr lang="en-US" dirty="0"/>
          </a:p>
        </p:txBody>
      </p:sp>
      <p:sp>
        <p:nvSpPr>
          <p:cNvPr id="4" name="Text Placeholder 3"/>
          <p:cNvSpPr>
            <a:spLocks noGrp="1"/>
          </p:cNvSpPr>
          <p:nvPr>
            <p:ph type="body" sz="quarter" idx="12"/>
          </p:nvPr>
        </p:nvSpPr>
        <p:spPr/>
        <p:txBody>
          <a:bodyPr/>
          <a:lstStyle/>
          <a:p>
            <a:r>
              <a:rPr lang="en-US" dirty="0" smtClean="0"/>
              <a:t>COMAD</a:t>
            </a:r>
            <a:endParaRPr lang="en-US" dirty="0"/>
          </a:p>
        </p:txBody>
      </p:sp>
    </p:spTree>
    <p:extLst>
      <p:ext uri="{BB962C8B-B14F-4D97-AF65-F5344CB8AC3E}">
        <p14:creationId xmlns:p14="http://schemas.microsoft.com/office/powerpoint/2010/main" val="1508579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When USAC discovers a problem with a disbursement, but not with the commitment, we will issue a RIDF. </a:t>
            </a:r>
          </a:p>
          <a:p>
            <a:pPr lvl="2"/>
            <a:r>
              <a:rPr lang="en-US" u="sng" dirty="0" smtClean="0"/>
              <a:t>Example</a:t>
            </a:r>
            <a:r>
              <a:rPr lang="en-US" dirty="0" smtClean="0"/>
              <a:t>: During </a:t>
            </a:r>
            <a:r>
              <a:rPr lang="en-US" dirty="0"/>
              <a:t>an audit, USAC discovers that $700 worth of Internet Access was delivered outside the fund year. The $700 was billed and paid by USAC.  Since the commitment is still correct, USAC will seek to recover the $700 of improperly disbursed funds but will not adjust the commitment itself since the services are eligible when delivered during the funding year.  USAC could still be invoiced for any eligible services. </a:t>
            </a:r>
          </a:p>
        </p:txBody>
      </p:sp>
      <p:sp>
        <p:nvSpPr>
          <p:cNvPr id="3" name="Text Placeholder 2"/>
          <p:cNvSpPr>
            <a:spLocks noGrp="1"/>
          </p:cNvSpPr>
          <p:nvPr>
            <p:ph type="body" sz="quarter" idx="11"/>
          </p:nvPr>
        </p:nvSpPr>
        <p:spPr/>
        <p:txBody>
          <a:bodyPr/>
          <a:lstStyle/>
          <a:p>
            <a:r>
              <a:rPr lang="en-US" dirty="0"/>
              <a:t>Recovery of Improperly Disbursed Funds (RIDF)</a:t>
            </a:r>
          </a:p>
          <a:p>
            <a:endParaRPr lang="en-US" dirty="0"/>
          </a:p>
        </p:txBody>
      </p:sp>
      <p:sp>
        <p:nvSpPr>
          <p:cNvPr id="4" name="Text Placeholder 3"/>
          <p:cNvSpPr>
            <a:spLocks noGrp="1"/>
          </p:cNvSpPr>
          <p:nvPr>
            <p:ph type="body" sz="quarter" idx="12"/>
          </p:nvPr>
        </p:nvSpPr>
        <p:spPr/>
        <p:txBody>
          <a:bodyPr/>
          <a:lstStyle/>
          <a:p>
            <a:r>
              <a:rPr lang="en-US" dirty="0" smtClean="0"/>
              <a:t>COMAD</a:t>
            </a:r>
            <a:endParaRPr lang="en-US" dirty="0"/>
          </a:p>
        </p:txBody>
      </p:sp>
    </p:spTree>
    <p:extLst>
      <p:ext uri="{BB962C8B-B14F-4D97-AF65-F5344CB8AC3E}">
        <p14:creationId xmlns:p14="http://schemas.microsoft.com/office/powerpoint/2010/main" val="11499185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If funds need to be recovered, USAC will generally seek recovery from the responsible party based on the issue. </a:t>
            </a:r>
          </a:p>
          <a:p>
            <a:endParaRPr lang="en-US" dirty="0"/>
          </a:p>
        </p:txBody>
      </p:sp>
      <p:sp>
        <p:nvSpPr>
          <p:cNvPr id="3" name="Text Placeholder 2"/>
          <p:cNvSpPr>
            <a:spLocks noGrp="1"/>
          </p:cNvSpPr>
          <p:nvPr>
            <p:ph type="body" sz="quarter" idx="11"/>
          </p:nvPr>
        </p:nvSpPr>
        <p:spPr/>
        <p:txBody>
          <a:bodyPr/>
          <a:lstStyle/>
          <a:p>
            <a:r>
              <a:rPr lang="en-US" dirty="0" smtClean="0"/>
              <a:t>Responsible Party</a:t>
            </a:r>
            <a:endParaRPr lang="en-US" dirty="0"/>
          </a:p>
        </p:txBody>
      </p:sp>
      <p:sp>
        <p:nvSpPr>
          <p:cNvPr id="4" name="Text Placeholder 3"/>
          <p:cNvSpPr>
            <a:spLocks noGrp="1"/>
          </p:cNvSpPr>
          <p:nvPr>
            <p:ph type="body" sz="quarter" idx="12"/>
          </p:nvPr>
        </p:nvSpPr>
        <p:spPr/>
        <p:txBody>
          <a:bodyPr/>
          <a:lstStyle/>
          <a:p>
            <a:r>
              <a:rPr lang="en-US" dirty="0" smtClean="0"/>
              <a:t>COMAD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969779924"/>
              </p:ext>
            </p:extLst>
          </p:nvPr>
        </p:nvGraphicFramePr>
        <p:xfrm>
          <a:off x="914400" y="3205480"/>
          <a:ext cx="7391400" cy="2966720"/>
        </p:xfrm>
        <a:graphic>
          <a:graphicData uri="http://schemas.openxmlformats.org/drawingml/2006/table">
            <a:tbl>
              <a:tblPr firstRow="1" bandRow="1">
                <a:tableStyleId>{5C22544A-7EE6-4342-B048-85BDC9FD1C3A}</a:tableStyleId>
              </a:tblPr>
              <a:tblGrid>
                <a:gridCol w="5105400"/>
                <a:gridCol w="2286000"/>
              </a:tblGrid>
              <a:tr h="370840">
                <a:tc>
                  <a:txBody>
                    <a:bodyPr/>
                    <a:lstStyle/>
                    <a:p>
                      <a:r>
                        <a:rPr lang="en-US" dirty="0" smtClean="0"/>
                        <a:t>Sample</a:t>
                      </a:r>
                      <a:r>
                        <a:rPr lang="en-US" baseline="0" dirty="0" smtClean="0"/>
                        <a:t> </a:t>
                      </a:r>
                      <a:r>
                        <a:rPr lang="en-US" dirty="0" smtClean="0"/>
                        <a:t>Violation</a:t>
                      </a:r>
                      <a:endParaRPr lang="en-US" dirty="0"/>
                    </a:p>
                  </a:txBody>
                  <a:tcPr/>
                </a:tc>
                <a:tc>
                  <a:txBody>
                    <a:bodyPr/>
                    <a:lstStyle/>
                    <a:p>
                      <a:r>
                        <a:rPr lang="en-US" dirty="0" smtClean="0"/>
                        <a:t>Responsible Party</a:t>
                      </a:r>
                      <a:endParaRPr lang="en-US" dirty="0"/>
                    </a:p>
                  </a:txBody>
                  <a:tcPr/>
                </a:tc>
              </a:tr>
              <a:tr h="370840">
                <a:tc>
                  <a:txBody>
                    <a:bodyPr/>
                    <a:lstStyle/>
                    <a:p>
                      <a:r>
                        <a:rPr lang="en-US" dirty="0" smtClean="0"/>
                        <a:t>Competitive</a:t>
                      </a:r>
                      <a:r>
                        <a:rPr lang="en-US" baseline="0" dirty="0" smtClean="0"/>
                        <a:t> bidding violations</a:t>
                      </a:r>
                      <a:endParaRPr lang="en-US" dirty="0"/>
                    </a:p>
                  </a:txBody>
                  <a:tcPr/>
                </a:tc>
                <a:tc>
                  <a:txBody>
                    <a:bodyPr/>
                    <a:lstStyle/>
                    <a:p>
                      <a:r>
                        <a:rPr lang="en-US" dirty="0" smtClean="0"/>
                        <a:t>Applicant/Both</a:t>
                      </a:r>
                      <a:endParaRPr lang="en-US" dirty="0"/>
                    </a:p>
                  </a:txBody>
                  <a:tcPr/>
                </a:tc>
              </a:tr>
              <a:tr h="370840">
                <a:tc>
                  <a:txBody>
                    <a:bodyPr/>
                    <a:lstStyle/>
                    <a:p>
                      <a:r>
                        <a:rPr lang="en-US" dirty="0" smtClean="0"/>
                        <a:t>Services not delivered but</a:t>
                      </a:r>
                      <a:r>
                        <a:rPr lang="en-US" baseline="0" dirty="0" smtClean="0"/>
                        <a:t> invoiced on SPI</a:t>
                      </a:r>
                      <a:endParaRPr lang="en-US" dirty="0"/>
                    </a:p>
                  </a:txBody>
                  <a:tcPr/>
                </a:tc>
                <a:tc>
                  <a:txBody>
                    <a:bodyPr/>
                    <a:lstStyle/>
                    <a:p>
                      <a:r>
                        <a:rPr lang="en-US" dirty="0" smtClean="0"/>
                        <a:t>Service Provider</a:t>
                      </a:r>
                      <a:endParaRPr lang="en-US" dirty="0"/>
                    </a:p>
                  </a:txBody>
                  <a:tcPr/>
                </a:tc>
              </a:tr>
              <a:tr h="370840">
                <a:tc>
                  <a:txBody>
                    <a:bodyPr/>
                    <a:lstStyle/>
                    <a:p>
                      <a:r>
                        <a:rPr lang="en-US" dirty="0" smtClean="0"/>
                        <a:t>Non-compliance</a:t>
                      </a:r>
                      <a:r>
                        <a:rPr lang="en-US" baseline="0" dirty="0" smtClean="0"/>
                        <a:t> with CIPA</a:t>
                      </a:r>
                      <a:endParaRPr lang="en-US" dirty="0"/>
                    </a:p>
                  </a:txBody>
                  <a:tcPr/>
                </a:tc>
                <a:tc>
                  <a:txBody>
                    <a:bodyPr/>
                    <a:lstStyle/>
                    <a:p>
                      <a:r>
                        <a:rPr lang="en-US" dirty="0" smtClean="0"/>
                        <a:t>Applicant</a:t>
                      </a:r>
                    </a:p>
                  </a:txBody>
                  <a:tcPr/>
                </a:tc>
              </a:tr>
              <a:tr h="370840">
                <a:tc>
                  <a:txBody>
                    <a:bodyPr/>
                    <a:lstStyle/>
                    <a:p>
                      <a:r>
                        <a:rPr lang="en-US" dirty="0" smtClean="0"/>
                        <a:t>SP waives</a:t>
                      </a:r>
                      <a:r>
                        <a:rPr lang="en-US" baseline="0" dirty="0" smtClean="0"/>
                        <a:t> or </a:t>
                      </a:r>
                      <a:r>
                        <a:rPr lang="en-US" dirty="0" smtClean="0"/>
                        <a:t>pays applicant’s non-discount</a:t>
                      </a:r>
                      <a:r>
                        <a:rPr lang="en-US" baseline="0" dirty="0" smtClean="0"/>
                        <a:t> share</a:t>
                      </a:r>
                      <a:endParaRPr lang="en-US" dirty="0"/>
                    </a:p>
                  </a:txBody>
                  <a:tcPr/>
                </a:tc>
                <a:tc>
                  <a:txBody>
                    <a:bodyPr/>
                    <a:lstStyle/>
                    <a:p>
                      <a:r>
                        <a:rPr lang="en-US" dirty="0" smtClean="0"/>
                        <a:t>Service Provider</a:t>
                      </a:r>
                      <a:endParaRPr lang="en-US" dirty="0"/>
                    </a:p>
                  </a:txBody>
                  <a:tcPr/>
                </a:tc>
              </a:tr>
              <a:tr h="370840">
                <a:tc>
                  <a:txBody>
                    <a:bodyPr/>
                    <a:lstStyle/>
                    <a:p>
                      <a:r>
                        <a:rPr lang="en-US" dirty="0" smtClean="0"/>
                        <a:t>Incorrect</a:t>
                      </a:r>
                      <a:r>
                        <a:rPr lang="en-US" baseline="0" dirty="0" smtClean="0"/>
                        <a:t> discount rate</a:t>
                      </a:r>
                      <a:endParaRPr lang="en-US" dirty="0"/>
                    </a:p>
                  </a:txBody>
                  <a:tcPr/>
                </a:tc>
                <a:tc>
                  <a:txBody>
                    <a:bodyPr/>
                    <a:lstStyle/>
                    <a:p>
                      <a:r>
                        <a:rPr lang="en-US" dirty="0" smtClean="0"/>
                        <a:t>Applicant</a:t>
                      </a:r>
                      <a:endParaRPr lang="en-US" dirty="0"/>
                    </a:p>
                  </a:txBody>
                  <a:tcPr/>
                </a:tc>
              </a:tr>
              <a:tr h="370840">
                <a:tc>
                  <a:txBody>
                    <a:bodyPr/>
                    <a:lstStyle/>
                    <a:p>
                      <a:r>
                        <a:rPr lang="en-US" dirty="0" smtClean="0"/>
                        <a:t>Applicant and</a:t>
                      </a:r>
                      <a:r>
                        <a:rPr lang="en-US" baseline="0" dirty="0" smtClean="0"/>
                        <a:t> Service Provider collude </a:t>
                      </a:r>
                      <a:endParaRPr lang="en-US" dirty="0"/>
                    </a:p>
                  </a:txBody>
                  <a:tcPr/>
                </a:tc>
                <a:tc>
                  <a:txBody>
                    <a:bodyPr/>
                    <a:lstStyle/>
                    <a:p>
                      <a:r>
                        <a:rPr lang="en-US" dirty="0" smtClean="0"/>
                        <a:t>Both</a:t>
                      </a:r>
                      <a:endParaRPr lang="en-US" dirty="0"/>
                    </a:p>
                  </a:txBody>
                  <a:tcPr/>
                </a:tc>
              </a:tr>
              <a:tr h="370840">
                <a:tc>
                  <a:txBody>
                    <a:bodyPr/>
                    <a:lstStyle/>
                    <a:p>
                      <a:r>
                        <a:rPr lang="en-US" dirty="0" smtClean="0"/>
                        <a:t>Services</a:t>
                      </a:r>
                      <a:r>
                        <a:rPr lang="en-US" baseline="0" dirty="0" smtClean="0"/>
                        <a:t> delivered outside the funding year</a:t>
                      </a:r>
                      <a:endParaRPr lang="en-US" dirty="0"/>
                    </a:p>
                  </a:txBody>
                  <a:tcPr/>
                </a:tc>
                <a:tc>
                  <a:txBody>
                    <a:bodyPr/>
                    <a:lstStyle/>
                    <a:p>
                      <a:r>
                        <a:rPr lang="en-US" dirty="0" smtClean="0"/>
                        <a:t>Service</a:t>
                      </a:r>
                      <a:r>
                        <a:rPr lang="en-US" baseline="0" dirty="0" smtClean="0"/>
                        <a:t> Provider</a:t>
                      </a:r>
                      <a:endParaRPr lang="en-US" dirty="0"/>
                    </a:p>
                  </a:txBody>
                  <a:tcPr/>
                </a:tc>
              </a:tr>
            </a:tbl>
          </a:graphicData>
        </a:graphic>
      </p:graphicFrame>
    </p:spTree>
    <p:extLst>
      <p:ext uri="{BB962C8B-B14F-4D97-AF65-F5344CB8AC3E}">
        <p14:creationId xmlns:p14="http://schemas.microsoft.com/office/powerpoint/2010/main" val="2787199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The recovery letter is addressed to the responsible party and a copy is sent to the other:</a:t>
            </a:r>
          </a:p>
          <a:p>
            <a:pPr lvl="1"/>
            <a:r>
              <a:rPr lang="en-US" sz="2200" dirty="0"/>
              <a:t>Commitment Adjustment Letter (CAL)/ RIDF Letter</a:t>
            </a:r>
          </a:p>
          <a:p>
            <a:pPr lvl="2"/>
            <a:r>
              <a:rPr lang="en-US" sz="2200" dirty="0"/>
              <a:t>Provides notice of adjustment/recovery &amp; appeal rights</a:t>
            </a:r>
          </a:p>
          <a:p>
            <a:pPr lvl="1"/>
            <a:r>
              <a:rPr lang="en-US" sz="2200" dirty="0"/>
              <a:t>Demand Payment Letter (DPL)</a:t>
            </a:r>
          </a:p>
          <a:p>
            <a:pPr lvl="2"/>
            <a:r>
              <a:rPr lang="en-US" sz="2200" dirty="0"/>
              <a:t>1</a:t>
            </a:r>
            <a:r>
              <a:rPr lang="en-US" sz="2200" baseline="30000" dirty="0"/>
              <a:t>st</a:t>
            </a:r>
            <a:r>
              <a:rPr lang="en-US" sz="2200" dirty="0"/>
              <a:t> Demand Payment Letter (DPL) is the actual invoice from USAC if funds are due.</a:t>
            </a:r>
          </a:p>
          <a:p>
            <a:pPr lvl="2"/>
            <a:r>
              <a:rPr lang="en-US" sz="2200" dirty="0"/>
              <a:t>2</a:t>
            </a:r>
            <a:r>
              <a:rPr lang="en-US" sz="2200" baseline="30000" dirty="0"/>
              <a:t>nd</a:t>
            </a:r>
            <a:r>
              <a:rPr lang="en-US" sz="2200" dirty="0"/>
              <a:t> DPL is the second notice.  Debt is transferred to FCC if not paid within 30 days of the 2</a:t>
            </a:r>
            <a:r>
              <a:rPr lang="en-US" sz="2200" baseline="30000" dirty="0"/>
              <a:t>nd</a:t>
            </a:r>
            <a:r>
              <a:rPr lang="en-US" sz="2200" dirty="0"/>
              <a:t> DPL letter date. (Effective June 1, 2012 – debt transferred to US Treasury.)</a:t>
            </a:r>
          </a:p>
          <a:p>
            <a:endParaRPr lang="en-US" dirty="0"/>
          </a:p>
        </p:txBody>
      </p:sp>
      <p:sp>
        <p:nvSpPr>
          <p:cNvPr id="3" name="Text Placeholder 2"/>
          <p:cNvSpPr>
            <a:spLocks noGrp="1"/>
          </p:cNvSpPr>
          <p:nvPr>
            <p:ph type="body" sz="quarter" idx="11"/>
          </p:nvPr>
        </p:nvSpPr>
        <p:spPr/>
        <p:txBody>
          <a:bodyPr/>
          <a:lstStyle/>
          <a:p>
            <a:r>
              <a:rPr lang="en-US" dirty="0" smtClean="0"/>
              <a:t>Notifications</a:t>
            </a:r>
            <a:endParaRPr lang="en-US" dirty="0"/>
          </a:p>
        </p:txBody>
      </p:sp>
      <p:sp>
        <p:nvSpPr>
          <p:cNvPr id="4" name="Text Placeholder 3"/>
          <p:cNvSpPr>
            <a:spLocks noGrp="1"/>
          </p:cNvSpPr>
          <p:nvPr>
            <p:ph type="body" sz="quarter" idx="12"/>
          </p:nvPr>
        </p:nvSpPr>
        <p:spPr/>
        <p:txBody>
          <a:bodyPr/>
          <a:lstStyle/>
          <a:p>
            <a:r>
              <a:rPr lang="en-US" dirty="0" smtClean="0"/>
              <a:t>COMAD</a:t>
            </a:r>
            <a:endParaRPr lang="en-US" dirty="0"/>
          </a:p>
        </p:txBody>
      </p:sp>
    </p:spTree>
    <p:extLst>
      <p:ext uri="{BB962C8B-B14F-4D97-AF65-F5344CB8AC3E}">
        <p14:creationId xmlns:p14="http://schemas.microsoft.com/office/powerpoint/2010/main" val="3744153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E9B38927DF7A41B6C9EA3CB0069252" ma:contentTypeVersion="1" ma:contentTypeDescription="Create a new document." ma:contentTypeScope="" ma:versionID="ab124247ae5ba836883ca5d43330055e">
  <xsd:schema xmlns:xsd="http://www.w3.org/2001/XMLSchema" xmlns:p="http://schemas.microsoft.com/office/2006/metadata/properties" xmlns:ns2="6dd97b33-aba7-4b7a-8530-76b27dec7283" targetNamespace="http://schemas.microsoft.com/office/2006/metadata/properties" ma:root="true" ma:fieldsID="f9e91391d25d405bdd9a0441ed4cb944" ns2:_="">
    <xsd:import namespace="6dd97b33-aba7-4b7a-8530-76b27dec7283"/>
    <xsd:element name="properties">
      <xsd:complexType>
        <xsd:sequence>
          <xsd:element name="documentManagement">
            <xsd:complexType>
              <xsd:all>
                <xsd:element ref="ns2:Sticky" minOccurs="0"/>
                <xsd:element ref="ns2:USAC_x0020_Categories" minOccurs="0"/>
              </xsd:all>
            </xsd:complexType>
          </xsd:element>
        </xsd:sequence>
      </xsd:complexType>
    </xsd:element>
  </xsd:schema>
  <xsd:schema xmlns:xsd="http://www.w3.org/2001/XMLSchema" xmlns:dms="http://schemas.microsoft.com/office/2006/documentManagement/types" targetNamespace="6dd97b33-aba7-4b7a-8530-76b27dec7283" elementFormDefault="qualified">
    <xsd:import namespace="http://schemas.microsoft.com/office/2006/documentManagement/types"/>
    <xsd:element name="Sticky" ma:index="8" nillable="true" ma:displayName="Sticky" ma:default="0" ma:description="Marks an item for special treatment, e.g. posting on the team's home page, or staying at the top of a list." ma:internalName="Sticky">
      <xsd:simpleType>
        <xsd:restriction base="dms:Boolean"/>
      </xsd:simpleType>
    </xsd:element>
    <xsd:element name="USAC_x0020_Categories" ma:index="9" nillable="true" ma:displayName="USAC Categories" ma:list="{c682a187-d715-41b3-a738-41106095eada}" ma:internalName="USAC_x0020_Categories" ma:showField="Title" ma:web="6dd97b33-aba7-4b7a-8530-76b27dec728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Sticky xmlns="6dd97b33-aba7-4b7a-8530-76b27dec7283">false</Sticky>
    <USAC_x0020_Categories xmlns="6dd97b33-aba7-4b7a-8530-76b27dec7283">
      <Value>13</Value>
    </USAC_x0020_Categories>
  </documentManagement>
</p:properties>
</file>

<file path=customXml/itemProps1.xml><?xml version="1.0" encoding="utf-8"?>
<ds:datastoreItem xmlns:ds="http://schemas.openxmlformats.org/officeDocument/2006/customXml" ds:itemID="{1A9FB479-3053-44E1-B075-CBBEEFADDB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d97b33-aba7-4b7a-8530-76b27dec728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BD00F40-56FD-4E75-AA00-B5B9C1B3CFA8}">
  <ds:schemaRefs>
    <ds:schemaRef ds:uri="http://schemas.microsoft.com/sharepoint/v3/contenttype/forms"/>
  </ds:schemaRefs>
</ds:datastoreItem>
</file>

<file path=customXml/itemProps3.xml><?xml version="1.0" encoding="utf-8"?>
<ds:datastoreItem xmlns:ds="http://schemas.openxmlformats.org/officeDocument/2006/customXml" ds:itemID="{294A6031-AB2A-4A86-B0BA-DA4E7BC0600E}">
  <ds:schemaRefs>
    <ds:schemaRef ds:uri="http://www.w3.org/XML/1998/namespace"/>
    <ds:schemaRef ds:uri="http://schemas.microsoft.com/office/2006/documentManagement/types"/>
    <ds:schemaRef ds:uri="http://purl.org/dc/elements/1.1/"/>
    <ds:schemaRef ds:uri="http://purl.org/dc/dcmitype/"/>
    <ds:schemaRef ds:uri="http://schemas.openxmlformats.org/package/2006/metadata/core-properties"/>
    <ds:schemaRef ds:uri="6dd97b33-aba7-4b7a-8530-76b27dec7283"/>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1470</TotalTime>
  <Words>1740</Words>
  <Application>Microsoft Office PowerPoint</Application>
  <PresentationFormat>On-screen Show (4:3)</PresentationFormat>
  <Paragraphs>201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ajohnson</dc:creator>
  <cp:lastModifiedBy>Sara Daves</cp:lastModifiedBy>
  <cp:revision>192</cp:revision>
  <dcterms:created xsi:type="dcterms:W3CDTF">2010-07-28T13:31:07Z</dcterms:created>
  <dcterms:modified xsi:type="dcterms:W3CDTF">2012-05-04T20:35:25Z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0x01010075E9B38927DF7A41B6C9EA3CB0069252</vt:lpwstr>
  </property>
  <property fmtid="{D5CDD505-2E9C-101B-9397-08002B2CF9AE}" pid="3" name="Share">
    <vt:lpwstr>false</vt:lpwstr>
  </property>
  <property fmtid="{D5CDD505-2E9C-101B-9397-08002B2CF9AE}" pid="4" name="Dept_Hidden">
    <vt:lpwstr>External Relations</vt:lpwstr>
  </property>
  <property fmtid="{D5CDD505-2E9C-101B-9397-08002B2CF9AE}" pid="5" name="TemplateUrl">
    <vt:lpwstr/>
  </property>
  <property fmtid="{D5CDD505-2E9C-101B-9397-08002B2CF9AE}" pid="6" name="Order">
    <vt:r8>8600</vt:r8>
  </property>
  <property fmtid="{D5CDD505-2E9C-101B-9397-08002B2CF9AE}" pid="7" name="xd_ProgID">
    <vt:lpwstr/>
  </property>
  <property fmtid="{D5CDD505-2E9C-101B-9397-08002B2CF9AE}" pid="8" name="_CopySource">
    <vt:lpwstr>http://intranet/er/PublicDocuments/USAC Templates/PowerPoint Template.pptx</vt:lpwstr>
  </property>
  <property fmtid="{D5CDD505-2E9C-101B-9397-08002B2CF9AE}" pid="9" name="_SourceUrl">
    <vt:lpwstr/>
  </property>
</Properties>
</file>