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70" r:id="rId5"/>
    <p:sldId id="269" r:id="rId6"/>
    <p:sldId id="271" r:id="rId7"/>
    <p:sldId id="275" r:id="rId8"/>
    <p:sldId id="276" r:id="rId9"/>
    <p:sldId id="277" r:id="rId10"/>
    <p:sldId id="278" r:id="rId11"/>
    <p:sldId id="279" r:id="rId12"/>
    <p:sldId id="280" r:id="rId13"/>
    <p:sldId id="348" r:id="rId14"/>
    <p:sldId id="282" r:id="rId15"/>
    <p:sldId id="284" r:id="rId16"/>
    <p:sldId id="358" r:id="rId17"/>
    <p:sldId id="337" r:id="rId18"/>
    <p:sldId id="350" r:id="rId19"/>
    <p:sldId id="369" r:id="rId20"/>
    <p:sldId id="370" r:id="rId21"/>
    <p:sldId id="371" r:id="rId22"/>
    <p:sldId id="373" r:id="rId23"/>
    <p:sldId id="374" r:id="rId24"/>
    <p:sldId id="375" r:id="rId25"/>
    <p:sldId id="376" r:id="rId26"/>
    <p:sldId id="360" r:id="rId27"/>
    <p:sldId id="377" r:id="rId28"/>
    <p:sldId id="361" r:id="rId29"/>
    <p:sldId id="363" r:id="rId30"/>
    <p:sldId id="364" r:id="rId31"/>
    <p:sldId id="365" r:id="rId32"/>
    <p:sldId id="343" r:id="rId33"/>
    <p:sldId id="367" r:id="rId34"/>
    <p:sldId id="368" r:id="rId35"/>
    <p:sldId id="366" r:id="rId36"/>
    <p:sldId id="334" r:id="rId37"/>
    <p:sldId id="335" r:id="rId38"/>
    <p:sldId id="336" r:id="rId39"/>
    <p:sldId id="274" r:id="rId40"/>
    <p:sldId id="265" r:id="rId41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51" autoAdjust="0"/>
  </p:normalViewPr>
  <p:slideViewPr>
    <p:cSldViewPr>
      <p:cViewPr>
        <p:scale>
          <a:sx n="80" d="100"/>
          <a:sy n="80" d="100"/>
        </p:scale>
        <p:origin x="-6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82"/>
    </p:cViewPr>
  </p:sorterViewPr>
  <p:notesViewPr>
    <p:cSldViewPr>
      <p:cViewPr varScale="1">
        <p:scale>
          <a:sx n="44" d="100"/>
          <a:sy n="44" d="100"/>
        </p:scale>
        <p:origin x="-2616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ac.loc\data\users\mkraft\SLD%20Invoicing\SLD%20Presentations\Invoicing\2012%20Training\2012%20Stats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ac.loc\data\users\mkraft\SLD%20Invoicing\SLD%20Presentations\Invoicing\2012%20Training\2012%20Stats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ac.loc\data\users\mkraft\SLD%20Invoicing\SLD%20Presentations\Invoicing\2012%20Training\2012%20Stat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ac.loc\data\users\mkraft\SLD%20Invoicing\SLD%20Presentations\Invoicing\2012%20Training\2012%20Stat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ac.loc\data\users\mkraft\SLD%20Invoicing\SLD%20Presentations\Invoicing\2012%20Training\2012%20Stat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kraft\My%20Documents\Total%20of%20Edits%20hit%20between%20dates%20coun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ac.loc\data\users\mkraft\SLD%20Invoicing\SLD%20Presentations\Invoicing\2012%20Training\2012%20Stats.xls!BEAR%20results!Object%20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300" b="1" i="0" u="none" strike="noStrike" baseline="0">
                <a:solidFill>
                  <a:srgbClr val="339966"/>
                </a:solidFill>
                <a:latin typeface="Calibri" pitchFamily="34" charset="0"/>
                <a:ea typeface="Arial"/>
                <a:cs typeface="Arial"/>
              </a:defRPr>
            </a:pPr>
            <a:r>
              <a:rPr lang="en-US" baseline="0" dirty="0">
                <a:latin typeface="Calibri" pitchFamily="34" charset="0"/>
              </a:rPr>
              <a:t> $2,264,210,276</a:t>
            </a:r>
          </a:p>
        </c:rich>
      </c:tx>
      <c:layout>
        <c:manualLayout>
          <c:xMode val="edge"/>
          <c:yMode val="edge"/>
          <c:x val="0.42576441909692442"/>
          <c:y val="0.23785633548002952"/>
        </c:manualLayout>
      </c:layout>
      <c:overlay val="0"/>
      <c:spPr>
        <a:noFill/>
        <a:ln w="25400">
          <a:noFill/>
        </a:ln>
      </c:spPr>
    </c:title>
    <c:autoTitleDeleted val="0"/>
    <c:view3D>
      <c:rotX val="20"/>
      <c:hPercent val="54"/>
      <c:rotY val="1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390113353734713"/>
          <c:y val="0.25460671687395858"/>
          <c:w val="0.85600568487890982"/>
          <c:h val="0.5972203977015435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'Paid Out by Month'!$B$1</c:f>
              <c:strCache>
                <c:ptCount val="1"/>
                <c:pt idx="0">
                  <c:v>Dollars Paid Out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'Paid Out by Month'!$A$2:$A$13</c:f>
              <c:numCache>
                <c:formatCode>m/d/yyyy</c:formatCode>
                <c:ptCount val="12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</c:numCache>
            </c:numRef>
          </c:cat>
          <c:val>
            <c:numRef>
              <c:f>'Paid Out by Month'!$B$2:$B$13</c:f>
              <c:numCache>
                <c:formatCode>_("$"* #,##0.00_);_("$"* \(#,##0.00\);_("$"* "-"??_);_(@_)</c:formatCode>
                <c:ptCount val="12"/>
                <c:pt idx="0">
                  <c:v>150634079.25</c:v>
                </c:pt>
                <c:pt idx="1">
                  <c:v>179102017.46000001</c:v>
                </c:pt>
                <c:pt idx="2">
                  <c:v>163187744.27000001</c:v>
                </c:pt>
                <c:pt idx="3">
                  <c:v>160614712.59999999</c:v>
                </c:pt>
                <c:pt idx="4">
                  <c:v>206967817.63</c:v>
                </c:pt>
                <c:pt idx="5">
                  <c:v>199916822.69</c:v>
                </c:pt>
                <c:pt idx="6">
                  <c:v>163042662.09999999</c:v>
                </c:pt>
                <c:pt idx="7">
                  <c:v>223554348.28999999</c:v>
                </c:pt>
                <c:pt idx="8">
                  <c:v>229744223.90000001</c:v>
                </c:pt>
                <c:pt idx="9">
                  <c:v>314115674.94999999</c:v>
                </c:pt>
                <c:pt idx="10">
                  <c:v>139413353.24000001</c:v>
                </c:pt>
                <c:pt idx="11">
                  <c:v>133916820.05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787776"/>
        <c:axId val="151789568"/>
        <c:axId val="144935552"/>
      </c:bar3DChart>
      <c:dateAx>
        <c:axId val="151787776"/>
        <c:scaling>
          <c:orientation val="minMax"/>
          <c:max val="40878"/>
        </c:scaling>
        <c:delete val="0"/>
        <c:axPos val="b"/>
        <c:numFmt formatCode="[$-409]mmm\-yy;@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151789568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51789568"/>
        <c:scaling>
          <c:orientation val="minMax"/>
          <c:min val="50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\$* #,##0_);_(\$* \(#,##0\);_(\$* &quot;-&quot;_);_(@_)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00" b="0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51787776"/>
        <c:crosses val="autoZero"/>
        <c:crossBetween val="between"/>
        <c:minorUnit val="50000000"/>
        <c:dispUnits>
          <c:builtInUnit val="millions"/>
          <c:dispUnitsLbl>
            <c:layout>
              <c:manualLayout>
                <c:xMode val="edge"/>
                <c:yMode val="edge"/>
                <c:x val="1.1644832605531296E-2"/>
                <c:y val="0.26924681608013085"/>
              </c:manualLayout>
            </c:layout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 algn="ctr">
                  <a:defRPr sz="1900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en-US"/>
              </a:p>
            </c:txPr>
          </c:dispUnitsLbl>
        </c:dispUnits>
      </c:valAx>
      <c:serAx>
        <c:axId val="144935552"/>
        <c:scaling>
          <c:orientation val="minMax"/>
        </c:scaling>
        <c:delete val="1"/>
        <c:axPos val="b"/>
        <c:majorTickMark val="out"/>
        <c:minorTickMark val="none"/>
        <c:tickLblPos val="nextTo"/>
        <c:crossAx val="151789568"/>
        <c:crosses val="autoZero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7.1670603674540687E-2"/>
                  <c:y val="1.5356153397491979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Online</a:t>
                    </a:r>
                  </a:p>
                  <a:p>
                    <a:r>
                      <a:rPr lang="en-US" sz="2400" dirty="0"/>
                      <a:t>66%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089238845144379E-2"/>
                  <c:y val="2.0093724648055356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Paper</a:t>
                    </a:r>
                  </a:p>
                  <a:p>
                    <a:r>
                      <a:rPr lang="en-US" sz="2400" dirty="0"/>
                      <a:t>34%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'Cell 7'!$B$32:$B$33</c:f>
              <c:strCache>
                <c:ptCount val="2"/>
                <c:pt idx="0">
                  <c:v>Online</c:v>
                </c:pt>
                <c:pt idx="1">
                  <c:v>Paper</c:v>
                </c:pt>
              </c:strCache>
            </c:strRef>
          </c:cat>
          <c:val>
            <c:numRef>
              <c:f>'Cell 7'!$C$32:$C$33</c:f>
              <c:numCache>
                <c:formatCode>0%</c:formatCode>
                <c:ptCount val="2"/>
                <c:pt idx="0">
                  <c:v>0.66452160893726053</c:v>
                </c:pt>
                <c:pt idx="1">
                  <c:v>0.33547839106273958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3023321833639344E-2"/>
          <c:y val="3.8461590055146343E-2"/>
          <c:w val="0.88662853622687499"/>
          <c:h val="0.8489022376457300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'% within 30 days'!$A$2:$A$13</c:f>
              <c:numCache>
                <c:formatCode>m/d/yyyy</c:formatCode>
                <c:ptCount val="12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</c:numCache>
            </c:numRef>
          </c:cat>
          <c:val>
            <c:numRef>
              <c:f>'% within 30 days'!$B$2:$B$13</c:f>
              <c:numCache>
                <c:formatCode>0.0%</c:formatCode>
                <c:ptCount val="12"/>
                <c:pt idx="0">
                  <c:v>0.97899999999999998</c:v>
                </c:pt>
                <c:pt idx="1">
                  <c:v>0.98799999999999999</c:v>
                </c:pt>
                <c:pt idx="2">
                  <c:v>0.97399999999999998</c:v>
                </c:pt>
                <c:pt idx="3">
                  <c:v>0.97599999999999998</c:v>
                </c:pt>
                <c:pt idx="4">
                  <c:v>0.98899999999999999</c:v>
                </c:pt>
                <c:pt idx="5">
                  <c:v>0.97799999999999998</c:v>
                </c:pt>
                <c:pt idx="6">
                  <c:v>0.98799999999999999</c:v>
                </c:pt>
                <c:pt idx="7">
                  <c:v>0.99099999999999999</c:v>
                </c:pt>
                <c:pt idx="8">
                  <c:v>0.99199999999999999</c:v>
                </c:pt>
                <c:pt idx="9">
                  <c:v>0.996</c:v>
                </c:pt>
                <c:pt idx="10">
                  <c:v>0.98299999999999998</c:v>
                </c:pt>
                <c:pt idx="11">
                  <c:v>0.98299999999999998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704512"/>
        <c:axId val="152706048"/>
        <c:axId val="0"/>
      </c:bar3DChart>
      <c:dateAx>
        <c:axId val="152704512"/>
        <c:scaling>
          <c:orientation val="minMax"/>
          <c:max val="40878"/>
        </c:scaling>
        <c:delete val="0"/>
        <c:axPos val="b"/>
        <c:numFmt formatCode="mmm\-yy" sourceLinked="0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706048"/>
        <c:crosses val="autoZero"/>
        <c:auto val="0"/>
        <c:lblOffset val="100"/>
        <c:baseTimeUnit val="months"/>
        <c:majorUnit val="1"/>
        <c:majorTimeUnit val="months"/>
        <c:minorUnit val="1"/>
        <c:minorTimeUnit val="months"/>
      </c:dateAx>
      <c:valAx>
        <c:axId val="152706048"/>
        <c:scaling>
          <c:orientation val="minMax"/>
          <c:min val="0.9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704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62409288824384"/>
          <c:y val="7.493558961056003E-2"/>
          <c:w val="0.80551523947750359"/>
          <c:h val="0.73385198101376026"/>
        </c:manualLayout>
      </c:layout>
      <c:areaChart>
        <c:grouping val="standar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'Lines Processed'!$A$2:$A$13</c:f>
              <c:numCache>
                <c:formatCode>m/d/yyyy</c:formatCode>
                <c:ptCount val="12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</c:numCache>
            </c:numRef>
          </c:cat>
          <c:val>
            <c:numRef>
              <c:f>'Lines Processed'!$B$2:$B$13</c:f>
              <c:numCache>
                <c:formatCode>_(* #,##0_);_(* \(#,##0\);_(* "-"??_);_(@_)</c:formatCode>
                <c:ptCount val="12"/>
                <c:pt idx="0">
                  <c:v>31101</c:v>
                </c:pt>
                <c:pt idx="1">
                  <c:v>43935</c:v>
                </c:pt>
                <c:pt idx="2">
                  <c:v>43284</c:v>
                </c:pt>
                <c:pt idx="3">
                  <c:v>42126</c:v>
                </c:pt>
                <c:pt idx="4">
                  <c:v>44434</c:v>
                </c:pt>
                <c:pt idx="5">
                  <c:v>43461</c:v>
                </c:pt>
                <c:pt idx="6">
                  <c:v>36578</c:v>
                </c:pt>
                <c:pt idx="7">
                  <c:v>46185</c:v>
                </c:pt>
                <c:pt idx="8">
                  <c:v>45420</c:v>
                </c:pt>
                <c:pt idx="9">
                  <c:v>66230</c:v>
                </c:pt>
                <c:pt idx="10">
                  <c:v>32327</c:v>
                </c:pt>
                <c:pt idx="11">
                  <c:v>31110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753280"/>
        <c:axId val="152754816"/>
      </c:areaChart>
      <c:dateAx>
        <c:axId val="15275328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aseline="0">
                <a:latin typeface="Calibri" pitchFamily="34" charset="0"/>
              </a:defRPr>
            </a:pPr>
            <a:endParaRPr lang="en-US"/>
          </a:p>
        </c:txPr>
        <c:crossAx val="152754816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52754816"/>
        <c:scaling>
          <c:orientation val="minMax"/>
          <c:max val="7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aseline="0">
                <a:latin typeface="Calibri" pitchFamily="34" charset="0"/>
              </a:defRPr>
            </a:pPr>
            <a:endParaRPr lang="en-US"/>
          </a:p>
        </c:txPr>
        <c:crossAx val="15275328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44827586206896"/>
          <c:y val="4.9773755656108594E-2"/>
          <c:w val="0.84827586206896555"/>
          <c:h val="0.85972850678733037"/>
        </c:manualLayout>
      </c:layout>
      <c:barChart>
        <c:barDir val="col"/>
        <c:grouping val="clustered"/>
        <c:varyColors val="0"/>
        <c:ser>
          <c:idx val="1"/>
          <c:order val="0"/>
          <c:tx>
            <c:v>Lines</c:v>
          </c:tx>
          <c:spPr>
            <a:solidFill>
              <a:schemeClr val="tx2">
                <a:lumMod val="60000"/>
                <a:lumOff val="40000"/>
              </a:schemeClr>
            </a:solidFill>
            <a:ln w="12681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'H:\SLD Invoicing\SLD Presentations\Invoicing\2012 Training\[2012 Stats.xls]Lines and time'!$A$2:$A$14</c:f>
              <c:numCache>
                <c:formatCode>General</c:formatCode>
                <c:ptCount val="1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</c:numCache>
            </c:numRef>
          </c:cat>
          <c:val>
            <c:numRef>
              <c:f>'H:\SLD Invoicing\SLD Presentations\Invoicing\2012 Training\[2012 Stats.xls]Lines and time'!$C$2:$C$14</c:f>
              <c:numCache>
                <c:formatCode>General</c:formatCode>
                <c:ptCount val="13"/>
                <c:pt idx="0">
                  <c:v>187766</c:v>
                </c:pt>
                <c:pt idx="1">
                  <c:v>253670</c:v>
                </c:pt>
                <c:pt idx="2">
                  <c:v>264422</c:v>
                </c:pt>
                <c:pt idx="3">
                  <c:v>318774</c:v>
                </c:pt>
                <c:pt idx="4">
                  <c:v>319302</c:v>
                </c:pt>
                <c:pt idx="5">
                  <c:v>363218</c:v>
                </c:pt>
                <c:pt idx="6">
                  <c:v>366062</c:v>
                </c:pt>
                <c:pt idx="7">
                  <c:v>381380</c:v>
                </c:pt>
                <c:pt idx="8">
                  <c:v>454364</c:v>
                </c:pt>
                <c:pt idx="9">
                  <c:v>463261</c:v>
                </c:pt>
                <c:pt idx="10">
                  <c:v>458715</c:v>
                </c:pt>
                <c:pt idx="11">
                  <c:v>517236</c:v>
                </c:pt>
                <c:pt idx="12">
                  <c:v>521656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186496"/>
        <c:axId val="112188032"/>
      </c:barChart>
      <c:lineChart>
        <c:grouping val="standard"/>
        <c:varyColors val="0"/>
        <c:ser>
          <c:idx val="0"/>
          <c:order val="1"/>
          <c:tx>
            <c:v>Time to Pay</c:v>
          </c:tx>
          <c:spPr>
            <a:ln w="38044">
              <a:solidFill>
                <a:srgbClr val="FFFF0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5.4022626482034689E-3"/>
                  <c:y val="-4.578567950499371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0456149877813487E-4"/>
                  <c:y val="7.295637819028325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6322201104172321E-3"/>
                  <c:y val="-1.804254106245769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7817178025160645E-3"/>
                  <c:y val="-1.128300138953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0229523033758919E-3"/>
                  <c:y val="-5.22654125247919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7815729930311066E-3"/>
                  <c:y val="-3.8883148656191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6.0919902253597615E-3"/>
                  <c:y val="-3.4738304770727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2908317494795909E-3"/>
                  <c:y val="-3.46266671417204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8435514526201469E-3"/>
                  <c:y val="-1.04910868041947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5363">
                <a:noFill/>
              </a:ln>
            </c:spPr>
            <c:txPr>
              <a:bodyPr/>
              <a:lstStyle/>
              <a:p>
                <a:pPr>
                  <a:defRPr sz="999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'H:\SLD Invoicing\SLD Presentations\Invoicing\2012 Training\[2012 Stats.xls]Lines and time'!$B$2:$B$14</c:f>
              <c:numCache>
                <c:formatCode>General</c:formatCode>
                <c:ptCount val="13"/>
                <c:pt idx="0">
                  <c:v>27.516890016055338</c:v>
                </c:pt>
                <c:pt idx="1">
                  <c:v>14.340076083448993</c:v>
                </c:pt>
                <c:pt idx="2">
                  <c:v>10.050756538658064</c:v>
                </c:pt>
                <c:pt idx="3">
                  <c:v>12.860892856369999</c:v>
                </c:pt>
                <c:pt idx="4">
                  <c:v>17.750958415418182</c:v>
                </c:pt>
                <c:pt idx="5">
                  <c:v>25.760510460360926</c:v>
                </c:pt>
                <c:pt idx="6">
                  <c:v>11.864141529920776</c:v>
                </c:pt>
                <c:pt idx="7">
                  <c:v>4.8506006278273581</c:v>
                </c:pt>
                <c:pt idx="8">
                  <c:v>7.950565219833142</c:v>
                </c:pt>
                <c:pt idx="9">
                  <c:v>8.2292080771702132</c:v>
                </c:pt>
                <c:pt idx="10">
                  <c:v>11.760351875875362</c:v>
                </c:pt>
                <c:pt idx="11">
                  <c:v>6.0812842168921266</c:v>
                </c:pt>
                <c:pt idx="12">
                  <c:v>4.9708938072931552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26080"/>
        <c:axId val="112527616"/>
      </c:lineChart>
      <c:catAx>
        <c:axId val="11218649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1218803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12188032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8649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2.167950023597208E-2"/>
                <c:y val="0.20787449223915086"/>
              </c:manualLayout>
            </c:layout>
            <c:tx>
              <c:rich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"/>
                      <a:cs typeface="Arial"/>
                    </a:defRPr>
                  </a:pPr>
                  <a:r>
                    <a:rPr lang="en-US" sz="1400" baseline="0">
                      <a:latin typeface="Calibri" pitchFamily="34" charset="0"/>
                    </a:rPr>
                    <a:t>Thousands of lines</a:t>
                  </a:r>
                </a:p>
              </c:rich>
            </c:tx>
            <c:spPr>
              <a:noFill/>
              <a:ln w="25363">
                <a:noFill/>
              </a:ln>
            </c:spPr>
          </c:dispUnitsLbl>
        </c:dispUnits>
      </c:valAx>
      <c:catAx>
        <c:axId val="112526080"/>
        <c:scaling>
          <c:orientation val="minMax"/>
        </c:scaling>
        <c:delete val="1"/>
        <c:axPos val="b"/>
        <c:majorTickMark val="out"/>
        <c:minorTickMark val="none"/>
        <c:tickLblPos val="nextTo"/>
        <c:crossAx val="112527616"/>
        <c:crosses val="autoZero"/>
        <c:auto val="0"/>
        <c:lblAlgn val="ctr"/>
        <c:lblOffset val="100"/>
        <c:noMultiLvlLbl val="0"/>
      </c:catAx>
      <c:valAx>
        <c:axId val="112527616"/>
        <c:scaling>
          <c:orientation val="minMax"/>
        </c:scaling>
        <c:delete val="0"/>
        <c:axPos val="r"/>
        <c:numFmt formatCode="General" sourceLinked="1"/>
        <c:majorTickMark val="cross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26080"/>
        <c:crosses val="max"/>
        <c:crossBetween val="between"/>
      </c:valAx>
      <c:spPr>
        <a:noFill/>
        <a:ln w="12681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0">
      <a:noFill/>
      <a:prstDash val="solid"/>
    </a:ln>
  </c:spPr>
  <c:txPr>
    <a:bodyPr/>
    <a:lstStyle/>
    <a:p>
      <a:pPr>
        <a:defRPr sz="99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50308729394439"/>
          <c:y val="4.6770924467774859E-2"/>
          <c:w val="0.84462584263298179"/>
          <c:h val="0.71307961504812034"/>
        </c:manualLayout>
      </c:layout>
      <c:area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52797184"/>
        <c:axId val="152798720"/>
      </c:areaChart>
      <c:catAx>
        <c:axId val="152797184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crossAx val="152798720"/>
        <c:crosses val="autoZero"/>
        <c:auto val="1"/>
        <c:lblAlgn val="ctr"/>
        <c:lblOffset val="100"/>
        <c:noMultiLvlLbl val="0"/>
      </c:catAx>
      <c:valAx>
        <c:axId val="1527987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52797184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49023861171366"/>
          <c:y val="9.3525179856115109E-2"/>
          <c:w val="0.79826464208242953"/>
          <c:h val="0.62230215827338131"/>
        </c:manualLayout>
      </c:layout>
      <c:areaChart>
        <c:grouping val="standard"/>
        <c:varyColors val="0"/>
        <c:ser>
          <c:idx val="0"/>
          <c:order val="0"/>
          <c:tx>
            <c:strRef>
              <c:f>Rejections!$B$1</c:f>
              <c:strCache>
                <c:ptCount val="1"/>
                <c:pt idx="0">
                  <c:v>Rejection Rates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Rejections!$A$2:$A$13</c:f>
              <c:numCache>
                <c:formatCode>m/d/yyyy</c:formatCode>
                <c:ptCount val="12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</c:numCache>
            </c:numRef>
          </c:cat>
          <c:val>
            <c:numRef>
              <c:f>Rejections!$B$2:$B$13</c:f>
              <c:numCache>
                <c:formatCode>0.0%</c:formatCode>
                <c:ptCount val="12"/>
                <c:pt idx="0">
                  <c:v>0.10299999999999999</c:v>
                </c:pt>
                <c:pt idx="1">
                  <c:v>0.114</c:v>
                </c:pt>
                <c:pt idx="2">
                  <c:v>9.0999999999999998E-2</c:v>
                </c:pt>
                <c:pt idx="3">
                  <c:v>0.14699999999999999</c:v>
                </c:pt>
                <c:pt idx="4">
                  <c:v>8.5999999999999993E-2</c:v>
                </c:pt>
                <c:pt idx="5">
                  <c:v>5.3999999999999999E-2</c:v>
                </c:pt>
                <c:pt idx="6">
                  <c:v>7.6999999999999999E-2</c:v>
                </c:pt>
                <c:pt idx="7">
                  <c:v>6.9000000000000006E-2</c:v>
                </c:pt>
                <c:pt idx="8">
                  <c:v>7.8E-2</c:v>
                </c:pt>
                <c:pt idx="9">
                  <c:v>8.3000000000000004E-2</c:v>
                </c:pt>
                <c:pt idx="10">
                  <c:v>0.14299999999999999</c:v>
                </c:pt>
                <c:pt idx="11">
                  <c:v>8.5000000000000006E-2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822528"/>
        <c:axId val="152824064"/>
      </c:areaChart>
      <c:dateAx>
        <c:axId val="15282252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52824064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528240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52822528"/>
        <c:crosses val="autoZero"/>
        <c:crossBetween val="midCat"/>
        <c:majorUnit val="0.0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zero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623082665125575"/>
          <c:y val="0.1016440653251677"/>
          <c:w val="0.40226998001396613"/>
          <c:h val="0.81198940410226494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  <c:explosion val="22"/>
          </c:dPt>
          <c:dLbls>
            <c:dLbl>
              <c:idx val="0"/>
              <c:layout>
                <c:manualLayout>
                  <c:x val="6.5780177707144408E-2"/>
                  <c:y val="5.1811266647224651E-2"/>
                </c:manualLayout>
              </c:layout>
              <c:tx>
                <c:rich>
                  <a:bodyPr/>
                  <a:lstStyle/>
                  <a:p>
                    <a:r>
                      <a:rPr lang="en-US" sz="3000" dirty="0"/>
                      <a:t>Rejected
9.4%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7595993161405282"/>
                  <c:y val="-0.32940799066783311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z="3600" b="1" dirty="0"/>
                      <a:t>Paid
90.6%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Rejections!$A$15:$A$16</c:f>
              <c:strCache>
                <c:ptCount val="2"/>
                <c:pt idx="0">
                  <c:v>Rejected</c:v>
                </c:pt>
                <c:pt idx="1">
                  <c:v>Approved</c:v>
                </c:pt>
              </c:strCache>
            </c:strRef>
          </c:cat>
          <c:val>
            <c:numRef>
              <c:f>Rejections!$B$15:$B$16</c:f>
              <c:numCache>
                <c:formatCode>0.0%</c:formatCode>
                <c:ptCount val="2"/>
                <c:pt idx="0">
                  <c:v>9.4166666666666635E-2</c:v>
                </c:pt>
                <c:pt idx="1">
                  <c:v>0.90583333333333338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Sheet1!$E$5:$E$14</c:f>
              <c:strCache>
                <c:ptCount val="10"/>
                <c:pt idx="0">
                  <c:v>Duplicate invoice</c:v>
                </c:pt>
                <c:pt idx="1">
                  <c:v>Total commitment paid</c:v>
                </c:pt>
                <c:pt idx="2">
                  <c:v>No Form 486 filed</c:v>
                </c:pt>
                <c:pt idx="3">
                  <c:v>Billed out of Fund Year</c:v>
                </c:pt>
                <c:pt idx="4">
                  <c:v>Past deadline </c:v>
                </c:pt>
                <c:pt idx="5">
                  <c:v>Billed prior to Form 486 service start date</c:v>
                </c:pt>
                <c:pt idx="6">
                  <c:v>SPIN not registered</c:v>
                </c:pt>
                <c:pt idx="7">
                  <c:v>Incorrect discount</c:v>
                </c:pt>
                <c:pt idx="8">
                  <c:v>Ship date after invoice date</c:v>
                </c:pt>
                <c:pt idx="9">
                  <c:v>Invalid 471/FRN</c:v>
                </c:pt>
              </c:strCache>
            </c:strRef>
          </c:cat>
          <c:val>
            <c:numRef>
              <c:f>Sheet1!$F$5:$F$14</c:f>
              <c:numCache>
                <c:formatCode>_(* #,##0_);_(* \(#,##0\);_(* "-"??_);_(@_)</c:formatCode>
                <c:ptCount val="10"/>
                <c:pt idx="0">
                  <c:v>26349</c:v>
                </c:pt>
                <c:pt idx="1">
                  <c:v>6874</c:v>
                </c:pt>
                <c:pt idx="2">
                  <c:v>6376</c:v>
                </c:pt>
                <c:pt idx="3">
                  <c:v>6188</c:v>
                </c:pt>
                <c:pt idx="4">
                  <c:v>4340</c:v>
                </c:pt>
                <c:pt idx="5">
                  <c:v>4335</c:v>
                </c:pt>
                <c:pt idx="6">
                  <c:v>3615</c:v>
                </c:pt>
                <c:pt idx="7">
                  <c:v>2151</c:v>
                </c:pt>
                <c:pt idx="8">
                  <c:v>2141</c:v>
                </c:pt>
                <c:pt idx="9">
                  <c:v>2087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422880963408981"/>
          <c:y val="5.8794262559285354E-2"/>
          <c:w val="0.32596726879728272"/>
          <c:h val="0.9412057374407146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74042875565803"/>
          <c:y val="0.14398325375032128"/>
          <c:w val="0.60727354996749039"/>
          <c:h val="0.74597729701413062"/>
        </c:manualLayout>
      </c:layout>
      <c:pieChart>
        <c:varyColors val="1"/>
        <c:ser>
          <c:idx val="0"/>
          <c:order val="0"/>
          <c:explosion val="20"/>
          <c:dPt>
            <c:idx val="0"/>
            <c:bubble3D val="0"/>
            <c:explosion val="3"/>
          </c:dPt>
          <c:dPt>
            <c:idx val="1"/>
            <c:bubble3D val="0"/>
            <c:explosion val="19"/>
          </c:dPt>
          <c:dLbls>
            <c:dLbl>
              <c:idx val="0"/>
              <c:layout>
                <c:manualLayout>
                  <c:x val="7.2891228957865276E-2"/>
                  <c:y val="1.3124433562839016E-2"/>
                </c:manualLayout>
              </c:layout>
              <c:tx>
                <c:rich>
                  <a:bodyPr/>
                  <a:lstStyle/>
                  <a:p>
                    <a:pPr algn="ctr">
                      <a:defRPr lang="en-US" sz="24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3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Online</a:t>
                    </a:r>
                  </a:p>
                  <a:p>
                    <a:pPr algn="ctr">
                      <a:defRPr lang="en-US" sz="24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 69</a:t>
                    </a:r>
                    <a:r>
                      <a:rPr lang="en-US" sz="24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592019147175001E-2"/>
                  <c:y val="3.7605981550120751E-2"/>
                </c:manualLayout>
              </c:layout>
              <c:tx>
                <c:rich>
                  <a:bodyPr/>
                  <a:lstStyle/>
                  <a:p>
                    <a:pPr algn="ctr">
                      <a:defRPr lang="en-US" sz="24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Paper
31%</a:t>
                    </a:r>
                    <a:endParaRPr lang="en-US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 algn="ctr">
                  <a:defRPr lang="en-US" sz="2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'[Chart in 2012 Stats]Sheet1'!$A$2:$A$3</c:f>
              <c:strCache>
                <c:ptCount val="2"/>
                <c:pt idx="0">
                  <c:v>Online</c:v>
                </c:pt>
                <c:pt idx="1">
                  <c:v>Paper</c:v>
                </c:pt>
              </c:strCache>
            </c:strRef>
          </c:cat>
          <c:val>
            <c:numRef>
              <c:f>'[Chart in 2012 Stats]Sheet1'!$B$2:$B$3</c:f>
              <c:numCache>
                <c:formatCode>0%</c:formatCode>
                <c:ptCount val="2"/>
                <c:pt idx="0">
                  <c:v>0.6914467977952492</c:v>
                </c:pt>
                <c:pt idx="1">
                  <c:v>0.30855320220475085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</cdr:x>
      <cdr:y>0.11538</cdr:y>
    </cdr:from>
    <cdr:to>
      <cdr:x>0.40909</cdr:x>
      <cdr:y>0.34615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4600" y="45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0.28182</cdr:x>
      <cdr:y>0.05769</cdr:y>
    </cdr:from>
    <cdr:to>
      <cdr:x>0.65058</cdr:x>
      <cdr:y>0.44231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362200" y="228600"/>
          <a:ext cx="3090940" cy="152400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0.00533</cdr:x>
      <cdr:y>0.00889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5E23D7D9-2DE5-44F5-B7B2-63B7975589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89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5/4/2012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1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419600"/>
            <a:ext cx="77724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       								              </a:t>
            </a:r>
            <a:fld id="{0A6AB937-493E-41A7-BA69-A7B19CB483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	         						              </a:t>
            </a:r>
            <a:fld id="{0A6AB937-493E-41A7-BA69-A7B19CB483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 t="5953" b="55349"/>
          <a:stretch>
            <a:fillRect/>
          </a:stretch>
        </p:blipFill>
        <p:spPr bwMode="auto">
          <a:xfrm>
            <a:off x="152400" y="228600"/>
            <a:ext cx="1968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914400"/>
            <a:ext cx="1828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forms.universalservice.org/form474/menu.asp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forms.universalservice.org/form474/menu.asp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2.sl.universalservice.org/bear/login.asp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sl/tools/forms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sl/tools/forms.asp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2012 Service Provider Training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May 2012  I  Los Angeles</a:t>
            </a:r>
            <a:br>
              <a:rPr lang="en-US" dirty="0" smtClean="0"/>
            </a:br>
            <a:r>
              <a:rPr lang="en-US" dirty="0" smtClean="0"/>
              <a:t>and Atlanta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Top 10 Reasons for Rejection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765342"/>
              </p:ext>
            </p:extLst>
          </p:nvPr>
        </p:nvGraphicFramePr>
        <p:xfrm>
          <a:off x="914400" y="1828800"/>
          <a:ext cx="7772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90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720575"/>
              </p:ext>
            </p:extLst>
          </p:nvPr>
        </p:nvGraphicFramePr>
        <p:xfrm>
          <a:off x="4572000" y="2562040"/>
          <a:ext cx="4300538" cy="325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BEAR (Form 472)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sp>
        <p:nvSpPr>
          <p:cNvPr id="10" name="TextBox 1"/>
          <p:cNvSpPr txBox="1"/>
          <p:nvPr/>
        </p:nvSpPr>
        <p:spPr>
          <a:xfrm>
            <a:off x="5943600" y="2438400"/>
            <a:ext cx="1339707" cy="5808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/>
              <a:t>2012</a:t>
            </a:r>
            <a:endParaRPr lang="en-US" sz="3200" b="1" dirty="0"/>
          </a:p>
        </p:txBody>
      </p:sp>
      <p:sp>
        <p:nvSpPr>
          <p:cNvPr id="11" name="TextBox 1"/>
          <p:cNvSpPr txBox="1"/>
          <p:nvPr/>
        </p:nvSpPr>
        <p:spPr>
          <a:xfrm>
            <a:off x="1828800" y="2438400"/>
            <a:ext cx="1339707" cy="5808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/>
              <a:t>2011</a:t>
            </a:r>
            <a:endParaRPr lang="en-US" sz="3200" b="1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704770"/>
              </p:ext>
            </p:extLst>
          </p:nvPr>
        </p:nvGraphicFramePr>
        <p:xfrm>
          <a:off x="228600" y="3019240"/>
          <a:ext cx="47244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Reimburse (FCC Form 472 – aka BEAR)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Applicant pays 100% 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Self retrieval of discounts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Paid to service provider to forward on to applicant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Discount (FCC Form 474 – aka SPI)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Direct discount on customer bill</a:t>
            </a:r>
            <a:endParaRPr lang="en-US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Form 472/474 – Invoice (Reimburse/Discount)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Electronic submission</a:t>
            </a:r>
          </a:p>
          <a:p>
            <a:r>
              <a:rPr lang="en-US" sz="3200" dirty="0" smtClean="0"/>
              <a:t>On-Line submission</a:t>
            </a:r>
          </a:p>
          <a:p>
            <a:r>
              <a:rPr lang="en-US" sz="3200" dirty="0" smtClean="0"/>
              <a:t>Paper Submission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Electronic </a:t>
            </a:r>
            <a:r>
              <a:rPr lang="en-US" sz="3200" dirty="0"/>
              <a:t>submission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 Only applies to FCC Form 474, Service Provider Invoice (SPI)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/>
              <a:t> </a:t>
            </a:r>
            <a:r>
              <a:rPr lang="en-US" sz="3200" dirty="0" smtClean="0"/>
              <a:t>Contact </a:t>
            </a:r>
            <a:r>
              <a:rPr lang="fr-FR" sz="3200" dirty="0"/>
              <a:t>Client Service Bureau (CSB) </a:t>
            </a:r>
          </a:p>
          <a:p>
            <a:pPr lvl="3">
              <a:buFont typeface="Arial" pitchFamily="34" charset="0"/>
              <a:buChar char="•"/>
            </a:pPr>
            <a:r>
              <a:rPr lang="fr-FR" sz="3200" dirty="0" smtClean="0"/>
              <a:t>(</a:t>
            </a:r>
            <a:r>
              <a:rPr lang="fr-FR" sz="3200" dirty="0"/>
              <a:t>888) 203-8100 </a:t>
            </a:r>
          </a:p>
          <a:p>
            <a:pPr lvl="3">
              <a:buFont typeface="Arial" pitchFamily="34" charset="0"/>
              <a:buChar char="•"/>
            </a:pPr>
            <a:r>
              <a:rPr lang="en-US" sz="3200" dirty="0" smtClean="0"/>
              <a:t>Include </a:t>
            </a:r>
            <a:r>
              <a:rPr lang="en-US" sz="3200" dirty="0"/>
              <a:t>the SPIN and email address </a:t>
            </a:r>
            <a:endParaRPr lang="en-US" sz="32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2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Electronic </a:t>
            </a:r>
            <a:r>
              <a:rPr lang="en-US" sz="3200" dirty="0"/>
              <a:t>submission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 Email attachment </a:t>
            </a:r>
          </a:p>
          <a:p>
            <a:pPr marL="4572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(address specified in the instructions)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/>
              <a:t> </a:t>
            </a:r>
            <a:r>
              <a:rPr lang="en-US" sz="3200" dirty="0" smtClean="0"/>
              <a:t>Comma delimited format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 PGP (optional)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1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Electronic </a:t>
            </a:r>
            <a:r>
              <a:rPr lang="en-US" sz="3200" dirty="0"/>
              <a:t>submission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 smtClean="0"/>
              <a:t> Receipt of confirmation from USAC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/>
              <a:t> </a:t>
            </a:r>
            <a:r>
              <a:rPr lang="en-US" sz="3200" dirty="0" smtClean="0"/>
              <a:t>Error file [with </a:t>
            </a:r>
            <a:r>
              <a:rPr lang="en-US" sz="3200" dirty="0"/>
              <a:t>an *.EIN extension</a:t>
            </a:r>
            <a:r>
              <a:rPr lang="en-US" sz="3200" dirty="0" smtClean="0"/>
              <a:t>]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/>
              <a:t> </a:t>
            </a:r>
            <a:r>
              <a:rPr lang="en-US" sz="3200" dirty="0" smtClean="0"/>
              <a:t>Invoice Status Report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Online </a:t>
            </a:r>
            <a:r>
              <a:rPr lang="en-US" sz="3200" dirty="0"/>
              <a:t>submission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/>
              <a:t> A</a:t>
            </a:r>
            <a:r>
              <a:rPr lang="en-US" sz="3200" dirty="0" smtClean="0"/>
              <a:t>pplies </a:t>
            </a:r>
            <a:r>
              <a:rPr lang="en-US" sz="3200" dirty="0"/>
              <a:t>to </a:t>
            </a:r>
            <a:r>
              <a:rPr lang="en-US" sz="3200" dirty="0" smtClean="0"/>
              <a:t>FCC Form </a:t>
            </a:r>
            <a:r>
              <a:rPr lang="en-US" sz="3200" dirty="0"/>
              <a:t>474, Service Provider Invoice (SPI)</a:t>
            </a:r>
            <a:endParaRPr lang="en-US" sz="3200" dirty="0" smtClean="0"/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/>
              <a:t> Applies to FCC Form </a:t>
            </a:r>
            <a:r>
              <a:rPr lang="en-US" sz="3200" dirty="0" smtClean="0"/>
              <a:t>472, Billed Entity Applicant Reimbursement (BEAR)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9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05800" cy="4038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Online submission for FCC Form 474</a:t>
            </a:r>
          </a:p>
          <a:p>
            <a:pPr marL="804672" lvl="2" indent="-347472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://www.slforms.universalservice.org/form474/menu.aspx</a:t>
            </a:r>
            <a:r>
              <a:rPr lang="en-US" sz="3200" dirty="0"/>
              <a:t> </a:t>
            </a:r>
          </a:p>
          <a:p>
            <a:pPr marL="804672" lvl="2" indent="-347472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3200" dirty="0" smtClean="0"/>
              <a:t> USAC.org/Resources </a:t>
            </a:r>
            <a:r>
              <a:rPr lang="en-US" sz="3200" dirty="0"/>
              <a:t>&amp; </a:t>
            </a:r>
            <a:r>
              <a:rPr lang="en-US" sz="3200" dirty="0" smtClean="0"/>
              <a:t>Tools/Forms/FCC </a:t>
            </a:r>
            <a:r>
              <a:rPr lang="en-US" sz="3200" dirty="0"/>
              <a:t>Form </a:t>
            </a:r>
            <a:r>
              <a:rPr lang="en-US" sz="3200" dirty="0" smtClean="0"/>
              <a:t>474/File Online 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2011 Statistics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Invoice Types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Review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Payment Resolution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Deadlines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05800" cy="4038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Online submission for FCC Form 472</a:t>
            </a:r>
          </a:p>
          <a:p>
            <a:pPr marL="804672" lvl="3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2600" dirty="0" smtClean="0"/>
              <a:t> </a:t>
            </a:r>
            <a:r>
              <a:rPr lang="en-US" sz="2600" b="1" dirty="0" smtClean="0"/>
              <a:t>Step 1 (for applicants):</a:t>
            </a:r>
            <a:r>
              <a:rPr lang="en-US" sz="2600" dirty="0" smtClean="0"/>
              <a:t> </a:t>
            </a:r>
          </a:p>
          <a:p>
            <a:pPr marL="1371600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4"/>
              </a:rPr>
              <a:t>www2.sl.universalservice.org/bear/login.aspx</a:t>
            </a:r>
            <a:endParaRPr lang="en-US" dirty="0"/>
          </a:p>
          <a:p>
            <a:pPr marL="1371600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dirty="0" smtClean="0"/>
              <a:t>USAC.org/Resources </a:t>
            </a:r>
            <a:r>
              <a:rPr lang="en-US" dirty="0"/>
              <a:t>&amp; </a:t>
            </a:r>
            <a:r>
              <a:rPr lang="en-US" dirty="0" smtClean="0"/>
              <a:t>Tools/Forms/FCC </a:t>
            </a:r>
            <a:r>
              <a:rPr lang="en-US" dirty="0"/>
              <a:t>Form </a:t>
            </a:r>
            <a:r>
              <a:rPr lang="en-US" dirty="0" smtClean="0"/>
              <a:t>472/ </a:t>
            </a:r>
            <a:r>
              <a:rPr lang="en-US" dirty="0"/>
              <a:t>File Online</a:t>
            </a:r>
            <a:r>
              <a:rPr lang="en-US" dirty="0" smtClean="0"/>
              <a:t> </a:t>
            </a:r>
          </a:p>
          <a:p>
            <a:pPr marL="80467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b="1" dirty="0" smtClean="0"/>
              <a:t>Step 2 (for service providers):</a:t>
            </a:r>
            <a:r>
              <a:rPr lang="en-US" dirty="0" smtClean="0"/>
              <a:t> </a:t>
            </a:r>
            <a:endParaRPr lang="en-US" dirty="0"/>
          </a:p>
          <a:p>
            <a:pPr marL="1371600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dirty="0">
                <a:hlinkClick r:id="rId3"/>
              </a:rPr>
              <a:t>http://</a:t>
            </a:r>
            <a:r>
              <a:rPr lang="en-US" dirty="0">
                <a:hlinkClick r:id="rId4"/>
              </a:rPr>
              <a:t>www2.sl.universalservice.org/bear/login.aspx</a:t>
            </a:r>
            <a:endParaRPr lang="en-US" dirty="0"/>
          </a:p>
          <a:p>
            <a:pPr marL="1371600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dirty="0" smtClean="0"/>
              <a:t>USAC.org/Resources </a:t>
            </a:r>
            <a:r>
              <a:rPr lang="en-US" dirty="0"/>
              <a:t>&amp; </a:t>
            </a:r>
            <a:r>
              <a:rPr lang="en-US" dirty="0" smtClean="0"/>
              <a:t>Tools/Forms/FCC </a:t>
            </a:r>
            <a:r>
              <a:rPr lang="en-US" dirty="0"/>
              <a:t>Form </a:t>
            </a:r>
            <a:r>
              <a:rPr lang="en-US" dirty="0" smtClean="0"/>
              <a:t>472/ </a:t>
            </a:r>
            <a:r>
              <a:rPr lang="en-US" dirty="0"/>
              <a:t>File Online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9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Paper </a:t>
            </a:r>
            <a:r>
              <a:rPr lang="en-US" sz="3200" dirty="0"/>
              <a:t>submission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FCC Form 474 (filed by service provider)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www.usac.org/sl/tools/forms.aspx</a:t>
            </a:r>
            <a:endParaRPr lang="en-US" sz="3200" dirty="0"/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USAC.org/Resources </a:t>
            </a:r>
            <a:r>
              <a:rPr lang="en-US" sz="3200" dirty="0"/>
              <a:t>&amp; </a:t>
            </a:r>
            <a:r>
              <a:rPr lang="en-US" sz="3200" dirty="0" smtClean="0"/>
              <a:t>Tools/Forms/FCC </a:t>
            </a:r>
            <a:r>
              <a:rPr lang="en-US" sz="3200" dirty="0"/>
              <a:t>Form 474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6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Paper </a:t>
            </a:r>
            <a:r>
              <a:rPr lang="en-US" sz="3200" dirty="0"/>
              <a:t>submission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FCC Form 472 (filed by applicant)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www.usac.org/sl/tools/forms.aspx</a:t>
            </a:r>
            <a:endParaRPr lang="en-US" sz="3200" dirty="0"/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USAC.org/Resources &amp; Tools/Forms/FCC Form 472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FCC Form 472 certified by service provider</a:t>
            </a:r>
          </a:p>
          <a:p>
            <a:pPr marL="804672" lvl="2" indent="-347472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en-US" sz="3200" dirty="0" smtClean="0"/>
              <a:t>Returned to applicant for mailing to USAC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How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6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smtClean="0"/>
              <a:t>FCC Form 472/474 (Reimburse/Discount)</a:t>
            </a:r>
            <a:endParaRPr lang="en-US" sz="3200" dirty="0"/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 smtClean="0"/>
              <a:t>Review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 smtClean="0"/>
              <a:t>Service Certification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 smtClean="0"/>
              <a:t>Customer bills from SP to Applicant</a:t>
            </a:r>
          </a:p>
          <a:p>
            <a:pPr marL="804672" lvl="2" indent="-347472">
              <a:buFont typeface="Calibri" pitchFamily="34" charset="0"/>
              <a:buChar char="–"/>
            </a:pPr>
            <a:r>
              <a:rPr lang="en-US" sz="3200" dirty="0" smtClean="0"/>
              <a:t>Payment of beneficiary portion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Invoice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The </a:t>
            </a:r>
            <a:r>
              <a:rPr lang="en-US" sz="3000" dirty="0"/>
              <a:t>overall objective of the Invoice Review process is to ensure that funds are disbursed only for products and services: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3000" dirty="0"/>
              <a:t>delivered and billed to school/library for which the school/library has </a:t>
            </a:r>
            <a:r>
              <a:rPr lang="en-US" sz="3000" dirty="0" smtClean="0"/>
              <a:t>paid their share</a:t>
            </a:r>
            <a:endParaRPr lang="en-US" sz="3000" dirty="0"/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3000" dirty="0"/>
              <a:t>e</a:t>
            </a:r>
            <a:r>
              <a:rPr lang="en-US" sz="3000" dirty="0" smtClean="0"/>
              <a:t>ligible </a:t>
            </a:r>
            <a:r>
              <a:rPr lang="en-US" sz="3000" dirty="0"/>
              <a:t>and approved on the 471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3000" dirty="0" smtClean="0"/>
              <a:t>within </a:t>
            </a:r>
            <a:r>
              <a:rPr lang="en-US" sz="3000" dirty="0"/>
              <a:t>the eligible service delivery window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Review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000" dirty="0" smtClean="0"/>
              <a:t>Verify </a:t>
            </a:r>
            <a:r>
              <a:rPr lang="en-US" sz="3000" dirty="0"/>
              <a:t>services by obtaining detailed bills from the applicant and/or service provider</a:t>
            </a:r>
          </a:p>
          <a:p>
            <a:r>
              <a:rPr lang="en-US" sz="3000" dirty="0"/>
              <a:t>Verify services were requested and approved on Form </a:t>
            </a:r>
            <a:r>
              <a:rPr lang="en-US" sz="3000" dirty="0" smtClean="0"/>
              <a:t>471 using Item 21 attachments</a:t>
            </a:r>
            <a:endParaRPr lang="en-US" sz="3000" dirty="0"/>
          </a:p>
          <a:p>
            <a:r>
              <a:rPr lang="en-US" sz="3000" dirty="0"/>
              <a:t>Review notes and documentation used during 471 review</a:t>
            </a:r>
          </a:p>
          <a:p>
            <a:r>
              <a:rPr lang="en-US" sz="3000" dirty="0"/>
              <a:t>Check for service substitutions if not a match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/>
              <a:t>Service Certification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000" dirty="0" smtClean="0"/>
              <a:t>Verify services</a:t>
            </a:r>
            <a:endParaRPr lang="en-US" sz="3000" dirty="0"/>
          </a:p>
          <a:p>
            <a:r>
              <a:rPr lang="en-US" sz="3000" dirty="0" smtClean="0"/>
              <a:t>Compare services to Item 21 attachments</a:t>
            </a:r>
            <a:endParaRPr lang="en-US" sz="3000" dirty="0"/>
          </a:p>
          <a:p>
            <a:r>
              <a:rPr lang="en-US" sz="3000" dirty="0"/>
              <a:t>Review </a:t>
            </a:r>
            <a:r>
              <a:rPr lang="en-US" sz="3000" dirty="0" smtClean="0"/>
              <a:t>delivery location</a:t>
            </a:r>
          </a:p>
          <a:p>
            <a:r>
              <a:rPr lang="en-US" sz="3000" dirty="0" smtClean="0"/>
              <a:t>Review billed party</a:t>
            </a:r>
          </a:p>
          <a:p>
            <a:r>
              <a:rPr lang="en-US" sz="3000" dirty="0" smtClean="0"/>
              <a:t>Review service provider</a:t>
            </a:r>
          </a:p>
          <a:p>
            <a:r>
              <a:rPr lang="en-US" sz="3000" dirty="0" smtClean="0"/>
              <a:t>Review date of service delivery</a:t>
            </a:r>
          </a:p>
          <a:p>
            <a:r>
              <a:rPr lang="en-US" sz="3000" dirty="0" smtClean="0"/>
              <a:t>Review location of service delivery</a:t>
            </a:r>
            <a:endParaRPr lang="en-US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Customer bills from SP to applicant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Obtain copy of check (front and back)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Micr</a:t>
            </a:r>
            <a:r>
              <a:rPr lang="en-US" sz="3000" dirty="0"/>
              <a:t>o</a:t>
            </a:r>
            <a:r>
              <a:rPr lang="en-US" sz="3000" dirty="0" smtClean="0"/>
              <a:t>coding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Referential integrity – such as bank account </a:t>
            </a:r>
            <a:r>
              <a:rPr lang="en-US" sz="3000" dirty="0"/>
              <a:t>#</a:t>
            </a:r>
            <a:endParaRPr lang="en-US" sz="3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Copy from bank website 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Demonstrate legitimacy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Provided or verified by applicant</a:t>
            </a:r>
            <a:endParaRPr lang="en-US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Payment of Beneficiary Portion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Payment Resolution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000" dirty="0"/>
              <a:t>Monitor reports of applicants not receiving checks from service providers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Establish case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Contact service provider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Issue Dunning Letter and record in case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Ensure receipt of funds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Close case and document results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Refer to FCC Enforcement where necessary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Dunning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Payment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000" dirty="0"/>
              <a:t>Good Samaritan – Service provider cannot or will not pass BEAR payments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Establish case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Work with applicant to provide Telecom Provider willing to serve as Good Samaritan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Send letters of agreement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Review BEAR submitted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Approve reviewed invoices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Bankruptcy or out of business conditions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Payment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Deadline Extensions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Missed Deadline</a:t>
            </a:r>
          </a:p>
          <a:p>
            <a:pPr marL="804672" lvl="1" indent="-347472"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Invoice</a:t>
            </a:r>
          </a:p>
          <a:p>
            <a:pPr marL="1371600" lvl="2"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FCDL</a:t>
            </a:r>
          </a:p>
          <a:p>
            <a:pPr marL="1371600" lvl="2"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Form 486</a:t>
            </a:r>
          </a:p>
          <a:p>
            <a:pPr marL="1371600" lvl="2">
              <a:spcBef>
                <a:spcPts val="0"/>
              </a:spcBef>
              <a:spcAft>
                <a:spcPts val="300"/>
              </a:spcAft>
            </a:pPr>
            <a:r>
              <a:rPr lang="en-US" sz="2800" dirty="0" smtClean="0"/>
              <a:t>Service Delivery </a:t>
            </a:r>
          </a:p>
          <a:p>
            <a:pPr marL="804672" lvl="3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Form 500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Need more </a:t>
            </a:r>
            <a:r>
              <a:rPr lang="en-US" sz="3200" dirty="0"/>
              <a:t>t</a:t>
            </a:r>
            <a:r>
              <a:rPr lang="en-US" sz="3200" dirty="0" smtClean="0"/>
              <a:t>ime </a:t>
            </a:r>
            <a:r>
              <a:rPr lang="en-US" sz="3200" dirty="0"/>
              <a:t>t</a:t>
            </a:r>
            <a:r>
              <a:rPr lang="en-US" sz="3200" dirty="0" smtClean="0"/>
              <a:t>o </a:t>
            </a:r>
            <a:r>
              <a:rPr lang="en-US" sz="3200" dirty="0"/>
              <a:t>p</a:t>
            </a:r>
            <a:r>
              <a:rPr lang="en-US" sz="3200" dirty="0" smtClean="0"/>
              <a:t>rovide </a:t>
            </a:r>
            <a:r>
              <a:rPr lang="en-US" sz="3200" dirty="0"/>
              <a:t>s</a:t>
            </a:r>
            <a:r>
              <a:rPr lang="en-US" sz="3200" dirty="0" smtClean="0"/>
              <a:t>ervices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Non-recurring services</a:t>
            </a:r>
          </a:p>
          <a:p>
            <a:pPr lvl="1">
              <a:spcAft>
                <a:spcPts val="600"/>
              </a:spcAft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Why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Deadline Extensions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Invoice Deadline Extensions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Within 120 days of invoice deadline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Service Delivery Extensions</a:t>
            </a:r>
          </a:p>
          <a:p>
            <a:pPr marL="804672" lvl="1" indent="-347472">
              <a:spcBef>
                <a:spcPts val="0"/>
              </a:spcBef>
              <a:spcAft>
                <a:spcPts val="300"/>
              </a:spcAft>
            </a:pPr>
            <a:r>
              <a:rPr lang="en-US" sz="3200" dirty="0" smtClean="0"/>
              <a:t>Automatic</a:t>
            </a:r>
          </a:p>
          <a:p>
            <a:pPr marL="1371600" lvl="2" indent="-347472">
              <a:spcBef>
                <a:spcPts val="0"/>
              </a:spcBef>
              <a:spcAft>
                <a:spcPts val="300"/>
              </a:spcAft>
            </a:pPr>
            <a:r>
              <a:rPr lang="en-US" sz="3200" dirty="0" smtClean="0"/>
              <a:t>Late FCDL, SPIN Changes, Service Substitutions (March 1 key date)</a:t>
            </a:r>
          </a:p>
          <a:p>
            <a:pPr marL="804672" lvl="1" indent="-347472"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By September 30 for non-recurring services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When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Deadline Extensions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Documentation requirements that necessitate third-party contact or certification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Natural or man-made disasters that prevent timely filing of invoices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Circumstances beyond the service provider's control </a:t>
            </a:r>
          </a:p>
          <a:p>
            <a:pPr lvl="1"/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What To File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Deadline Extensions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2400"/>
              </a:spcAft>
              <a:buClrTx/>
              <a:buSzTx/>
              <a:tabLst/>
              <a:defRPr/>
            </a:pPr>
            <a:r>
              <a:rPr lang="en-US" sz="2600" b="1" dirty="0" smtClean="0">
                <a:solidFill>
                  <a:srgbClr val="0070C0"/>
                </a:solidFill>
              </a:rPr>
              <a:t>Comments or Questions?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5800" y="381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/>
              <a:t>Questions?</a:t>
            </a:r>
            <a:endParaRPr lang="en-US" sz="3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Thank you!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841599"/>
              </p:ext>
            </p:extLst>
          </p:nvPr>
        </p:nvGraphicFramePr>
        <p:xfrm>
          <a:off x="209550" y="1143000"/>
          <a:ext cx="8724900" cy="512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Dollars Paid Out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% Paid Within 30 Days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5102"/>
              </p:ext>
            </p:extLst>
          </p:nvPr>
        </p:nvGraphicFramePr>
        <p:xfrm>
          <a:off x="533400" y="2057400"/>
          <a:ext cx="8077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val 1"/>
          <p:cNvSpPr/>
          <p:nvPr/>
        </p:nvSpPr>
        <p:spPr>
          <a:xfrm>
            <a:off x="685800" y="5638800"/>
            <a:ext cx="685800" cy="5334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Invoice Lines Processed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255224"/>
              </p:ext>
            </p:extLst>
          </p:nvPr>
        </p:nvGraphicFramePr>
        <p:xfrm>
          <a:off x="152400" y="2133600"/>
          <a:ext cx="8763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Days to Payment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407503"/>
              </p:ext>
            </p:extLst>
          </p:nvPr>
        </p:nvGraphicFramePr>
        <p:xfrm>
          <a:off x="584200" y="2108200"/>
          <a:ext cx="8051800" cy="419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Rejection Rates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1371"/>
              </p:ext>
            </p:extLst>
          </p:nvPr>
        </p:nvGraphicFramePr>
        <p:xfrm>
          <a:off x="990600" y="2133600"/>
          <a:ext cx="7772400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483198"/>
              </p:ext>
            </p:extLst>
          </p:nvPr>
        </p:nvGraphicFramePr>
        <p:xfrm>
          <a:off x="0" y="2057400"/>
          <a:ext cx="9296399" cy="464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Average Rejection Rates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2011 Statistics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365862"/>
              </p:ext>
            </p:extLst>
          </p:nvPr>
        </p:nvGraphicFramePr>
        <p:xfrm>
          <a:off x="381000" y="2057400"/>
          <a:ext cx="8305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d Doc" ma:contentTypeID="0x010100FCF7CCC3498C2246B96E8299F60015940100E8116D230BDBA24A815B94C0E5807BB7" ma:contentTypeVersion="13" ma:contentTypeDescription="Top-level content type; includes Share and Sticky site columns." ma:contentTypeScope="" ma:versionID="f9e9df631fe139947dfc9d8866f78c95">
  <xsd:schema xmlns:xsd="http://www.w3.org/2001/XMLSchema" xmlns:p="http://schemas.microsoft.com/office/2006/metadata/properties" xmlns:ns2="6dd97b33-aba7-4b7a-8530-76b27dec7283" xmlns:ns3="d564c071-d035-4618-84a0-09f373da2dc0" targetNamespace="http://schemas.microsoft.com/office/2006/metadata/properties" ma:root="true" ma:fieldsID="267cd757a7f4d59e31de68b4b5020d1e" ns2:_="" ns3:_="">
    <xsd:import namespace="6dd97b33-aba7-4b7a-8530-76b27dec7283"/>
    <xsd:import namespace="d564c071-d035-4618-84a0-09f373da2dc0"/>
    <xsd:element name="properties">
      <xsd:complexType>
        <xsd:sequence>
          <xsd:element name="documentManagement">
            <xsd:complexType>
              <xsd:all>
                <xsd:element ref="ns2:Share" minOccurs="0"/>
                <xsd:element ref="ns2:Sticky" minOccurs="0"/>
                <xsd:element ref="ns3:Dept_Hidd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hare" ma:index="8" nillable="true" ma:displayName="Share" ma:default="0" ma:description="Share this item on the USAC Intranet main site? (Items do NOT appear on the home page. Applies only to Department sites, not sub-sites).  PLEASE DO NOT ABUSE THIS OPTION!!" ma:internalName="Share">
      <xsd:simpleType>
        <xsd:restriction base="dms:Boolean"/>
      </xsd:simpleType>
    </xsd:element>
    <xsd:element name="Sticky" ma:index="9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d564c071-d035-4618-84a0-09f373da2dc0" elementFormDefault="qualified">
    <xsd:import namespace="http://schemas.microsoft.com/office/2006/documentManagement/types"/>
    <xsd:element name="Dept_Hidden" ma:index="10" nillable="true" ma:displayName="Dept_Hidden" ma:default="External Relations" ma:internalName="Dept_Hid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hare xmlns="6dd97b33-aba7-4b7a-8530-76b27dec7283">false</Share>
    <Sticky xmlns="6dd97b33-aba7-4b7a-8530-76b27dec7283">false</Sticky>
    <Dept_Hidden xmlns="d564c071-d035-4618-84a0-09f373da2dc0">External Relations</Dept_Hidden>
  </documentManagement>
</p:properties>
</file>

<file path=customXml/itemProps1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DF0AE6-3804-4001-8760-E1188EB93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d564c071-d035-4618-84a0-09f373da2dc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94A6031-AB2A-4A86-B0BA-DA4E7BC0600E}">
  <ds:schemaRefs>
    <ds:schemaRef ds:uri="d564c071-d035-4618-84a0-09f373da2dc0"/>
    <ds:schemaRef ds:uri="http://purl.org/dc/dcmitype/"/>
    <ds:schemaRef ds:uri="http://purl.org/dc/terms/"/>
    <ds:schemaRef ds:uri="http://schemas.microsoft.com/office/2006/documentManagement/types"/>
    <ds:schemaRef ds:uri="6dd97b33-aba7-4b7a-8530-76b27dec7283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11031</TotalTime>
  <Words>817</Words>
  <Application>Microsoft Office PowerPoint</Application>
  <PresentationFormat>On-screen Show (4:3)</PresentationFormat>
  <Paragraphs>230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ppayne</cp:lastModifiedBy>
  <cp:revision>263</cp:revision>
  <dcterms:created xsi:type="dcterms:W3CDTF">2010-07-28T13:31:07Z</dcterms:created>
  <dcterms:modified xsi:type="dcterms:W3CDTF">2012-05-04T14:50:21Z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0x010100FCF7CCC3498C2246B96E8299F60015940100E8116D230BDBA24A815B94C0E5807BB7</vt:lpwstr>
  </property>
</Properties>
</file>