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52"/>
  </p:notesMasterIdLst>
  <p:handoutMasterIdLst>
    <p:handoutMasterId r:id="rId53"/>
  </p:handoutMasterIdLst>
  <p:sldIdLst>
    <p:sldId id="270" r:id="rId5"/>
    <p:sldId id="296" r:id="rId6"/>
    <p:sldId id="295" r:id="rId7"/>
    <p:sldId id="319" r:id="rId8"/>
    <p:sldId id="320" r:id="rId9"/>
    <p:sldId id="337" r:id="rId10"/>
    <p:sldId id="338" r:id="rId11"/>
    <p:sldId id="333" r:id="rId12"/>
    <p:sldId id="309" r:id="rId13"/>
    <p:sldId id="293" r:id="rId14"/>
    <p:sldId id="308" r:id="rId15"/>
    <p:sldId id="310" r:id="rId16"/>
    <p:sldId id="311" r:id="rId17"/>
    <p:sldId id="312" r:id="rId18"/>
    <p:sldId id="304" r:id="rId19"/>
    <p:sldId id="306" r:id="rId20"/>
    <p:sldId id="303" r:id="rId21"/>
    <p:sldId id="305" r:id="rId22"/>
    <p:sldId id="307" r:id="rId23"/>
    <p:sldId id="321" r:id="rId24"/>
    <p:sldId id="323" r:id="rId25"/>
    <p:sldId id="271" r:id="rId26"/>
    <p:sldId id="317" r:id="rId27"/>
    <p:sldId id="340" r:id="rId28"/>
    <p:sldId id="316" r:id="rId29"/>
    <p:sldId id="277" r:id="rId30"/>
    <p:sldId id="339" r:id="rId31"/>
    <p:sldId id="297" r:id="rId32"/>
    <p:sldId id="298" r:id="rId33"/>
    <p:sldId id="301" r:id="rId34"/>
    <p:sldId id="302" r:id="rId35"/>
    <p:sldId id="334" r:id="rId36"/>
    <p:sldId id="322" r:id="rId37"/>
    <p:sldId id="313" r:id="rId38"/>
    <p:sldId id="335" r:id="rId39"/>
    <p:sldId id="336" r:id="rId40"/>
    <p:sldId id="332" r:id="rId41"/>
    <p:sldId id="325" r:id="rId42"/>
    <p:sldId id="324" r:id="rId43"/>
    <p:sldId id="315" r:id="rId44"/>
    <p:sldId id="326" r:id="rId45"/>
    <p:sldId id="327" r:id="rId46"/>
    <p:sldId id="328" r:id="rId47"/>
    <p:sldId id="329" r:id="rId48"/>
    <p:sldId id="330" r:id="rId49"/>
    <p:sldId id="331" r:id="rId50"/>
    <p:sldId id="274" r:id="rId51"/>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reynolds" initials="r" lastIdx="1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EB83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72" y="33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782"/>
    </p:cViewPr>
  </p:sorterViewPr>
  <p:notesViewPr>
    <p:cSldViewPr>
      <p:cViewPr varScale="1">
        <p:scale>
          <a:sx n="76" d="100"/>
          <a:sy n="76" d="100"/>
        </p:scale>
        <p:origin x="-2082" y="-90"/>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tnesbitt\My%20Documents\471%20by%20day%209-8-09.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tnesbitt\Local%20Settings\Temporary%20Internet%20Files\Content.Outlook\4BVZVNX6\FY10%20APPs%20by%20Received%20Date%20(05-27-10).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5"/>
  <c:chart>
    <c:autoTitleDeleted val="1"/>
    <c:plotArea>
      <c:layout/>
      <c:lineChart>
        <c:grouping val="standard"/>
        <c:ser>
          <c:idx val="0"/>
          <c:order val="0"/>
          <c:marker>
            <c:symbol val="none"/>
          </c:marker>
          <c:val>
            <c:numRef>
              <c:f>Report!$D$3:$D$76</c:f>
              <c:numCache>
                <c:formatCode>#,##0</c:formatCode>
                <c:ptCount val="74"/>
                <c:pt idx="0">
                  <c:v>1</c:v>
                </c:pt>
                <c:pt idx="1">
                  <c:v>86</c:v>
                </c:pt>
                <c:pt idx="2">
                  <c:v>99</c:v>
                </c:pt>
                <c:pt idx="3">
                  <c:v>89</c:v>
                </c:pt>
                <c:pt idx="4">
                  <c:v>78</c:v>
                </c:pt>
                <c:pt idx="5">
                  <c:v>5</c:v>
                </c:pt>
                <c:pt idx="6">
                  <c:v>9</c:v>
                </c:pt>
                <c:pt idx="7">
                  <c:v>94</c:v>
                </c:pt>
                <c:pt idx="8">
                  <c:v>115</c:v>
                </c:pt>
                <c:pt idx="9">
                  <c:v>95</c:v>
                </c:pt>
                <c:pt idx="10">
                  <c:v>140</c:v>
                </c:pt>
                <c:pt idx="11">
                  <c:v>132</c:v>
                </c:pt>
                <c:pt idx="12">
                  <c:v>7</c:v>
                </c:pt>
                <c:pt idx="13">
                  <c:v>1</c:v>
                </c:pt>
                <c:pt idx="14">
                  <c:v>138</c:v>
                </c:pt>
                <c:pt idx="15">
                  <c:v>165</c:v>
                </c:pt>
                <c:pt idx="16">
                  <c:v>134</c:v>
                </c:pt>
                <c:pt idx="17">
                  <c:v>163</c:v>
                </c:pt>
                <c:pt idx="18">
                  <c:v>110</c:v>
                </c:pt>
                <c:pt idx="19">
                  <c:v>11</c:v>
                </c:pt>
                <c:pt idx="20">
                  <c:v>6</c:v>
                </c:pt>
                <c:pt idx="21">
                  <c:v>102</c:v>
                </c:pt>
                <c:pt idx="22">
                  <c:v>97</c:v>
                </c:pt>
                <c:pt idx="23">
                  <c:v>11</c:v>
                </c:pt>
                <c:pt idx="24">
                  <c:v>1</c:v>
                </c:pt>
                <c:pt idx="25">
                  <c:v>24</c:v>
                </c:pt>
                <c:pt idx="26">
                  <c:v>10</c:v>
                </c:pt>
                <c:pt idx="27">
                  <c:v>13</c:v>
                </c:pt>
                <c:pt idx="28">
                  <c:v>64</c:v>
                </c:pt>
                <c:pt idx="29">
                  <c:v>112</c:v>
                </c:pt>
                <c:pt idx="30">
                  <c:v>53</c:v>
                </c:pt>
                <c:pt idx="31">
                  <c:v>11</c:v>
                </c:pt>
                <c:pt idx="32">
                  <c:v>57</c:v>
                </c:pt>
                <c:pt idx="33">
                  <c:v>14</c:v>
                </c:pt>
                <c:pt idx="34">
                  <c:v>21</c:v>
                </c:pt>
                <c:pt idx="35">
                  <c:v>154</c:v>
                </c:pt>
                <c:pt idx="36">
                  <c:v>211</c:v>
                </c:pt>
                <c:pt idx="37">
                  <c:v>254</c:v>
                </c:pt>
                <c:pt idx="38">
                  <c:v>333</c:v>
                </c:pt>
                <c:pt idx="39">
                  <c:v>305</c:v>
                </c:pt>
                <c:pt idx="40">
                  <c:v>21</c:v>
                </c:pt>
                <c:pt idx="41">
                  <c:v>27</c:v>
                </c:pt>
                <c:pt idx="42">
                  <c:v>388</c:v>
                </c:pt>
                <c:pt idx="43">
                  <c:v>344</c:v>
                </c:pt>
                <c:pt idx="44">
                  <c:v>417</c:v>
                </c:pt>
                <c:pt idx="45">
                  <c:v>449</c:v>
                </c:pt>
                <c:pt idx="46">
                  <c:v>444</c:v>
                </c:pt>
                <c:pt idx="47">
                  <c:v>47</c:v>
                </c:pt>
                <c:pt idx="48">
                  <c:v>51</c:v>
                </c:pt>
                <c:pt idx="49">
                  <c:v>279</c:v>
                </c:pt>
                <c:pt idx="50">
                  <c:v>415</c:v>
                </c:pt>
                <c:pt idx="51">
                  <c:v>508</c:v>
                </c:pt>
                <c:pt idx="52">
                  <c:v>533</c:v>
                </c:pt>
                <c:pt idx="53">
                  <c:v>515</c:v>
                </c:pt>
                <c:pt idx="54">
                  <c:v>182</c:v>
                </c:pt>
                <c:pt idx="55">
                  <c:v>107</c:v>
                </c:pt>
                <c:pt idx="56">
                  <c:v>742</c:v>
                </c:pt>
                <c:pt idx="57">
                  <c:v>771</c:v>
                </c:pt>
                <c:pt idx="58">
                  <c:v>682</c:v>
                </c:pt>
                <c:pt idx="59">
                  <c:v>844</c:v>
                </c:pt>
                <c:pt idx="60">
                  <c:v>779</c:v>
                </c:pt>
                <c:pt idx="61">
                  <c:v>276</c:v>
                </c:pt>
                <c:pt idx="62">
                  <c:v>116</c:v>
                </c:pt>
                <c:pt idx="63">
                  <c:v>1120</c:v>
                </c:pt>
                <c:pt idx="64">
                  <c:v>1264</c:v>
                </c:pt>
                <c:pt idx="65">
                  <c:v>1494</c:v>
                </c:pt>
                <c:pt idx="66">
                  <c:v>1760</c:v>
                </c:pt>
                <c:pt idx="67">
                  <c:v>1874</c:v>
                </c:pt>
                <c:pt idx="68">
                  <c:v>418</c:v>
                </c:pt>
                <c:pt idx="69">
                  <c:v>384</c:v>
                </c:pt>
                <c:pt idx="70">
                  <c:v>2612</c:v>
                </c:pt>
                <c:pt idx="71">
                  <c:v>3562</c:v>
                </c:pt>
                <c:pt idx="72">
                  <c:v>5301</c:v>
                </c:pt>
                <c:pt idx="73">
                  <c:v>7432</c:v>
                </c:pt>
              </c:numCache>
            </c:numRef>
          </c:val>
        </c:ser>
        <c:hiLowLines/>
        <c:marker val="1"/>
        <c:axId val="75223808"/>
        <c:axId val="75225728"/>
      </c:lineChart>
      <c:catAx>
        <c:axId val="75223808"/>
        <c:scaling>
          <c:orientation val="minMax"/>
        </c:scaling>
        <c:axPos val="b"/>
        <c:title>
          <c:tx>
            <c:rich>
              <a:bodyPr/>
              <a:lstStyle/>
              <a:p>
                <a:pPr>
                  <a:defRPr/>
                </a:pPr>
                <a:r>
                  <a:rPr lang="en-US"/>
                  <a:t>Day</a:t>
                </a:r>
              </a:p>
            </c:rich>
          </c:tx>
          <c:layout/>
        </c:title>
        <c:numFmt formatCode="General" sourceLinked="1"/>
        <c:majorTickMark val="none"/>
        <c:tickLblPos val="nextTo"/>
        <c:crossAx val="75225728"/>
        <c:crosses val="autoZero"/>
        <c:auto val="1"/>
        <c:lblAlgn val="ctr"/>
        <c:lblOffset val="100"/>
      </c:catAx>
      <c:valAx>
        <c:axId val="75225728"/>
        <c:scaling>
          <c:orientation val="minMax"/>
        </c:scaling>
        <c:axPos val="l"/>
        <c:majorGridlines/>
        <c:title>
          <c:tx>
            <c:rich>
              <a:bodyPr/>
              <a:lstStyle/>
              <a:p>
                <a:pPr>
                  <a:defRPr/>
                </a:pPr>
                <a:r>
                  <a:rPr lang="en-US"/>
                  <a:t>471 Count</a:t>
                </a:r>
              </a:p>
            </c:rich>
          </c:tx>
          <c:layout/>
        </c:title>
        <c:numFmt formatCode="#,##0" sourceLinked="1"/>
        <c:tickLblPos val="nextTo"/>
        <c:crossAx val="75223808"/>
        <c:crosses val="autoZero"/>
        <c:crossBetween val="between"/>
      </c:valAx>
    </c:plotArea>
    <c:plotVisOnly val="1"/>
    <c:dispBlanksAs val="gap"/>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lineChart>
        <c:grouping val="standard"/>
        <c:ser>
          <c:idx val="0"/>
          <c:order val="0"/>
          <c:spPr>
            <a:ln w="50800">
              <a:solidFill>
                <a:schemeClr val="tx1">
                  <a:lumMod val="75000"/>
                  <a:lumOff val="25000"/>
                </a:schemeClr>
              </a:solidFill>
            </a:ln>
          </c:spPr>
          <c:marker>
            <c:symbol val="none"/>
          </c:marker>
          <c:cat>
            <c:numRef>
              <c:f>Report!$C$3:$C$81</c:f>
              <c:numCache>
                <c:formatCode>m/d/yyyy</c:formatCode>
                <c:ptCount val="79"/>
                <c:pt idx="0">
                  <c:v>40150</c:v>
                </c:pt>
                <c:pt idx="1">
                  <c:v>40151</c:v>
                </c:pt>
                <c:pt idx="2">
                  <c:v>40152</c:v>
                </c:pt>
                <c:pt idx="3">
                  <c:v>40153</c:v>
                </c:pt>
                <c:pt idx="4">
                  <c:v>40154</c:v>
                </c:pt>
                <c:pt idx="5">
                  <c:v>40155</c:v>
                </c:pt>
                <c:pt idx="6">
                  <c:v>40156</c:v>
                </c:pt>
                <c:pt idx="7">
                  <c:v>40157</c:v>
                </c:pt>
                <c:pt idx="8">
                  <c:v>40158</c:v>
                </c:pt>
                <c:pt idx="9">
                  <c:v>40159</c:v>
                </c:pt>
                <c:pt idx="10">
                  <c:v>40160</c:v>
                </c:pt>
                <c:pt idx="11">
                  <c:v>40161</c:v>
                </c:pt>
                <c:pt idx="12">
                  <c:v>40162</c:v>
                </c:pt>
                <c:pt idx="13">
                  <c:v>40163</c:v>
                </c:pt>
                <c:pt idx="14">
                  <c:v>40164</c:v>
                </c:pt>
                <c:pt idx="15">
                  <c:v>40165</c:v>
                </c:pt>
                <c:pt idx="16">
                  <c:v>40166</c:v>
                </c:pt>
                <c:pt idx="17">
                  <c:v>40167</c:v>
                </c:pt>
                <c:pt idx="18">
                  <c:v>40168</c:v>
                </c:pt>
                <c:pt idx="19">
                  <c:v>40169</c:v>
                </c:pt>
                <c:pt idx="20">
                  <c:v>40170</c:v>
                </c:pt>
                <c:pt idx="21">
                  <c:v>40171</c:v>
                </c:pt>
                <c:pt idx="22">
                  <c:v>40172</c:v>
                </c:pt>
                <c:pt idx="23">
                  <c:v>40173</c:v>
                </c:pt>
                <c:pt idx="24">
                  <c:v>40174</c:v>
                </c:pt>
                <c:pt idx="25">
                  <c:v>40175</c:v>
                </c:pt>
                <c:pt idx="26">
                  <c:v>40176</c:v>
                </c:pt>
                <c:pt idx="27">
                  <c:v>40177</c:v>
                </c:pt>
                <c:pt idx="28">
                  <c:v>40178</c:v>
                </c:pt>
                <c:pt idx="29">
                  <c:v>40179</c:v>
                </c:pt>
                <c:pt idx="30">
                  <c:v>40180</c:v>
                </c:pt>
                <c:pt idx="31">
                  <c:v>40181</c:v>
                </c:pt>
                <c:pt idx="32">
                  <c:v>40182</c:v>
                </c:pt>
                <c:pt idx="33">
                  <c:v>40183</c:v>
                </c:pt>
                <c:pt idx="34">
                  <c:v>40184</c:v>
                </c:pt>
                <c:pt idx="35">
                  <c:v>40185</c:v>
                </c:pt>
                <c:pt idx="36">
                  <c:v>40186</c:v>
                </c:pt>
                <c:pt idx="37">
                  <c:v>40187</c:v>
                </c:pt>
                <c:pt idx="38">
                  <c:v>40188</c:v>
                </c:pt>
                <c:pt idx="39">
                  <c:v>40189</c:v>
                </c:pt>
                <c:pt idx="40">
                  <c:v>40190</c:v>
                </c:pt>
                <c:pt idx="41">
                  <c:v>40191</c:v>
                </c:pt>
                <c:pt idx="42">
                  <c:v>40192</c:v>
                </c:pt>
                <c:pt idx="43">
                  <c:v>40193</c:v>
                </c:pt>
                <c:pt idx="44">
                  <c:v>40194</c:v>
                </c:pt>
                <c:pt idx="45">
                  <c:v>40195</c:v>
                </c:pt>
                <c:pt idx="46">
                  <c:v>40196</c:v>
                </c:pt>
                <c:pt idx="47">
                  <c:v>40197</c:v>
                </c:pt>
                <c:pt idx="48">
                  <c:v>40198</c:v>
                </c:pt>
                <c:pt idx="49">
                  <c:v>40199</c:v>
                </c:pt>
                <c:pt idx="50">
                  <c:v>40200</c:v>
                </c:pt>
                <c:pt idx="51">
                  <c:v>40201</c:v>
                </c:pt>
                <c:pt idx="52">
                  <c:v>40202</c:v>
                </c:pt>
                <c:pt idx="53">
                  <c:v>40203</c:v>
                </c:pt>
                <c:pt idx="54">
                  <c:v>40204</c:v>
                </c:pt>
                <c:pt idx="55">
                  <c:v>40205</c:v>
                </c:pt>
                <c:pt idx="56">
                  <c:v>40206</c:v>
                </c:pt>
                <c:pt idx="57">
                  <c:v>40207</c:v>
                </c:pt>
                <c:pt idx="58">
                  <c:v>40208</c:v>
                </c:pt>
                <c:pt idx="59">
                  <c:v>40209</c:v>
                </c:pt>
                <c:pt idx="60">
                  <c:v>40210</c:v>
                </c:pt>
                <c:pt idx="61">
                  <c:v>40211</c:v>
                </c:pt>
                <c:pt idx="62">
                  <c:v>40212</c:v>
                </c:pt>
                <c:pt idx="63">
                  <c:v>40213</c:v>
                </c:pt>
                <c:pt idx="64">
                  <c:v>40214</c:v>
                </c:pt>
                <c:pt idx="65">
                  <c:v>40215</c:v>
                </c:pt>
                <c:pt idx="66">
                  <c:v>40216</c:v>
                </c:pt>
                <c:pt idx="67">
                  <c:v>40217</c:v>
                </c:pt>
                <c:pt idx="68">
                  <c:v>40218</c:v>
                </c:pt>
                <c:pt idx="69">
                  <c:v>40219</c:v>
                </c:pt>
                <c:pt idx="70">
                  <c:v>40220</c:v>
                </c:pt>
                <c:pt idx="71">
                  <c:v>40221</c:v>
                </c:pt>
                <c:pt idx="72">
                  <c:v>40222</c:v>
                </c:pt>
                <c:pt idx="73">
                  <c:v>40223</c:v>
                </c:pt>
                <c:pt idx="74">
                  <c:v>40224</c:v>
                </c:pt>
                <c:pt idx="75">
                  <c:v>40225</c:v>
                </c:pt>
                <c:pt idx="76">
                  <c:v>40226</c:v>
                </c:pt>
                <c:pt idx="77">
                  <c:v>40227</c:v>
                </c:pt>
                <c:pt idx="78">
                  <c:v>40228</c:v>
                </c:pt>
              </c:numCache>
            </c:numRef>
          </c:cat>
          <c:val>
            <c:numRef>
              <c:f>Report!$D$3:$D$81</c:f>
              <c:numCache>
                <c:formatCode>#,##0</c:formatCode>
                <c:ptCount val="79"/>
                <c:pt idx="0">
                  <c:v>64</c:v>
                </c:pt>
                <c:pt idx="1">
                  <c:v>98</c:v>
                </c:pt>
                <c:pt idx="2">
                  <c:v>8</c:v>
                </c:pt>
                <c:pt idx="3">
                  <c:v>5</c:v>
                </c:pt>
                <c:pt idx="4">
                  <c:v>127</c:v>
                </c:pt>
                <c:pt idx="5">
                  <c:v>128</c:v>
                </c:pt>
                <c:pt idx="6">
                  <c:v>66</c:v>
                </c:pt>
                <c:pt idx="7">
                  <c:v>87</c:v>
                </c:pt>
                <c:pt idx="8">
                  <c:v>84</c:v>
                </c:pt>
                <c:pt idx="9">
                  <c:v>1</c:v>
                </c:pt>
                <c:pt idx="10">
                  <c:v>6</c:v>
                </c:pt>
                <c:pt idx="11">
                  <c:v>96</c:v>
                </c:pt>
                <c:pt idx="12">
                  <c:v>58</c:v>
                </c:pt>
                <c:pt idx="13">
                  <c:v>160</c:v>
                </c:pt>
                <c:pt idx="14">
                  <c:v>171</c:v>
                </c:pt>
                <c:pt idx="15">
                  <c:v>109</c:v>
                </c:pt>
                <c:pt idx="16">
                  <c:v>5</c:v>
                </c:pt>
                <c:pt idx="17">
                  <c:v>14</c:v>
                </c:pt>
                <c:pt idx="18">
                  <c:v>164</c:v>
                </c:pt>
                <c:pt idx="19">
                  <c:v>171</c:v>
                </c:pt>
                <c:pt idx="20">
                  <c:v>104</c:v>
                </c:pt>
                <c:pt idx="21">
                  <c:v>21</c:v>
                </c:pt>
                <c:pt idx="22">
                  <c:v>6</c:v>
                </c:pt>
                <c:pt idx="23">
                  <c:v>11</c:v>
                </c:pt>
                <c:pt idx="24">
                  <c:v>12</c:v>
                </c:pt>
                <c:pt idx="25">
                  <c:v>80</c:v>
                </c:pt>
                <c:pt idx="26">
                  <c:v>85</c:v>
                </c:pt>
                <c:pt idx="27">
                  <c:v>84</c:v>
                </c:pt>
                <c:pt idx="28">
                  <c:v>53</c:v>
                </c:pt>
                <c:pt idx="29">
                  <c:v>9</c:v>
                </c:pt>
                <c:pt idx="30">
                  <c:v>13</c:v>
                </c:pt>
                <c:pt idx="31">
                  <c:v>10</c:v>
                </c:pt>
                <c:pt idx="32">
                  <c:v>163</c:v>
                </c:pt>
                <c:pt idx="33">
                  <c:v>245</c:v>
                </c:pt>
                <c:pt idx="34">
                  <c:v>230</c:v>
                </c:pt>
                <c:pt idx="35">
                  <c:v>204</c:v>
                </c:pt>
                <c:pt idx="36">
                  <c:v>243</c:v>
                </c:pt>
                <c:pt idx="37">
                  <c:v>43</c:v>
                </c:pt>
                <c:pt idx="38">
                  <c:v>38</c:v>
                </c:pt>
                <c:pt idx="39">
                  <c:v>297</c:v>
                </c:pt>
                <c:pt idx="40">
                  <c:v>378</c:v>
                </c:pt>
                <c:pt idx="41">
                  <c:v>453</c:v>
                </c:pt>
                <c:pt idx="42">
                  <c:v>451</c:v>
                </c:pt>
                <c:pt idx="43">
                  <c:v>348</c:v>
                </c:pt>
                <c:pt idx="44">
                  <c:v>66</c:v>
                </c:pt>
                <c:pt idx="45">
                  <c:v>86</c:v>
                </c:pt>
                <c:pt idx="46">
                  <c:v>325</c:v>
                </c:pt>
                <c:pt idx="47">
                  <c:v>567</c:v>
                </c:pt>
                <c:pt idx="48">
                  <c:v>545</c:v>
                </c:pt>
                <c:pt idx="49">
                  <c:v>571</c:v>
                </c:pt>
                <c:pt idx="50">
                  <c:v>560</c:v>
                </c:pt>
                <c:pt idx="51">
                  <c:v>114</c:v>
                </c:pt>
                <c:pt idx="52">
                  <c:v>149</c:v>
                </c:pt>
                <c:pt idx="53">
                  <c:v>691</c:v>
                </c:pt>
                <c:pt idx="54">
                  <c:v>763</c:v>
                </c:pt>
                <c:pt idx="55">
                  <c:v>751</c:v>
                </c:pt>
                <c:pt idx="56">
                  <c:v>855</c:v>
                </c:pt>
                <c:pt idx="57">
                  <c:v>996</c:v>
                </c:pt>
                <c:pt idx="58">
                  <c:v>212</c:v>
                </c:pt>
                <c:pt idx="59">
                  <c:v>279</c:v>
                </c:pt>
                <c:pt idx="60">
                  <c:v>1176</c:v>
                </c:pt>
                <c:pt idx="61">
                  <c:v>1373</c:v>
                </c:pt>
                <c:pt idx="62">
                  <c:v>1450</c:v>
                </c:pt>
                <c:pt idx="63">
                  <c:v>1698</c:v>
                </c:pt>
                <c:pt idx="64">
                  <c:v>1859</c:v>
                </c:pt>
                <c:pt idx="65">
                  <c:v>565</c:v>
                </c:pt>
                <c:pt idx="66">
                  <c:v>589</c:v>
                </c:pt>
                <c:pt idx="67">
                  <c:v>2946</c:v>
                </c:pt>
                <c:pt idx="68">
                  <c:v>2385</c:v>
                </c:pt>
                <c:pt idx="69">
                  <c:v>1532</c:v>
                </c:pt>
                <c:pt idx="70">
                  <c:v>1626</c:v>
                </c:pt>
                <c:pt idx="71">
                  <c:v>962</c:v>
                </c:pt>
                <c:pt idx="72">
                  <c:v>119</c:v>
                </c:pt>
                <c:pt idx="73">
                  <c:v>111</c:v>
                </c:pt>
                <c:pt idx="74">
                  <c:v>702</c:v>
                </c:pt>
                <c:pt idx="75">
                  <c:v>1384</c:v>
                </c:pt>
                <c:pt idx="76">
                  <c:v>1854</c:v>
                </c:pt>
                <c:pt idx="77">
                  <c:v>3037</c:v>
                </c:pt>
                <c:pt idx="78">
                  <c:v>4566</c:v>
                </c:pt>
              </c:numCache>
            </c:numRef>
          </c:val>
        </c:ser>
        <c:hiLowLines/>
        <c:marker val="1"/>
        <c:axId val="75197824"/>
        <c:axId val="75232384"/>
      </c:lineChart>
      <c:dateAx>
        <c:axId val="75197824"/>
        <c:scaling>
          <c:orientation val="minMax"/>
        </c:scaling>
        <c:axPos val="b"/>
        <c:numFmt formatCode="m/d/yyyy" sourceLinked="1"/>
        <c:majorTickMark val="none"/>
        <c:tickLblPos val="nextTo"/>
        <c:txPr>
          <a:bodyPr/>
          <a:lstStyle/>
          <a:p>
            <a:pPr>
              <a:defRPr sz="800" baseline="0"/>
            </a:pPr>
            <a:endParaRPr lang="en-US"/>
          </a:p>
        </c:txPr>
        <c:crossAx val="75232384"/>
        <c:crosses val="autoZero"/>
        <c:auto val="1"/>
        <c:lblOffset val="100"/>
      </c:dateAx>
      <c:valAx>
        <c:axId val="75232384"/>
        <c:scaling>
          <c:orientation val="minMax"/>
        </c:scaling>
        <c:axPos val="l"/>
        <c:majorGridlines/>
        <c:numFmt formatCode="#,##0" sourceLinked="1"/>
        <c:tickLblPos val="nextTo"/>
        <c:crossAx val="75197824"/>
        <c:crosses val="autoZero"/>
        <c:crossBetween val="between"/>
      </c:valAx>
    </c:plotArea>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1800" cy="464820"/>
          </a:xfrm>
          <a:prstGeom prst="rect">
            <a:avLst/>
          </a:prstGeom>
        </p:spPr>
        <p:txBody>
          <a:bodyPr vert="horz" lIns="93031" tIns="46516" rIns="93031" bIns="46516" rtlCol="0"/>
          <a:lstStyle>
            <a:lvl1pPr algn="l">
              <a:defRPr sz="1200"/>
            </a:lvl1pPr>
          </a:lstStyle>
          <a:p>
            <a:endParaRPr lang="en-US"/>
          </a:p>
        </p:txBody>
      </p:sp>
      <p:sp>
        <p:nvSpPr>
          <p:cNvPr id="3" name="Date Placeholder 2"/>
          <p:cNvSpPr>
            <a:spLocks noGrp="1"/>
          </p:cNvSpPr>
          <p:nvPr>
            <p:ph type="dt" sz="quarter" idx="1"/>
          </p:nvPr>
        </p:nvSpPr>
        <p:spPr>
          <a:xfrm>
            <a:off x="3884614" y="1"/>
            <a:ext cx="2971800" cy="464820"/>
          </a:xfrm>
          <a:prstGeom prst="rect">
            <a:avLst/>
          </a:prstGeom>
        </p:spPr>
        <p:txBody>
          <a:bodyPr vert="horz" lIns="93031" tIns="46516" rIns="93031" bIns="46516" rtlCol="0"/>
          <a:lstStyle>
            <a:lvl1pPr algn="r">
              <a:defRPr sz="1200"/>
            </a:lvl1pPr>
          </a:lstStyle>
          <a:p>
            <a:fld id="{32C5D2DE-B195-4978-A4BF-D78679C05706}" type="datetimeFigureOut">
              <a:rPr lang="en-US" smtClean="0"/>
              <a:pPr/>
              <a:t>11/9/2010</a:t>
            </a:fld>
            <a:endParaRPr lang="en-US"/>
          </a:p>
        </p:txBody>
      </p:sp>
      <p:sp>
        <p:nvSpPr>
          <p:cNvPr id="4" name="Footer Placeholder 3"/>
          <p:cNvSpPr>
            <a:spLocks noGrp="1"/>
          </p:cNvSpPr>
          <p:nvPr>
            <p:ph type="ftr" sz="quarter" idx="2"/>
          </p:nvPr>
        </p:nvSpPr>
        <p:spPr>
          <a:xfrm>
            <a:off x="1" y="8829967"/>
            <a:ext cx="2971800" cy="464820"/>
          </a:xfrm>
          <a:prstGeom prst="rect">
            <a:avLst/>
          </a:prstGeom>
        </p:spPr>
        <p:txBody>
          <a:bodyPr vert="horz" lIns="93031" tIns="46516" rIns="93031" bIns="46516" rtlCol="0" anchor="b"/>
          <a:lstStyle>
            <a:lvl1pPr algn="l">
              <a:defRPr sz="1200"/>
            </a:lvl1pPr>
          </a:lstStyle>
          <a:p>
            <a:endParaRPr lang="en-US"/>
          </a:p>
        </p:txBody>
      </p:sp>
      <p:sp>
        <p:nvSpPr>
          <p:cNvPr id="5" name="Slide Number Placeholder 4"/>
          <p:cNvSpPr>
            <a:spLocks noGrp="1"/>
          </p:cNvSpPr>
          <p:nvPr>
            <p:ph type="sldNum" sz="quarter" idx="3"/>
          </p:nvPr>
        </p:nvSpPr>
        <p:spPr>
          <a:xfrm>
            <a:off x="3884614" y="8829967"/>
            <a:ext cx="2971800" cy="464820"/>
          </a:xfrm>
          <a:prstGeom prst="rect">
            <a:avLst/>
          </a:prstGeom>
        </p:spPr>
        <p:txBody>
          <a:bodyPr vert="horz" lIns="93031" tIns="46516" rIns="93031" bIns="46516" rtlCol="0" anchor="b"/>
          <a:lstStyle>
            <a:lvl1pPr algn="r">
              <a:defRPr sz="1200"/>
            </a:lvl1pPr>
          </a:lstStyle>
          <a:p>
            <a:fld id="{5E23D7D9-2DE5-44F5-B7B2-63B7975589D0}"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1800" cy="464820"/>
          </a:xfrm>
          <a:prstGeom prst="rect">
            <a:avLst/>
          </a:prstGeom>
        </p:spPr>
        <p:txBody>
          <a:bodyPr vert="horz" lIns="93031" tIns="46516" rIns="93031" bIns="46516" rtlCol="0"/>
          <a:lstStyle>
            <a:lvl1pPr algn="l">
              <a:defRPr sz="1200"/>
            </a:lvl1pPr>
          </a:lstStyle>
          <a:p>
            <a:endParaRPr lang="en-US"/>
          </a:p>
        </p:txBody>
      </p:sp>
      <p:sp>
        <p:nvSpPr>
          <p:cNvPr id="3" name="Date Placeholder 2"/>
          <p:cNvSpPr>
            <a:spLocks noGrp="1"/>
          </p:cNvSpPr>
          <p:nvPr>
            <p:ph type="dt" idx="1"/>
          </p:nvPr>
        </p:nvSpPr>
        <p:spPr>
          <a:xfrm>
            <a:off x="3884614" y="1"/>
            <a:ext cx="2971800" cy="464820"/>
          </a:xfrm>
          <a:prstGeom prst="rect">
            <a:avLst/>
          </a:prstGeom>
        </p:spPr>
        <p:txBody>
          <a:bodyPr vert="horz" lIns="93031" tIns="46516" rIns="93031" bIns="46516" rtlCol="0"/>
          <a:lstStyle>
            <a:lvl1pPr algn="r">
              <a:defRPr sz="1200"/>
            </a:lvl1pPr>
          </a:lstStyle>
          <a:p>
            <a:fld id="{EE51AE11-624E-49BD-A8AA-FA86B3DA0A89}" type="datetimeFigureOut">
              <a:rPr lang="en-US" smtClean="0"/>
              <a:pPr/>
              <a:t>11/9/2010</a:t>
            </a:fld>
            <a:endParaRPr lang="en-US"/>
          </a:p>
        </p:txBody>
      </p:sp>
      <p:sp>
        <p:nvSpPr>
          <p:cNvPr id="4" name="Slide Image Placeholder 3"/>
          <p:cNvSpPr>
            <a:spLocks noGrp="1" noRot="1" noChangeAspect="1"/>
          </p:cNvSpPr>
          <p:nvPr>
            <p:ph type="sldImg" idx="2"/>
          </p:nvPr>
        </p:nvSpPr>
        <p:spPr>
          <a:xfrm>
            <a:off x="1104900" y="698500"/>
            <a:ext cx="4648200" cy="3486150"/>
          </a:xfrm>
          <a:prstGeom prst="rect">
            <a:avLst/>
          </a:prstGeom>
          <a:noFill/>
          <a:ln w="12700">
            <a:solidFill>
              <a:prstClr val="black"/>
            </a:solidFill>
          </a:ln>
        </p:spPr>
        <p:txBody>
          <a:bodyPr vert="horz" lIns="93031" tIns="46516" rIns="93031" bIns="46516" rtlCol="0" anchor="ctr"/>
          <a:lstStyle/>
          <a:p>
            <a:endParaRPr lang="en-US"/>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3031" tIns="46516" rIns="93031" bIns="4651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2971800" cy="464820"/>
          </a:xfrm>
          <a:prstGeom prst="rect">
            <a:avLst/>
          </a:prstGeom>
        </p:spPr>
        <p:txBody>
          <a:bodyPr vert="horz" lIns="93031" tIns="46516" rIns="93031" bIns="46516" rtlCol="0" anchor="b"/>
          <a:lstStyle>
            <a:lvl1pPr algn="l">
              <a:defRPr sz="1200"/>
            </a:lvl1pPr>
          </a:lstStyle>
          <a:p>
            <a:endParaRPr lang="en-US"/>
          </a:p>
        </p:txBody>
      </p:sp>
      <p:sp>
        <p:nvSpPr>
          <p:cNvPr id="7" name="Slide Number Placeholder 6"/>
          <p:cNvSpPr>
            <a:spLocks noGrp="1"/>
          </p:cNvSpPr>
          <p:nvPr>
            <p:ph type="sldNum" sz="quarter" idx="5"/>
          </p:nvPr>
        </p:nvSpPr>
        <p:spPr>
          <a:xfrm>
            <a:off x="3884614" y="8829967"/>
            <a:ext cx="2971800" cy="464820"/>
          </a:xfrm>
          <a:prstGeom prst="rect">
            <a:avLst/>
          </a:prstGeom>
        </p:spPr>
        <p:txBody>
          <a:bodyPr vert="horz" lIns="93031" tIns="46516" rIns="93031" bIns="46516" rtlCol="0" anchor="b"/>
          <a:lstStyle>
            <a:lvl1pPr algn="r">
              <a:defRPr sz="1200"/>
            </a:lvl1pPr>
          </a:lstStyle>
          <a:p>
            <a:fld id="{AB37D9F1-85C1-4865-99BA-DB24273BDFE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37D9F1-85C1-4865-99BA-DB24273BDFED}" type="slidenum">
              <a:rPr lang="en-US" smtClean="0"/>
              <a:pPr/>
              <a:t>19</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37D9F1-85C1-4865-99BA-DB24273BDFED}" type="slidenum">
              <a:rPr lang="en-US" smtClean="0"/>
              <a:pPr/>
              <a:t>36</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37D9F1-85C1-4865-99BA-DB24273BDFED}" type="slidenum">
              <a:rPr lang="en-US" smtClean="0"/>
              <a:pPr/>
              <a:t>37</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37D9F1-85C1-4865-99BA-DB24273BDFED}" type="slidenum">
              <a:rPr lang="en-US" smtClean="0"/>
              <a:pPr/>
              <a:t>38</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37D9F1-85C1-4865-99BA-DB24273BDFED}" type="slidenum">
              <a:rPr lang="en-US" smtClean="0"/>
              <a:pPr/>
              <a:t>46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37D9F1-85C1-4865-99BA-DB24273BDFED}" type="slidenum">
              <a:rPr lang="en-US" smtClean="0"/>
              <a:pPr/>
              <a:t>20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37D9F1-85C1-4865-99BA-DB24273BDFED}" type="slidenum">
              <a:rPr lang="en-US" smtClean="0"/>
              <a:pPr/>
              <a:t>21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37D9F1-85C1-4865-99BA-DB24273BDFED}" type="slidenum">
              <a:rPr lang="en-US" smtClean="0"/>
              <a:pPr/>
              <a:t>23</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37D9F1-85C1-4865-99BA-DB24273BDFED}" type="slidenum">
              <a:rPr lang="en-US" smtClean="0"/>
              <a:pPr/>
              <a:t>24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37D9F1-85C1-4865-99BA-DB24273BDFED}" type="slidenum">
              <a:rPr lang="en-US" smtClean="0"/>
              <a:pPr/>
              <a:t>25</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37D9F1-85C1-4865-99BA-DB24273BDFED}" type="slidenum">
              <a:rPr lang="en-US" smtClean="0"/>
              <a:pPr/>
              <a:t>32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37D9F1-85C1-4865-99BA-DB24273BDFED}" type="slidenum">
              <a:rPr lang="en-US" smtClean="0"/>
              <a:pPr/>
              <a:t>33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37D9F1-85C1-4865-99BA-DB24273BDFED}" type="slidenum">
              <a:rPr lang="en-US" smtClean="0"/>
              <a:pPr/>
              <a:t>35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Slide">
    <p:spTree>
      <p:nvGrpSpPr>
        <p:cNvPr id="1" name=""/>
        <p:cNvGrpSpPr/>
        <p:nvPr/>
      </p:nvGrpSpPr>
      <p:grpSpPr>
        <a:xfrm>
          <a:off x="0" y="0"/>
          <a:ext cx="0" cy="0"/>
          <a:chOff x="0" y="0"/>
          <a:chExt cx="0" cy="0"/>
        </a:xfrm>
      </p:grpSpPr>
      <p:cxnSp>
        <p:nvCxnSpPr>
          <p:cNvPr id="11" name="Straight Connector 10"/>
          <p:cNvCxnSpPr/>
          <p:nvPr userDrawn="1"/>
        </p:nvCxnSpPr>
        <p:spPr>
          <a:xfrm>
            <a:off x="304800" y="914400"/>
            <a:ext cx="1600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Text Placeholder 3"/>
          <p:cNvSpPr>
            <a:spLocks noGrp="1"/>
          </p:cNvSpPr>
          <p:nvPr>
            <p:ph type="body" sz="quarter" idx="10" hasCustomPrompt="1"/>
          </p:nvPr>
        </p:nvSpPr>
        <p:spPr>
          <a:xfrm>
            <a:off x="914400" y="2667000"/>
            <a:ext cx="7772400" cy="838200"/>
          </a:xfrm>
          <a:prstGeom prst="rect">
            <a:avLst/>
          </a:prstGeom>
        </p:spPr>
        <p:txBody>
          <a:bodyPr/>
          <a:lstStyle>
            <a:lvl1pPr algn="r">
              <a:buNone/>
              <a:defRPr sz="4400"/>
            </a:lvl1pPr>
          </a:lstStyle>
          <a:p>
            <a:pPr lvl="0"/>
            <a:r>
              <a:rPr lang="en-US" dirty="0" smtClean="0"/>
              <a:t>Program Title or Event Name</a:t>
            </a:r>
          </a:p>
        </p:txBody>
      </p:sp>
      <p:cxnSp>
        <p:nvCxnSpPr>
          <p:cNvPr id="7" name="Straight Connector 6"/>
          <p:cNvCxnSpPr/>
          <p:nvPr userDrawn="1"/>
        </p:nvCxnSpPr>
        <p:spPr>
          <a:xfrm>
            <a:off x="304800" y="3505200"/>
            <a:ext cx="8839200" cy="0"/>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3"/>
          <p:cNvSpPr>
            <a:spLocks noGrp="1"/>
          </p:cNvSpPr>
          <p:nvPr>
            <p:ph type="body" sz="quarter" idx="11" hasCustomPrompt="1"/>
          </p:nvPr>
        </p:nvSpPr>
        <p:spPr>
          <a:xfrm>
            <a:off x="914400" y="3505200"/>
            <a:ext cx="7772400" cy="838200"/>
          </a:xfrm>
          <a:prstGeom prst="rect">
            <a:avLst/>
          </a:prstGeom>
        </p:spPr>
        <p:txBody>
          <a:bodyPr/>
          <a:lstStyle>
            <a:lvl1pPr algn="r">
              <a:buNone/>
              <a:defRPr sz="6000" b="1"/>
            </a:lvl1pPr>
          </a:lstStyle>
          <a:p>
            <a:pPr lvl="0"/>
            <a:r>
              <a:rPr lang="en-US" dirty="0" smtClean="0"/>
              <a:t>Presentation Title</a:t>
            </a:r>
          </a:p>
        </p:txBody>
      </p:sp>
      <p:sp>
        <p:nvSpPr>
          <p:cNvPr id="10" name="Text Placeholder 3"/>
          <p:cNvSpPr>
            <a:spLocks noGrp="1"/>
          </p:cNvSpPr>
          <p:nvPr>
            <p:ph type="body" sz="quarter" idx="12" hasCustomPrompt="1"/>
          </p:nvPr>
        </p:nvSpPr>
        <p:spPr>
          <a:xfrm>
            <a:off x="914400" y="4419600"/>
            <a:ext cx="7772400" cy="838200"/>
          </a:xfrm>
          <a:prstGeom prst="rect">
            <a:avLst/>
          </a:prstGeom>
        </p:spPr>
        <p:txBody>
          <a:bodyPr/>
          <a:lstStyle>
            <a:lvl1pPr marL="342900" marR="0" indent="-342900" algn="r" defTabSz="914400" rtl="0" eaLnBrk="1" fontAlgn="auto" latinLnBrk="0" hangingPunct="1">
              <a:lnSpc>
                <a:spcPct val="100000"/>
              </a:lnSpc>
              <a:spcBef>
                <a:spcPts val="0"/>
              </a:spcBef>
              <a:spcAft>
                <a:spcPts val="1200"/>
              </a:spcAft>
              <a:buClrTx/>
              <a:buSzTx/>
              <a:buNone/>
              <a:tabLst/>
              <a:defRPr sz="2800"/>
            </a:lvl1pPr>
          </a:lstStyle>
          <a:p>
            <a:pPr marL="342900" marR="0" lvl="0" indent="-342900" algn="r" defTabSz="914400" rtl="0" eaLnBrk="1" fontAlgn="auto" latinLnBrk="0" hangingPunct="1">
              <a:lnSpc>
                <a:spcPct val="100000"/>
              </a:lnSpc>
              <a:spcBef>
                <a:spcPts val="0"/>
              </a:spcBef>
              <a:spcAft>
                <a:spcPts val="1200"/>
              </a:spcAft>
              <a:buClrTx/>
              <a:buSzTx/>
              <a:tabLst/>
              <a:defRPr/>
            </a:pPr>
            <a:r>
              <a:rPr lang="en-US" sz="2800" dirty="0" smtClean="0"/>
              <a:t>Date  I  Location</a:t>
            </a:r>
            <a:r>
              <a:rPr lang="en-US" sz="2800" baseline="0" dirty="0" smtClean="0"/>
              <a:t> (if applicable)</a:t>
            </a:r>
            <a:endParaRPr lang="en-US" sz="2800" dirty="0" smtClean="0"/>
          </a:p>
        </p:txBody>
      </p:sp>
      <p:sp>
        <p:nvSpPr>
          <p:cNvPr id="8" name="TextBox 7"/>
          <p:cNvSpPr txBox="1"/>
          <p:nvPr userDrawn="1"/>
        </p:nvSpPr>
        <p:spPr>
          <a:xfrm>
            <a:off x="304800" y="6400800"/>
            <a:ext cx="8382000" cy="276999"/>
          </a:xfrm>
          <a:prstGeom prst="rect">
            <a:avLst/>
          </a:prstGeom>
          <a:noFill/>
        </p:spPr>
        <p:txBody>
          <a:bodyPr wrap="square" rtlCol="0">
            <a:spAutoFit/>
          </a:bodyPr>
          <a:lstStyle/>
          <a:p>
            <a:pPr algn="ctr"/>
            <a:r>
              <a:rPr lang="en-US" sz="1200" dirty="0" smtClean="0">
                <a:solidFill>
                  <a:schemeClr val="tx1">
                    <a:lumMod val="65000"/>
                    <a:lumOff val="35000"/>
                  </a:schemeClr>
                </a:solidFill>
              </a:rPr>
              <a:t>Atlanta,</a:t>
            </a:r>
            <a:r>
              <a:rPr lang="en-US" sz="1200" baseline="0" dirty="0" smtClean="0">
                <a:solidFill>
                  <a:schemeClr val="tx1">
                    <a:lumMod val="65000"/>
                    <a:lumOff val="35000"/>
                  </a:schemeClr>
                </a:solidFill>
              </a:rPr>
              <a:t> GA</a:t>
            </a:r>
            <a:r>
              <a:rPr lang="en-US" sz="1200" dirty="0" smtClean="0">
                <a:solidFill>
                  <a:schemeClr val="tx1">
                    <a:lumMod val="65000"/>
                    <a:lumOff val="35000"/>
                  </a:schemeClr>
                </a:solidFill>
              </a:rPr>
              <a:t>  I  Albuquerque, NM</a:t>
            </a:r>
            <a:endParaRPr lang="en-US" sz="1200" dirty="0">
              <a:solidFill>
                <a:schemeClr val="tx1">
                  <a:lumMod val="65000"/>
                  <a:lumOff val="35000"/>
                </a:scheme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ransition Slide">
    <p:spTree>
      <p:nvGrpSpPr>
        <p:cNvPr id="1" name=""/>
        <p:cNvGrpSpPr/>
        <p:nvPr/>
      </p:nvGrpSpPr>
      <p:grpSpPr>
        <a:xfrm>
          <a:off x="0" y="0"/>
          <a:ext cx="0" cy="0"/>
          <a:chOff x="0" y="0"/>
          <a:chExt cx="0" cy="0"/>
        </a:xfrm>
      </p:grpSpPr>
      <p:cxnSp>
        <p:nvCxnSpPr>
          <p:cNvPr id="9" name="Straight Connector 8"/>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304800" y="914400"/>
            <a:ext cx="1600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0" name="Footer Placeholder 4"/>
          <p:cNvSpPr txBox="1">
            <a:spLocks/>
          </p:cNvSpPr>
          <p:nvPr userDrawn="1"/>
        </p:nvSpPr>
        <p:spPr>
          <a:xfrm>
            <a:off x="490537" y="6400800"/>
            <a:ext cx="8196263" cy="306387"/>
          </a:xfrm>
          <a:prstGeom prst="rect">
            <a:avLst/>
          </a:prstGeom>
        </p:spPr>
        <p:txBody>
          <a:bodyPr/>
          <a:lstStyle>
            <a:lvl1pPr>
              <a:defRPr>
                <a:solidFill>
                  <a:schemeClr val="bg1">
                    <a:lumMod val="50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b="1" dirty="0" smtClean="0">
                <a:solidFill>
                  <a:schemeClr val="tx1">
                    <a:lumMod val="65000"/>
                    <a:lumOff val="35000"/>
                  </a:schemeClr>
                </a:solidFill>
                <a:latin typeface="Calibri" pitchFamily="34" charset="0"/>
              </a:rPr>
              <a:t>Revised</a:t>
            </a:r>
            <a:r>
              <a:rPr lang="en-US" sz="1200" b="1" baseline="0" dirty="0" smtClean="0">
                <a:solidFill>
                  <a:schemeClr val="tx1">
                    <a:lumMod val="65000"/>
                    <a:lumOff val="35000"/>
                  </a:schemeClr>
                </a:solidFill>
                <a:latin typeface="Calibri" pitchFamily="34" charset="0"/>
              </a:rPr>
              <a:t> Forms 470 and 471</a:t>
            </a:r>
            <a:r>
              <a:rPr lang="en-US" sz="1200" b="1" dirty="0" smtClean="0">
                <a:solidFill>
                  <a:schemeClr val="tx1">
                    <a:lumMod val="65000"/>
                    <a:lumOff val="35000"/>
                  </a:schemeClr>
                </a:solidFill>
                <a:latin typeface="Calibri" pitchFamily="34" charset="0"/>
              </a:rPr>
              <a:t> </a:t>
            </a:r>
            <a:r>
              <a:rPr lang="en-US" sz="1200" b="0" dirty="0" smtClean="0">
                <a:solidFill>
                  <a:schemeClr val="tx1">
                    <a:lumMod val="65000"/>
                    <a:lumOff val="35000"/>
                  </a:schemeClr>
                </a:solidFill>
                <a:latin typeface="Calibri" pitchFamily="34" charset="0"/>
              </a:rPr>
              <a:t>I 2010 Schools &amp; Libraries Fall Service</a:t>
            </a:r>
            <a:r>
              <a:rPr lang="en-US" sz="1200" b="0" baseline="0" dirty="0" smtClean="0">
                <a:solidFill>
                  <a:schemeClr val="tx1">
                    <a:lumMod val="65000"/>
                    <a:lumOff val="35000"/>
                  </a:schemeClr>
                </a:solidFill>
                <a:latin typeface="Calibri" pitchFamily="34" charset="0"/>
              </a:rPr>
              <a:t> Provider</a:t>
            </a:r>
            <a:r>
              <a:rPr lang="en-US" sz="1200" b="0" dirty="0" smtClean="0">
                <a:solidFill>
                  <a:schemeClr val="tx1">
                    <a:lumMod val="65000"/>
                    <a:lumOff val="35000"/>
                  </a:schemeClr>
                </a:solidFill>
                <a:latin typeface="Calibri" pitchFamily="34" charset="0"/>
              </a:rPr>
              <a:t> Trainings			</a:t>
            </a:r>
            <a:fld id="{0A6AB937-493E-41A7-BA69-A7B19CB48334}" type="slidenum">
              <a:rPr kumimoji="0" lang="en-US" sz="1200" b="0" i="0" u="none" strike="noStrike" kern="1200" cap="none" spc="0" normalizeH="0" baseline="0" noProof="0" smtClean="0">
                <a:ln>
                  <a:noFill/>
                </a:ln>
                <a:solidFill>
                  <a:schemeClr val="bg1">
                    <a:lumMod val="50000"/>
                  </a:schemeClr>
                </a:solidFill>
                <a:effectLst/>
                <a:uLnTx/>
                <a:uFillTx/>
                <a:latin typeface="Calibri"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smtClean="0">
              <a:ln>
                <a:noFill/>
              </a:ln>
              <a:solidFill>
                <a:schemeClr val="bg1">
                  <a:lumMod val="50000"/>
                </a:schemeClr>
              </a:solidFill>
              <a:effectLst/>
              <a:uLnTx/>
              <a:uFillTx/>
              <a:latin typeface="Calibri" pitchFamily="3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chemeClr val="bg1">
                  <a:lumMod val="50000"/>
                </a:schemeClr>
              </a:solidFill>
              <a:effectLst/>
              <a:uLnTx/>
              <a:uFillTx/>
              <a:latin typeface="Calibri" pitchFamily="34" charset="0"/>
              <a:ea typeface="+mn-ea"/>
              <a:cs typeface="+mn-cs"/>
            </a:endParaRPr>
          </a:p>
        </p:txBody>
      </p:sp>
      <p:sp>
        <p:nvSpPr>
          <p:cNvPr id="5" name="Text Placeholder 3"/>
          <p:cNvSpPr>
            <a:spLocks noGrp="1"/>
          </p:cNvSpPr>
          <p:nvPr>
            <p:ph type="body" sz="quarter" idx="10" hasCustomPrompt="1"/>
          </p:nvPr>
        </p:nvSpPr>
        <p:spPr>
          <a:xfrm>
            <a:off x="914400" y="2667000"/>
            <a:ext cx="7772400" cy="838200"/>
          </a:xfrm>
          <a:prstGeom prst="rect">
            <a:avLst/>
          </a:prstGeom>
        </p:spPr>
        <p:txBody>
          <a:bodyPr/>
          <a:lstStyle>
            <a:lvl1pPr algn="r">
              <a:buNone/>
              <a:defRPr sz="4400"/>
            </a:lvl1pPr>
          </a:lstStyle>
          <a:p>
            <a:pPr lvl="0"/>
            <a:r>
              <a:rPr lang="en-US" dirty="0" smtClean="0"/>
              <a:t>Presentation Title</a:t>
            </a:r>
          </a:p>
        </p:txBody>
      </p:sp>
      <p:cxnSp>
        <p:nvCxnSpPr>
          <p:cNvPr id="7" name="Straight Connector 6"/>
          <p:cNvCxnSpPr/>
          <p:nvPr userDrawn="1"/>
        </p:nvCxnSpPr>
        <p:spPr>
          <a:xfrm>
            <a:off x="304800" y="3505200"/>
            <a:ext cx="8839200" cy="0"/>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 name="Text Placeholder 3"/>
          <p:cNvSpPr>
            <a:spLocks noGrp="1"/>
          </p:cNvSpPr>
          <p:nvPr>
            <p:ph type="body" sz="quarter" idx="11" hasCustomPrompt="1"/>
          </p:nvPr>
        </p:nvSpPr>
        <p:spPr>
          <a:xfrm>
            <a:off x="914400" y="3505200"/>
            <a:ext cx="7772400" cy="838200"/>
          </a:xfrm>
          <a:prstGeom prst="rect">
            <a:avLst/>
          </a:prstGeom>
        </p:spPr>
        <p:txBody>
          <a:bodyPr/>
          <a:lstStyle>
            <a:lvl1pPr algn="r">
              <a:buNone/>
              <a:defRPr sz="6000" b="1"/>
            </a:lvl1pPr>
          </a:lstStyle>
          <a:p>
            <a:pPr lvl="0"/>
            <a:r>
              <a:rPr lang="en-US" dirty="0" smtClean="0"/>
              <a:t>Section Title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Text Slide">
    <p:spTree>
      <p:nvGrpSpPr>
        <p:cNvPr id="1" name=""/>
        <p:cNvGrpSpPr/>
        <p:nvPr/>
      </p:nvGrpSpPr>
      <p:grpSpPr>
        <a:xfrm>
          <a:off x="0" y="0"/>
          <a:ext cx="0" cy="0"/>
          <a:chOff x="0" y="0"/>
          <a:chExt cx="0" cy="0"/>
        </a:xfrm>
      </p:grpSpPr>
      <p:sp>
        <p:nvSpPr>
          <p:cNvPr id="8" name="Footer Placeholder 4"/>
          <p:cNvSpPr txBox="1">
            <a:spLocks/>
          </p:cNvSpPr>
          <p:nvPr userDrawn="1"/>
        </p:nvSpPr>
        <p:spPr>
          <a:xfrm>
            <a:off x="490537" y="6400800"/>
            <a:ext cx="8196263" cy="306387"/>
          </a:xfrm>
          <a:prstGeom prst="rect">
            <a:avLst/>
          </a:prstGeom>
        </p:spPr>
        <p:txBody>
          <a:bodyPr/>
          <a:lstStyle>
            <a:lvl1pPr>
              <a:defRPr>
                <a:solidFill>
                  <a:schemeClr val="bg1">
                    <a:lumMod val="50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b="1" dirty="0" smtClean="0">
                <a:solidFill>
                  <a:schemeClr val="tx1">
                    <a:lumMod val="65000"/>
                    <a:lumOff val="35000"/>
                  </a:schemeClr>
                </a:solidFill>
                <a:latin typeface="Calibri" pitchFamily="34" charset="0"/>
              </a:rPr>
              <a:t>Revised</a:t>
            </a:r>
            <a:r>
              <a:rPr lang="en-US" sz="1200" b="1" baseline="0" dirty="0" smtClean="0">
                <a:solidFill>
                  <a:schemeClr val="tx1">
                    <a:lumMod val="65000"/>
                    <a:lumOff val="35000"/>
                  </a:schemeClr>
                </a:solidFill>
                <a:latin typeface="Calibri" pitchFamily="34" charset="0"/>
              </a:rPr>
              <a:t> Forms 470 and 471</a:t>
            </a:r>
            <a:r>
              <a:rPr lang="en-US" sz="1200" b="1" dirty="0" smtClean="0">
                <a:solidFill>
                  <a:schemeClr val="tx1">
                    <a:lumMod val="65000"/>
                    <a:lumOff val="35000"/>
                  </a:schemeClr>
                </a:solidFill>
                <a:latin typeface="Calibri" pitchFamily="34" charset="0"/>
              </a:rPr>
              <a:t> </a:t>
            </a:r>
            <a:r>
              <a:rPr lang="en-US" sz="1200" b="0" dirty="0" smtClean="0">
                <a:solidFill>
                  <a:schemeClr val="tx1">
                    <a:lumMod val="65000"/>
                    <a:lumOff val="35000"/>
                  </a:schemeClr>
                </a:solidFill>
                <a:latin typeface="Calibri" pitchFamily="34" charset="0"/>
              </a:rPr>
              <a:t>I 2010 Schools &amp; Libraries Fall Service</a:t>
            </a:r>
            <a:r>
              <a:rPr lang="en-US" sz="1200" b="0" baseline="0" dirty="0" smtClean="0">
                <a:solidFill>
                  <a:schemeClr val="tx1">
                    <a:lumMod val="65000"/>
                    <a:lumOff val="35000"/>
                  </a:schemeClr>
                </a:solidFill>
                <a:latin typeface="Calibri" pitchFamily="34" charset="0"/>
              </a:rPr>
              <a:t> Provider</a:t>
            </a:r>
            <a:r>
              <a:rPr lang="en-US" sz="1200" b="0" dirty="0" smtClean="0">
                <a:solidFill>
                  <a:schemeClr val="tx1">
                    <a:lumMod val="65000"/>
                    <a:lumOff val="35000"/>
                  </a:schemeClr>
                </a:solidFill>
                <a:latin typeface="Calibri" pitchFamily="34" charset="0"/>
              </a:rPr>
              <a:t> Trainings			</a:t>
            </a:r>
            <a:fld id="{0A6AB937-493E-41A7-BA69-A7B19CB48334}" type="slidenum">
              <a:rPr kumimoji="0" lang="en-US" sz="1200" b="0" i="0" u="none" strike="noStrike" kern="1200" cap="none" spc="0" normalizeH="0" baseline="0" noProof="0" smtClean="0">
                <a:ln>
                  <a:noFill/>
                </a:ln>
                <a:solidFill>
                  <a:schemeClr val="bg1">
                    <a:lumMod val="50000"/>
                  </a:schemeClr>
                </a:solidFill>
                <a:effectLst/>
                <a:uLnTx/>
                <a:uFillTx/>
                <a:latin typeface="Calibri"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smtClean="0">
              <a:ln>
                <a:noFill/>
              </a:ln>
              <a:solidFill>
                <a:schemeClr val="bg1">
                  <a:lumMod val="50000"/>
                </a:schemeClr>
              </a:solidFill>
              <a:effectLst/>
              <a:uLnTx/>
              <a:uFillTx/>
              <a:latin typeface="Calibri" pitchFamily="3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chemeClr val="bg1">
                  <a:lumMod val="50000"/>
                </a:schemeClr>
              </a:solidFill>
              <a:effectLst/>
              <a:uLnTx/>
              <a:uFillTx/>
              <a:latin typeface="Calibri" pitchFamily="34" charset="0"/>
              <a:ea typeface="+mn-ea"/>
              <a:cs typeface="+mn-cs"/>
            </a:endParaRPr>
          </a:p>
        </p:txBody>
      </p:sp>
      <p:cxnSp>
        <p:nvCxnSpPr>
          <p:cNvPr id="9" name="Straight Connector 8"/>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304800" y="914400"/>
            <a:ext cx="83820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6" name="Text Placeholder 15"/>
          <p:cNvSpPr>
            <a:spLocks noGrp="1"/>
          </p:cNvSpPr>
          <p:nvPr>
            <p:ph type="body" sz="quarter" idx="10"/>
          </p:nvPr>
        </p:nvSpPr>
        <p:spPr>
          <a:xfrm>
            <a:off x="457200" y="2209800"/>
            <a:ext cx="8229600" cy="4038600"/>
          </a:xfrm>
          <a:prstGeom prst="rect">
            <a:avLst/>
          </a:prstGeom>
        </p:spPr>
        <p:txBody>
          <a:bodyPr/>
          <a:lstStyle>
            <a:lvl1pPr>
              <a:defRPr sz="2600"/>
            </a:lvl1pPr>
            <a:lvl2pPr>
              <a:defRPr sz="26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hasCustomPrompt="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z="2600" b="1" dirty="0" smtClean="0">
                <a:solidFill>
                  <a:srgbClr val="0070C0"/>
                </a:solidFill>
              </a:rPr>
              <a:t>Content Title</a:t>
            </a:r>
            <a:endParaRPr lang="en-US" dirty="0"/>
          </a:p>
        </p:txBody>
      </p:sp>
      <p:sp>
        <p:nvSpPr>
          <p:cNvPr id="21" name="Text Placeholder 20"/>
          <p:cNvSpPr>
            <a:spLocks noGrp="1"/>
          </p:cNvSpPr>
          <p:nvPr>
            <p:ph type="body" sz="quarter" idx="12" hasCustomPrompt="1"/>
          </p:nvPr>
        </p:nvSpPr>
        <p:spPr>
          <a:xfrm>
            <a:off x="5029200" y="381000"/>
            <a:ext cx="3657600" cy="533400"/>
          </a:xfrm>
          <a:prstGeom prst="rect">
            <a:avLst/>
          </a:prstGeom>
        </p:spPr>
        <p:txBody>
          <a:bodyPr/>
          <a:lstStyle>
            <a:lvl1pPr algn="r">
              <a:buNone/>
              <a:defRPr sz="3200" b="1"/>
            </a:lvl1pPr>
          </a:lstStyle>
          <a:p>
            <a:pPr lvl="0"/>
            <a:r>
              <a:rPr lang="en-US" dirty="0" smtClean="0"/>
              <a:t>Section Title</a:t>
            </a:r>
            <a:endParaRPr lang="en-US" dirty="0"/>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e Content">
    <p:spTree>
      <p:nvGrpSpPr>
        <p:cNvPr id="1" name=""/>
        <p:cNvGrpSpPr/>
        <p:nvPr/>
      </p:nvGrpSpPr>
      <p:grpSpPr>
        <a:xfrm>
          <a:off x="0" y="0"/>
          <a:ext cx="0" cy="0"/>
          <a:chOff x="0" y="0"/>
          <a:chExt cx="0" cy="0"/>
        </a:xfrm>
      </p:grpSpPr>
      <p:sp>
        <p:nvSpPr>
          <p:cNvPr id="12" name="Content Placeholder 11"/>
          <p:cNvSpPr>
            <a:spLocks noGrp="1"/>
          </p:cNvSpPr>
          <p:nvPr>
            <p:ph sz="quarter" idx="13"/>
          </p:nvPr>
        </p:nvSpPr>
        <p:spPr>
          <a:xfrm>
            <a:off x="457200" y="2209800"/>
            <a:ext cx="8229600" cy="4038600"/>
          </a:xfrm>
          <a:prstGeom prst="rect">
            <a:avLst/>
          </a:prstGeom>
        </p:spPr>
        <p:txBody>
          <a:bodyPr/>
          <a:lstStyle>
            <a:lvl1pPr>
              <a:defRPr sz="2600"/>
            </a:lvl1pPr>
            <a:lvl2pPr>
              <a:defRPr sz="2600"/>
            </a:lvl2pPr>
          </a:lstStyle>
          <a:p>
            <a:pPr lvl="0"/>
            <a:r>
              <a:rPr lang="en-US" dirty="0" smtClean="0"/>
              <a:t>Click to edit Master text styles</a:t>
            </a:r>
          </a:p>
          <a:p>
            <a:pPr lvl="1"/>
            <a:r>
              <a:rPr lang="en-US" dirty="0" smtClean="0"/>
              <a:t>Second level</a:t>
            </a:r>
          </a:p>
        </p:txBody>
      </p:sp>
      <p:sp>
        <p:nvSpPr>
          <p:cNvPr id="8" name="Footer Placeholder 4"/>
          <p:cNvSpPr txBox="1">
            <a:spLocks/>
          </p:cNvSpPr>
          <p:nvPr userDrawn="1"/>
        </p:nvSpPr>
        <p:spPr>
          <a:xfrm>
            <a:off x="490537" y="6400800"/>
            <a:ext cx="8196263" cy="306387"/>
          </a:xfrm>
          <a:prstGeom prst="rect">
            <a:avLst/>
          </a:prstGeom>
        </p:spPr>
        <p:txBody>
          <a:bodyPr/>
          <a:lstStyle>
            <a:lvl1pPr>
              <a:defRPr>
                <a:solidFill>
                  <a:schemeClr val="bg1">
                    <a:lumMod val="50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b="1" dirty="0" smtClean="0">
                <a:solidFill>
                  <a:schemeClr val="tx1">
                    <a:lumMod val="65000"/>
                    <a:lumOff val="35000"/>
                  </a:schemeClr>
                </a:solidFill>
                <a:latin typeface="Calibri" pitchFamily="34" charset="0"/>
              </a:rPr>
              <a:t>Revised</a:t>
            </a:r>
            <a:r>
              <a:rPr lang="en-US" sz="1200" b="1" baseline="0" dirty="0" smtClean="0">
                <a:solidFill>
                  <a:schemeClr val="tx1">
                    <a:lumMod val="65000"/>
                    <a:lumOff val="35000"/>
                  </a:schemeClr>
                </a:solidFill>
                <a:latin typeface="Calibri" pitchFamily="34" charset="0"/>
              </a:rPr>
              <a:t> Forms 470 and 471</a:t>
            </a:r>
            <a:r>
              <a:rPr lang="en-US" sz="1200" b="1" dirty="0" smtClean="0">
                <a:solidFill>
                  <a:schemeClr val="tx1">
                    <a:lumMod val="65000"/>
                    <a:lumOff val="35000"/>
                  </a:schemeClr>
                </a:solidFill>
                <a:latin typeface="Calibri" pitchFamily="34" charset="0"/>
              </a:rPr>
              <a:t> </a:t>
            </a:r>
            <a:r>
              <a:rPr lang="en-US" sz="1200" b="0" dirty="0" smtClean="0">
                <a:solidFill>
                  <a:schemeClr val="tx1">
                    <a:lumMod val="65000"/>
                    <a:lumOff val="35000"/>
                  </a:schemeClr>
                </a:solidFill>
                <a:latin typeface="Calibri" pitchFamily="34" charset="0"/>
              </a:rPr>
              <a:t>I 2010 Schools &amp; Libraries Fall Service</a:t>
            </a:r>
            <a:r>
              <a:rPr lang="en-US" sz="1200" b="0" baseline="0" dirty="0" smtClean="0">
                <a:solidFill>
                  <a:schemeClr val="tx1">
                    <a:lumMod val="65000"/>
                    <a:lumOff val="35000"/>
                  </a:schemeClr>
                </a:solidFill>
                <a:latin typeface="Calibri" pitchFamily="34" charset="0"/>
              </a:rPr>
              <a:t> Provider</a:t>
            </a:r>
            <a:r>
              <a:rPr lang="en-US" sz="1200" b="0" dirty="0" smtClean="0">
                <a:solidFill>
                  <a:schemeClr val="tx1">
                    <a:lumMod val="65000"/>
                    <a:lumOff val="35000"/>
                  </a:schemeClr>
                </a:solidFill>
                <a:latin typeface="Calibri" pitchFamily="34" charset="0"/>
              </a:rPr>
              <a:t> Trainings 			</a:t>
            </a:r>
            <a:fld id="{0A6AB937-493E-41A7-BA69-A7B19CB48334}" type="slidenum">
              <a:rPr kumimoji="0" lang="en-US" sz="1200" b="0" i="0" u="none" strike="noStrike" kern="1200" cap="none" spc="0" normalizeH="0" baseline="0" noProof="0" smtClean="0">
                <a:ln>
                  <a:noFill/>
                </a:ln>
                <a:solidFill>
                  <a:schemeClr val="bg1">
                    <a:lumMod val="50000"/>
                  </a:schemeClr>
                </a:solidFill>
                <a:effectLst/>
                <a:uLnTx/>
                <a:uFillTx/>
                <a:latin typeface="Calibri"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smtClean="0">
              <a:ln>
                <a:noFill/>
              </a:ln>
              <a:solidFill>
                <a:schemeClr val="bg1">
                  <a:lumMod val="50000"/>
                </a:schemeClr>
              </a:solidFill>
              <a:effectLst/>
              <a:uLnTx/>
              <a:uFillTx/>
              <a:latin typeface="Calibri" pitchFamily="3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chemeClr val="bg1">
                  <a:lumMod val="50000"/>
                </a:schemeClr>
              </a:solidFill>
              <a:effectLst/>
              <a:uLnTx/>
              <a:uFillTx/>
              <a:latin typeface="Calibri" pitchFamily="34" charset="0"/>
              <a:ea typeface="+mn-ea"/>
              <a:cs typeface="+mn-cs"/>
            </a:endParaRPr>
          </a:p>
        </p:txBody>
      </p:sp>
      <p:cxnSp>
        <p:nvCxnSpPr>
          <p:cNvPr id="9" name="Straight Connector 8"/>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304800" y="914400"/>
            <a:ext cx="83820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8" name="Text Placeholder 17"/>
          <p:cNvSpPr>
            <a:spLocks noGrp="1"/>
          </p:cNvSpPr>
          <p:nvPr>
            <p:ph type="body" sz="quarter" idx="11" hasCustomPrompt="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z="2600" b="1" dirty="0" smtClean="0">
                <a:solidFill>
                  <a:srgbClr val="0070C0"/>
                </a:solidFill>
              </a:rPr>
              <a:t>Content Title</a:t>
            </a:r>
            <a:endParaRPr lang="en-US" dirty="0"/>
          </a:p>
        </p:txBody>
      </p:sp>
      <p:sp>
        <p:nvSpPr>
          <p:cNvPr id="21" name="Text Placeholder 20"/>
          <p:cNvSpPr>
            <a:spLocks noGrp="1"/>
          </p:cNvSpPr>
          <p:nvPr>
            <p:ph type="body" sz="quarter" idx="12" hasCustomPrompt="1"/>
          </p:nvPr>
        </p:nvSpPr>
        <p:spPr>
          <a:xfrm>
            <a:off x="5029200" y="381000"/>
            <a:ext cx="3657600" cy="533400"/>
          </a:xfrm>
          <a:prstGeom prst="rect">
            <a:avLst/>
          </a:prstGeom>
        </p:spPr>
        <p:txBody>
          <a:bodyPr/>
          <a:lstStyle>
            <a:lvl1pPr algn="r">
              <a:buNone/>
              <a:defRPr sz="3200" b="1"/>
            </a:lvl1pPr>
          </a:lstStyle>
          <a:p>
            <a:pPr lvl="0"/>
            <a:r>
              <a:rPr lang="en-US" dirty="0" smtClean="0"/>
              <a:t>Section Title</a:t>
            </a:r>
            <a:endParaRPr lang="en-US" dirty="0"/>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Text Slide">
    <p:spTree>
      <p:nvGrpSpPr>
        <p:cNvPr id="1" name=""/>
        <p:cNvGrpSpPr/>
        <p:nvPr/>
      </p:nvGrpSpPr>
      <p:grpSpPr>
        <a:xfrm>
          <a:off x="0" y="0"/>
          <a:ext cx="0" cy="0"/>
          <a:chOff x="0" y="0"/>
          <a:chExt cx="0" cy="0"/>
        </a:xfrm>
      </p:grpSpPr>
      <p:sp>
        <p:nvSpPr>
          <p:cNvPr id="8" name="Footer Placeholder 4"/>
          <p:cNvSpPr txBox="1">
            <a:spLocks/>
          </p:cNvSpPr>
          <p:nvPr userDrawn="1"/>
        </p:nvSpPr>
        <p:spPr>
          <a:xfrm>
            <a:off x="490537" y="6400800"/>
            <a:ext cx="8196263" cy="306387"/>
          </a:xfrm>
          <a:prstGeom prst="rect">
            <a:avLst/>
          </a:prstGeom>
        </p:spPr>
        <p:txBody>
          <a:bodyPr/>
          <a:lstStyle>
            <a:lvl1pPr>
              <a:defRPr>
                <a:solidFill>
                  <a:schemeClr val="bg1">
                    <a:lumMod val="50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b="1" dirty="0" smtClean="0">
                <a:solidFill>
                  <a:schemeClr val="tx1">
                    <a:lumMod val="65000"/>
                    <a:lumOff val="35000"/>
                  </a:schemeClr>
                </a:solidFill>
                <a:latin typeface="Calibri" pitchFamily="34" charset="0"/>
              </a:rPr>
              <a:t>Revised</a:t>
            </a:r>
            <a:r>
              <a:rPr lang="en-US" sz="1200" b="1" baseline="0" dirty="0" smtClean="0">
                <a:solidFill>
                  <a:schemeClr val="tx1">
                    <a:lumMod val="65000"/>
                    <a:lumOff val="35000"/>
                  </a:schemeClr>
                </a:solidFill>
                <a:latin typeface="Calibri" pitchFamily="34" charset="0"/>
              </a:rPr>
              <a:t> Forms 470 and 471</a:t>
            </a:r>
            <a:r>
              <a:rPr lang="en-US" sz="1200" b="1" dirty="0" smtClean="0">
                <a:solidFill>
                  <a:schemeClr val="tx1">
                    <a:lumMod val="65000"/>
                    <a:lumOff val="35000"/>
                  </a:schemeClr>
                </a:solidFill>
                <a:latin typeface="Calibri" pitchFamily="34" charset="0"/>
              </a:rPr>
              <a:t> </a:t>
            </a:r>
            <a:r>
              <a:rPr lang="en-US" sz="1200" b="0" dirty="0" smtClean="0">
                <a:solidFill>
                  <a:schemeClr val="tx1">
                    <a:lumMod val="65000"/>
                    <a:lumOff val="35000"/>
                  </a:schemeClr>
                </a:solidFill>
                <a:latin typeface="Calibri" pitchFamily="34" charset="0"/>
              </a:rPr>
              <a:t>I 2010 Schools &amp; Libraries Fall Applicant Trainings               	</a:t>
            </a:r>
            <a:r>
              <a:rPr kumimoji="0" lang="en-US" sz="1200" b="0" i="0" u="none" strike="noStrike" kern="1200" cap="none" spc="0" normalizeH="0" baseline="0" noProof="0" dirty="0" smtClean="0">
                <a:ln>
                  <a:noFill/>
                </a:ln>
                <a:solidFill>
                  <a:schemeClr val="bg1">
                    <a:lumMod val="50000"/>
                  </a:schemeClr>
                </a:solidFill>
                <a:effectLst/>
                <a:uLnTx/>
                <a:uFillTx/>
                <a:latin typeface="Calibri" pitchFamily="34" charset="0"/>
                <a:ea typeface="+mn-ea"/>
                <a:cs typeface="+mn-cs"/>
              </a:rPr>
              <a:t>		            </a:t>
            </a:r>
            <a:fld id="{0A6AB937-493E-41A7-BA69-A7B19CB48334}" type="slidenum">
              <a:rPr kumimoji="0" lang="en-US" sz="1200" b="0" i="0" u="none" strike="noStrike" kern="1200" cap="none" spc="0" normalizeH="0" baseline="0" noProof="0" smtClean="0">
                <a:ln>
                  <a:noFill/>
                </a:ln>
                <a:solidFill>
                  <a:schemeClr val="bg1">
                    <a:lumMod val="50000"/>
                  </a:schemeClr>
                </a:solidFill>
                <a:effectLst/>
                <a:uLnTx/>
                <a:uFillTx/>
                <a:latin typeface="Calibri"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smtClean="0">
              <a:ln>
                <a:noFill/>
              </a:ln>
              <a:solidFill>
                <a:schemeClr val="bg1">
                  <a:lumMod val="50000"/>
                </a:schemeClr>
              </a:solidFill>
              <a:effectLst/>
              <a:uLnTx/>
              <a:uFillTx/>
              <a:latin typeface="Calibri" pitchFamily="3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chemeClr val="bg1">
                  <a:lumMod val="50000"/>
                </a:schemeClr>
              </a:solidFill>
              <a:effectLst/>
              <a:uLnTx/>
              <a:uFillTx/>
              <a:latin typeface="Calibri" pitchFamily="34" charset="0"/>
              <a:ea typeface="+mn-ea"/>
              <a:cs typeface="+mn-cs"/>
            </a:endParaRPr>
          </a:p>
        </p:txBody>
      </p:sp>
      <p:cxnSp>
        <p:nvCxnSpPr>
          <p:cNvPr id="9" name="Straight Connector 8"/>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304800" y="914400"/>
            <a:ext cx="83820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6" name="Text Placeholder 15"/>
          <p:cNvSpPr>
            <a:spLocks noGrp="1"/>
          </p:cNvSpPr>
          <p:nvPr>
            <p:ph type="body" sz="quarter" idx="10"/>
          </p:nvPr>
        </p:nvSpPr>
        <p:spPr>
          <a:xfrm>
            <a:off x="457200" y="2209800"/>
            <a:ext cx="4114800" cy="4038600"/>
          </a:xfrm>
          <a:prstGeom prst="rect">
            <a:avLst/>
          </a:prstGeom>
        </p:spPr>
        <p:txBody>
          <a:bodyPr/>
          <a:lstStyle>
            <a:lvl1pPr>
              <a:defRPr sz="2600"/>
            </a:lvl1pPr>
            <a:lvl2pPr>
              <a:defRPr sz="26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hasCustomPrompt="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z="2600" b="1" dirty="0" smtClean="0">
                <a:solidFill>
                  <a:srgbClr val="0070C0"/>
                </a:solidFill>
              </a:rPr>
              <a:t>Content Title</a:t>
            </a:r>
            <a:endParaRPr lang="en-US" dirty="0"/>
          </a:p>
        </p:txBody>
      </p:sp>
      <p:sp>
        <p:nvSpPr>
          <p:cNvPr id="21" name="Text Placeholder 20"/>
          <p:cNvSpPr>
            <a:spLocks noGrp="1"/>
          </p:cNvSpPr>
          <p:nvPr>
            <p:ph type="body" sz="quarter" idx="12" hasCustomPrompt="1"/>
          </p:nvPr>
        </p:nvSpPr>
        <p:spPr>
          <a:xfrm>
            <a:off x="5029200" y="381000"/>
            <a:ext cx="3657600" cy="533400"/>
          </a:xfrm>
          <a:prstGeom prst="rect">
            <a:avLst/>
          </a:prstGeom>
        </p:spPr>
        <p:txBody>
          <a:bodyPr/>
          <a:lstStyle>
            <a:lvl1pPr algn="r">
              <a:buNone/>
              <a:defRPr sz="3200" b="1"/>
            </a:lvl1pPr>
          </a:lstStyle>
          <a:p>
            <a:pPr lvl="0"/>
            <a:r>
              <a:rPr lang="en-US" dirty="0" smtClean="0"/>
              <a:t>Section Title</a:t>
            </a:r>
            <a:endParaRPr lang="en-US" dirty="0"/>
          </a:p>
        </p:txBody>
      </p:sp>
      <p:sp>
        <p:nvSpPr>
          <p:cNvPr id="10" name="Text Placeholder 15"/>
          <p:cNvSpPr>
            <a:spLocks noGrp="1"/>
          </p:cNvSpPr>
          <p:nvPr>
            <p:ph type="body" sz="quarter" idx="13"/>
          </p:nvPr>
        </p:nvSpPr>
        <p:spPr>
          <a:xfrm>
            <a:off x="4572000" y="2209800"/>
            <a:ext cx="4114800" cy="4038600"/>
          </a:xfrm>
          <a:prstGeom prst="rect">
            <a:avLst/>
          </a:prstGeom>
        </p:spPr>
        <p:txBody>
          <a:bodyPr/>
          <a:lstStyle>
            <a:lvl1pPr>
              <a:defRPr sz="2600"/>
            </a:lvl1pPr>
            <a:lvl2pPr>
              <a:defRPr sz="2600"/>
            </a:lvl2pPr>
          </a:lstStyle>
          <a:p>
            <a:pPr lvl="0"/>
            <a:r>
              <a:rPr lang="en-US" dirty="0" smtClean="0"/>
              <a:t>Click to edit Master text styles</a:t>
            </a:r>
          </a:p>
          <a:p>
            <a:pPr lvl="1"/>
            <a:r>
              <a:rPr lang="en-US" dirty="0" smtClean="0"/>
              <a:t>Second level</a:t>
            </a:r>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Slide">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57200" y="2209800"/>
            <a:ext cx="4114800" cy="4038600"/>
          </a:xfrm>
          <a:prstGeom prst="rect">
            <a:avLst/>
          </a:prstGeom>
        </p:spPr>
        <p:txBody>
          <a:bodyPr/>
          <a:lstStyle>
            <a:lvl1pPr>
              <a:defRPr sz="2600"/>
            </a:lvl1pPr>
            <a:lvl2pPr>
              <a:defRPr sz="2600"/>
            </a:lvl2pPr>
          </a:lstStyle>
          <a:p>
            <a:pPr lvl="0"/>
            <a:r>
              <a:rPr lang="en-US" dirty="0" smtClean="0"/>
              <a:t>Click to edit Master text styles</a:t>
            </a:r>
          </a:p>
          <a:p>
            <a:pPr lvl="1"/>
            <a:r>
              <a:rPr lang="en-US" dirty="0" smtClean="0"/>
              <a:t>Second level</a:t>
            </a:r>
          </a:p>
        </p:txBody>
      </p:sp>
      <p:sp>
        <p:nvSpPr>
          <p:cNvPr id="8" name="Footer Placeholder 4"/>
          <p:cNvSpPr txBox="1">
            <a:spLocks/>
          </p:cNvSpPr>
          <p:nvPr userDrawn="1"/>
        </p:nvSpPr>
        <p:spPr>
          <a:xfrm>
            <a:off x="490537" y="6400800"/>
            <a:ext cx="8196263" cy="306387"/>
          </a:xfrm>
          <a:prstGeom prst="rect">
            <a:avLst/>
          </a:prstGeom>
        </p:spPr>
        <p:txBody>
          <a:bodyPr/>
          <a:lstStyle>
            <a:lvl1pPr>
              <a:defRPr>
                <a:solidFill>
                  <a:schemeClr val="bg1">
                    <a:lumMod val="50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b="1" dirty="0" smtClean="0">
                <a:solidFill>
                  <a:schemeClr val="tx1">
                    <a:lumMod val="65000"/>
                    <a:lumOff val="35000"/>
                  </a:schemeClr>
                </a:solidFill>
                <a:latin typeface="Calibri" pitchFamily="34" charset="0"/>
              </a:rPr>
              <a:t>Revised</a:t>
            </a:r>
            <a:r>
              <a:rPr lang="en-US" sz="1200" b="1" baseline="0" dirty="0" smtClean="0">
                <a:solidFill>
                  <a:schemeClr val="tx1">
                    <a:lumMod val="65000"/>
                    <a:lumOff val="35000"/>
                  </a:schemeClr>
                </a:solidFill>
                <a:latin typeface="Calibri" pitchFamily="34" charset="0"/>
              </a:rPr>
              <a:t> Forms 470 and 471</a:t>
            </a:r>
            <a:r>
              <a:rPr lang="en-US" sz="1200" b="1" dirty="0" smtClean="0">
                <a:solidFill>
                  <a:schemeClr val="tx1">
                    <a:lumMod val="65000"/>
                    <a:lumOff val="35000"/>
                  </a:schemeClr>
                </a:solidFill>
                <a:latin typeface="Calibri" pitchFamily="34" charset="0"/>
              </a:rPr>
              <a:t> </a:t>
            </a:r>
            <a:r>
              <a:rPr lang="en-US" sz="1200" b="0" dirty="0" smtClean="0">
                <a:solidFill>
                  <a:schemeClr val="tx1">
                    <a:lumMod val="65000"/>
                    <a:lumOff val="35000"/>
                  </a:schemeClr>
                </a:solidFill>
                <a:latin typeface="Calibri" pitchFamily="34" charset="0"/>
              </a:rPr>
              <a:t>I 2010 Schools &amp; Libraries Fall Service</a:t>
            </a:r>
            <a:r>
              <a:rPr lang="en-US" sz="1200" b="0" baseline="0" dirty="0" smtClean="0">
                <a:solidFill>
                  <a:schemeClr val="tx1">
                    <a:lumMod val="65000"/>
                    <a:lumOff val="35000"/>
                  </a:schemeClr>
                </a:solidFill>
                <a:latin typeface="Calibri" pitchFamily="34" charset="0"/>
              </a:rPr>
              <a:t> Provider</a:t>
            </a:r>
            <a:r>
              <a:rPr lang="en-US" sz="1200" b="0" dirty="0" smtClean="0">
                <a:solidFill>
                  <a:schemeClr val="tx1">
                    <a:lumMod val="65000"/>
                    <a:lumOff val="35000"/>
                  </a:schemeClr>
                </a:solidFill>
                <a:latin typeface="Calibri" pitchFamily="34" charset="0"/>
              </a:rPr>
              <a:t> Trainings			</a:t>
            </a:r>
            <a:fld id="{0A6AB937-493E-41A7-BA69-A7B19CB48334}" type="slidenum">
              <a:rPr kumimoji="0" lang="en-US" sz="1200" b="0" i="0" u="none" strike="noStrike" kern="1200" cap="none" spc="0" normalizeH="0" baseline="0" noProof="0" smtClean="0">
                <a:ln>
                  <a:noFill/>
                </a:ln>
                <a:solidFill>
                  <a:schemeClr val="bg1">
                    <a:lumMod val="50000"/>
                  </a:schemeClr>
                </a:solidFill>
                <a:effectLst/>
                <a:uLnTx/>
                <a:uFillTx/>
                <a:latin typeface="Calibri"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smtClean="0">
              <a:ln>
                <a:noFill/>
              </a:ln>
              <a:solidFill>
                <a:schemeClr val="bg1">
                  <a:lumMod val="50000"/>
                </a:schemeClr>
              </a:solidFill>
              <a:effectLst/>
              <a:uLnTx/>
              <a:uFillTx/>
              <a:latin typeface="Calibri" pitchFamily="3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chemeClr val="bg1">
                  <a:lumMod val="50000"/>
                </a:schemeClr>
              </a:solidFill>
              <a:effectLst/>
              <a:uLnTx/>
              <a:uFillTx/>
              <a:latin typeface="Calibri" pitchFamily="34" charset="0"/>
              <a:ea typeface="+mn-ea"/>
              <a:cs typeface="+mn-cs"/>
            </a:endParaRPr>
          </a:p>
        </p:txBody>
      </p:sp>
      <p:cxnSp>
        <p:nvCxnSpPr>
          <p:cNvPr id="9" name="Straight Connector 8"/>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304800" y="914400"/>
            <a:ext cx="83820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8" name="Text Placeholder 17"/>
          <p:cNvSpPr>
            <a:spLocks noGrp="1"/>
          </p:cNvSpPr>
          <p:nvPr>
            <p:ph type="body" sz="quarter" idx="11" hasCustomPrompt="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z="2600" b="1" dirty="0" smtClean="0">
                <a:solidFill>
                  <a:srgbClr val="0070C0"/>
                </a:solidFill>
              </a:rPr>
              <a:t>Content Title</a:t>
            </a:r>
            <a:endParaRPr lang="en-US" dirty="0"/>
          </a:p>
        </p:txBody>
      </p:sp>
      <p:sp>
        <p:nvSpPr>
          <p:cNvPr id="21" name="Text Placeholder 20"/>
          <p:cNvSpPr>
            <a:spLocks noGrp="1"/>
          </p:cNvSpPr>
          <p:nvPr>
            <p:ph type="body" sz="quarter" idx="12" hasCustomPrompt="1"/>
          </p:nvPr>
        </p:nvSpPr>
        <p:spPr>
          <a:xfrm>
            <a:off x="5029200" y="381000"/>
            <a:ext cx="3657600" cy="533400"/>
          </a:xfrm>
          <a:prstGeom prst="rect">
            <a:avLst/>
          </a:prstGeom>
        </p:spPr>
        <p:txBody>
          <a:bodyPr/>
          <a:lstStyle>
            <a:lvl1pPr algn="r">
              <a:buNone/>
              <a:defRPr sz="3200" b="1"/>
            </a:lvl1pPr>
          </a:lstStyle>
          <a:p>
            <a:pPr lvl="0"/>
            <a:r>
              <a:rPr lang="en-US" dirty="0" smtClean="0"/>
              <a:t>Section Title</a:t>
            </a:r>
            <a:endParaRPr lang="en-US" dirty="0"/>
          </a:p>
        </p:txBody>
      </p:sp>
      <p:sp>
        <p:nvSpPr>
          <p:cNvPr id="14" name="Content Placeholder 12"/>
          <p:cNvSpPr>
            <a:spLocks noGrp="1"/>
          </p:cNvSpPr>
          <p:nvPr>
            <p:ph sz="quarter" idx="15"/>
          </p:nvPr>
        </p:nvSpPr>
        <p:spPr>
          <a:xfrm>
            <a:off x="4572000" y="2209800"/>
            <a:ext cx="4114800" cy="4038600"/>
          </a:xfrm>
          <a:prstGeom prst="rect">
            <a:avLst/>
          </a:prstGeom>
        </p:spPr>
        <p:txBody>
          <a:bodyPr/>
          <a:lstStyle>
            <a:lvl1pPr>
              <a:defRPr sz="2600"/>
            </a:lvl1pPr>
            <a:lvl2pPr>
              <a:defRPr sz="2600"/>
            </a:lvl2pPr>
          </a:lstStyle>
          <a:p>
            <a:pPr lvl="0"/>
            <a:r>
              <a:rPr lang="en-US" dirty="0" smtClean="0"/>
              <a:t>Click to edit Master text styles</a:t>
            </a:r>
          </a:p>
          <a:p>
            <a:pPr lvl="1"/>
            <a:r>
              <a:rPr lang="en-US" dirty="0" smtClean="0"/>
              <a:t>Second level</a:t>
            </a:r>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8"/>
          <p:cNvPicPr>
            <a:picLocks noChangeAspect="1" noChangeArrowheads="1"/>
          </p:cNvPicPr>
          <p:nvPr userDrawn="1"/>
        </p:nvPicPr>
        <p:blipFill>
          <a:blip r:embed="rId8" cstate="print"/>
          <a:srcRect t="5953" b="55349"/>
          <a:stretch>
            <a:fillRect/>
          </a:stretch>
        </p:blipFill>
        <p:spPr bwMode="auto">
          <a:xfrm>
            <a:off x="152400" y="228600"/>
            <a:ext cx="1968100" cy="990600"/>
          </a:xfrm>
          <a:prstGeom prst="rect">
            <a:avLst/>
          </a:prstGeom>
          <a:noFill/>
          <a:ln w="9525">
            <a:noFill/>
            <a:miter lim="800000"/>
            <a:headEnd/>
            <a:tailEnd/>
          </a:ln>
          <a:effectLst/>
        </p:spPr>
      </p:pic>
      <p:cxnSp>
        <p:nvCxnSpPr>
          <p:cNvPr id="13" name="Straight Connector 12"/>
          <p:cNvCxnSpPr/>
          <p:nvPr userDrawn="1"/>
        </p:nvCxnSpPr>
        <p:spPr>
          <a:xfrm>
            <a:off x="228600" y="914400"/>
            <a:ext cx="18288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50" r:id="rId1"/>
    <p:sldLayoutId id="2147483651" r:id="rId2"/>
    <p:sldLayoutId id="2147483649" r:id="rId3"/>
    <p:sldLayoutId id="2147483653" r:id="rId4"/>
    <p:sldLayoutId id="2147483652" r:id="rId5"/>
    <p:sldLayoutId id="2147483654" r:id="rId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hyperlink" Target="https://fjallfoss.fcc.gov/coresWeb/publicHome.do"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4.xml"/><Relationship Id="rId4" Type="http://schemas.openxmlformats.org/officeDocument/2006/relationships/image" Target="../media/image14.jpe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smtClean="0"/>
              <a:t>E-Rate </a:t>
            </a:r>
            <a:r>
              <a:rPr lang="en-US" dirty="0" smtClean="0"/>
              <a:t>Program</a:t>
            </a:r>
            <a:endParaRPr lang="en-US" dirty="0"/>
          </a:p>
        </p:txBody>
      </p:sp>
      <p:sp>
        <p:nvSpPr>
          <p:cNvPr id="3" name="Text Placeholder 2"/>
          <p:cNvSpPr>
            <a:spLocks noGrp="1"/>
          </p:cNvSpPr>
          <p:nvPr>
            <p:ph type="body" sz="quarter" idx="11"/>
          </p:nvPr>
        </p:nvSpPr>
        <p:spPr>
          <a:xfrm>
            <a:off x="152400" y="3505200"/>
            <a:ext cx="8534400" cy="838200"/>
          </a:xfrm>
        </p:spPr>
        <p:txBody>
          <a:bodyPr/>
          <a:lstStyle/>
          <a:p>
            <a:r>
              <a:rPr lang="en-US" sz="5000" dirty="0" smtClean="0"/>
              <a:t>Revised FCC Forms 470 and 471</a:t>
            </a:r>
            <a:endParaRPr lang="en-US" sz="5000" dirty="0"/>
          </a:p>
        </p:txBody>
      </p:sp>
      <p:sp>
        <p:nvSpPr>
          <p:cNvPr id="5" name="Text Placeholder 4"/>
          <p:cNvSpPr>
            <a:spLocks noGrp="1"/>
          </p:cNvSpPr>
          <p:nvPr>
            <p:ph type="body" sz="quarter" idx="12"/>
          </p:nvPr>
        </p:nvSpPr>
        <p:spPr/>
        <p:txBody>
          <a:bodyPr/>
          <a:lstStyle/>
          <a:p>
            <a:r>
              <a:rPr lang="en-US" dirty="0" smtClean="0"/>
              <a:t>Fall 2010 Service Provider Trainings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2"/>
          </p:nvPr>
        </p:nvSpPr>
        <p:spPr/>
        <p:txBody>
          <a:bodyPr/>
          <a:lstStyle/>
          <a:p>
            <a:r>
              <a:rPr lang="en-US" dirty="0" smtClean="0"/>
              <a:t>Apply Online Page</a:t>
            </a:r>
            <a:endParaRPr lang="en-US" dirty="0"/>
          </a:p>
        </p:txBody>
      </p:sp>
      <p:pic>
        <p:nvPicPr>
          <p:cNvPr id="4099" name="Picture 3"/>
          <p:cNvPicPr>
            <a:picLocks noChangeAspect="1" noChangeArrowheads="1"/>
          </p:cNvPicPr>
          <p:nvPr/>
        </p:nvPicPr>
        <p:blipFill>
          <a:blip r:embed="rId2" cstate="print"/>
          <a:srcRect/>
          <a:stretch>
            <a:fillRect/>
          </a:stretch>
        </p:blipFill>
        <p:spPr bwMode="auto">
          <a:xfrm>
            <a:off x="1600201" y="1143000"/>
            <a:ext cx="5638800" cy="5033946"/>
          </a:xfrm>
          <a:prstGeom prst="rect">
            <a:avLst/>
          </a:prstGeom>
          <a:noFill/>
          <a:ln w="9525">
            <a:solidFill>
              <a:schemeClr val="tx1"/>
            </a:solid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2"/>
          </p:nvPr>
        </p:nvSpPr>
        <p:spPr>
          <a:xfrm>
            <a:off x="3276600" y="381000"/>
            <a:ext cx="5410200" cy="533400"/>
          </a:xfrm>
        </p:spPr>
        <p:txBody>
          <a:bodyPr/>
          <a:lstStyle/>
          <a:p>
            <a:r>
              <a:rPr lang="en-US" dirty="0" smtClean="0"/>
              <a:t>Apply Online Page - Detail</a:t>
            </a:r>
            <a:endParaRPr lang="en-US" dirty="0"/>
          </a:p>
        </p:txBody>
      </p:sp>
      <p:pic>
        <p:nvPicPr>
          <p:cNvPr id="6146" name="Picture 2"/>
          <p:cNvPicPr>
            <a:picLocks noChangeAspect="1" noChangeArrowheads="1"/>
          </p:cNvPicPr>
          <p:nvPr/>
        </p:nvPicPr>
        <p:blipFill>
          <a:blip r:embed="rId2" cstate="print"/>
          <a:srcRect/>
          <a:stretch>
            <a:fillRect/>
          </a:stretch>
        </p:blipFill>
        <p:spPr bwMode="auto">
          <a:xfrm>
            <a:off x="1447800" y="1219200"/>
            <a:ext cx="6383494" cy="4872037"/>
          </a:xfrm>
          <a:prstGeom prst="rect">
            <a:avLst/>
          </a:prstGeom>
          <a:noFill/>
          <a:ln w="25400">
            <a:solidFill>
              <a:schemeClr val="tx1"/>
            </a:solid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2"/>
          </p:nvPr>
        </p:nvSpPr>
        <p:spPr>
          <a:xfrm>
            <a:off x="3276600" y="381000"/>
            <a:ext cx="5410200" cy="533400"/>
          </a:xfrm>
        </p:spPr>
        <p:txBody>
          <a:bodyPr/>
          <a:lstStyle/>
          <a:p>
            <a:r>
              <a:rPr lang="en-US" dirty="0" smtClean="0"/>
              <a:t>Interview Example (Form 470)</a:t>
            </a:r>
            <a:endParaRPr lang="en-US" dirty="0"/>
          </a:p>
        </p:txBody>
      </p:sp>
      <p:pic>
        <p:nvPicPr>
          <p:cNvPr id="7170" name="Picture 2"/>
          <p:cNvPicPr>
            <a:picLocks noChangeAspect="1" noChangeArrowheads="1"/>
          </p:cNvPicPr>
          <p:nvPr/>
        </p:nvPicPr>
        <p:blipFill>
          <a:blip r:embed="rId2" cstate="print"/>
          <a:srcRect/>
          <a:stretch>
            <a:fillRect/>
          </a:stretch>
        </p:blipFill>
        <p:spPr bwMode="auto">
          <a:xfrm>
            <a:off x="152400" y="1295400"/>
            <a:ext cx="8821187" cy="4776787"/>
          </a:xfrm>
          <a:prstGeom prst="rect">
            <a:avLst/>
          </a:prstGeom>
          <a:noFill/>
          <a:ln w="9525">
            <a:solidFill>
              <a:schemeClr val="tx1"/>
            </a:solid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2"/>
          </p:nvPr>
        </p:nvSpPr>
        <p:spPr>
          <a:xfrm>
            <a:off x="3276600" y="381000"/>
            <a:ext cx="5410200" cy="533400"/>
          </a:xfrm>
        </p:spPr>
        <p:txBody>
          <a:bodyPr/>
          <a:lstStyle/>
          <a:p>
            <a:r>
              <a:rPr lang="en-US" dirty="0" smtClean="0"/>
              <a:t>Expert Example (Form 470)</a:t>
            </a:r>
            <a:endParaRPr lang="en-US" dirty="0"/>
          </a:p>
        </p:txBody>
      </p:sp>
      <p:pic>
        <p:nvPicPr>
          <p:cNvPr id="8194" name="Picture 2"/>
          <p:cNvPicPr>
            <a:picLocks noChangeAspect="1" noChangeArrowheads="1"/>
          </p:cNvPicPr>
          <p:nvPr/>
        </p:nvPicPr>
        <p:blipFill>
          <a:blip r:embed="rId2" cstate="print"/>
          <a:srcRect/>
          <a:stretch>
            <a:fillRect/>
          </a:stretch>
        </p:blipFill>
        <p:spPr bwMode="auto">
          <a:xfrm>
            <a:off x="1404938" y="1143000"/>
            <a:ext cx="6334125" cy="5105400"/>
          </a:xfrm>
          <a:prstGeom prst="rect">
            <a:avLst/>
          </a:prstGeom>
          <a:noFill/>
          <a:ln w="9525">
            <a:solidFill>
              <a:schemeClr val="tx1"/>
            </a:solid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762000" y="3505200"/>
            <a:ext cx="7924800" cy="838200"/>
          </a:xfrm>
        </p:spPr>
        <p:txBody>
          <a:bodyPr/>
          <a:lstStyle/>
          <a:p>
            <a:r>
              <a:rPr lang="en-US" dirty="0" smtClean="0"/>
              <a:t>Changes Common to Both Forms</a:t>
            </a:r>
            <a:endParaRPr lang="en-US" dirty="0"/>
          </a:p>
        </p:txBody>
      </p:sp>
      <p:sp>
        <p:nvSpPr>
          <p:cNvPr id="7" name="Text Placeholder 3"/>
          <p:cNvSpPr>
            <a:spLocks noGrp="1"/>
          </p:cNvSpPr>
          <p:nvPr>
            <p:ph type="body" sz="quarter" idx="10"/>
          </p:nvPr>
        </p:nvSpPr>
        <p:spPr>
          <a:xfrm>
            <a:off x="914400" y="2667000"/>
            <a:ext cx="7772400" cy="838200"/>
          </a:xfrm>
        </p:spPr>
        <p:txBody>
          <a:bodyPr/>
          <a:lstStyle/>
          <a:p>
            <a:r>
              <a:rPr lang="en-US" dirty="0" smtClean="0"/>
              <a:t>Revised FCC Forms 470 and 471</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smtClean="0"/>
              <a:t>Individual school</a:t>
            </a:r>
          </a:p>
          <a:p>
            <a:r>
              <a:rPr lang="en-US" dirty="0" smtClean="0"/>
              <a:t>School district</a:t>
            </a:r>
          </a:p>
          <a:p>
            <a:r>
              <a:rPr lang="en-US" dirty="0" smtClean="0"/>
              <a:t>Library</a:t>
            </a:r>
          </a:p>
          <a:p>
            <a:r>
              <a:rPr lang="en-US" dirty="0" smtClean="0"/>
              <a:t>Consortium</a:t>
            </a:r>
          </a:p>
          <a:p>
            <a:pPr>
              <a:buClr>
                <a:schemeClr val="tx1"/>
              </a:buClr>
            </a:pPr>
            <a:r>
              <a:rPr lang="en-US" dirty="0" smtClean="0">
                <a:solidFill>
                  <a:srgbClr val="FF0000"/>
                </a:solidFill>
              </a:rPr>
              <a:t>Statewide application for (two-letter state code) _____</a:t>
            </a:r>
          </a:p>
          <a:p>
            <a:pPr lvl="1">
              <a:buClr>
                <a:schemeClr val="tx1"/>
              </a:buClr>
            </a:pPr>
            <a:r>
              <a:rPr lang="en-US" dirty="0" smtClean="0">
                <a:solidFill>
                  <a:srgbClr val="FF0000"/>
                </a:solidFill>
              </a:rPr>
              <a:t>All public schools in state</a:t>
            </a:r>
          </a:p>
          <a:p>
            <a:pPr lvl="1">
              <a:buClr>
                <a:schemeClr val="tx1"/>
              </a:buClr>
            </a:pPr>
            <a:r>
              <a:rPr lang="en-US" dirty="0" smtClean="0">
                <a:solidFill>
                  <a:srgbClr val="FF0000"/>
                </a:solidFill>
              </a:rPr>
              <a:t>All non-public schools in state</a:t>
            </a:r>
          </a:p>
          <a:p>
            <a:pPr lvl="1">
              <a:buClr>
                <a:schemeClr val="tx1"/>
              </a:buClr>
            </a:pPr>
            <a:r>
              <a:rPr lang="en-US" dirty="0" smtClean="0">
                <a:solidFill>
                  <a:srgbClr val="FF0000"/>
                </a:solidFill>
              </a:rPr>
              <a:t>All libraries in state</a:t>
            </a:r>
            <a:endParaRPr lang="en-US" dirty="0">
              <a:solidFill>
                <a:srgbClr val="FF0000"/>
              </a:solidFill>
            </a:endParaRPr>
          </a:p>
        </p:txBody>
      </p:sp>
      <p:sp>
        <p:nvSpPr>
          <p:cNvPr id="3" name="Text Placeholder 2"/>
          <p:cNvSpPr>
            <a:spLocks noGrp="1"/>
          </p:cNvSpPr>
          <p:nvPr>
            <p:ph type="body" sz="quarter" idx="11"/>
          </p:nvPr>
        </p:nvSpPr>
        <p:spPr>
          <a:xfrm>
            <a:off x="457200" y="1600200"/>
            <a:ext cx="8305800" cy="609600"/>
          </a:xfrm>
        </p:spPr>
        <p:txBody>
          <a:bodyPr/>
          <a:lstStyle/>
          <a:p>
            <a:r>
              <a:rPr lang="en-US" dirty="0" smtClean="0"/>
              <a:t>Eligible Entities/Type of Application </a:t>
            </a:r>
            <a:r>
              <a:rPr lang="en-US" dirty="0" smtClean="0">
                <a:solidFill>
                  <a:schemeClr val="tx1"/>
                </a:solidFill>
              </a:rPr>
              <a:t>(Additions in </a:t>
            </a:r>
            <a:r>
              <a:rPr lang="en-US" dirty="0" smtClean="0">
                <a:solidFill>
                  <a:srgbClr val="FF0000"/>
                </a:solidFill>
              </a:rPr>
              <a:t>red</a:t>
            </a:r>
            <a:r>
              <a:rPr lang="en-US" dirty="0" smtClean="0">
                <a:solidFill>
                  <a:schemeClr val="tx1"/>
                </a:solidFill>
              </a:rPr>
              <a:t>)</a:t>
            </a:r>
            <a:endParaRPr lang="en-US" dirty="0">
              <a:solidFill>
                <a:schemeClr val="tx1"/>
              </a:solidFill>
            </a:endParaRPr>
          </a:p>
        </p:txBody>
      </p:sp>
      <p:sp>
        <p:nvSpPr>
          <p:cNvPr id="4" name="Text Placeholder 3"/>
          <p:cNvSpPr>
            <a:spLocks noGrp="1"/>
          </p:cNvSpPr>
          <p:nvPr>
            <p:ph type="body" sz="quarter" idx="12"/>
          </p:nvPr>
        </p:nvSpPr>
        <p:spPr>
          <a:xfrm>
            <a:off x="2743200" y="381000"/>
            <a:ext cx="5943600" cy="533400"/>
          </a:xfrm>
        </p:spPr>
        <p:txBody>
          <a:bodyPr/>
          <a:lstStyle/>
          <a:p>
            <a:r>
              <a:rPr lang="en-US" dirty="0" smtClean="0"/>
              <a:t>Changes Common to Both Forms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lvl="1">
              <a:buClr>
                <a:schemeClr val="tx1"/>
              </a:buClr>
            </a:pPr>
            <a:r>
              <a:rPr lang="en-US" dirty="0" smtClean="0">
                <a:solidFill>
                  <a:srgbClr val="FF0000"/>
                </a:solidFill>
              </a:rPr>
              <a:t>Public</a:t>
            </a:r>
          </a:p>
          <a:p>
            <a:pPr lvl="1">
              <a:buClr>
                <a:schemeClr val="tx1"/>
              </a:buClr>
            </a:pPr>
            <a:r>
              <a:rPr lang="en-US" dirty="0" smtClean="0">
                <a:solidFill>
                  <a:srgbClr val="FF0000"/>
                </a:solidFill>
              </a:rPr>
              <a:t>Private</a:t>
            </a:r>
          </a:p>
          <a:p>
            <a:pPr lvl="1">
              <a:buClr>
                <a:schemeClr val="tx1"/>
              </a:buClr>
            </a:pPr>
            <a:r>
              <a:rPr lang="en-US" dirty="0" smtClean="0">
                <a:solidFill>
                  <a:srgbClr val="FF0000"/>
                </a:solidFill>
              </a:rPr>
              <a:t>Charter</a:t>
            </a:r>
          </a:p>
          <a:p>
            <a:pPr lvl="1">
              <a:buClr>
                <a:schemeClr val="tx1"/>
              </a:buClr>
            </a:pPr>
            <a:r>
              <a:rPr lang="en-US" dirty="0" smtClean="0">
                <a:solidFill>
                  <a:srgbClr val="FF0000"/>
                </a:solidFill>
              </a:rPr>
              <a:t>Tribal</a:t>
            </a:r>
          </a:p>
          <a:p>
            <a:pPr lvl="1">
              <a:buClr>
                <a:schemeClr val="tx1"/>
              </a:buClr>
            </a:pPr>
            <a:r>
              <a:rPr lang="en-US" dirty="0" smtClean="0">
                <a:solidFill>
                  <a:srgbClr val="FF0000"/>
                </a:solidFill>
              </a:rPr>
              <a:t>Head Start</a:t>
            </a:r>
          </a:p>
          <a:p>
            <a:pPr lvl="1">
              <a:buClr>
                <a:schemeClr val="tx1"/>
              </a:buClr>
            </a:pPr>
            <a:r>
              <a:rPr lang="en-US" dirty="0" smtClean="0">
                <a:solidFill>
                  <a:srgbClr val="FF0000"/>
                </a:solidFill>
              </a:rPr>
              <a:t>State Agency</a:t>
            </a:r>
          </a:p>
          <a:p>
            <a:r>
              <a:rPr lang="en-US" dirty="0" smtClean="0"/>
              <a:t>You must check at least one option</a:t>
            </a:r>
          </a:p>
          <a:p>
            <a:r>
              <a:rPr lang="en-US" dirty="0" smtClean="0"/>
              <a:t>You may check multiple options</a:t>
            </a:r>
          </a:p>
        </p:txBody>
      </p:sp>
      <p:sp>
        <p:nvSpPr>
          <p:cNvPr id="3" name="Text Placeholder 2"/>
          <p:cNvSpPr>
            <a:spLocks noGrp="1"/>
          </p:cNvSpPr>
          <p:nvPr>
            <p:ph type="body" sz="quarter" idx="11"/>
          </p:nvPr>
        </p:nvSpPr>
        <p:spPr/>
        <p:txBody>
          <a:bodyPr/>
          <a:lstStyle/>
          <a:p>
            <a:r>
              <a:rPr lang="en-US" dirty="0" smtClean="0">
                <a:solidFill>
                  <a:srgbClr val="FF0000"/>
                </a:solidFill>
              </a:rPr>
              <a:t>Recipient(s) of Services (check all that apply)</a:t>
            </a:r>
            <a:endParaRPr lang="en-US" dirty="0">
              <a:solidFill>
                <a:srgbClr val="FF0000"/>
              </a:solidFill>
            </a:endParaRPr>
          </a:p>
        </p:txBody>
      </p:sp>
      <p:sp>
        <p:nvSpPr>
          <p:cNvPr id="4" name="Text Placeholder 3"/>
          <p:cNvSpPr>
            <a:spLocks noGrp="1"/>
          </p:cNvSpPr>
          <p:nvPr>
            <p:ph type="body" sz="quarter" idx="12"/>
          </p:nvPr>
        </p:nvSpPr>
        <p:spPr>
          <a:xfrm>
            <a:off x="2743200" y="381000"/>
            <a:ext cx="5943600" cy="533400"/>
          </a:xfrm>
        </p:spPr>
        <p:txBody>
          <a:bodyPr/>
          <a:lstStyle/>
          <a:p>
            <a:r>
              <a:rPr lang="en-US" dirty="0" smtClean="0"/>
              <a:t>Changes Common to Both Forms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smtClean="0"/>
              <a:t>Applicant will now identify a consultant that is assisting the applicant with the application process</a:t>
            </a:r>
          </a:p>
          <a:p>
            <a:r>
              <a:rPr lang="en-US" dirty="0" smtClean="0"/>
              <a:t>Client Service Bureau can quickly assign a consultant registration number (CRN)</a:t>
            </a:r>
          </a:p>
          <a:p>
            <a:pPr lvl="1"/>
            <a:r>
              <a:rPr lang="en-US" dirty="0" smtClean="0"/>
              <a:t>Each consulting firm has a CRN</a:t>
            </a:r>
          </a:p>
          <a:p>
            <a:pPr lvl="1"/>
            <a:r>
              <a:rPr lang="en-US" dirty="0" smtClean="0"/>
              <a:t>If the firm has multiple employees, the individual employee who assisted with the form is also identified</a:t>
            </a:r>
          </a:p>
          <a:p>
            <a:pPr lvl="1"/>
            <a:r>
              <a:rPr lang="en-US" dirty="0" smtClean="0"/>
              <a:t>In the last block, a </a:t>
            </a:r>
            <a:r>
              <a:rPr lang="en-US" dirty="0" smtClean="0">
                <a:solidFill>
                  <a:srgbClr val="FF0000"/>
                </a:solidFill>
              </a:rPr>
              <a:t>checkbox </a:t>
            </a:r>
            <a:r>
              <a:rPr lang="en-US" dirty="0" smtClean="0"/>
              <a:t>has been added to indicate if the consultant is also the authorized person</a:t>
            </a:r>
          </a:p>
          <a:p>
            <a:pPr lvl="1"/>
            <a:endParaRPr lang="en-US" dirty="0" smtClean="0"/>
          </a:p>
          <a:p>
            <a:pPr lvl="1"/>
            <a:endParaRPr lang="en-US" dirty="0"/>
          </a:p>
        </p:txBody>
      </p:sp>
      <p:sp>
        <p:nvSpPr>
          <p:cNvPr id="3" name="Text Placeholder 2"/>
          <p:cNvSpPr>
            <a:spLocks noGrp="1"/>
          </p:cNvSpPr>
          <p:nvPr>
            <p:ph type="body" sz="quarter" idx="11"/>
          </p:nvPr>
        </p:nvSpPr>
        <p:spPr/>
        <p:txBody>
          <a:bodyPr/>
          <a:lstStyle/>
          <a:p>
            <a:r>
              <a:rPr lang="en-US" dirty="0" smtClean="0">
                <a:solidFill>
                  <a:srgbClr val="FF0000"/>
                </a:solidFill>
              </a:rPr>
              <a:t>Consultant Information</a:t>
            </a:r>
            <a:endParaRPr lang="en-US" dirty="0">
              <a:solidFill>
                <a:srgbClr val="FF0000"/>
              </a:solidFill>
            </a:endParaRPr>
          </a:p>
        </p:txBody>
      </p:sp>
      <p:sp>
        <p:nvSpPr>
          <p:cNvPr id="4" name="Text Placeholder 3"/>
          <p:cNvSpPr>
            <a:spLocks noGrp="1"/>
          </p:cNvSpPr>
          <p:nvPr>
            <p:ph type="body" sz="quarter" idx="12"/>
          </p:nvPr>
        </p:nvSpPr>
        <p:spPr>
          <a:xfrm>
            <a:off x="2743200" y="381000"/>
            <a:ext cx="5943600" cy="533400"/>
          </a:xfrm>
        </p:spPr>
        <p:txBody>
          <a:bodyPr/>
          <a:lstStyle/>
          <a:p>
            <a:r>
              <a:rPr lang="en-US" dirty="0" smtClean="0"/>
              <a:t>Changes Common to Both Forms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a:buClr>
                <a:schemeClr val="tx1"/>
              </a:buClr>
            </a:pPr>
            <a:r>
              <a:rPr lang="en-US" dirty="0" smtClean="0">
                <a:solidFill>
                  <a:srgbClr val="FF0000"/>
                </a:solidFill>
              </a:rPr>
              <a:t>Consultant Registration Number</a:t>
            </a:r>
          </a:p>
          <a:p>
            <a:pPr>
              <a:buClr>
                <a:schemeClr val="tx1"/>
              </a:buClr>
            </a:pPr>
            <a:r>
              <a:rPr lang="en-US" dirty="0" smtClean="0">
                <a:solidFill>
                  <a:srgbClr val="FF0000"/>
                </a:solidFill>
              </a:rPr>
              <a:t>Name (of consulting firm or sole proprietor)</a:t>
            </a:r>
          </a:p>
          <a:p>
            <a:pPr>
              <a:buClr>
                <a:schemeClr val="tx1"/>
              </a:buClr>
            </a:pPr>
            <a:r>
              <a:rPr lang="en-US" dirty="0" smtClean="0">
                <a:solidFill>
                  <a:srgbClr val="FF0000"/>
                </a:solidFill>
              </a:rPr>
              <a:t>Name of employee</a:t>
            </a:r>
          </a:p>
          <a:p>
            <a:pPr>
              <a:buClr>
                <a:schemeClr val="tx1"/>
              </a:buClr>
            </a:pPr>
            <a:r>
              <a:rPr lang="en-US" dirty="0" smtClean="0">
                <a:solidFill>
                  <a:srgbClr val="FF0000"/>
                </a:solidFill>
              </a:rPr>
              <a:t>Street address/City/State/Zip</a:t>
            </a:r>
          </a:p>
          <a:p>
            <a:pPr>
              <a:buClr>
                <a:schemeClr val="tx1"/>
              </a:buClr>
            </a:pPr>
            <a:r>
              <a:rPr lang="en-US" dirty="0" smtClean="0">
                <a:solidFill>
                  <a:srgbClr val="FF0000"/>
                </a:solidFill>
              </a:rPr>
              <a:t>Telephone number with extension</a:t>
            </a:r>
          </a:p>
          <a:p>
            <a:pPr>
              <a:buClr>
                <a:schemeClr val="tx1"/>
              </a:buClr>
            </a:pPr>
            <a:r>
              <a:rPr lang="en-US" dirty="0" smtClean="0">
                <a:solidFill>
                  <a:srgbClr val="FF0000"/>
                </a:solidFill>
              </a:rPr>
              <a:t>Fax number</a:t>
            </a:r>
          </a:p>
          <a:p>
            <a:pPr>
              <a:buClr>
                <a:schemeClr val="tx1"/>
              </a:buClr>
            </a:pPr>
            <a:r>
              <a:rPr lang="en-US" dirty="0" smtClean="0">
                <a:solidFill>
                  <a:srgbClr val="FF0000"/>
                </a:solidFill>
              </a:rPr>
              <a:t>Email address</a:t>
            </a:r>
          </a:p>
          <a:p>
            <a:pPr lvl="1"/>
            <a:endParaRPr lang="en-US" dirty="0"/>
          </a:p>
        </p:txBody>
      </p:sp>
      <p:sp>
        <p:nvSpPr>
          <p:cNvPr id="3" name="Text Placeholder 2"/>
          <p:cNvSpPr>
            <a:spLocks noGrp="1"/>
          </p:cNvSpPr>
          <p:nvPr>
            <p:ph type="body" sz="quarter" idx="11"/>
          </p:nvPr>
        </p:nvSpPr>
        <p:spPr/>
        <p:txBody>
          <a:bodyPr/>
          <a:lstStyle/>
          <a:p>
            <a:r>
              <a:rPr lang="en-US" dirty="0" smtClean="0"/>
              <a:t>Consultant Information Fields</a:t>
            </a:r>
            <a:endParaRPr lang="en-US" dirty="0"/>
          </a:p>
        </p:txBody>
      </p:sp>
      <p:sp>
        <p:nvSpPr>
          <p:cNvPr id="4" name="Text Placeholder 3"/>
          <p:cNvSpPr>
            <a:spLocks noGrp="1"/>
          </p:cNvSpPr>
          <p:nvPr>
            <p:ph type="body" sz="quarter" idx="12"/>
          </p:nvPr>
        </p:nvSpPr>
        <p:spPr>
          <a:xfrm>
            <a:off x="2743200" y="381000"/>
            <a:ext cx="5943600" cy="533400"/>
          </a:xfrm>
        </p:spPr>
        <p:txBody>
          <a:bodyPr/>
          <a:lstStyle/>
          <a:p>
            <a:r>
              <a:rPr lang="en-US" dirty="0" smtClean="0"/>
              <a:t>Changes Common to Both Forms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smtClean="0"/>
              <a:t>I certify that, </a:t>
            </a:r>
            <a:r>
              <a:rPr lang="en-US" dirty="0" smtClean="0">
                <a:solidFill>
                  <a:srgbClr val="FF0000"/>
                </a:solidFill>
              </a:rPr>
              <a:t>if required by Commission rules, </a:t>
            </a:r>
            <a:r>
              <a:rPr lang="en-US" dirty="0" smtClean="0"/>
              <a:t>all of the individual schools and libraries receiving services under this form are covered by technology plans that </a:t>
            </a:r>
            <a:r>
              <a:rPr lang="en-US" dirty="0" smtClean="0">
                <a:solidFill>
                  <a:srgbClr val="FF0000"/>
                </a:solidFill>
              </a:rPr>
              <a:t>do or will </a:t>
            </a:r>
            <a:r>
              <a:rPr lang="en-US" dirty="0" smtClean="0"/>
              <a:t>cover all 12 months of the funding year, and that have been or will be approved by a state or other authorized body, or an SLD-certified technology plan approver, prior to the commencement of service </a:t>
            </a:r>
            <a:r>
              <a:rPr lang="en-US" sz="2600" dirty="0" smtClean="0">
                <a:solidFill>
                  <a:srgbClr val="FF0000"/>
                </a:solidFill>
              </a:rPr>
              <a:t>OR</a:t>
            </a:r>
          </a:p>
          <a:p>
            <a:pPr>
              <a:buClr>
                <a:schemeClr val="tx1"/>
              </a:buClr>
            </a:pPr>
            <a:r>
              <a:rPr lang="en-US" dirty="0" smtClean="0">
                <a:solidFill>
                  <a:srgbClr val="FF0000"/>
                </a:solidFill>
              </a:rPr>
              <a:t>I certify that no technology plan is required by Commission rules.</a:t>
            </a:r>
          </a:p>
          <a:p>
            <a:endParaRPr lang="en-US" dirty="0" smtClean="0"/>
          </a:p>
        </p:txBody>
      </p:sp>
      <p:sp>
        <p:nvSpPr>
          <p:cNvPr id="3" name="Text Placeholder 2"/>
          <p:cNvSpPr>
            <a:spLocks noGrp="1"/>
          </p:cNvSpPr>
          <p:nvPr>
            <p:ph type="body" sz="quarter" idx="11"/>
          </p:nvPr>
        </p:nvSpPr>
        <p:spPr/>
        <p:txBody>
          <a:bodyPr/>
          <a:lstStyle/>
          <a:p>
            <a:r>
              <a:rPr lang="en-US" dirty="0" smtClean="0"/>
              <a:t>Technology plan certification</a:t>
            </a:r>
            <a:endParaRPr lang="en-US" dirty="0">
              <a:solidFill>
                <a:srgbClr val="FF0000"/>
              </a:solidFill>
            </a:endParaRPr>
          </a:p>
        </p:txBody>
      </p:sp>
      <p:sp>
        <p:nvSpPr>
          <p:cNvPr id="4" name="Text Placeholder 3"/>
          <p:cNvSpPr>
            <a:spLocks noGrp="1"/>
          </p:cNvSpPr>
          <p:nvPr>
            <p:ph type="body" sz="quarter" idx="12"/>
          </p:nvPr>
        </p:nvSpPr>
        <p:spPr>
          <a:xfrm>
            <a:off x="2743200" y="381000"/>
            <a:ext cx="5943600" cy="533400"/>
          </a:xfrm>
        </p:spPr>
        <p:txBody>
          <a:bodyPr/>
          <a:lstStyle/>
          <a:p>
            <a:r>
              <a:rPr lang="en-US" dirty="0" smtClean="0"/>
              <a:t>Changes Common to Both Forms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04800" y="2209800"/>
            <a:ext cx="8610600" cy="4038600"/>
          </a:xfrm>
        </p:spPr>
        <p:txBody>
          <a:bodyPr/>
          <a:lstStyle/>
          <a:p>
            <a:r>
              <a:rPr lang="en-US" dirty="0" smtClean="0"/>
              <a:t>Form timelines</a:t>
            </a:r>
          </a:p>
          <a:p>
            <a:r>
              <a:rPr lang="en-US" dirty="0" smtClean="0"/>
              <a:t>General format changes</a:t>
            </a:r>
          </a:p>
          <a:p>
            <a:r>
              <a:rPr lang="en-US" dirty="0" smtClean="0"/>
              <a:t>Changes common to both forms</a:t>
            </a:r>
          </a:p>
          <a:p>
            <a:r>
              <a:rPr lang="en-US" dirty="0" smtClean="0"/>
              <a:t>Form 470</a:t>
            </a:r>
          </a:p>
          <a:p>
            <a:pPr lvl="1"/>
            <a:r>
              <a:rPr lang="en-US" dirty="0" smtClean="0"/>
              <a:t>Deleted fields</a:t>
            </a:r>
          </a:p>
          <a:p>
            <a:pPr lvl="1"/>
            <a:r>
              <a:rPr lang="en-US" dirty="0" smtClean="0"/>
              <a:t>Additions and changes</a:t>
            </a:r>
          </a:p>
          <a:p>
            <a:r>
              <a:rPr lang="en-US" dirty="0" smtClean="0"/>
              <a:t>Form 471</a:t>
            </a:r>
          </a:p>
          <a:p>
            <a:pPr lvl="1"/>
            <a:r>
              <a:rPr lang="en-US" dirty="0" smtClean="0"/>
              <a:t>Additions and changes</a:t>
            </a:r>
          </a:p>
        </p:txBody>
      </p:sp>
      <p:sp>
        <p:nvSpPr>
          <p:cNvPr id="3" name="Text Placeholder 2"/>
          <p:cNvSpPr>
            <a:spLocks noGrp="1"/>
          </p:cNvSpPr>
          <p:nvPr>
            <p:ph type="body" sz="quarter" idx="11"/>
          </p:nvPr>
        </p:nvSpPr>
        <p:spPr/>
        <p:txBody>
          <a:bodyPr/>
          <a:lstStyle/>
          <a:p>
            <a:r>
              <a:rPr lang="en-US" dirty="0" smtClean="0"/>
              <a:t>Revised FCC Forms 470 and 471 for FY2011</a:t>
            </a:r>
            <a:endParaRPr lang="en-US" dirty="0"/>
          </a:p>
        </p:txBody>
      </p:sp>
      <p:sp>
        <p:nvSpPr>
          <p:cNvPr id="4" name="Text Placeholder 3"/>
          <p:cNvSpPr>
            <a:spLocks noGrp="1"/>
          </p:cNvSpPr>
          <p:nvPr>
            <p:ph type="body" sz="quarter" idx="12"/>
          </p:nvPr>
        </p:nvSpPr>
        <p:spPr/>
        <p:txBody>
          <a:bodyPr/>
          <a:lstStyle/>
          <a:p>
            <a:r>
              <a:rPr lang="en-US" dirty="0" smtClean="0"/>
              <a:t>Overview</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smtClean="0"/>
              <a:t>I certify that the services the applicant purchases at discounts provided by 47 U.S.C. § 254 will be used</a:t>
            </a:r>
            <a:r>
              <a:rPr lang="en-US" dirty="0" smtClean="0">
                <a:solidFill>
                  <a:srgbClr val="FF0000"/>
                </a:solidFill>
              </a:rPr>
              <a:t> primarily </a:t>
            </a:r>
            <a:r>
              <a:rPr lang="en-US" dirty="0" smtClean="0"/>
              <a:t>for educational purposes and will not be sold, resold, or transferred in consideration for money or any other thing of value, except as permitted by the Commission’s rules at 47 C.F.R. §§ 54.500, </a:t>
            </a:r>
            <a:r>
              <a:rPr lang="en-US" dirty="0" smtClean="0">
                <a:solidFill>
                  <a:srgbClr val="FF0000"/>
                </a:solidFill>
              </a:rPr>
              <a:t>54.513</a:t>
            </a:r>
            <a:r>
              <a:rPr lang="en-US" dirty="0" smtClean="0"/>
              <a:t>.</a:t>
            </a:r>
          </a:p>
          <a:p>
            <a:endParaRPr lang="en-US" dirty="0" smtClean="0"/>
          </a:p>
        </p:txBody>
      </p:sp>
      <p:sp>
        <p:nvSpPr>
          <p:cNvPr id="3" name="Text Placeholder 2"/>
          <p:cNvSpPr>
            <a:spLocks noGrp="1"/>
          </p:cNvSpPr>
          <p:nvPr>
            <p:ph type="body" sz="quarter" idx="11"/>
          </p:nvPr>
        </p:nvSpPr>
        <p:spPr/>
        <p:txBody>
          <a:bodyPr/>
          <a:lstStyle/>
          <a:p>
            <a:r>
              <a:rPr lang="en-US" dirty="0" smtClean="0"/>
              <a:t>Educational purposes certification</a:t>
            </a:r>
            <a:endParaRPr lang="en-US" dirty="0">
              <a:solidFill>
                <a:srgbClr val="FF0000"/>
              </a:solidFill>
            </a:endParaRPr>
          </a:p>
        </p:txBody>
      </p:sp>
      <p:sp>
        <p:nvSpPr>
          <p:cNvPr id="4" name="Text Placeholder 3"/>
          <p:cNvSpPr>
            <a:spLocks noGrp="1"/>
          </p:cNvSpPr>
          <p:nvPr>
            <p:ph type="body" sz="quarter" idx="12"/>
          </p:nvPr>
        </p:nvSpPr>
        <p:spPr>
          <a:xfrm>
            <a:off x="2743200" y="381000"/>
            <a:ext cx="5943600" cy="533400"/>
          </a:xfrm>
        </p:spPr>
        <p:txBody>
          <a:bodyPr/>
          <a:lstStyle/>
          <a:p>
            <a:r>
              <a:rPr lang="en-US" dirty="0" smtClean="0"/>
              <a:t>Changes Common to Both Forms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a:buClr>
                <a:schemeClr val="tx1"/>
              </a:buClr>
            </a:pPr>
            <a:r>
              <a:rPr lang="en-US" dirty="0" smtClean="0"/>
              <a:t>All email addresses featured on these forms must now be entered </a:t>
            </a:r>
            <a:r>
              <a:rPr lang="en-US" dirty="0" smtClean="0">
                <a:solidFill>
                  <a:srgbClr val="FF0000"/>
                </a:solidFill>
              </a:rPr>
              <a:t>twice</a:t>
            </a:r>
          </a:p>
          <a:p>
            <a:pPr lvl="1">
              <a:buClr>
                <a:schemeClr val="tx1"/>
              </a:buClr>
            </a:pPr>
            <a:r>
              <a:rPr lang="en-US" dirty="0" smtClean="0"/>
              <a:t>Both e-mail address entries will be compared </a:t>
            </a:r>
          </a:p>
          <a:p>
            <a:pPr lvl="1">
              <a:buClr>
                <a:schemeClr val="tx1"/>
              </a:buClr>
            </a:pPr>
            <a:r>
              <a:rPr lang="en-US" dirty="0" smtClean="0"/>
              <a:t>If they don’t match, both fields will be cleared and the applicant must try again</a:t>
            </a:r>
          </a:p>
          <a:p>
            <a:pPr lvl="1">
              <a:buClr>
                <a:schemeClr val="tx1"/>
              </a:buClr>
            </a:pPr>
            <a:r>
              <a:rPr lang="en-US" dirty="0" smtClean="0"/>
              <a:t>This process helps to guarantee the accuracy of this important information</a:t>
            </a:r>
          </a:p>
        </p:txBody>
      </p:sp>
      <p:sp>
        <p:nvSpPr>
          <p:cNvPr id="3" name="Text Placeholder 2"/>
          <p:cNvSpPr>
            <a:spLocks noGrp="1"/>
          </p:cNvSpPr>
          <p:nvPr>
            <p:ph type="body" sz="quarter" idx="11"/>
          </p:nvPr>
        </p:nvSpPr>
        <p:spPr/>
        <p:txBody>
          <a:bodyPr/>
          <a:lstStyle/>
          <a:p>
            <a:r>
              <a:rPr lang="en-US" dirty="0" smtClean="0"/>
              <a:t>Email addresses</a:t>
            </a:r>
            <a:endParaRPr lang="en-US" dirty="0">
              <a:solidFill>
                <a:srgbClr val="FF0000"/>
              </a:solidFill>
            </a:endParaRPr>
          </a:p>
        </p:txBody>
      </p:sp>
      <p:sp>
        <p:nvSpPr>
          <p:cNvPr id="4" name="Text Placeholder 3"/>
          <p:cNvSpPr>
            <a:spLocks noGrp="1"/>
          </p:cNvSpPr>
          <p:nvPr>
            <p:ph type="body" sz="quarter" idx="12"/>
          </p:nvPr>
        </p:nvSpPr>
        <p:spPr>
          <a:xfrm>
            <a:off x="2743200" y="381000"/>
            <a:ext cx="5943600" cy="533400"/>
          </a:xfrm>
        </p:spPr>
        <p:txBody>
          <a:bodyPr/>
          <a:lstStyle/>
          <a:p>
            <a:r>
              <a:rPr lang="en-US" dirty="0" smtClean="0"/>
              <a:t>Changes Common to Both Forms</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US" dirty="0" smtClean="0"/>
              <a:t>Revised FCC Forms 470 and 471</a:t>
            </a:r>
            <a:endParaRPr lang="en-US" dirty="0"/>
          </a:p>
        </p:txBody>
      </p:sp>
      <p:sp>
        <p:nvSpPr>
          <p:cNvPr id="5" name="Text Placeholder 4"/>
          <p:cNvSpPr>
            <a:spLocks noGrp="1"/>
          </p:cNvSpPr>
          <p:nvPr>
            <p:ph type="body" sz="quarter" idx="11"/>
          </p:nvPr>
        </p:nvSpPr>
        <p:spPr/>
        <p:txBody>
          <a:bodyPr/>
          <a:lstStyle/>
          <a:p>
            <a:r>
              <a:rPr lang="en-US" dirty="0" smtClean="0"/>
              <a:t>Form 470</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7200" y="1828800"/>
            <a:ext cx="8229600" cy="4038600"/>
          </a:xfrm>
        </p:spPr>
        <p:txBody>
          <a:bodyPr/>
          <a:lstStyle/>
          <a:p>
            <a:r>
              <a:rPr lang="en-US" dirty="0" smtClean="0"/>
              <a:t>Block 1: Applicant Address and Information</a:t>
            </a:r>
          </a:p>
          <a:p>
            <a:pPr lvl="1">
              <a:buClr>
                <a:schemeClr val="tx1"/>
              </a:buClr>
            </a:pPr>
            <a:r>
              <a:rPr lang="en-US" dirty="0" smtClean="0">
                <a:solidFill>
                  <a:srgbClr val="FF0000"/>
                </a:solidFill>
              </a:rPr>
              <a:t>Eligible entities that will receive services / Recipient(s) of services</a:t>
            </a:r>
            <a:r>
              <a:rPr lang="en-US" dirty="0" smtClean="0"/>
              <a:t> </a:t>
            </a:r>
            <a:r>
              <a:rPr lang="en-US" b="1" dirty="0" smtClean="0"/>
              <a:t>added</a:t>
            </a:r>
            <a:r>
              <a:rPr lang="en-US" dirty="0" smtClean="0"/>
              <a:t> (slides 15 and 16)</a:t>
            </a:r>
          </a:p>
          <a:p>
            <a:pPr lvl="1">
              <a:buClr>
                <a:schemeClr val="tx1"/>
              </a:buClr>
            </a:pPr>
            <a:r>
              <a:rPr lang="en-US" dirty="0" smtClean="0"/>
              <a:t>Number of eligible entities </a:t>
            </a:r>
            <a:r>
              <a:rPr lang="en-US" b="1" dirty="0" smtClean="0"/>
              <a:t>moved</a:t>
            </a:r>
            <a:r>
              <a:rPr lang="en-US" dirty="0" smtClean="0"/>
              <a:t> from Block 4</a:t>
            </a:r>
          </a:p>
          <a:p>
            <a:pPr lvl="1">
              <a:buClr>
                <a:schemeClr val="tx1"/>
              </a:buClr>
            </a:pPr>
            <a:r>
              <a:rPr lang="en-US" dirty="0" smtClean="0">
                <a:solidFill>
                  <a:srgbClr val="FF0000"/>
                </a:solidFill>
              </a:rPr>
              <a:t>Consultant information</a:t>
            </a:r>
            <a:r>
              <a:rPr lang="en-US" dirty="0" smtClean="0"/>
              <a:t> </a:t>
            </a:r>
            <a:r>
              <a:rPr lang="en-US" b="1" dirty="0" smtClean="0"/>
              <a:t>added</a:t>
            </a:r>
            <a:r>
              <a:rPr lang="en-US" dirty="0" smtClean="0"/>
              <a:t> (slide 18)</a:t>
            </a:r>
          </a:p>
          <a:p>
            <a:r>
              <a:rPr lang="en-US" dirty="0" smtClean="0"/>
              <a:t>Block 2: Summary Description of Needs or Services</a:t>
            </a:r>
          </a:p>
          <a:p>
            <a:pPr lvl="1"/>
            <a:r>
              <a:rPr lang="en-US" dirty="0" err="1" smtClean="0"/>
              <a:t>Tariffed</a:t>
            </a:r>
            <a:r>
              <a:rPr lang="en-US" dirty="0" smtClean="0"/>
              <a:t>/month-to-month, contracted services (multi-year, voluntary extensions), contracts signed before July 19, 1997 </a:t>
            </a:r>
            <a:r>
              <a:rPr lang="en-US" b="1" dirty="0" smtClean="0"/>
              <a:t>deleted</a:t>
            </a:r>
          </a:p>
          <a:p>
            <a:pPr lvl="1"/>
            <a:r>
              <a:rPr lang="en-US" dirty="0" smtClean="0"/>
              <a:t>SPI/BEAR/no preference checkboxes </a:t>
            </a:r>
            <a:r>
              <a:rPr lang="en-US" b="1" dirty="0" smtClean="0"/>
              <a:t>deleted</a:t>
            </a:r>
          </a:p>
        </p:txBody>
      </p:sp>
      <p:sp>
        <p:nvSpPr>
          <p:cNvPr id="3" name="Text Placeholder 2"/>
          <p:cNvSpPr>
            <a:spLocks noGrp="1"/>
          </p:cNvSpPr>
          <p:nvPr>
            <p:ph type="body" sz="quarter" idx="11"/>
          </p:nvPr>
        </p:nvSpPr>
        <p:spPr>
          <a:xfrm>
            <a:off x="457200" y="1219200"/>
            <a:ext cx="8229600" cy="609600"/>
          </a:xfrm>
        </p:spPr>
        <p:txBody>
          <a:bodyPr/>
          <a:lstStyle/>
          <a:p>
            <a:r>
              <a:rPr lang="en-US" dirty="0" smtClean="0"/>
              <a:t>Changes to Form 470</a:t>
            </a:r>
            <a:endParaRPr lang="en-US" dirty="0">
              <a:solidFill>
                <a:srgbClr val="FF0000"/>
              </a:solidFill>
            </a:endParaRPr>
          </a:p>
        </p:txBody>
      </p:sp>
      <p:sp>
        <p:nvSpPr>
          <p:cNvPr id="4" name="Text Placeholder 3"/>
          <p:cNvSpPr>
            <a:spLocks noGrp="1"/>
          </p:cNvSpPr>
          <p:nvPr>
            <p:ph type="body" sz="quarter" idx="12"/>
          </p:nvPr>
        </p:nvSpPr>
        <p:spPr>
          <a:xfrm>
            <a:off x="2743200" y="381000"/>
            <a:ext cx="5943600" cy="533400"/>
          </a:xfrm>
        </p:spPr>
        <p:txBody>
          <a:bodyPr/>
          <a:lstStyle/>
          <a:p>
            <a:r>
              <a:rPr lang="en-US" dirty="0" smtClean="0"/>
              <a:t>Form 470 - Overview</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7200" y="2057400"/>
            <a:ext cx="8229600" cy="4038600"/>
          </a:xfrm>
        </p:spPr>
        <p:txBody>
          <a:bodyPr/>
          <a:lstStyle/>
          <a:p>
            <a:r>
              <a:rPr lang="en-US" dirty="0" smtClean="0"/>
              <a:t>Block 3: Technology Resources </a:t>
            </a:r>
            <a:r>
              <a:rPr lang="en-US" b="1" dirty="0" smtClean="0"/>
              <a:t>deleted</a:t>
            </a:r>
          </a:p>
          <a:p>
            <a:pPr lvl="1"/>
            <a:r>
              <a:rPr lang="en-US" dirty="0" smtClean="0"/>
              <a:t>Basic telephone service </a:t>
            </a:r>
            <a:r>
              <a:rPr lang="en-US" b="1" dirty="0" smtClean="0"/>
              <a:t>deleted</a:t>
            </a:r>
          </a:p>
          <a:p>
            <a:pPr lvl="1"/>
            <a:r>
              <a:rPr lang="en-US" dirty="0" smtClean="0"/>
              <a:t>Necessary resources </a:t>
            </a:r>
            <a:r>
              <a:rPr lang="en-US" b="1" dirty="0" smtClean="0"/>
              <a:t>deleted</a:t>
            </a:r>
          </a:p>
          <a:p>
            <a:r>
              <a:rPr lang="en-US" dirty="0" smtClean="0"/>
              <a:t>Block 4: Recipients of Service</a:t>
            </a:r>
          </a:p>
          <a:p>
            <a:pPr lvl="1"/>
            <a:r>
              <a:rPr lang="en-US" dirty="0" smtClean="0"/>
              <a:t>Statewide recipients of services moved to Block 1</a:t>
            </a:r>
          </a:p>
          <a:p>
            <a:pPr lvl="1"/>
            <a:r>
              <a:rPr lang="en-US" dirty="0" smtClean="0"/>
              <a:t>Telephone numbers and prefixes for multiple eligible entities </a:t>
            </a:r>
            <a:r>
              <a:rPr lang="en-US" b="1" dirty="0" smtClean="0"/>
              <a:t>deleted</a:t>
            </a:r>
          </a:p>
          <a:p>
            <a:pPr lvl="1"/>
            <a:r>
              <a:rPr lang="en-US" dirty="0" smtClean="0"/>
              <a:t>Ineligible participating entities </a:t>
            </a:r>
            <a:r>
              <a:rPr lang="en-US" b="1" dirty="0" smtClean="0"/>
              <a:t>deleted</a:t>
            </a:r>
          </a:p>
          <a:p>
            <a:pPr lvl="1"/>
            <a:endParaRPr lang="en-US" dirty="0" smtClean="0"/>
          </a:p>
        </p:txBody>
      </p:sp>
      <p:sp>
        <p:nvSpPr>
          <p:cNvPr id="3" name="Text Placeholder 2"/>
          <p:cNvSpPr>
            <a:spLocks noGrp="1"/>
          </p:cNvSpPr>
          <p:nvPr>
            <p:ph type="body" sz="quarter" idx="11"/>
          </p:nvPr>
        </p:nvSpPr>
        <p:spPr>
          <a:xfrm>
            <a:off x="457200" y="1447800"/>
            <a:ext cx="8229600" cy="609600"/>
          </a:xfrm>
        </p:spPr>
        <p:txBody>
          <a:bodyPr/>
          <a:lstStyle/>
          <a:p>
            <a:r>
              <a:rPr lang="en-US" dirty="0" smtClean="0"/>
              <a:t>Changes to Form 470</a:t>
            </a:r>
            <a:endParaRPr lang="en-US" dirty="0">
              <a:solidFill>
                <a:srgbClr val="FF0000"/>
              </a:solidFill>
            </a:endParaRPr>
          </a:p>
        </p:txBody>
      </p:sp>
      <p:sp>
        <p:nvSpPr>
          <p:cNvPr id="4" name="Text Placeholder 3"/>
          <p:cNvSpPr>
            <a:spLocks noGrp="1"/>
          </p:cNvSpPr>
          <p:nvPr>
            <p:ph type="body" sz="quarter" idx="12"/>
          </p:nvPr>
        </p:nvSpPr>
        <p:spPr>
          <a:xfrm>
            <a:off x="2743200" y="381000"/>
            <a:ext cx="5943600" cy="533400"/>
          </a:xfrm>
        </p:spPr>
        <p:txBody>
          <a:bodyPr/>
          <a:lstStyle/>
          <a:p>
            <a:r>
              <a:rPr lang="en-US" dirty="0" smtClean="0"/>
              <a:t>Form 470 - Overview</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smtClean="0"/>
              <a:t>Block 5: Certifications and Signature</a:t>
            </a:r>
          </a:p>
          <a:p>
            <a:pPr lvl="1"/>
            <a:r>
              <a:rPr lang="en-US" dirty="0" smtClean="0"/>
              <a:t>Some certification language </a:t>
            </a:r>
            <a:r>
              <a:rPr lang="en-US" b="1" dirty="0" smtClean="0"/>
              <a:t>changed</a:t>
            </a:r>
          </a:p>
          <a:p>
            <a:pPr lvl="1"/>
            <a:r>
              <a:rPr lang="en-US" dirty="0" smtClean="0">
                <a:solidFill>
                  <a:srgbClr val="FF0000"/>
                </a:solidFill>
              </a:rPr>
              <a:t>Consultant as authorized person checkbox </a:t>
            </a:r>
            <a:r>
              <a:rPr lang="en-US" b="1" dirty="0" smtClean="0"/>
              <a:t>added</a:t>
            </a:r>
            <a:r>
              <a:rPr lang="en-US" dirty="0" smtClean="0"/>
              <a:t> (slide 17) </a:t>
            </a:r>
          </a:p>
        </p:txBody>
      </p:sp>
      <p:sp>
        <p:nvSpPr>
          <p:cNvPr id="3" name="Text Placeholder 2"/>
          <p:cNvSpPr>
            <a:spLocks noGrp="1"/>
          </p:cNvSpPr>
          <p:nvPr>
            <p:ph type="body" sz="quarter" idx="11"/>
          </p:nvPr>
        </p:nvSpPr>
        <p:spPr/>
        <p:txBody>
          <a:bodyPr/>
          <a:lstStyle/>
          <a:p>
            <a:r>
              <a:rPr lang="en-US" dirty="0" smtClean="0"/>
              <a:t>Changes to Form 470 (continued)</a:t>
            </a:r>
            <a:endParaRPr lang="en-US" dirty="0">
              <a:solidFill>
                <a:srgbClr val="FF0000"/>
              </a:solidFill>
            </a:endParaRPr>
          </a:p>
        </p:txBody>
      </p:sp>
      <p:sp>
        <p:nvSpPr>
          <p:cNvPr id="4" name="Text Placeholder 3"/>
          <p:cNvSpPr>
            <a:spLocks noGrp="1"/>
          </p:cNvSpPr>
          <p:nvPr>
            <p:ph type="body" sz="quarter" idx="12"/>
          </p:nvPr>
        </p:nvSpPr>
        <p:spPr>
          <a:xfrm>
            <a:off x="2743200" y="381000"/>
            <a:ext cx="5943600" cy="533400"/>
          </a:xfrm>
        </p:spPr>
        <p:txBody>
          <a:bodyPr/>
          <a:lstStyle/>
          <a:p>
            <a:r>
              <a:rPr lang="en-US" dirty="0" smtClean="0"/>
              <a:t>Form 470 - Overview</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p:txBody>
          <a:bodyPr/>
          <a:lstStyle/>
          <a:p>
            <a:r>
              <a:rPr lang="en-US" dirty="0" smtClean="0"/>
              <a:t> T/MTM or contract information (Current Items 7a – 7c)</a:t>
            </a:r>
            <a:endParaRPr lang="en-US" dirty="0"/>
          </a:p>
        </p:txBody>
      </p:sp>
      <p:sp>
        <p:nvSpPr>
          <p:cNvPr id="7" name="Text Placeholder 6"/>
          <p:cNvSpPr>
            <a:spLocks noGrp="1"/>
          </p:cNvSpPr>
          <p:nvPr>
            <p:ph type="body" sz="quarter" idx="12"/>
          </p:nvPr>
        </p:nvSpPr>
        <p:spPr>
          <a:xfrm>
            <a:off x="3962400" y="381000"/>
            <a:ext cx="4724400" cy="533400"/>
          </a:xfrm>
        </p:spPr>
        <p:txBody>
          <a:bodyPr/>
          <a:lstStyle/>
          <a:p>
            <a:r>
              <a:rPr lang="en-US" dirty="0" smtClean="0"/>
              <a:t>Form 470 – Deleted Fields</a:t>
            </a:r>
            <a:endParaRPr lang="en-US" dirty="0"/>
          </a:p>
        </p:txBody>
      </p:sp>
      <p:pic>
        <p:nvPicPr>
          <p:cNvPr id="1026" name="Picture 2"/>
          <p:cNvPicPr>
            <a:picLocks noChangeAspect="1" noChangeArrowheads="1"/>
          </p:cNvPicPr>
          <p:nvPr/>
        </p:nvPicPr>
        <p:blipFill>
          <a:blip r:embed="rId2" cstate="print"/>
          <a:srcRect l="15495" t="22574" r="17755" b="15861"/>
          <a:stretch>
            <a:fillRect/>
          </a:stretch>
        </p:blipFill>
        <p:spPr bwMode="auto">
          <a:xfrm>
            <a:off x="914400" y="2362200"/>
            <a:ext cx="7254239" cy="3886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a:xfrm>
            <a:off x="304800" y="1600200"/>
            <a:ext cx="8610600" cy="609600"/>
          </a:xfrm>
        </p:spPr>
        <p:txBody>
          <a:bodyPr/>
          <a:lstStyle/>
          <a:p>
            <a:r>
              <a:rPr lang="en-US" dirty="0" smtClean="0"/>
              <a:t>SPI/BEAR/No preference (Current Items 8b, 9b, 10b, and 11b)</a:t>
            </a:r>
            <a:endParaRPr lang="en-US" dirty="0"/>
          </a:p>
        </p:txBody>
      </p:sp>
      <p:sp>
        <p:nvSpPr>
          <p:cNvPr id="7" name="Text Placeholder 6"/>
          <p:cNvSpPr>
            <a:spLocks noGrp="1"/>
          </p:cNvSpPr>
          <p:nvPr>
            <p:ph type="body" sz="quarter" idx="12"/>
          </p:nvPr>
        </p:nvSpPr>
        <p:spPr>
          <a:xfrm>
            <a:off x="3962400" y="381000"/>
            <a:ext cx="4724400" cy="533400"/>
          </a:xfrm>
        </p:spPr>
        <p:txBody>
          <a:bodyPr/>
          <a:lstStyle/>
          <a:p>
            <a:r>
              <a:rPr lang="en-US" dirty="0" smtClean="0"/>
              <a:t>Form 470 – Deleted Fields</a:t>
            </a:r>
            <a:endParaRPr lang="en-US" dirty="0"/>
          </a:p>
        </p:txBody>
      </p:sp>
      <p:pic>
        <p:nvPicPr>
          <p:cNvPr id="2" name="Picture 2"/>
          <p:cNvPicPr>
            <a:picLocks noChangeAspect="1" noChangeArrowheads="1"/>
          </p:cNvPicPr>
          <p:nvPr/>
        </p:nvPicPr>
        <p:blipFill>
          <a:blip r:embed="rId2" cstate="print"/>
          <a:srcRect/>
          <a:stretch>
            <a:fillRect/>
          </a:stretch>
        </p:blipFill>
        <p:spPr bwMode="auto">
          <a:xfrm>
            <a:off x="304800" y="2900362"/>
            <a:ext cx="8610600" cy="255944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p:txBody>
          <a:bodyPr/>
          <a:lstStyle/>
          <a:p>
            <a:r>
              <a:rPr lang="en-US" dirty="0" smtClean="0"/>
              <a:t>Basic Telephone Service (Current Item 14)</a:t>
            </a:r>
            <a:endParaRPr lang="en-US" dirty="0"/>
          </a:p>
        </p:txBody>
      </p:sp>
      <p:sp>
        <p:nvSpPr>
          <p:cNvPr id="7" name="Text Placeholder 6"/>
          <p:cNvSpPr>
            <a:spLocks noGrp="1"/>
          </p:cNvSpPr>
          <p:nvPr>
            <p:ph type="body" sz="quarter" idx="12"/>
          </p:nvPr>
        </p:nvSpPr>
        <p:spPr>
          <a:xfrm>
            <a:off x="3962400" y="381000"/>
            <a:ext cx="4724400" cy="533400"/>
          </a:xfrm>
        </p:spPr>
        <p:txBody>
          <a:bodyPr/>
          <a:lstStyle/>
          <a:p>
            <a:r>
              <a:rPr lang="en-US" dirty="0" smtClean="0"/>
              <a:t>Form 470 – Deleted Fields</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152400" y="2743200"/>
            <a:ext cx="8915400" cy="25172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a:xfrm>
            <a:off x="457200" y="1371600"/>
            <a:ext cx="8229600" cy="609600"/>
          </a:xfrm>
        </p:spPr>
        <p:txBody>
          <a:bodyPr/>
          <a:lstStyle/>
          <a:p>
            <a:r>
              <a:rPr lang="en-US" dirty="0" smtClean="0"/>
              <a:t>Necessary Resources (Current Items 15a-15f)</a:t>
            </a:r>
            <a:endParaRPr lang="en-US" dirty="0"/>
          </a:p>
        </p:txBody>
      </p:sp>
      <p:sp>
        <p:nvSpPr>
          <p:cNvPr id="7" name="Text Placeholder 6"/>
          <p:cNvSpPr>
            <a:spLocks noGrp="1"/>
          </p:cNvSpPr>
          <p:nvPr>
            <p:ph type="body" sz="quarter" idx="12"/>
          </p:nvPr>
        </p:nvSpPr>
        <p:spPr>
          <a:xfrm>
            <a:off x="3962400" y="381000"/>
            <a:ext cx="4724400" cy="533400"/>
          </a:xfrm>
        </p:spPr>
        <p:txBody>
          <a:bodyPr/>
          <a:lstStyle/>
          <a:p>
            <a:r>
              <a:rPr lang="en-US" dirty="0" smtClean="0"/>
              <a:t>Form 470 – Deleted Fields</a:t>
            </a:r>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533400" y="1905000"/>
            <a:ext cx="7848600" cy="428140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7200" y="1905000"/>
            <a:ext cx="8153400" cy="4038600"/>
          </a:xfrm>
        </p:spPr>
        <p:txBody>
          <a:bodyPr/>
          <a:lstStyle/>
          <a:p>
            <a:r>
              <a:rPr lang="en-US" dirty="0" smtClean="0"/>
              <a:t>Current FY2011 Form 470 became available July 1, 2010</a:t>
            </a:r>
          </a:p>
          <a:p>
            <a:pPr lvl="1"/>
            <a:r>
              <a:rPr lang="en-US" dirty="0" smtClean="0"/>
              <a:t>Applicants can file a Form 470 now and cite it on an FY2011 Form 471</a:t>
            </a:r>
          </a:p>
          <a:p>
            <a:r>
              <a:rPr lang="en-US" dirty="0" smtClean="0"/>
              <a:t>FY2011 Form 471 window target opening mid-December with the revised Form 471 (current version can no longer be used)</a:t>
            </a:r>
          </a:p>
          <a:p>
            <a:r>
              <a:rPr lang="en-US" dirty="0" smtClean="0"/>
              <a:t>When the revised version of Form 470</a:t>
            </a:r>
            <a:r>
              <a:rPr lang="en-US" dirty="0" smtClean="0">
                <a:solidFill>
                  <a:srgbClr val="7030A0"/>
                </a:solidFill>
              </a:rPr>
              <a:t> </a:t>
            </a:r>
            <a:r>
              <a:rPr lang="en-US" dirty="0" smtClean="0"/>
              <a:t>becomes available, applicants can file a Form 470 using the revised version and cite it on an FY2011 Form 471</a:t>
            </a:r>
          </a:p>
          <a:p>
            <a:r>
              <a:rPr lang="en-US" dirty="0" smtClean="0"/>
              <a:t>Form 471 window target closing end of February</a:t>
            </a:r>
            <a:endParaRPr lang="en-US" dirty="0"/>
          </a:p>
        </p:txBody>
      </p:sp>
      <p:sp>
        <p:nvSpPr>
          <p:cNvPr id="3" name="Text Placeholder 2"/>
          <p:cNvSpPr>
            <a:spLocks noGrp="1"/>
          </p:cNvSpPr>
          <p:nvPr>
            <p:ph type="body" sz="quarter" idx="11"/>
          </p:nvPr>
        </p:nvSpPr>
        <p:spPr>
          <a:xfrm>
            <a:off x="457200" y="1295400"/>
            <a:ext cx="8229600" cy="609600"/>
          </a:xfrm>
        </p:spPr>
        <p:txBody>
          <a:bodyPr/>
          <a:lstStyle/>
          <a:p>
            <a:r>
              <a:rPr lang="en-US" dirty="0" smtClean="0"/>
              <a:t>Target timeline for FY2011 FCC Form 471 filing window</a:t>
            </a:r>
            <a:endParaRPr lang="en-US" dirty="0"/>
          </a:p>
        </p:txBody>
      </p:sp>
      <p:sp>
        <p:nvSpPr>
          <p:cNvPr id="4" name="Text Placeholder 3"/>
          <p:cNvSpPr>
            <a:spLocks noGrp="1"/>
          </p:cNvSpPr>
          <p:nvPr>
            <p:ph type="body" sz="quarter" idx="12"/>
          </p:nvPr>
        </p:nvSpPr>
        <p:spPr>
          <a:xfrm>
            <a:off x="3733800" y="381000"/>
            <a:ext cx="4953000" cy="533400"/>
          </a:xfrm>
        </p:spPr>
        <p:txBody>
          <a:bodyPr/>
          <a:lstStyle/>
          <a:p>
            <a:r>
              <a:rPr lang="en-US" dirty="0" smtClean="0"/>
              <a:t>Target Window Timeline</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a:xfrm>
            <a:off x="457200" y="1371600"/>
            <a:ext cx="8229600" cy="609600"/>
          </a:xfrm>
        </p:spPr>
        <p:txBody>
          <a:bodyPr/>
          <a:lstStyle/>
          <a:p>
            <a:r>
              <a:rPr lang="en-US" dirty="0" smtClean="0"/>
              <a:t>Phone numbers and prefixes (Current Item 16c)</a:t>
            </a:r>
            <a:endParaRPr lang="en-US" dirty="0"/>
          </a:p>
        </p:txBody>
      </p:sp>
      <p:sp>
        <p:nvSpPr>
          <p:cNvPr id="7" name="Text Placeholder 6"/>
          <p:cNvSpPr>
            <a:spLocks noGrp="1"/>
          </p:cNvSpPr>
          <p:nvPr>
            <p:ph type="body" sz="quarter" idx="12"/>
          </p:nvPr>
        </p:nvSpPr>
        <p:spPr>
          <a:xfrm>
            <a:off x="3962400" y="381000"/>
            <a:ext cx="4724400" cy="533400"/>
          </a:xfrm>
        </p:spPr>
        <p:txBody>
          <a:bodyPr/>
          <a:lstStyle/>
          <a:p>
            <a:r>
              <a:rPr lang="en-US" dirty="0" smtClean="0"/>
              <a:t>Form 470 – Deleted Fields</a:t>
            </a:r>
            <a:endParaRPr lang="en-US" dirty="0"/>
          </a:p>
        </p:txBody>
      </p:sp>
      <p:pic>
        <p:nvPicPr>
          <p:cNvPr id="5" name="Picture 2"/>
          <p:cNvPicPr>
            <a:picLocks noChangeAspect="1" noChangeArrowheads="1"/>
          </p:cNvPicPr>
          <p:nvPr/>
        </p:nvPicPr>
        <p:blipFill>
          <a:blip r:embed="rId2" cstate="print"/>
          <a:srcRect/>
          <a:stretch>
            <a:fillRect/>
          </a:stretch>
        </p:blipFill>
        <p:spPr bwMode="auto">
          <a:xfrm>
            <a:off x="228600" y="2143125"/>
            <a:ext cx="8700931" cy="3648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a:xfrm>
            <a:off x="457200" y="1371600"/>
            <a:ext cx="8229600" cy="609600"/>
          </a:xfrm>
        </p:spPr>
        <p:txBody>
          <a:bodyPr/>
          <a:lstStyle/>
          <a:p>
            <a:r>
              <a:rPr lang="en-US" dirty="0" smtClean="0"/>
              <a:t>Ineligible participating entities (Current Item 18)</a:t>
            </a:r>
            <a:endParaRPr lang="en-US" dirty="0"/>
          </a:p>
        </p:txBody>
      </p:sp>
      <p:sp>
        <p:nvSpPr>
          <p:cNvPr id="7" name="Text Placeholder 6"/>
          <p:cNvSpPr>
            <a:spLocks noGrp="1"/>
          </p:cNvSpPr>
          <p:nvPr>
            <p:ph type="body" sz="quarter" idx="12"/>
          </p:nvPr>
        </p:nvSpPr>
        <p:spPr>
          <a:xfrm>
            <a:off x="3962400" y="381000"/>
            <a:ext cx="4724400" cy="533400"/>
          </a:xfrm>
        </p:spPr>
        <p:txBody>
          <a:bodyPr/>
          <a:lstStyle/>
          <a:p>
            <a:r>
              <a:rPr lang="en-US" dirty="0" smtClean="0"/>
              <a:t>Form 470 – Deleted Fields</a:t>
            </a:r>
            <a:endParaRPr lang="en-US" dirty="0"/>
          </a:p>
        </p:txBody>
      </p:sp>
      <p:pic>
        <p:nvPicPr>
          <p:cNvPr id="5122" name="Picture 2"/>
          <p:cNvPicPr>
            <a:picLocks noChangeAspect="1" noChangeArrowheads="1"/>
          </p:cNvPicPr>
          <p:nvPr/>
        </p:nvPicPr>
        <p:blipFill>
          <a:blip r:embed="rId2" cstate="print"/>
          <a:srcRect/>
          <a:stretch>
            <a:fillRect/>
          </a:stretch>
        </p:blipFill>
        <p:spPr bwMode="auto">
          <a:xfrm>
            <a:off x="228600" y="2362200"/>
            <a:ext cx="8779042" cy="3352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7200" y="2209800"/>
            <a:ext cx="8382000" cy="4038600"/>
          </a:xfrm>
        </p:spPr>
        <p:txBody>
          <a:bodyPr/>
          <a:lstStyle/>
          <a:p>
            <a:r>
              <a:rPr lang="en-US" dirty="0" smtClean="0"/>
              <a:t>Item 17 – Technology plan certification</a:t>
            </a:r>
            <a:r>
              <a:rPr lang="en-US" dirty="0" smtClean="0">
                <a:solidFill>
                  <a:srgbClr val="00B050"/>
                </a:solidFill>
              </a:rPr>
              <a:t> </a:t>
            </a:r>
            <a:r>
              <a:rPr lang="en-US" dirty="0" smtClean="0"/>
              <a:t>(slide 19) </a:t>
            </a:r>
          </a:p>
          <a:p>
            <a:r>
              <a:rPr lang="en-US" dirty="0" smtClean="0"/>
              <a:t>Items 18 and 19 – Current Item 21 has been split into two separate certifications</a:t>
            </a:r>
          </a:p>
          <a:p>
            <a:pPr lvl="1"/>
            <a:r>
              <a:rPr lang="en-US" dirty="0" smtClean="0"/>
              <a:t>The text contained in the two certifications remains the same as on the original combined certification</a:t>
            </a:r>
          </a:p>
          <a:p>
            <a:r>
              <a:rPr lang="en-US" dirty="0" smtClean="0"/>
              <a:t>Item 20 – Educational purposes certification (slide 20) </a:t>
            </a:r>
          </a:p>
          <a:p>
            <a:r>
              <a:rPr lang="en-US" dirty="0" smtClean="0"/>
              <a:t>Item 21 – The following sentence has been added:</a:t>
            </a:r>
          </a:p>
          <a:p>
            <a:pPr lvl="1">
              <a:buClr>
                <a:schemeClr val="tx1"/>
              </a:buClr>
            </a:pPr>
            <a:r>
              <a:rPr lang="en-US" dirty="0" smtClean="0">
                <a:solidFill>
                  <a:srgbClr val="FF0000"/>
                </a:solidFill>
              </a:rPr>
              <a:t>I certify that I have considered what financial resources should be available to cover these costs.</a:t>
            </a:r>
          </a:p>
        </p:txBody>
      </p:sp>
      <p:sp>
        <p:nvSpPr>
          <p:cNvPr id="3" name="Text Placeholder 2"/>
          <p:cNvSpPr>
            <a:spLocks noGrp="1"/>
          </p:cNvSpPr>
          <p:nvPr>
            <p:ph type="body" sz="quarter" idx="11"/>
          </p:nvPr>
        </p:nvSpPr>
        <p:spPr/>
        <p:txBody>
          <a:bodyPr/>
          <a:lstStyle/>
          <a:p>
            <a:r>
              <a:rPr lang="en-US" dirty="0" smtClean="0"/>
              <a:t>Block 4 - Changes to certification pages</a:t>
            </a:r>
          </a:p>
          <a:p>
            <a:endParaRPr lang="en-US" dirty="0">
              <a:solidFill>
                <a:srgbClr val="FF0000"/>
              </a:solidFill>
            </a:endParaRPr>
          </a:p>
        </p:txBody>
      </p:sp>
      <p:sp>
        <p:nvSpPr>
          <p:cNvPr id="4" name="Text Placeholder 3"/>
          <p:cNvSpPr>
            <a:spLocks noGrp="1"/>
          </p:cNvSpPr>
          <p:nvPr>
            <p:ph type="body" sz="quarter" idx="12"/>
          </p:nvPr>
        </p:nvSpPr>
        <p:spPr>
          <a:xfrm>
            <a:off x="2743200" y="381000"/>
            <a:ext cx="5943600" cy="533400"/>
          </a:xfrm>
        </p:spPr>
        <p:txBody>
          <a:bodyPr/>
          <a:lstStyle/>
          <a:p>
            <a:r>
              <a:rPr lang="en-US" dirty="0" smtClean="0"/>
              <a:t>Form 470 – Certifications</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smtClean="0"/>
              <a:t>Item 22 – I certify that I am authorized to </a:t>
            </a:r>
            <a:r>
              <a:rPr lang="en-US" dirty="0" smtClean="0">
                <a:solidFill>
                  <a:srgbClr val="FF0000"/>
                </a:solidFill>
              </a:rPr>
              <a:t>procure eligible services </a:t>
            </a:r>
            <a:r>
              <a:rPr lang="en-US" dirty="0" smtClean="0"/>
              <a:t>for the eligible entity(</a:t>
            </a:r>
            <a:r>
              <a:rPr lang="en-US" dirty="0" err="1" smtClean="0"/>
              <a:t>ies</a:t>
            </a:r>
            <a:r>
              <a:rPr lang="en-US" dirty="0" smtClean="0"/>
              <a:t>)…</a:t>
            </a:r>
          </a:p>
          <a:p>
            <a:endParaRPr lang="en-US" dirty="0" smtClean="0"/>
          </a:p>
          <a:p>
            <a:pPr>
              <a:buNone/>
            </a:pPr>
            <a:r>
              <a:rPr lang="en-US" b="1" dirty="0" smtClean="0">
                <a:solidFill>
                  <a:srgbClr val="0070C0"/>
                </a:solidFill>
              </a:rPr>
              <a:t>Signature page</a:t>
            </a:r>
          </a:p>
          <a:p>
            <a:r>
              <a:rPr lang="en-US" dirty="0" smtClean="0"/>
              <a:t>Item 27b – </a:t>
            </a:r>
            <a:r>
              <a:rPr lang="en-US" dirty="0" smtClean="0">
                <a:solidFill>
                  <a:srgbClr val="FF0000"/>
                </a:solidFill>
              </a:rPr>
              <a:t>Checkbox for consultant as authorized person </a:t>
            </a:r>
            <a:r>
              <a:rPr lang="en-US" dirty="0" smtClean="0"/>
              <a:t>(slide 17) </a:t>
            </a:r>
          </a:p>
        </p:txBody>
      </p:sp>
      <p:sp>
        <p:nvSpPr>
          <p:cNvPr id="3" name="Text Placeholder 2"/>
          <p:cNvSpPr>
            <a:spLocks noGrp="1"/>
          </p:cNvSpPr>
          <p:nvPr>
            <p:ph type="body" sz="quarter" idx="11"/>
          </p:nvPr>
        </p:nvSpPr>
        <p:spPr/>
        <p:txBody>
          <a:bodyPr/>
          <a:lstStyle/>
          <a:p>
            <a:r>
              <a:rPr lang="en-US" dirty="0" smtClean="0"/>
              <a:t>Block 4 - Changes to certification pages </a:t>
            </a:r>
          </a:p>
          <a:p>
            <a:endParaRPr lang="en-US" dirty="0">
              <a:solidFill>
                <a:srgbClr val="FF0000"/>
              </a:solidFill>
            </a:endParaRPr>
          </a:p>
        </p:txBody>
      </p:sp>
      <p:sp>
        <p:nvSpPr>
          <p:cNvPr id="4" name="Text Placeholder 3"/>
          <p:cNvSpPr>
            <a:spLocks noGrp="1"/>
          </p:cNvSpPr>
          <p:nvPr>
            <p:ph type="body" sz="quarter" idx="12"/>
          </p:nvPr>
        </p:nvSpPr>
        <p:spPr>
          <a:xfrm>
            <a:off x="2743200" y="381000"/>
            <a:ext cx="5943600" cy="533400"/>
          </a:xfrm>
        </p:spPr>
        <p:txBody>
          <a:bodyPr/>
          <a:lstStyle/>
          <a:p>
            <a:r>
              <a:rPr lang="en-US" dirty="0" smtClean="0"/>
              <a:t>Form 470 – Certifications</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US" dirty="0" smtClean="0"/>
              <a:t>Revised Forms 470 and 471</a:t>
            </a:r>
            <a:endParaRPr lang="en-US" dirty="0"/>
          </a:p>
        </p:txBody>
      </p:sp>
      <p:sp>
        <p:nvSpPr>
          <p:cNvPr id="5" name="Text Placeholder 4"/>
          <p:cNvSpPr>
            <a:spLocks noGrp="1"/>
          </p:cNvSpPr>
          <p:nvPr>
            <p:ph type="body" sz="quarter" idx="11"/>
          </p:nvPr>
        </p:nvSpPr>
        <p:spPr>
          <a:xfrm>
            <a:off x="762000" y="3505200"/>
            <a:ext cx="7924800" cy="838200"/>
          </a:xfrm>
        </p:spPr>
        <p:txBody>
          <a:bodyPr/>
          <a:lstStyle/>
          <a:p>
            <a:r>
              <a:rPr lang="en-US" dirty="0" smtClean="0"/>
              <a:t>Form 471</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smtClean="0"/>
              <a:t>Block 1: Billed Entity Address and Information</a:t>
            </a:r>
          </a:p>
          <a:p>
            <a:pPr lvl="1">
              <a:buClr>
                <a:schemeClr val="tx1"/>
              </a:buClr>
            </a:pPr>
            <a:r>
              <a:rPr lang="en-US" dirty="0" smtClean="0">
                <a:solidFill>
                  <a:srgbClr val="FF0000"/>
                </a:solidFill>
              </a:rPr>
              <a:t>FCC Registration Number </a:t>
            </a:r>
            <a:r>
              <a:rPr lang="en-US" b="1" dirty="0" smtClean="0"/>
              <a:t>added</a:t>
            </a:r>
          </a:p>
          <a:p>
            <a:pPr lvl="1">
              <a:buClr>
                <a:schemeClr val="tx1"/>
              </a:buClr>
            </a:pPr>
            <a:r>
              <a:rPr lang="en-US" dirty="0" smtClean="0">
                <a:solidFill>
                  <a:srgbClr val="FF0000"/>
                </a:solidFill>
              </a:rPr>
              <a:t>Type of application and Recipient(s) of services</a:t>
            </a:r>
            <a:r>
              <a:rPr lang="en-US" dirty="0" smtClean="0"/>
              <a:t> </a:t>
            </a:r>
            <a:r>
              <a:rPr lang="en-US" b="1" dirty="0" smtClean="0"/>
              <a:t>added</a:t>
            </a:r>
            <a:r>
              <a:rPr lang="en-US" dirty="0" smtClean="0"/>
              <a:t> (slides 15 and 16) </a:t>
            </a:r>
          </a:p>
          <a:p>
            <a:pPr lvl="1">
              <a:buClr>
                <a:schemeClr val="tx1"/>
              </a:buClr>
            </a:pPr>
            <a:r>
              <a:rPr lang="en-US" dirty="0" smtClean="0">
                <a:solidFill>
                  <a:srgbClr val="FF0000"/>
                </a:solidFill>
              </a:rPr>
              <a:t>Consultant information</a:t>
            </a:r>
            <a:r>
              <a:rPr lang="en-US" dirty="0" smtClean="0"/>
              <a:t> </a:t>
            </a:r>
            <a:r>
              <a:rPr lang="en-US" b="1" dirty="0" smtClean="0"/>
              <a:t>added</a:t>
            </a:r>
            <a:r>
              <a:rPr lang="en-US" dirty="0" smtClean="0"/>
              <a:t> (slides 17 and 18)</a:t>
            </a:r>
          </a:p>
          <a:p>
            <a:r>
              <a:rPr lang="en-US" dirty="0" smtClean="0"/>
              <a:t>Block 2: Impact of Services Ordered</a:t>
            </a:r>
          </a:p>
          <a:p>
            <a:pPr lvl="1">
              <a:buClr>
                <a:schemeClr val="tx1"/>
              </a:buClr>
            </a:pPr>
            <a:r>
              <a:rPr lang="en-US" dirty="0" smtClean="0">
                <a:solidFill>
                  <a:srgbClr val="FF0000"/>
                </a:solidFill>
              </a:rPr>
              <a:t>Collection of broadband services data </a:t>
            </a:r>
            <a:r>
              <a:rPr lang="en-US" b="1" dirty="0" smtClean="0"/>
              <a:t>added</a:t>
            </a:r>
          </a:p>
          <a:p>
            <a:pPr>
              <a:buClr>
                <a:schemeClr val="tx1"/>
              </a:buClr>
            </a:pPr>
            <a:r>
              <a:rPr lang="en-US" dirty="0" smtClean="0">
                <a:solidFill>
                  <a:srgbClr val="FF0000"/>
                </a:solidFill>
              </a:rPr>
              <a:t>Block 3: [reserved]</a:t>
            </a:r>
          </a:p>
        </p:txBody>
      </p:sp>
      <p:sp>
        <p:nvSpPr>
          <p:cNvPr id="3" name="Text Placeholder 2"/>
          <p:cNvSpPr>
            <a:spLocks noGrp="1"/>
          </p:cNvSpPr>
          <p:nvPr>
            <p:ph type="body" sz="quarter" idx="11"/>
          </p:nvPr>
        </p:nvSpPr>
        <p:spPr/>
        <p:txBody>
          <a:bodyPr/>
          <a:lstStyle/>
          <a:p>
            <a:r>
              <a:rPr lang="en-US" dirty="0" smtClean="0"/>
              <a:t>Changes to Form 471</a:t>
            </a:r>
            <a:endParaRPr lang="en-US" dirty="0">
              <a:solidFill>
                <a:srgbClr val="FF0000"/>
              </a:solidFill>
            </a:endParaRPr>
          </a:p>
        </p:txBody>
      </p:sp>
      <p:sp>
        <p:nvSpPr>
          <p:cNvPr id="4" name="Text Placeholder 3"/>
          <p:cNvSpPr>
            <a:spLocks noGrp="1"/>
          </p:cNvSpPr>
          <p:nvPr>
            <p:ph type="body" sz="quarter" idx="12"/>
          </p:nvPr>
        </p:nvSpPr>
        <p:spPr>
          <a:xfrm>
            <a:off x="2743200" y="381000"/>
            <a:ext cx="5943600" cy="533400"/>
          </a:xfrm>
        </p:spPr>
        <p:txBody>
          <a:bodyPr/>
          <a:lstStyle/>
          <a:p>
            <a:r>
              <a:rPr lang="en-US" dirty="0" smtClean="0"/>
              <a:t>Form 471 - Overview</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smtClean="0"/>
              <a:t>Block 4: Discount Calculation Worksheet</a:t>
            </a:r>
          </a:p>
          <a:p>
            <a:pPr lvl="1">
              <a:buClr>
                <a:schemeClr val="tx1"/>
              </a:buClr>
            </a:pPr>
            <a:r>
              <a:rPr lang="en-US" dirty="0" smtClean="0">
                <a:solidFill>
                  <a:srgbClr val="FF0000"/>
                </a:solidFill>
              </a:rPr>
              <a:t>Libraries </a:t>
            </a:r>
            <a:r>
              <a:rPr lang="en-US" dirty="0" smtClean="0"/>
              <a:t>must now provide </a:t>
            </a:r>
            <a:r>
              <a:rPr lang="en-US" dirty="0" smtClean="0">
                <a:solidFill>
                  <a:srgbClr val="FF0000"/>
                </a:solidFill>
              </a:rPr>
              <a:t>urban/rural and student count information</a:t>
            </a:r>
            <a:r>
              <a:rPr lang="en-US" dirty="0" smtClean="0"/>
              <a:t> on the worksheet</a:t>
            </a:r>
          </a:p>
          <a:p>
            <a:pPr lvl="1">
              <a:buClr>
                <a:schemeClr val="tx1"/>
              </a:buClr>
            </a:pPr>
            <a:r>
              <a:rPr lang="en-US" dirty="0" smtClean="0">
                <a:solidFill>
                  <a:srgbClr val="FF0000"/>
                </a:solidFill>
              </a:rPr>
              <a:t>Certain entity-level data </a:t>
            </a:r>
            <a:r>
              <a:rPr lang="en-US" b="1" dirty="0" smtClean="0"/>
              <a:t>added</a:t>
            </a:r>
            <a:r>
              <a:rPr lang="en-US" dirty="0" smtClean="0"/>
              <a:t> or requested in a different format</a:t>
            </a:r>
          </a:p>
          <a:p>
            <a:r>
              <a:rPr lang="en-US" dirty="0" smtClean="0"/>
              <a:t>Block 6: Certifications and Signature</a:t>
            </a:r>
          </a:p>
          <a:p>
            <a:pPr lvl="1"/>
            <a:r>
              <a:rPr lang="en-US" dirty="0" smtClean="0"/>
              <a:t>Some certification language </a:t>
            </a:r>
            <a:r>
              <a:rPr lang="en-US" b="1" dirty="0" smtClean="0"/>
              <a:t>changed</a:t>
            </a:r>
          </a:p>
          <a:p>
            <a:pPr lvl="1"/>
            <a:r>
              <a:rPr lang="en-US" dirty="0" smtClean="0">
                <a:solidFill>
                  <a:srgbClr val="FF0000"/>
                </a:solidFill>
              </a:rPr>
              <a:t>Consultant as authorized person checkbox </a:t>
            </a:r>
            <a:r>
              <a:rPr lang="en-US" b="1" dirty="0" smtClean="0"/>
              <a:t>added</a:t>
            </a:r>
            <a:r>
              <a:rPr lang="en-US" dirty="0" smtClean="0"/>
              <a:t> (slide 17) </a:t>
            </a:r>
          </a:p>
        </p:txBody>
      </p:sp>
      <p:sp>
        <p:nvSpPr>
          <p:cNvPr id="3" name="Text Placeholder 2"/>
          <p:cNvSpPr>
            <a:spLocks noGrp="1"/>
          </p:cNvSpPr>
          <p:nvPr>
            <p:ph type="body" sz="quarter" idx="11"/>
          </p:nvPr>
        </p:nvSpPr>
        <p:spPr/>
        <p:txBody>
          <a:bodyPr/>
          <a:lstStyle/>
          <a:p>
            <a:r>
              <a:rPr lang="en-US" dirty="0" smtClean="0"/>
              <a:t>Changes to Form 471 (continued)</a:t>
            </a:r>
            <a:endParaRPr lang="en-US" dirty="0">
              <a:solidFill>
                <a:srgbClr val="FF0000"/>
              </a:solidFill>
            </a:endParaRPr>
          </a:p>
        </p:txBody>
      </p:sp>
      <p:sp>
        <p:nvSpPr>
          <p:cNvPr id="4" name="Text Placeholder 3"/>
          <p:cNvSpPr>
            <a:spLocks noGrp="1"/>
          </p:cNvSpPr>
          <p:nvPr>
            <p:ph type="body" sz="quarter" idx="12"/>
          </p:nvPr>
        </p:nvSpPr>
        <p:spPr>
          <a:xfrm>
            <a:off x="2743200" y="381000"/>
            <a:ext cx="5943600" cy="533400"/>
          </a:xfrm>
        </p:spPr>
        <p:txBody>
          <a:bodyPr/>
          <a:lstStyle/>
          <a:p>
            <a:r>
              <a:rPr lang="en-US" dirty="0" smtClean="0"/>
              <a:t>Form 471 - Overview</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228600" y="1828800"/>
            <a:ext cx="8686800" cy="4038600"/>
          </a:xfrm>
        </p:spPr>
        <p:txBody>
          <a:bodyPr/>
          <a:lstStyle/>
          <a:p>
            <a:r>
              <a:rPr lang="en-US" dirty="0" smtClean="0"/>
              <a:t>Block 1: Billed Entity Address and Identifications</a:t>
            </a:r>
          </a:p>
          <a:p>
            <a:pPr lvl="1">
              <a:buClr>
                <a:schemeClr val="tx1"/>
              </a:buClr>
            </a:pPr>
            <a:r>
              <a:rPr lang="en-US" dirty="0" smtClean="0">
                <a:solidFill>
                  <a:srgbClr val="FF0000"/>
                </a:solidFill>
              </a:rPr>
              <a:t>Item 3b – FCC Registration Number (FCC RN) </a:t>
            </a:r>
            <a:r>
              <a:rPr lang="en-US" b="1" dirty="0" smtClean="0"/>
              <a:t>added</a:t>
            </a:r>
          </a:p>
          <a:p>
            <a:pPr lvl="2">
              <a:buClr>
                <a:schemeClr val="tx1"/>
              </a:buClr>
            </a:pPr>
            <a:r>
              <a:rPr lang="en-US" dirty="0" smtClean="0"/>
              <a:t>Persons and entities doing business with the FCC must obtain an FCC RN and supply it when doing business with the FCC (Form 471 Block 1 entities only)</a:t>
            </a:r>
            <a:endParaRPr lang="en-US" dirty="0" smtClean="0">
              <a:solidFill>
                <a:srgbClr val="FF0000"/>
              </a:solidFill>
            </a:endParaRPr>
          </a:p>
          <a:p>
            <a:pPr lvl="2">
              <a:buClr>
                <a:schemeClr val="tx1"/>
              </a:buClr>
            </a:pPr>
            <a:r>
              <a:rPr lang="en-US" dirty="0" smtClean="0"/>
              <a:t>If you do not already have an FCC RN, you can visit </a:t>
            </a:r>
            <a:r>
              <a:rPr lang="en-US" dirty="0" smtClean="0">
                <a:solidFill>
                  <a:srgbClr val="0070C0"/>
                </a:solidFill>
                <a:hlinkClick r:id="rId3"/>
              </a:rPr>
              <a:t>https://fjallfoss.fcc.gov/coresWeb/publicHome.do</a:t>
            </a:r>
            <a:endParaRPr lang="en-US" dirty="0" smtClean="0">
              <a:solidFill>
                <a:srgbClr val="0070C0"/>
              </a:solidFill>
            </a:endParaRPr>
          </a:p>
          <a:p>
            <a:pPr lvl="1">
              <a:buClr>
                <a:schemeClr val="tx1"/>
              </a:buClr>
            </a:pPr>
            <a:r>
              <a:rPr lang="en-US" dirty="0" smtClean="0">
                <a:solidFill>
                  <a:srgbClr val="FF0000"/>
                </a:solidFill>
              </a:rPr>
              <a:t>Items 5a and 5b – Type of application/Recipient(s) of service </a:t>
            </a:r>
            <a:r>
              <a:rPr lang="en-US" b="1" dirty="0" smtClean="0"/>
              <a:t>added</a:t>
            </a:r>
            <a:r>
              <a:rPr lang="en-US" dirty="0" smtClean="0"/>
              <a:t> (slides 15 and 16) </a:t>
            </a:r>
          </a:p>
          <a:p>
            <a:pPr lvl="1">
              <a:buClr>
                <a:schemeClr val="tx1"/>
              </a:buClr>
            </a:pPr>
            <a:r>
              <a:rPr lang="en-US" dirty="0" smtClean="0">
                <a:solidFill>
                  <a:srgbClr val="FF0000"/>
                </a:solidFill>
              </a:rPr>
              <a:t>Item 6g – Consultant information</a:t>
            </a:r>
            <a:r>
              <a:rPr lang="en-US" dirty="0" smtClean="0"/>
              <a:t> </a:t>
            </a:r>
            <a:r>
              <a:rPr lang="en-US" b="1" dirty="0" smtClean="0"/>
              <a:t>added</a:t>
            </a:r>
            <a:r>
              <a:rPr lang="en-US" dirty="0" smtClean="0">
                <a:solidFill>
                  <a:srgbClr val="00B050"/>
                </a:solidFill>
              </a:rPr>
              <a:t> </a:t>
            </a:r>
            <a:r>
              <a:rPr lang="en-US" dirty="0" smtClean="0"/>
              <a:t>(slide 18) </a:t>
            </a:r>
          </a:p>
        </p:txBody>
      </p:sp>
      <p:sp>
        <p:nvSpPr>
          <p:cNvPr id="3" name="Text Placeholder 2"/>
          <p:cNvSpPr>
            <a:spLocks noGrp="1"/>
          </p:cNvSpPr>
          <p:nvPr>
            <p:ph type="body" sz="quarter" idx="11"/>
          </p:nvPr>
        </p:nvSpPr>
        <p:spPr>
          <a:xfrm>
            <a:off x="457200" y="1219200"/>
            <a:ext cx="8229600" cy="609600"/>
          </a:xfrm>
        </p:spPr>
        <p:txBody>
          <a:bodyPr/>
          <a:lstStyle/>
          <a:p>
            <a:r>
              <a:rPr lang="en-US" dirty="0" smtClean="0"/>
              <a:t>Changes to Form 471</a:t>
            </a:r>
            <a:endParaRPr lang="en-US" dirty="0">
              <a:solidFill>
                <a:srgbClr val="FF0000"/>
              </a:solidFill>
            </a:endParaRPr>
          </a:p>
        </p:txBody>
      </p:sp>
      <p:sp>
        <p:nvSpPr>
          <p:cNvPr id="4" name="Text Placeholder 3"/>
          <p:cNvSpPr>
            <a:spLocks noGrp="1"/>
          </p:cNvSpPr>
          <p:nvPr>
            <p:ph type="body" sz="quarter" idx="12"/>
          </p:nvPr>
        </p:nvSpPr>
        <p:spPr>
          <a:xfrm>
            <a:off x="2743200" y="381000"/>
            <a:ext cx="5943600" cy="533400"/>
          </a:xfrm>
        </p:spPr>
        <p:txBody>
          <a:bodyPr/>
          <a:lstStyle/>
          <a:p>
            <a:r>
              <a:rPr lang="en-US" dirty="0" smtClean="0"/>
              <a:t>Form 471</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7200" y="2057400"/>
            <a:ext cx="8229600" cy="4038600"/>
          </a:xfrm>
        </p:spPr>
        <p:txBody>
          <a:bodyPr/>
          <a:lstStyle/>
          <a:p>
            <a:r>
              <a:rPr lang="en-US" dirty="0" smtClean="0"/>
              <a:t>Block 2: Impact of Services Ordered</a:t>
            </a:r>
          </a:p>
          <a:p>
            <a:pPr lvl="1"/>
            <a:r>
              <a:rPr lang="en-US" dirty="0" smtClean="0"/>
              <a:t>BEFORE ORDER column removed</a:t>
            </a:r>
          </a:p>
          <a:p>
            <a:r>
              <a:rPr lang="en-US" dirty="0" smtClean="0"/>
              <a:t>“AFTER ORDER” columns to complete:</a:t>
            </a:r>
          </a:p>
          <a:p>
            <a:pPr lvl="1"/>
            <a:r>
              <a:rPr lang="en-US" dirty="0" smtClean="0"/>
              <a:t>Individual schools and school districts complete the “Schools” column</a:t>
            </a:r>
          </a:p>
          <a:p>
            <a:pPr lvl="1"/>
            <a:r>
              <a:rPr lang="en-US" dirty="0" smtClean="0"/>
              <a:t>Libraries and library consortia complete the “Libraries” column</a:t>
            </a:r>
          </a:p>
          <a:p>
            <a:pPr lvl="1"/>
            <a:r>
              <a:rPr lang="en-US" dirty="0" smtClean="0"/>
              <a:t>Consortia complete one or both as appropriate depending on the consortium members</a:t>
            </a:r>
          </a:p>
        </p:txBody>
      </p:sp>
      <p:sp>
        <p:nvSpPr>
          <p:cNvPr id="3" name="Text Placeholder 2"/>
          <p:cNvSpPr>
            <a:spLocks noGrp="1"/>
          </p:cNvSpPr>
          <p:nvPr>
            <p:ph type="body" sz="quarter" idx="11"/>
          </p:nvPr>
        </p:nvSpPr>
        <p:spPr>
          <a:xfrm>
            <a:off x="457200" y="1447800"/>
            <a:ext cx="8229600" cy="609600"/>
          </a:xfrm>
        </p:spPr>
        <p:txBody>
          <a:bodyPr/>
          <a:lstStyle/>
          <a:p>
            <a:r>
              <a:rPr lang="en-US" dirty="0" smtClean="0"/>
              <a:t>Changes to Form 471 </a:t>
            </a:r>
            <a:endParaRPr lang="en-US" dirty="0">
              <a:solidFill>
                <a:srgbClr val="FF0000"/>
              </a:solidFill>
            </a:endParaRPr>
          </a:p>
        </p:txBody>
      </p:sp>
      <p:sp>
        <p:nvSpPr>
          <p:cNvPr id="4" name="Text Placeholder 3"/>
          <p:cNvSpPr>
            <a:spLocks noGrp="1"/>
          </p:cNvSpPr>
          <p:nvPr>
            <p:ph type="body" sz="quarter" idx="12"/>
          </p:nvPr>
        </p:nvSpPr>
        <p:spPr>
          <a:xfrm>
            <a:off x="2743200" y="381000"/>
            <a:ext cx="5943600" cy="533400"/>
          </a:xfrm>
        </p:spPr>
        <p:txBody>
          <a:bodyPr/>
          <a:lstStyle/>
          <a:p>
            <a:r>
              <a:rPr lang="en-US" dirty="0" smtClean="0"/>
              <a:t>Form 471</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smtClean="0"/>
              <a:t>Number of students (schools) or patrons (libraries)</a:t>
            </a:r>
          </a:p>
          <a:p>
            <a:r>
              <a:rPr lang="en-US" dirty="0" smtClean="0"/>
              <a:t>Number of (class)rooms with telephone service</a:t>
            </a:r>
          </a:p>
          <a:p>
            <a:r>
              <a:rPr lang="en-US" dirty="0" smtClean="0"/>
              <a:t>Number of drops (direct Internet connections)</a:t>
            </a:r>
          </a:p>
          <a:p>
            <a:r>
              <a:rPr lang="en-US" dirty="0" smtClean="0"/>
              <a:t>Number of (class)rooms with Internet access</a:t>
            </a:r>
          </a:p>
          <a:p>
            <a:r>
              <a:rPr lang="en-US" dirty="0" smtClean="0"/>
              <a:t>Number of computers or other devices with Internet access</a:t>
            </a:r>
          </a:p>
          <a:p>
            <a:r>
              <a:rPr lang="en-US" dirty="0" smtClean="0"/>
              <a:t>Number of dial-up (&lt;56K) Internet connections</a:t>
            </a:r>
          </a:p>
          <a:p>
            <a:pPr>
              <a:buClr>
                <a:schemeClr val="tx1"/>
              </a:buClr>
            </a:pPr>
            <a:r>
              <a:rPr lang="en-US" dirty="0" smtClean="0">
                <a:solidFill>
                  <a:srgbClr val="FF0000"/>
                </a:solidFill>
              </a:rPr>
              <a:t>Direct broadband services </a:t>
            </a:r>
            <a:r>
              <a:rPr lang="en-US" dirty="0" smtClean="0"/>
              <a:t>(next slide)</a:t>
            </a:r>
          </a:p>
          <a:p>
            <a:pPr lvl="1"/>
            <a:endParaRPr lang="en-US" dirty="0" smtClean="0"/>
          </a:p>
          <a:p>
            <a:pPr lvl="1"/>
            <a:endParaRPr lang="en-US" dirty="0"/>
          </a:p>
        </p:txBody>
      </p:sp>
      <p:sp>
        <p:nvSpPr>
          <p:cNvPr id="3" name="Text Placeholder 2"/>
          <p:cNvSpPr>
            <a:spLocks noGrp="1"/>
          </p:cNvSpPr>
          <p:nvPr>
            <p:ph type="body" sz="quarter" idx="11"/>
          </p:nvPr>
        </p:nvSpPr>
        <p:spPr/>
        <p:txBody>
          <a:bodyPr/>
          <a:lstStyle/>
          <a:p>
            <a:r>
              <a:rPr lang="en-US" dirty="0" smtClean="0"/>
              <a:t>Block 2: Impact of Services Ordered – Items 7a through 7g</a:t>
            </a:r>
            <a:endParaRPr lang="en-US" dirty="0"/>
          </a:p>
        </p:txBody>
      </p:sp>
      <p:sp>
        <p:nvSpPr>
          <p:cNvPr id="4" name="Text Placeholder 3"/>
          <p:cNvSpPr>
            <a:spLocks noGrp="1"/>
          </p:cNvSpPr>
          <p:nvPr>
            <p:ph type="body" sz="quarter" idx="12"/>
          </p:nvPr>
        </p:nvSpPr>
        <p:spPr>
          <a:xfrm>
            <a:off x="2743200" y="381000"/>
            <a:ext cx="5943600" cy="533400"/>
          </a:xfrm>
        </p:spPr>
        <p:txBody>
          <a:bodyPr/>
          <a:lstStyle/>
          <a:p>
            <a:r>
              <a:rPr lang="en-US" dirty="0" smtClean="0"/>
              <a:t>Form 471</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04800" y="1981200"/>
            <a:ext cx="8610600" cy="4038600"/>
          </a:xfrm>
        </p:spPr>
        <p:txBody>
          <a:bodyPr/>
          <a:lstStyle/>
          <a:p>
            <a:r>
              <a:rPr lang="en-US" dirty="0" smtClean="0"/>
              <a:t>You are </a:t>
            </a:r>
            <a:r>
              <a:rPr lang="en-US" b="1" dirty="0" smtClean="0"/>
              <a:t>STRONGLY</a:t>
            </a:r>
            <a:r>
              <a:rPr lang="en-US" dirty="0" smtClean="0"/>
              <a:t> encouraged to:</a:t>
            </a:r>
            <a:endParaRPr lang="en-US" b="1" dirty="0" smtClean="0"/>
          </a:p>
          <a:p>
            <a:pPr lvl="1"/>
            <a:r>
              <a:rPr lang="en-US" dirty="0" smtClean="0"/>
              <a:t>File </a:t>
            </a:r>
            <a:r>
              <a:rPr lang="en-US" b="1" dirty="0" smtClean="0"/>
              <a:t>AND</a:t>
            </a:r>
            <a:r>
              <a:rPr lang="en-US" dirty="0" smtClean="0"/>
              <a:t> certify (online or on paper) the current Form 470 before the revised Form 470 becomes available</a:t>
            </a:r>
          </a:p>
          <a:p>
            <a:pPr lvl="1">
              <a:buNone/>
            </a:pPr>
            <a:r>
              <a:rPr lang="en-US" b="1" dirty="0" smtClean="0"/>
              <a:t>OR</a:t>
            </a:r>
          </a:p>
          <a:p>
            <a:pPr lvl="1"/>
            <a:r>
              <a:rPr lang="en-US" dirty="0" smtClean="0"/>
              <a:t>File </a:t>
            </a:r>
            <a:r>
              <a:rPr lang="en-US" b="1" dirty="0" smtClean="0"/>
              <a:t>AND </a:t>
            </a:r>
            <a:r>
              <a:rPr lang="en-US" dirty="0" smtClean="0"/>
              <a:t>certify (online or on paper) the revised Form 470 after it becomes available</a:t>
            </a:r>
          </a:p>
          <a:p>
            <a:endParaRPr lang="en-US" dirty="0" smtClean="0"/>
          </a:p>
        </p:txBody>
      </p:sp>
      <p:sp>
        <p:nvSpPr>
          <p:cNvPr id="3" name="Text Placeholder 2"/>
          <p:cNvSpPr>
            <a:spLocks noGrp="1"/>
          </p:cNvSpPr>
          <p:nvPr>
            <p:ph type="body" sz="quarter" idx="11"/>
          </p:nvPr>
        </p:nvSpPr>
        <p:spPr>
          <a:xfrm>
            <a:off x="457200" y="1371600"/>
            <a:ext cx="8229600" cy="609600"/>
          </a:xfrm>
        </p:spPr>
        <p:txBody>
          <a:bodyPr/>
          <a:lstStyle/>
          <a:p>
            <a:r>
              <a:rPr lang="en-US" dirty="0" smtClean="0"/>
              <a:t>“Current” and “revised” FY2011 Form 470</a:t>
            </a:r>
            <a:endParaRPr lang="en-US" dirty="0"/>
          </a:p>
        </p:txBody>
      </p:sp>
      <p:sp>
        <p:nvSpPr>
          <p:cNvPr id="4" name="Text Placeholder 3"/>
          <p:cNvSpPr>
            <a:spLocks noGrp="1"/>
          </p:cNvSpPr>
          <p:nvPr>
            <p:ph type="body" sz="quarter" idx="12"/>
          </p:nvPr>
        </p:nvSpPr>
        <p:spPr>
          <a:xfrm>
            <a:off x="2286000" y="381000"/>
            <a:ext cx="6400800" cy="533400"/>
          </a:xfrm>
        </p:spPr>
        <p:txBody>
          <a:bodyPr/>
          <a:lstStyle/>
          <a:p>
            <a:r>
              <a:rPr lang="en-US" dirty="0" smtClean="0"/>
              <a:t>Filing a Form 470</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a:buClr>
                <a:schemeClr val="tx1"/>
              </a:buClr>
            </a:pPr>
            <a:r>
              <a:rPr lang="en-US" dirty="0" smtClean="0">
                <a:solidFill>
                  <a:srgbClr val="FF0000"/>
                </a:solidFill>
              </a:rPr>
              <a:t>Direct broadband services: Number of buildings served at the following speeds:</a:t>
            </a:r>
            <a:endParaRPr lang="en-US" sz="1050" dirty="0" smtClean="0">
              <a:solidFill>
                <a:srgbClr val="FF0000"/>
              </a:solidFill>
            </a:endParaRPr>
          </a:p>
          <a:p>
            <a:pPr>
              <a:buClr>
                <a:schemeClr val="tx1"/>
              </a:buClr>
              <a:buNone/>
            </a:pPr>
            <a:endParaRPr lang="en-US" sz="1050" dirty="0" smtClean="0">
              <a:solidFill>
                <a:srgbClr val="FF0000"/>
              </a:solidFill>
            </a:endParaRPr>
          </a:p>
          <a:p>
            <a:pPr lvl="1">
              <a:buClr>
                <a:schemeClr val="tx1"/>
              </a:buClr>
              <a:buNone/>
            </a:pPr>
            <a:r>
              <a:rPr lang="en-US" sz="3000" dirty="0" smtClean="0"/>
              <a:t>__ </a:t>
            </a:r>
            <a:r>
              <a:rPr lang="en-US" sz="3000" dirty="0" smtClean="0">
                <a:solidFill>
                  <a:srgbClr val="FF0000"/>
                </a:solidFill>
              </a:rPr>
              <a:t> </a:t>
            </a:r>
            <a:r>
              <a:rPr lang="en-US" sz="3000" b="1" dirty="0" smtClean="0">
                <a:solidFill>
                  <a:srgbClr val="FF0000"/>
                </a:solidFill>
              </a:rPr>
              <a:t>&lt; 200 kbps</a:t>
            </a:r>
            <a:r>
              <a:rPr lang="en-US" sz="3000" dirty="0" smtClean="0">
                <a:solidFill>
                  <a:srgbClr val="FF0000"/>
                </a:solidFill>
              </a:rPr>
              <a:t>			</a:t>
            </a:r>
            <a:r>
              <a:rPr lang="en-US" sz="3000" dirty="0" smtClean="0"/>
              <a:t>__</a:t>
            </a:r>
            <a:r>
              <a:rPr lang="en-US" sz="3000" dirty="0" smtClean="0">
                <a:solidFill>
                  <a:srgbClr val="FF0000"/>
                </a:solidFill>
              </a:rPr>
              <a:t>  </a:t>
            </a:r>
            <a:r>
              <a:rPr lang="en-US" sz="3000" b="1" dirty="0" smtClean="0">
                <a:solidFill>
                  <a:srgbClr val="FF0000"/>
                </a:solidFill>
              </a:rPr>
              <a:t>10 – 25 mbps</a:t>
            </a:r>
          </a:p>
          <a:p>
            <a:pPr lvl="1">
              <a:buClr>
                <a:schemeClr val="tx1"/>
              </a:buClr>
              <a:buNone/>
            </a:pPr>
            <a:r>
              <a:rPr lang="en-US" sz="3000" dirty="0" smtClean="0"/>
              <a:t>__</a:t>
            </a:r>
            <a:r>
              <a:rPr lang="en-US" sz="3000" dirty="0" smtClean="0">
                <a:solidFill>
                  <a:srgbClr val="FF0000"/>
                </a:solidFill>
              </a:rPr>
              <a:t>  </a:t>
            </a:r>
            <a:r>
              <a:rPr lang="en-US" sz="3000" b="1" dirty="0" smtClean="0">
                <a:solidFill>
                  <a:srgbClr val="FF0000"/>
                </a:solidFill>
              </a:rPr>
              <a:t>200 kbps – 1.5 mbps</a:t>
            </a:r>
            <a:r>
              <a:rPr lang="en-US" sz="3000" dirty="0" smtClean="0">
                <a:solidFill>
                  <a:srgbClr val="FF0000"/>
                </a:solidFill>
              </a:rPr>
              <a:t>	</a:t>
            </a:r>
            <a:r>
              <a:rPr lang="en-US" sz="3000" dirty="0" smtClean="0"/>
              <a:t>__</a:t>
            </a:r>
            <a:r>
              <a:rPr lang="en-US" sz="3000" dirty="0" smtClean="0">
                <a:solidFill>
                  <a:srgbClr val="FF0000"/>
                </a:solidFill>
              </a:rPr>
              <a:t>  </a:t>
            </a:r>
            <a:r>
              <a:rPr lang="en-US" sz="3000" b="1" dirty="0" smtClean="0">
                <a:solidFill>
                  <a:srgbClr val="FF0000"/>
                </a:solidFill>
              </a:rPr>
              <a:t>25 – 50 mbps</a:t>
            </a:r>
          </a:p>
          <a:p>
            <a:pPr lvl="1">
              <a:buClr>
                <a:schemeClr val="tx1"/>
              </a:buClr>
              <a:buNone/>
            </a:pPr>
            <a:r>
              <a:rPr lang="en-US" sz="3000" dirty="0" smtClean="0"/>
              <a:t>__</a:t>
            </a:r>
            <a:r>
              <a:rPr lang="en-US" sz="3000" dirty="0" smtClean="0">
                <a:solidFill>
                  <a:srgbClr val="FF0000"/>
                </a:solidFill>
              </a:rPr>
              <a:t>  </a:t>
            </a:r>
            <a:r>
              <a:rPr lang="en-US" sz="3000" b="1" dirty="0" smtClean="0">
                <a:solidFill>
                  <a:srgbClr val="FF0000"/>
                </a:solidFill>
              </a:rPr>
              <a:t>1.5 – 3 mbps</a:t>
            </a:r>
            <a:r>
              <a:rPr lang="en-US" sz="3000" dirty="0" smtClean="0">
                <a:solidFill>
                  <a:srgbClr val="FF0000"/>
                </a:solidFill>
              </a:rPr>
              <a:t>		</a:t>
            </a:r>
            <a:r>
              <a:rPr lang="en-US" sz="3000" dirty="0" smtClean="0"/>
              <a:t>__</a:t>
            </a:r>
            <a:r>
              <a:rPr lang="en-US" sz="3000" dirty="0" smtClean="0">
                <a:solidFill>
                  <a:srgbClr val="FF0000"/>
                </a:solidFill>
              </a:rPr>
              <a:t>  </a:t>
            </a:r>
            <a:r>
              <a:rPr lang="en-US" sz="3000" b="1" dirty="0" smtClean="0">
                <a:solidFill>
                  <a:srgbClr val="FF0000"/>
                </a:solidFill>
              </a:rPr>
              <a:t>50 </a:t>
            </a:r>
            <a:r>
              <a:rPr lang="en-US" sz="3000" b="1" smtClean="0">
                <a:solidFill>
                  <a:srgbClr val="FF0000"/>
                </a:solidFill>
              </a:rPr>
              <a:t>– 100 </a:t>
            </a:r>
            <a:r>
              <a:rPr lang="en-US" sz="3000" b="1" dirty="0" smtClean="0">
                <a:solidFill>
                  <a:srgbClr val="FF0000"/>
                </a:solidFill>
              </a:rPr>
              <a:t>mbps</a:t>
            </a:r>
          </a:p>
          <a:p>
            <a:pPr lvl="1">
              <a:buClr>
                <a:schemeClr val="tx1"/>
              </a:buClr>
              <a:buNone/>
            </a:pPr>
            <a:r>
              <a:rPr lang="en-US" sz="3000" dirty="0" smtClean="0"/>
              <a:t>__ </a:t>
            </a:r>
            <a:r>
              <a:rPr lang="en-US" sz="3000" dirty="0" smtClean="0">
                <a:solidFill>
                  <a:srgbClr val="FF0000"/>
                </a:solidFill>
              </a:rPr>
              <a:t> </a:t>
            </a:r>
            <a:r>
              <a:rPr lang="en-US" sz="3000" b="1" dirty="0" smtClean="0">
                <a:solidFill>
                  <a:srgbClr val="FF0000"/>
                </a:solidFill>
              </a:rPr>
              <a:t>3 – 10 mbps</a:t>
            </a:r>
            <a:r>
              <a:rPr lang="en-US" sz="3000" dirty="0" smtClean="0">
                <a:solidFill>
                  <a:srgbClr val="FF0000"/>
                </a:solidFill>
              </a:rPr>
              <a:t>		</a:t>
            </a:r>
            <a:r>
              <a:rPr lang="en-US" sz="3000" dirty="0" smtClean="0"/>
              <a:t>__</a:t>
            </a:r>
            <a:r>
              <a:rPr lang="en-US" sz="3000" dirty="0" smtClean="0">
                <a:solidFill>
                  <a:srgbClr val="FF0000"/>
                </a:solidFill>
              </a:rPr>
              <a:t>  </a:t>
            </a:r>
            <a:r>
              <a:rPr lang="en-US" sz="3000" b="1" dirty="0" smtClean="0">
                <a:solidFill>
                  <a:srgbClr val="FF0000"/>
                </a:solidFill>
              </a:rPr>
              <a:t>&gt; 100 mbps</a:t>
            </a:r>
          </a:p>
        </p:txBody>
      </p:sp>
      <p:sp>
        <p:nvSpPr>
          <p:cNvPr id="3" name="Text Placeholder 2"/>
          <p:cNvSpPr>
            <a:spLocks noGrp="1"/>
          </p:cNvSpPr>
          <p:nvPr>
            <p:ph type="body" sz="quarter" idx="11"/>
          </p:nvPr>
        </p:nvSpPr>
        <p:spPr/>
        <p:txBody>
          <a:bodyPr/>
          <a:lstStyle/>
          <a:p>
            <a:r>
              <a:rPr lang="en-US" dirty="0" smtClean="0"/>
              <a:t>Block 2: Impact of Services Ordered – Item 7g</a:t>
            </a:r>
            <a:endParaRPr lang="en-US" dirty="0"/>
          </a:p>
        </p:txBody>
      </p:sp>
      <p:sp>
        <p:nvSpPr>
          <p:cNvPr id="4" name="Text Placeholder 3"/>
          <p:cNvSpPr>
            <a:spLocks noGrp="1"/>
          </p:cNvSpPr>
          <p:nvPr>
            <p:ph type="body" sz="quarter" idx="12"/>
          </p:nvPr>
        </p:nvSpPr>
        <p:spPr>
          <a:xfrm>
            <a:off x="2743200" y="381000"/>
            <a:ext cx="5943600" cy="533400"/>
          </a:xfrm>
        </p:spPr>
        <p:txBody>
          <a:bodyPr/>
          <a:lstStyle/>
          <a:p>
            <a:r>
              <a:rPr lang="en-US" dirty="0" smtClean="0"/>
              <a:t>Form 471</a:t>
            </a:r>
            <a:endParaRPr lang="en-US" dirty="0"/>
          </a:p>
        </p:txBody>
      </p:sp>
      <p:pic>
        <p:nvPicPr>
          <p:cNvPr id="5" name="Picture 4" descr="ISDN.JPG"/>
          <p:cNvPicPr>
            <a:picLocks noChangeAspect="1"/>
          </p:cNvPicPr>
          <p:nvPr/>
        </p:nvPicPr>
        <p:blipFill>
          <a:blip r:embed="rId2" cstate="print"/>
          <a:stretch>
            <a:fillRect/>
          </a:stretch>
        </p:blipFill>
        <p:spPr>
          <a:xfrm>
            <a:off x="3276600" y="3276600"/>
            <a:ext cx="990600" cy="510424"/>
          </a:xfrm>
          <a:prstGeom prst="rect">
            <a:avLst/>
          </a:prstGeom>
        </p:spPr>
      </p:pic>
      <p:pic>
        <p:nvPicPr>
          <p:cNvPr id="6" name="Picture 5" descr="T1.JPG"/>
          <p:cNvPicPr>
            <a:picLocks noChangeAspect="1"/>
          </p:cNvPicPr>
          <p:nvPr/>
        </p:nvPicPr>
        <p:blipFill>
          <a:blip r:embed="rId3" cstate="print"/>
          <a:stretch>
            <a:fillRect/>
          </a:stretch>
        </p:blipFill>
        <p:spPr>
          <a:xfrm>
            <a:off x="3600450" y="4419600"/>
            <a:ext cx="523875" cy="523875"/>
          </a:xfrm>
          <a:prstGeom prst="rect">
            <a:avLst/>
          </a:prstGeom>
        </p:spPr>
      </p:pic>
      <p:pic>
        <p:nvPicPr>
          <p:cNvPr id="7" name="Picture 6" descr="T3.JPG"/>
          <p:cNvPicPr>
            <a:picLocks noChangeAspect="1"/>
          </p:cNvPicPr>
          <p:nvPr/>
        </p:nvPicPr>
        <p:blipFill>
          <a:blip r:embed="rId4" cstate="print"/>
          <a:stretch>
            <a:fillRect/>
          </a:stretch>
        </p:blipFill>
        <p:spPr>
          <a:xfrm>
            <a:off x="7800975" y="3810000"/>
            <a:ext cx="609599" cy="562071"/>
          </a:xfrm>
          <a:prstGeom prst="rect">
            <a:avLst/>
          </a:prstGeom>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smtClean="0"/>
              <a:t>Block 3 is marked “reserved” to maintain the numbering of subsequent blocks</a:t>
            </a:r>
            <a:endParaRPr lang="en-US" dirty="0"/>
          </a:p>
        </p:txBody>
      </p:sp>
      <p:sp>
        <p:nvSpPr>
          <p:cNvPr id="3" name="Text Placeholder 2"/>
          <p:cNvSpPr>
            <a:spLocks noGrp="1"/>
          </p:cNvSpPr>
          <p:nvPr>
            <p:ph type="body" sz="quarter" idx="11"/>
          </p:nvPr>
        </p:nvSpPr>
        <p:spPr/>
        <p:txBody>
          <a:bodyPr/>
          <a:lstStyle/>
          <a:p>
            <a:r>
              <a:rPr lang="en-US" dirty="0" smtClean="0"/>
              <a:t>Block 3: [Reserved]</a:t>
            </a:r>
            <a:endParaRPr lang="en-US" dirty="0"/>
          </a:p>
        </p:txBody>
      </p:sp>
      <p:sp>
        <p:nvSpPr>
          <p:cNvPr id="4" name="Text Placeholder 3"/>
          <p:cNvSpPr>
            <a:spLocks noGrp="1"/>
          </p:cNvSpPr>
          <p:nvPr>
            <p:ph type="body" sz="quarter" idx="12"/>
          </p:nvPr>
        </p:nvSpPr>
        <p:spPr>
          <a:xfrm>
            <a:off x="2743200" y="381000"/>
            <a:ext cx="5943600" cy="533400"/>
          </a:xfrm>
        </p:spPr>
        <p:txBody>
          <a:bodyPr/>
          <a:lstStyle/>
          <a:p>
            <a:r>
              <a:rPr lang="en-US" dirty="0" smtClean="0"/>
              <a:t>Form 471</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7200" y="2057400"/>
            <a:ext cx="8229600" cy="4038600"/>
          </a:xfrm>
        </p:spPr>
        <p:txBody>
          <a:bodyPr/>
          <a:lstStyle/>
          <a:p>
            <a:r>
              <a:rPr lang="en-US" dirty="0" smtClean="0"/>
              <a:t>Basic structure of worksheet remains the same</a:t>
            </a:r>
          </a:p>
          <a:p>
            <a:r>
              <a:rPr lang="en-US" dirty="0" smtClean="0"/>
              <a:t>Schools </a:t>
            </a:r>
            <a:r>
              <a:rPr lang="en-US" dirty="0" smtClean="0">
                <a:solidFill>
                  <a:srgbClr val="FF0000"/>
                </a:solidFill>
              </a:rPr>
              <a:t>and libraries</a:t>
            </a:r>
            <a:r>
              <a:rPr lang="en-US" dirty="0" smtClean="0"/>
              <a:t> must provide urban/rural status, student counts, and </a:t>
            </a:r>
            <a:r>
              <a:rPr lang="en-US" dirty="0" smtClean="0">
                <a:solidFill>
                  <a:srgbClr val="FF0000"/>
                </a:solidFill>
              </a:rPr>
              <a:t>certain specific information</a:t>
            </a:r>
          </a:p>
          <a:p>
            <a:pPr lvl="1"/>
            <a:r>
              <a:rPr lang="en-US" dirty="0" smtClean="0"/>
              <a:t>Total number of students </a:t>
            </a:r>
          </a:p>
          <a:p>
            <a:pPr lvl="1"/>
            <a:r>
              <a:rPr lang="en-US" dirty="0" smtClean="0"/>
              <a:t>Number of students eligible for National School Lunch Program (NSLP)</a:t>
            </a:r>
          </a:p>
          <a:p>
            <a:pPr lvl="1">
              <a:buClr>
                <a:schemeClr val="tx1"/>
              </a:buClr>
            </a:pPr>
            <a:r>
              <a:rPr lang="en-US" dirty="0" smtClean="0">
                <a:solidFill>
                  <a:srgbClr val="FF0000"/>
                </a:solidFill>
              </a:rPr>
              <a:t>New construction</a:t>
            </a:r>
          </a:p>
          <a:p>
            <a:pPr lvl="1">
              <a:buClr>
                <a:schemeClr val="tx1"/>
              </a:buClr>
            </a:pPr>
            <a:r>
              <a:rPr lang="en-US" dirty="0" smtClean="0">
                <a:solidFill>
                  <a:srgbClr val="FF0000"/>
                </a:solidFill>
              </a:rPr>
              <a:t>Administrative entity or non-instructional facility (NIF)</a:t>
            </a:r>
          </a:p>
          <a:p>
            <a:pPr lvl="1"/>
            <a:r>
              <a:rPr lang="en-US" dirty="0" smtClean="0"/>
              <a:t>Alternative discount mechanism</a:t>
            </a:r>
            <a:endParaRPr lang="en-US" dirty="0"/>
          </a:p>
        </p:txBody>
      </p:sp>
      <p:sp>
        <p:nvSpPr>
          <p:cNvPr id="3" name="Text Placeholder 2"/>
          <p:cNvSpPr>
            <a:spLocks noGrp="1"/>
          </p:cNvSpPr>
          <p:nvPr>
            <p:ph type="body" sz="quarter" idx="11"/>
          </p:nvPr>
        </p:nvSpPr>
        <p:spPr>
          <a:xfrm>
            <a:off x="457200" y="1447800"/>
            <a:ext cx="8229600" cy="609600"/>
          </a:xfrm>
        </p:spPr>
        <p:txBody>
          <a:bodyPr/>
          <a:lstStyle/>
          <a:p>
            <a:r>
              <a:rPr lang="en-US" dirty="0" smtClean="0"/>
              <a:t>Block 4: Discount Calculation Worksheet</a:t>
            </a:r>
            <a:endParaRPr lang="en-US" dirty="0"/>
          </a:p>
        </p:txBody>
      </p:sp>
      <p:sp>
        <p:nvSpPr>
          <p:cNvPr id="4" name="Text Placeholder 3"/>
          <p:cNvSpPr>
            <a:spLocks noGrp="1"/>
          </p:cNvSpPr>
          <p:nvPr>
            <p:ph type="body" sz="quarter" idx="12"/>
          </p:nvPr>
        </p:nvSpPr>
        <p:spPr>
          <a:xfrm>
            <a:off x="2743200" y="381000"/>
            <a:ext cx="5943600" cy="533400"/>
          </a:xfrm>
        </p:spPr>
        <p:txBody>
          <a:bodyPr/>
          <a:lstStyle/>
          <a:p>
            <a:r>
              <a:rPr lang="en-US" dirty="0" smtClean="0"/>
              <a:t>Form 471</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7200" y="2057400"/>
            <a:ext cx="8229600" cy="4038600"/>
          </a:xfrm>
        </p:spPr>
        <p:txBody>
          <a:bodyPr/>
          <a:lstStyle/>
          <a:p>
            <a:r>
              <a:rPr lang="en-US" dirty="0" smtClean="0"/>
              <a:t>Schools must also include the following information if applicable (more than one may apply):</a:t>
            </a:r>
          </a:p>
          <a:p>
            <a:pPr lvl="1">
              <a:buClr>
                <a:schemeClr val="tx1"/>
              </a:buClr>
            </a:pPr>
            <a:r>
              <a:rPr lang="en-US" dirty="0" smtClean="0">
                <a:solidFill>
                  <a:srgbClr val="FF0000"/>
                </a:solidFill>
              </a:rPr>
              <a:t>Pre-kindergarten</a:t>
            </a:r>
          </a:p>
          <a:p>
            <a:pPr lvl="1">
              <a:buClr>
                <a:schemeClr val="tx1"/>
              </a:buClr>
            </a:pPr>
            <a:r>
              <a:rPr lang="en-US" dirty="0" smtClean="0">
                <a:solidFill>
                  <a:srgbClr val="FF0000"/>
                </a:solidFill>
              </a:rPr>
              <a:t>Head Start</a:t>
            </a:r>
          </a:p>
          <a:p>
            <a:pPr lvl="1">
              <a:buClr>
                <a:schemeClr val="tx1"/>
              </a:buClr>
            </a:pPr>
            <a:r>
              <a:rPr lang="en-US" dirty="0" smtClean="0">
                <a:solidFill>
                  <a:srgbClr val="FF0000"/>
                </a:solidFill>
              </a:rPr>
              <a:t>Adult Education</a:t>
            </a:r>
          </a:p>
          <a:p>
            <a:pPr lvl="1">
              <a:buClr>
                <a:schemeClr val="tx1"/>
              </a:buClr>
            </a:pPr>
            <a:r>
              <a:rPr lang="en-US" dirty="0" smtClean="0">
                <a:solidFill>
                  <a:srgbClr val="FF0000"/>
                </a:solidFill>
              </a:rPr>
              <a:t>Juvenile Justice</a:t>
            </a:r>
          </a:p>
          <a:p>
            <a:pPr lvl="1">
              <a:buClr>
                <a:schemeClr val="tx1"/>
              </a:buClr>
            </a:pPr>
            <a:r>
              <a:rPr lang="en-US" dirty="0" smtClean="0">
                <a:solidFill>
                  <a:srgbClr val="FF0000"/>
                </a:solidFill>
              </a:rPr>
              <a:t>Educational Service Agency (ESA)</a:t>
            </a:r>
          </a:p>
          <a:p>
            <a:pPr lvl="1">
              <a:buClr>
                <a:schemeClr val="tx1"/>
              </a:buClr>
            </a:pPr>
            <a:r>
              <a:rPr lang="en-US" dirty="0" smtClean="0">
                <a:solidFill>
                  <a:srgbClr val="FF0000"/>
                </a:solidFill>
              </a:rPr>
              <a:t>Dormitory</a:t>
            </a:r>
          </a:p>
        </p:txBody>
      </p:sp>
      <p:sp>
        <p:nvSpPr>
          <p:cNvPr id="3" name="Text Placeholder 2"/>
          <p:cNvSpPr>
            <a:spLocks noGrp="1"/>
          </p:cNvSpPr>
          <p:nvPr>
            <p:ph type="body" sz="quarter" idx="11"/>
          </p:nvPr>
        </p:nvSpPr>
        <p:spPr>
          <a:xfrm>
            <a:off x="457200" y="1447800"/>
            <a:ext cx="8229600" cy="609600"/>
          </a:xfrm>
        </p:spPr>
        <p:txBody>
          <a:bodyPr/>
          <a:lstStyle/>
          <a:p>
            <a:r>
              <a:rPr lang="en-US" dirty="0" smtClean="0"/>
              <a:t>Block 4: Discount Calculation Worksheet (continued)</a:t>
            </a:r>
            <a:endParaRPr lang="en-US" dirty="0"/>
          </a:p>
        </p:txBody>
      </p:sp>
      <p:sp>
        <p:nvSpPr>
          <p:cNvPr id="4" name="Text Placeholder 3"/>
          <p:cNvSpPr>
            <a:spLocks noGrp="1"/>
          </p:cNvSpPr>
          <p:nvPr>
            <p:ph type="body" sz="quarter" idx="12"/>
          </p:nvPr>
        </p:nvSpPr>
        <p:spPr>
          <a:xfrm>
            <a:off x="2743200" y="381000"/>
            <a:ext cx="5943600" cy="533400"/>
          </a:xfrm>
        </p:spPr>
        <p:txBody>
          <a:bodyPr/>
          <a:lstStyle/>
          <a:p>
            <a:r>
              <a:rPr lang="en-US" dirty="0" smtClean="0"/>
              <a:t>Form 471</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7200" y="1905000"/>
            <a:ext cx="8229600" cy="4038600"/>
          </a:xfrm>
        </p:spPr>
        <p:txBody>
          <a:bodyPr/>
          <a:lstStyle/>
          <a:p>
            <a:r>
              <a:rPr lang="en-US" dirty="0" smtClean="0"/>
              <a:t>School districts and library systems must create one worksheet listing all eligible entities in order to calculate the shared discount for the district or system</a:t>
            </a:r>
          </a:p>
          <a:p>
            <a:pPr lvl="1"/>
            <a:r>
              <a:rPr lang="en-US" dirty="0" smtClean="0"/>
              <a:t>This allows USAC to verify the calculation for</a:t>
            </a:r>
          </a:p>
          <a:p>
            <a:pPr lvl="2"/>
            <a:r>
              <a:rPr lang="en-US" dirty="0" smtClean="0"/>
              <a:t>New school or library construction when the student population is not known</a:t>
            </a:r>
          </a:p>
          <a:p>
            <a:pPr lvl="2"/>
            <a:r>
              <a:rPr lang="en-US" dirty="0" smtClean="0"/>
              <a:t>Eligible discount for non-instructional facilities (NIFs) such as administration buildings</a:t>
            </a:r>
          </a:p>
          <a:p>
            <a:pPr lvl="1"/>
            <a:r>
              <a:rPr lang="en-US" dirty="0" smtClean="0"/>
              <a:t>This worksheet will not affect Two-in-Five status unless it is cited in Item 22 of a funding request</a:t>
            </a:r>
          </a:p>
        </p:txBody>
      </p:sp>
      <p:sp>
        <p:nvSpPr>
          <p:cNvPr id="3" name="Text Placeholder 2"/>
          <p:cNvSpPr>
            <a:spLocks noGrp="1"/>
          </p:cNvSpPr>
          <p:nvPr>
            <p:ph type="body" sz="quarter" idx="11"/>
          </p:nvPr>
        </p:nvSpPr>
        <p:spPr>
          <a:xfrm>
            <a:off x="457200" y="1295400"/>
            <a:ext cx="8229600" cy="609600"/>
          </a:xfrm>
        </p:spPr>
        <p:txBody>
          <a:bodyPr/>
          <a:lstStyle/>
          <a:p>
            <a:r>
              <a:rPr lang="en-US" dirty="0" smtClean="0"/>
              <a:t>Block 4: Discount Calculation Worksheet (continued)</a:t>
            </a:r>
            <a:endParaRPr lang="en-US" dirty="0"/>
          </a:p>
        </p:txBody>
      </p:sp>
      <p:sp>
        <p:nvSpPr>
          <p:cNvPr id="4" name="Text Placeholder 3"/>
          <p:cNvSpPr>
            <a:spLocks noGrp="1"/>
          </p:cNvSpPr>
          <p:nvPr>
            <p:ph type="body" sz="quarter" idx="12"/>
          </p:nvPr>
        </p:nvSpPr>
        <p:spPr>
          <a:xfrm>
            <a:off x="2743200" y="381000"/>
            <a:ext cx="5943600" cy="533400"/>
          </a:xfrm>
        </p:spPr>
        <p:txBody>
          <a:bodyPr/>
          <a:lstStyle/>
          <a:p>
            <a:r>
              <a:rPr lang="en-US" dirty="0" smtClean="0"/>
              <a:t>Form 471</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7200" y="2057400"/>
            <a:ext cx="8229600" cy="4038600"/>
          </a:xfrm>
        </p:spPr>
        <p:txBody>
          <a:bodyPr/>
          <a:lstStyle/>
          <a:p>
            <a:pPr algn="ctr">
              <a:buNone/>
            </a:pPr>
            <a:r>
              <a:rPr lang="en-US" sz="11500" dirty="0" smtClean="0"/>
              <a:t>No changes</a:t>
            </a:r>
          </a:p>
        </p:txBody>
      </p:sp>
      <p:sp>
        <p:nvSpPr>
          <p:cNvPr id="3" name="Text Placeholder 2"/>
          <p:cNvSpPr>
            <a:spLocks noGrp="1"/>
          </p:cNvSpPr>
          <p:nvPr>
            <p:ph type="body" sz="quarter" idx="11"/>
          </p:nvPr>
        </p:nvSpPr>
        <p:spPr>
          <a:xfrm>
            <a:off x="457200" y="1447800"/>
            <a:ext cx="8229600" cy="609600"/>
          </a:xfrm>
        </p:spPr>
        <p:txBody>
          <a:bodyPr/>
          <a:lstStyle/>
          <a:p>
            <a:r>
              <a:rPr lang="en-US" dirty="0" smtClean="0"/>
              <a:t>Block 5: Discount Funding Request(s)</a:t>
            </a:r>
            <a:endParaRPr lang="en-US" dirty="0"/>
          </a:p>
        </p:txBody>
      </p:sp>
      <p:sp>
        <p:nvSpPr>
          <p:cNvPr id="4" name="Text Placeholder 3"/>
          <p:cNvSpPr>
            <a:spLocks noGrp="1"/>
          </p:cNvSpPr>
          <p:nvPr>
            <p:ph type="body" sz="quarter" idx="12"/>
          </p:nvPr>
        </p:nvSpPr>
        <p:spPr>
          <a:xfrm>
            <a:off x="2743200" y="381000"/>
            <a:ext cx="5943600" cy="533400"/>
          </a:xfrm>
        </p:spPr>
        <p:txBody>
          <a:bodyPr/>
          <a:lstStyle/>
          <a:p>
            <a:r>
              <a:rPr lang="en-US" dirty="0" smtClean="0"/>
              <a:t>Form 471</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7200" y="2209800"/>
            <a:ext cx="8382000" cy="4038600"/>
          </a:xfrm>
        </p:spPr>
        <p:txBody>
          <a:bodyPr/>
          <a:lstStyle/>
          <a:p>
            <a:r>
              <a:rPr lang="en-US" dirty="0" smtClean="0"/>
              <a:t>Item 26 – Technology plan certification (slide 19) </a:t>
            </a:r>
          </a:p>
          <a:p>
            <a:r>
              <a:rPr lang="en-US" dirty="0" smtClean="0"/>
              <a:t>Item 27 – I certify that </a:t>
            </a:r>
            <a:r>
              <a:rPr lang="en-US" dirty="0" smtClean="0">
                <a:solidFill>
                  <a:srgbClr val="FF0000"/>
                </a:solidFill>
              </a:rPr>
              <a:t>(if applicable)</a:t>
            </a:r>
            <a:r>
              <a:rPr lang="en-US" dirty="0" smtClean="0"/>
              <a:t> I posted my Form </a:t>
            </a:r>
            <a:br>
              <a:rPr lang="en-US" dirty="0" smtClean="0"/>
            </a:br>
            <a:r>
              <a:rPr lang="en-US" dirty="0" smtClean="0"/>
              <a:t>470 and (if applicable) made any related RFP available for at least 28 days…</a:t>
            </a:r>
          </a:p>
          <a:p>
            <a:r>
              <a:rPr lang="en-US" dirty="0" smtClean="0"/>
              <a:t>Item 29 – Educational purposes certification</a:t>
            </a:r>
            <a:r>
              <a:rPr lang="en-US" dirty="0" smtClean="0">
                <a:solidFill>
                  <a:srgbClr val="00B050"/>
                </a:solidFill>
              </a:rPr>
              <a:t> </a:t>
            </a:r>
            <a:r>
              <a:rPr lang="en-US" dirty="0" smtClean="0"/>
              <a:t>(slide 20) </a:t>
            </a:r>
          </a:p>
          <a:p>
            <a:pPr>
              <a:buNone/>
            </a:pPr>
            <a:r>
              <a:rPr lang="en-US" b="1" dirty="0" smtClean="0">
                <a:solidFill>
                  <a:srgbClr val="0070C0"/>
                </a:solidFill>
              </a:rPr>
              <a:t>Signature page</a:t>
            </a:r>
          </a:p>
          <a:p>
            <a:r>
              <a:rPr lang="en-US" dirty="0" smtClean="0">
                <a:solidFill>
                  <a:srgbClr val="FF0000"/>
                </a:solidFill>
              </a:rPr>
              <a:t>Checkbox for consultant as authorized person</a:t>
            </a:r>
            <a:r>
              <a:rPr lang="en-US" dirty="0" smtClean="0">
                <a:solidFill>
                  <a:srgbClr val="00B050"/>
                </a:solidFill>
              </a:rPr>
              <a:t> </a:t>
            </a:r>
            <a:r>
              <a:rPr lang="en-US" dirty="0" smtClean="0"/>
              <a:t>(slide 17) </a:t>
            </a:r>
          </a:p>
        </p:txBody>
      </p:sp>
      <p:sp>
        <p:nvSpPr>
          <p:cNvPr id="3" name="Text Placeholder 2"/>
          <p:cNvSpPr>
            <a:spLocks noGrp="1"/>
          </p:cNvSpPr>
          <p:nvPr>
            <p:ph type="body" sz="quarter" idx="11"/>
          </p:nvPr>
        </p:nvSpPr>
        <p:spPr/>
        <p:txBody>
          <a:bodyPr/>
          <a:lstStyle/>
          <a:p>
            <a:r>
              <a:rPr lang="en-US" dirty="0" smtClean="0"/>
              <a:t>Block 6: Certifications and Signature</a:t>
            </a:r>
          </a:p>
          <a:p>
            <a:endParaRPr lang="en-US" dirty="0">
              <a:solidFill>
                <a:srgbClr val="FF0000"/>
              </a:solidFill>
            </a:endParaRPr>
          </a:p>
        </p:txBody>
      </p:sp>
      <p:sp>
        <p:nvSpPr>
          <p:cNvPr id="4" name="Text Placeholder 3"/>
          <p:cNvSpPr>
            <a:spLocks noGrp="1"/>
          </p:cNvSpPr>
          <p:nvPr>
            <p:ph type="body" sz="quarter" idx="12"/>
          </p:nvPr>
        </p:nvSpPr>
        <p:spPr>
          <a:xfrm>
            <a:off x="2743200" y="381000"/>
            <a:ext cx="5943600" cy="533400"/>
          </a:xfrm>
        </p:spPr>
        <p:txBody>
          <a:bodyPr/>
          <a:lstStyle/>
          <a:p>
            <a:r>
              <a:rPr lang="en-US" dirty="0" smtClean="0"/>
              <a:t>Form 471 – Certifications</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p:txBody>
          <a:bodyPr/>
          <a:lstStyle/>
          <a:p>
            <a:r>
              <a:rPr lang="en-US" dirty="0" smtClean="0"/>
              <a:t>Questions?</a:t>
            </a:r>
            <a:endParaRPr lang="en-US" dirty="0"/>
          </a:p>
        </p:txBody>
      </p:sp>
      <p:sp>
        <p:nvSpPr>
          <p:cNvPr id="4" name="Text Placeholder 3"/>
          <p:cNvSpPr>
            <a:spLocks noGrp="1"/>
          </p:cNvSpPr>
          <p:nvPr>
            <p:ph type="body" sz="quarter" idx="10"/>
          </p:nvPr>
        </p:nvSpPr>
        <p:spPr>
          <a:xfrm>
            <a:off x="914400" y="2667000"/>
            <a:ext cx="7772400" cy="838200"/>
          </a:xfrm>
        </p:spPr>
        <p:txBody>
          <a:bodyPr/>
          <a:lstStyle/>
          <a:p>
            <a:r>
              <a:rPr lang="en-US" dirty="0" smtClean="0"/>
              <a:t>Revised Forms 470 and 471</a:t>
            </a:r>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152400" y="2209800"/>
            <a:ext cx="8763000" cy="4038600"/>
          </a:xfrm>
        </p:spPr>
        <p:txBody>
          <a:bodyPr/>
          <a:lstStyle/>
          <a:p>
            <a:r>
              <a:rPr lang="en-US" dirty="0" smtClean="0"/>
              <a:t>If you file the current Form 470 online, you must certify it online or on paper before the revised Form 470 is posted</a:t>
            </a:r>
          </a:p>
          <a:p>
            <a:pPr lvl="1"/>
            <a:r>
              <a:rPr lang="en-US" dirty="0" smtClean="0"/>
              <a:t>Client Service Bureau (CSB) will ask you for corrections if your certification does not match your online filing (i.e., if you don’t print your certification using Certify Complete)</a:t>
            </a:r>
          </a:p>
          <a:p>
            <a:r>
              <a:rPr lang="en-US" dirty="0" smtClean="0"/>
              <a:t>If you file the current Form 470 on paper, you </a:t>
            </a:r>
            <a:r>
              <a:rPr lang="en-US" b="1" dirty="0" smtClean="0"/>
              <a:t>must </a:t>
            </a:r>
            <a:r>
              <a:rPr lang="en-US" dirty="0" smtClean="0"/>
              <a:t>postmark it before the revised Form 470 goes live on the USAC website</a:t>
            </a:r>
          </a:p>
          <a:p>
            <a:pPr lvl="1"/>
            <a:r>
              <a:rPr lang="en-US" dirty="0" smtClean="0"/>
              <a:t>Otherwise, CSB will preserve your postmark date but you will be required to re-submit on the revised Form 470</a:t>
            </a:r>
          </a:p>
        </p:txBody>
      </p:sp>
      <p:sp>
        <p:nvSpPr>
          <p:cNvPr id="3" name="Text Placeholder 2"/>
          <p:cNvSpPr>
            <a:spLocks noGrp="1"/>
          </p:cNvSpPr>
          <p:nvPr>
            <p:ph type="body" sz="quarter" idx="11"/>
          </p:nvPr>
        </p:nvSpPr>
        <p:spPr/>
        <p:txBody>
          <a:bodyPr/>
          <a:lstStyle/>
          <a:p>
            <a:r>
              <a:rPr lang="en-US" dirty="0" smtClean="0"/>
              <a:t>“Current” and “revised” FY2011 Form 470</a:t>
            </a:r>
            <a:endParaRPr lang="en-US" dirty="0"/>
          </a:p>
        </p:txBody>
      </p:sp>
      <p:sp>
        <p:nvSpPr>
          <p:cNvPr id="4" name="Text Placeholder 3"/>
          <p:cNvSpPr>
            <a:spLocks noGrp="1"/>
          </p:cNvSpPr>
          <p:nvPr>
            <p:ph type="body" sz="quarter" idx="12"/>
          </p:nvPr>
        </p:nvSpPr>
        <p:spPr>
          <a:xfrm>
            <a:off x="3581400" y="381000"/>
            <a:ext cx="5105400" cy="533400"/>
          </a:xfrm>
        </p:spPr>
        <p:txBody>
          <a:bodyPr/>
          <a:lstStyle/>
          <a:p>
            <a:r>
              <a:rPr lang="en-US" dirty="0" smtClean="0"/>
              <a:t>Filing a Form 470</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2"/>
          </p:nvPr>
        </p:nvSpPr>
        <p:spPr>
          <a:xfrm>
            <a:off x="2514600" y="381000"/>
            <a:ext cx="6172200" cy="533400"/>
          </a:xfrm>
        </p:spPr>
        <p:txBody>
          <a:bodyPr/>
          <a:lstStyle/>
          <a:p>
            <a:r>
              <a:rPr lang="en-US" dirty="0" smtClean="0"/>
              <a:t>Form 471 Submissions – FY2009</a:t>
            </a:r>
            <a:endParaRPr lang="en-US" dirty="0"/>
          </a:p>
        </p:txBody>
      </p:sp>
      <p:graphicFrame>
        <p:nvGraphicFramePr>
          <p:cNvPr id="4" name="Content Placeholder 5"/>
          <p:cNvGraphicFramePr>
            <a:graphicFrameLocks noGrp="1"/>
          </p:cNvGraphicFramePr>
          <p:nvPr>
            <p:ph idx="4294967295"/>
          </p:nvPr>
        </p:nvGraphicFramePr>
        <p:xfrm>
          <a:off x="3810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2"/>
          </p:nvPr>
        </p:nvSpPr>
        <p:spPr>
          <a:xfrm>
            <a:off x="2895600" y="381000"/>
            <a:ext cx="5791200" cy="533400"/>
          </a:xfrm>
        </p:spPr>
        <p:txBody>
          <a:bodyPr/>
          <a:lstStyle/>
          <a:p>
            <a:r>
              <a:rPr lang="en-US" dirty="0" smtClean="0"/>
              <a:t>Form 471 Submissions – FY2010</a:t>
            </a:r>
            <a:endParaRPr lang="en-US" dirty="0"/>
          </a:p>
        </p:txBody>
      </p:sp>
      <p:graphicFrame>
        <p:nvGraphicFramePr>
          <p:cNvPr id="4" name="Chart 3"/>
          <p:cNvGraphicFramePr/>
          <p:nvPr/>
        </p:nvGraphicFramePr>
        <p:xfrm>
          <a:off x="381000" y="1219200"/>
          <a:ext cx="8458200" cy="4953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smtClean="0"/>
              <a:t>Grey boxes (one character per box) removed</a:t>
            </a:r>
          </a:p>
          <a:p>
            <a:r>
              <a:rPr lang="en-US" dirty="0" smtClean="0"/>
              <a:t>Extra lines separating most fields removed</a:t>
            </a:r>
          </a:p>
          <a:p>
            <a:r>
              <a:rPr lang="en-US" dirty="0" smtClean="0"/>
              <a:t>Larger font where possible</a:t>
            </a:r>
          </a:p>
          <a:p>
            <a:r>
              <a:rPr lang="en-US" dirty="0" smtClean="0"/>
              <a:t>Checkboxes outlined</a:t>
            </a:r>
          </a:p>
          <a:p>
            <a:pPr>
              <a:buClr>
                <a:schemeClr val="tx1"/>
              </a:buClr>
            </a:pPr>
            <a:r>
              <a:rPr lang="en-US" dirty="0" smtClean="0"/>
              <a:t>More easily read</a:t>
            </a:r>
            <a:endParaRPr lang="en-US" dirty="0">
              <a:solidFill>
                <a:srgbClr val="FF0000"/>
              </a:solidFill>
            </a:endParaRPr>
          </a:p>
        </p:txBody>
      </p:sp>
      <p:sp>
        <p:nvSpPr>
          <p:cNvPr id="3" name="Text Placeholder 2"/>
          <p:cNvSpPr>
            <a:spLocks noGrp="1"/>
          </p:cNvSpPr>
          <p:nvPr>
            <p:ph type="body" sz="quarter" idx="11"/>
          </p:nvPr>
        </p:nvSpPr>
        <p:spPr>
          <a:xfrm>
            <a:off x="457200" y="1600200"/>
            <a:ext cx="8305800" cy="609600"/>
          </a:xfrm>
        </p:spPr>
        <p:txBody>
          <a:bodyPr/>
          <a:lstStyle/>
          <a:p>
            <a:r>
              <a:rPr lang="en-US" dirty="0" smtClean="0"/>
              <a:t>Formatting changes to paper forms</a:t>
            </a:r>
            <a:endParaRPr lang="en-US" dirty="0">
              <a:solidFill>
                <a:srgbClr val="FF0000"/>
              </a:solidFill>
            </a:endParaRPr>
          </a:p>
        </p:txBody>
      </p:sp>
      <p:sp>
        <p:nvSpPr>
          <p:cNvPr id="4" name="Text Placeholder 3"/>
          <p:cNvSpPr>
            <a:spLocks noGrp="1"/>
          </p:cNvSpPr>
          <p:nvPr>
            <p:ph type="body" sz="quarter" idx="12"/>
          </p:nvPr>
        </p:nvSpPr>
        <p:spPr>
          <a:xfrm>
            <a:off x="2743200" y="381000"/>
            <a:ext cx="5943600" cy="533400"/>
          </a:xfrm>
        </p:spPr>
        <p:txBody>
          <a:bodyPr/>
          <a:lstStyle/>
          <a:p>
            <a:r>
              <a:rPr lang="en-US" dirty="0" smtClean="0"/>
              <a:t>General Format Changes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04800" y="2057400"/>
            <a:ext cx="8610600" cy="4267200"/>
          </a:xfrm>
        </p:spPr>
        <p:txBody>
          <a:bodyPr/>
          <a:lstStyle/>
          <a:p>
            <a:r>
              <a:rPr lang="en-US" dirty="0" smtClean="0"/>
              <a:t>Apply Online page</a:t>
            </a:r>
          </a:p>
          <a:p>
            <a:r>
              <a:rPr lang="en-US" dirty="0" smtClean="0"/>
              <a:t>Form filing options</a:t>
            </a:r>
          </a:p>
          <a:p>
            <a:pPr lvl="1"/>
            <a:r>
              <a:rPr lang="en-US" dirty="0" smtClean="0"/>
              <a:t>Interview or expert</a:t>
            </a:r>
          </a:p>
          <a:p>
            <a:pPr lvl="1"/>
            <a:r>
              <a:rPr lang="en-US" dirty="0" smtClean="0"/>
              <a:t>Continue incomplete</a:t>
            </a:r>
          </a:p>
          <a:p>
            <a:pPr lvl="1"/>
            <a:r>
              <a:rPr lang="en-US" dirty="0" smtClean="0"/>
              <a:t>Item 21 (Form 471)</a:t>
            </a:r>
          </a:p>
          <a:p>
            <a:r>
              <a:rPr lang="en-US" dirty="0" smtClean="0"/>
              <a:t>Certification options</a:t>
            </a:r>
          </a:p>
          <a:p>
            <a:pPr lvl="1"/>
            <a:r>
              <a:rPr lang="en-US" dirty="0" smtClean="0"/>
              <a:t>Certify online or on paper</a:t>
            </a:r>
          </a:p>
          <a:p>
            <a:pPr lvl="1">
              <a:buNone/>
            </a:pPr>
            <a:endParaRPr lang="en-US" sz="1400" dirty="0" smtClean="0"/>
          </a:p>
          <a:p>
            <a:pPr>
              <a:buNone/>
            </a:pPr>
            <a:r>
              <a:rPr lang="en-US" b="1" dirty="0" smtClean="0"/>
              <a:t>NOTE:</a:t>
            </a:r>
            <a:r>
              <a:rPr lang="en-US" dirty="0" smtClean="0"/>
              <a:t> Training site will be updated </a:t>
            </a:r>
            <a:r>
              <a:rPr lang="en-US" b="1" dirty="0" smtClean="0"/>
              <a:t>after</a:t>
            </a:r>
            <a:r>
              <a:rPr lang="en-US" dirty="0" smtClean="0"/>
              <a:t> Apply Online page</a:t>
            </a:r>
          </a:p>
        </p:txBody>
      </p:sp>
      <p:sp>
        <p:nvSpPr>
          <p:cNvPr id="3" name="Text Placeholder 2"/>
          <p:cNvSpPr>
            <a:spLocks noGrp="1"/>
          </p:cNvSpPr>
          <p:nvPr>
            <p:ph type="body" sz="quarter" idx="11"/>
          </p:nvPr>
        </p:nvSpPr>
        <p:spPr>
          <a:xfrm>
            <a:off x="457200" y="1447800"/>
            <a:ext cx="8229600" cy="609600"/>
          </a:xfrm>
        </p:spPr>
        <p:txBody>
          <a:bodyPr/>
          <a:lstStyle/>
          <a:p>
            <a:r>
              <a:rPr lang="en-US" dirty="0" smtClean="0"/>
              <a:t>Online formats remain the same</a:t>
            </a:r>
            <a:endParaRPr lang="en-US" dirty="0"/>
          </a:p>
        </p:txBody>
      </p:sp>
      <p:sp>
        <p:nvSpPr>
          <p:cNvPr id="4" name="Text Placeholder 3"/>
          <p:cNvSpPr>
            <a:spLocks noGrp="1"/>
          </p:cNvSpPr>
          <p:nvPr>
            <p:ph type="body" sz="quarter" idx="12"/>
          </p:nvPr>
        </p:nvSpPr>
        <p:spPr>
          <a:xfrm>
            <a:off x="4114800" y="381000"/>
            <a:ext cx="4572000" cy="533400"/>
          </a:xfrm>
        </p:spPr>
        <p:txBody>
          <a:bodyPr/>
          <a:lstStyle/>
          <a:p>
            <a:r>
              <a:rPr lang="en-US" dirty="0" smtClean="0"/>
              <a:t>General Format Changes</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USAC Palette">
      <a:dk1>
        <a:sysClr val="windowText" lastClr="000000"/>
      </a:dk1>
      <a:lt1>
        <a:sysClr val="window" lastClr="FFFFFF"/>
      </a:lt1>
      <a:dk2>
        <a:srgbClr val="7F7F7F"/>
      </a:dk2>
      <a:lt2>
        <a:srgbClr val="EEECE1"/>
      </a:lt2>
      <a:accent1>
        <a:srgbClr val="62CAE3"/>
      </a:accent1>
      <a:accent2>
        <a:srgbClr val="FFC425"/>
      </a:accent2>
      <a:accent3>
        <a:srgbClr val="8DC63F"/>
      </a:accent3>
      <a:accent4>
        <a:srgbClr val="F28234"/>
      </a:accent4>
      <a:accent5>
        <a:srgbClr val="6A737B"/>
      </a:accent5>
      <a:accent6>
        <a:srgbClr val="C1CD23"/>
      </a:accent6>
      <a:hlink>
        <a:srgbClr val="026CB6"/>
      </a:hlink>
      <a:folHlink>
        <a:srgbClr val="026CB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F8332F011F5614BA64AA07836619C0D" ma:contentTypeVersion="0" ma:contentTypeDescription="Create a new document." ma:contentTypeScope="" ma:versionID="48bf20c475275c63ae0b39e46fca8e9f">
  <xsd:schema xmlns:xsd="http://www.w3.org/2001/XMLSchema" xmlns:p="http://schemas.microsoft.com/office/2006/metadata/properties" xmlns:ns2="6dd97b33-aba7-4b7a-8530-76b27dec7283" targetNamespace="http://schemas.microsoft.com/office/2006/metadata/properties" ma:root="true" ma:fieldsID="d1a1a27882da1dbf0ad91d88695f6638" ns2:_="">
    <xsd:import namespace="6dd97b33-aba7-4b7a-8530-76b27dec7283"/>
    <xsd:element name="properties">
      <xsd:complexType>
        <xsd:sequence>
          <xsd:element name="documentManagement">
            <xsd:complexType>
              <xsd:all>
                <xsd:element ref="ns2:Sticky" minOccurs="0"/>
              </xsd:all>
            </xsd:complexType>
          </xsd:element>
        </xsd:sequence>
      </xsd:complexType>
    </xsd:element>
  </xsd:schema>
  <xsd:schema xmlns:xsd="http://www.w3.org/2001/XMLSchema" xmlns:dms="http://schemas.microsoft.com/office/2006/documentManagement/types" targetNamespace="6dd97b33-aba7-4b7a-8530-76b27dec7283" elementFormDefault="qualified">
    <xsd:import namespace="http://schemas.microsoft.com/office/2006/documentManagement/types"/>
    <xsd:element name="Sticky" ma:index="8" nillable="true" ma:displayName="Sticky" ma:default="0" ma:description="Marks an item for special treatment, e.g. posting on the team's home page, or staying at the top of a list." ma:internalName="Sticky">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Sticky xmlns="6dd97b33-aba7-4b7a-8530-76b27dec7283" xsi:nil="true"/>
  </documentManagement>
</p:properties>
</file>

<file path=customXml/itemProps1.xml><?xml version="1.0" encoding="utf-8"?>
<ds:datastoreItem xmlns:ds="http://schemas.openxmlformats.org/officeDocument/2006/customXml" ds:itemID="{13A111CF-3BAA-4323-88FE-7BF7623AD7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d97b33-aba7-4b7a-8530-76b27dec728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8BD00F40-56FD-4E75-AA00-B5B9C1B3CFA8}">
  <ds:schemaRefs>
    <ds:schemaRef ds:uri="http://schemas.microsoft.com/sharepoint/v3/contenttype/forms"/>
  </ds:schemaRefs>
</ds:datastoreItem>
</file>

<file path=customXml/itemProps3.xml><?xml version="1.0" encoding="utf-8"?>
<ds:datastoreItem xmlns:ds="http://schemas.openxmlformats.org/officeDocument/2006/customXml" ds:itemID="{294A6031-AB2A-4A86-B0BA-DA4E7BC0600E}">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6dd97b33-aba7-4b7a-8530-76b27dec7283"/>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10850</TotalTime>
  <Words>1879</Words>
  <Application>Microsoft Office PowerPoint</Application>
  <PresentationFormat>On-screen Show (4:3)</PresentationFormat>
  <Paragraphs>265</Paragraphs>
  <Slides>47</Slides>
  <Notes>13</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vector>
  </TitlesOfParts>
  <Company>USAC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ajohnson</dc:creator>
  <cp:lastModifiedBy>kgoffredi</cp:lastModifiedBy>
  <cp:revision>933</cp:revision>
  <dcterms:created xsi:type="dcterms:W3CDTF">2010-07-28T13:31:07Z</dcterms:created>
  <dcterms:modified xsi:type="dcterms:W3CDTF">2010-11-09T18:45:28Z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0x010100CF8332F011F5614BA64AA07836619C0D</vt:lpwstr>
  </property>
  <property fmtid="{D5CDD505-2E9C-101B-9397-08002B2CF9AE}" pid="3" name="Share">
    <vt:lpwstr>false</vt:lpwstr>
  </property>
  <property fmtid="{D5CDD505-2E9C-101B-9397-08002B2CF9AE}" pid="4" name="Dept_Hidden">
    <vt:lpwstr>External Relations</vt:lpwstr>
  </property>
</Properties>
</file>