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70" r:id="rId2"/>
    <p:sldId id="278" r:id="rId3"/>
    <p:sldId id="280" r:id="rId4"/>
    <p:sldId id="271" r:id="rId5"/>
    <p:sldId id="281" r:id="rId6"/>
    <p:sldId id="299" r:id="rId7"/>
    <p:sldId id="300" r:id="rId8"/>
    <p:sldId id="307" r:id="rId9"/>
    <p:sldId id="308" r:id="rId10"/>
    <p:sldId id="283" r:id="rId11"/>
    <p:sldId id="301" r:id="rId12"/>
    <p:sldId id="284" r:id="rId13"/>
    <p:sldId id="285" r:id="rId14"/>
    <p:sldId id="286" r:id="rId15"/>
    <p:sldId id="302" r:id="rId16"/>
    <p:sldId id="303" r:id="rId17"/>
    <p:sldId id="304" r:id="rId18"/>
    <p:sldId id="306" r:id="rId19"/>
    <p:sldId id="279" r:id="rId20"/>
    <p:sldId id="287" r:id="rId21"/>
    <p:sldId id="309" r:id="rId22"/>
    <p:sldId id="310" r:id="rId23"/>
    <p:sldId id="311" r:id="rId24"/>
    <p:sldId id="288" r:id="rId25"/>
    <p:sldId id="290" r:id="rId26"/>
    <p:sldId id="315" r:id="rId27"/>
    <p:sldId id="291" r:id="rId28"/>
    <p:sldId id="312" r:id="rId29"/>
    <p:sldId id="313" r:id="rId30"/>
    <p:sldId id="314" r:id="rId31"/>
    <p:sldId id="316" r:id="rId32"/>
    <p:sldId id="317" r:id="rId33"/>
    <p:sldId id="319" r:id="rId34"/>
    <p:sldId id="321" r:id="rId35"/>
    <p:sldId id="327" r:id="rId36"/>
    <p:sldId id="328" r:id="rId37"/>
    <p:sldId id="320" r:id="rId38"/>
    <p:sldId id="322" r:id="rId39"/>
    <p:sldId id="289" r:id="rId40"/>
    <p:sldId id="292" r:id="rId41"/>
    <p:sldId id="323" r:id="rId42"/>
    <p:sldId id="324" r:id="rId43"/>
    <p:sldId id="325" r:id="rId44"/>
    <p:sldId id="326" r:id="rId45"/>
    <p:sldId id="293" r:id="rId46"/>
    <p:sldId id="274" r:id="rId47"/>
    <p:sldId id="265" r:id="rId48"/>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EB83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30" autoAdjust="0"/>
    <p:restoredTop sz="94994" autoAdjust="0"/>
  </p:normalViewPr>
  <p:slideViewPr>
    <p:cSldViewPr>
      <p:cViewPr>
        <p:scale>
          <a:sx n="100" d="100"/>
          <a:sy n="100" d="100"/>
        </p:scale>
        <p:origin x="-72" y="-72"/>
      </p:cViewPr>
      <p:guideLst>
        <p:guide orient="horz" pos="2160"/>
        <p:guide pos="2880"/>
      </p:guideLst>
    </p:cSldViewPr>
  </p:slideViewPr>
  <p:outlineViewPr>
    <p:cViewPr>
      <p:scale>
        <a:sx n="33" d="100"/>
        <a:sy n="33" d="100"/>
      </p:scale>
      <p:origin x="0" y="10134"/>
    </p:cViewPr>
  </p:outlineViewPr>
  <p:notesTextViewPr>
    <p:cViewPr>
      <p:scale>
        <a:sx n="100" d="100"/>
        <a:sy n="100" d="100"/>
      </p:scale>
      <p:origin x="0" y="0"/>
    </p:cViewPr>
  </p:notesTextViewPr>
  <p:notesViewPr>
    <p:cSldViewPr>
      <p:cViewPr varScale="1">
        <p:scale>
          <a:sx n="81" d="100"/>
          <a:sy n="81" d="100"/>
        </p:scale>
        <p:origin x="-2004" y="-96"/>
      </p:cViewPr>
      <p:guideLst>
        <p:guide orient="horz" pos="2924"/>
        <p:guide pos="220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3031" tIns="46516" rIns="93031" bIns="4651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63988" y="0"/>
            <a:ext cx="3032125" cy="463550"/>
          </a:xfrm>
          <a:prstGeom prst="rect">
            <a:avLst/>
          </a:prstGeom>
        </p:spPr>
        <p:txBody>
          <a:bodyPr vert="horz" lIns="93031" tIns="46516" rIns="93031" bIns="46516" rtlCol="0"/>
          <a:lstStyle>
            <a:lvl1pPr algn="r" fontAlgn="auto">
              <a:spcBef>
                <a:spcPts val="0"/>
              </a:spcBef>
              <a:spcAft>
                <a:spcPts val="0"/>
              </a:spcAft>
              <a:defRPr sz="1200" smtClean="0">
                <a:latin typeface="+mn-lt"/>
              </a:defRPr>
            </a:lvl1pPr>
          </a:lstStyle>
          <a:p>
            <a:pPr>
              <a:defRPr/>
            </a:pPr>
            <a:fld id="{37717DAB-EA47-4811-9E73-57A2701BF5DB}" type="datetimeFigureOut">
              <a:rPr lang="en-US"/>
              <a:pPr>
                <a:defRPr/>
              </a:pPr>
              <a:t>11/9/2010</a:t>
            </a:fld>
            <a:endParaRPr lang="en-US"/>
          </a:p>
        </p:txBody>
      </p:sp>
      <p:sp>
        <p:nvSpPr>
          <p:cNvPr id="4" name="Footer Placeholder 3"/>
          <p:cNvSpPr>
            <a:spLocks noGrp="1"/>
          </p:cNvSpPr>
          <p:nvPr>
            <p:ph type="ftr" sz="quarter" idx="2"/>
          </p:nvPr>
        </p:nvSpPr>
        <p:spPr>
          <a:xfrm>
            <a:off x="0" y="8818563"/>
            <a:ext cx="3032125" cy="463550"/>
          </a:xfrm>
          <a:prstGeom prst="rect">
            <a:avLst/>
          </a:prstGeom>
        </p:spPr>
        <p:txBody>
          <a:bodyPr vert="horz" lIns="93031" tIns="46516" rIns="93031" bIns="46516"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63988" y="8818563"/>
            <a:ext cx="3032125" cy="463550"/>
          </a:xfrm>
          <a:prstGeom prst="rect">
            <a:avLst/>
          </a:prstGeom>
        </p:spPr>
        <p:txBody>
          <a:bodyPr vert="horz" lIns="93031" tIns="46516" rIns="93031" bIns="46516" rtlCol="0" anchor="b"/>
          <a:lstStyle>
            <a:lvl1pPr algn="r" fontAlgn="auto">
              <a:spcBef>
                <a:spcPts val="0"/>
              </a:spcBef>
              <a:spcAft>
                <a:spcPts val="0"/>
              </a:spcAft>
              <a:defRPr sz="1200" smtClean="0">
                <a:latin typeface="+mn-lt"/>
              </a:defRPr>
            </a:lvl1pPr>
          </a:lstStyle>
          <a:p>
            <a:pPr>
              <a:defRPr/>
            </a:pPr>
            <a:fld id="{EBD0A634-516A-44DD-8F39-68FE47759AA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3031" tIns="46516" rIns="93031" bIns="4651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63988" y="0"/>
            <a:ext cx="3032125" cy="463550"/>
          </a:xfrm>
          <a:prstGeom prst="rect">
            <a:avLst/>
          </a:prstGeom>
        </p:spPr>
        <p:txBody>
          <a:bodyPr vert="horz" lIns="93031" tIns="46516" rIns="93031" bIns="46516" rtlCol="0"/>
          <a:lstStyle>
            <a:lvl1pPr algn="r" fontAlgn="auto">
              <a:spcBef>
                <a:spcPts val="0"/>
              </a:spcBef>
              <a:spcAft>
                <a:spcPts val="0"/>
              </a:spcAft>
              <a:defRPr sz="1200" smtClean="0">
                <a:latin typeface="+mn-lt"/>
              </a:defRPr>
            </a:lvl1pPr>
          </a:lstStyle>
          <a:p>
            <a:pPr>
              <a:defRPr/>
            </a:pPr>
            <a:fld id="{5B9D0A3E-FA2C-44B5-8955-8F5941D7724C}" type="datetimeFigureOut">
              <a:rPr lang="en-US"/>
              <a:pPr>
                <a:defRPr/>
              </a:pPr>
              <a:t>11/9/2010</a:t>
            </a:fld>
            <a:endParaRPr lang="en-US"/>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3031" tIns="46516" rIns="93031" bIns="46516" rtlCol="0" anchor="ctr"/>
          <a:lstStyle/>
          <a:p>
            <a:pPr lvl="0"/>
            <a:endParaRPr lang="en-US" noProof="0"/>
          </a:p>
        </p:txBody>
      </p:sp>
      <p:sp>
        <p:nvSpPr>
          <p:cNvPr id="5" name="Notes Placeholder 4"/>
          <p:cNvSpPr>
            <a:spLocks noGrp="1"/>
          </p:cNvSpPr>
          <p:nvPr>
            <p:ph type="body" sz="quarter" idx="3"/>
          </p:nvPr>
        </p:nvSpPr>
        <p:spPr>
          <a:xfrm>
            <a:off x="700088" y="4410075"/>
            <a:ext cx="5597525" cy="4176713"/>
          </a:xfrm>
          <a:prstGeom prst="rect">
            <a:avLst/>
          </a:prstGeom>
        </p:spPr>
        <p:txBody>
          <a:bodyPr vert="horz" lIns="93031" tIns="46516" rIns="93031" bIns="4651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18563"/>
            <a:ext cx="3032125" cy="463550"/>
          </a:xfrm>
          <a:prstGeom prst="rect">
            <a:avLst/>
          </a:prstGeom>
        </p:spPr>
        <p:txBody>
          <a:bodyPr vert="horz" lIns="93031" tIns="46516" rIns="93031" bIns="46516"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63988" y="8818563"/>
            <a:ext cx="3032125" cy="463550"/>
          </a:xfrm>
          <a:prstGeom prst="rect">
            <a:avLst/>
          </a:prstGeom>
        </p:spPr>
        <p:txBody>
          <a:bodyPr vert="horz" lIns="93031" tIns="46516" rIns="93031" bIns="46516" rtlCol="0" anchor="b"/>
          <a:lstStyle>
            <a:lvl1pPr algn="r" fontAlgn="auto">
              <a:spcBef>
                <a:spcPts val="0"/>
              </a:spcBef>
              <a:spcAft>
                <a:spcPts val="0"/>
              </a:spcAft>
              <a:defRPr sz="1200" smtClean="0">
                <a:latin typeface="+mn-lt"/>
              </a:defRPr>
            </a:lvl1pPr>
          </a:lstStyle>
          <a:p>
            <a:pPr>
              <a:defRPr/>
            </a:pPr>
            <a:fld id="{9001021B-ABD4-4BC4-B627-DA5822CAD72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295676-2562-4343-BC69-A71704395547}" type="slidenum">
              <a:rPr lang="en-US"/>
              <a:pPr fontAlgn="base">
                <a:spcBef>
                  <a:spcPct val="0"/>
                </a:spcBef>
                <a:spcAft>
                  <a:spcPct val="0"/>
                </a:spcAft>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651C8B-B9DF-4948-927F-4A7DF59B2862}" type="slidenum">
              <a:rPr lang="en-US"/>
              <a:pPr fontAlgn="base">
                <a:spcBef>
                  <a:spcPct val="0"/>
                </a:spcBef>
                <a:spcAft>
                  <a:spcPct val="0"/>
                </a:spcAft>
              </a:pPr>
              <a:t>22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63706C2-DC53-4EEF-B2BC-ADBAE8DE1FEB}" type="slidenum">
              <a:rPr lang="en-US"/>
              <a:pPr fontAlgn="base">
                <a:spcBef>
                  <a:spcPct val="0"/>
                </a:spcBef>
                <a:spcAft>
                  <a:spcPct val="0"/>
                </a:spcAft>
              </a:pPr>
              <a:t>23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EA7A65-75D0-4737-BA56-5AFA6A3B4291}" type="slidenum">
              <a:rPr lang="en-US"/>
              <a:pPr fontAlgn="base">
                <a:spcBef>
                  <a:spcPct val="0"/>
                </a:spcBef>
                <a:spcAft>
                  <a:spcPct val="0"/>
                </a:spcAft>
              </a:pPr>
              <a:t>36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E52520B-86E0-4957-8E37-3459E65CEF21}" type="slidenum">
              <a:rPr lang="en-US"/>
              <a:pPr fontAlgn="base">
                <a:spcBef>
                  <a:spcPct val="0"/>
                </a:spcBef>
                <a:spcAft>
                  <a:spcPct val="0"/>
                </a:spcAft>
              </a:pPr>
              <a:t>43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F1A7BB-6958-405B-9D83-007D10C1206F}" type="slidenum">
              <a:rPr lang="en-US"/>
              <a:pPr fontAlgn="base">
                <a:spcBef>
                  <a:spcPct val="0"/>
                </a:spcBef>
                <a:spcAft>
                  <a:spcPct val="0"/>
                </a:spcAft>
              </a:pPr>
              <a:t>44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F61F0-0BEE-4F8E-B7D2-BEC5F7AC026E}" type="slidenum">
              <a:rPr lang="en-US"/>
              <a:pPr fontAlgn="base">
                <a:spcBef>
                  <a:spcPct val="0"/>
                </a:spcBef>
                <a:spcAft>
                  <a:spcPct val="0"/>
                </a:spcAft>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60C9D1-29E4-4AE2-B61A-9CCCA69F748A}" type="slidenum">
              <a:rPr lang="en-US"/>
              <a:pPr fontAlgn="base">
                <a:spcBef>
                  <a:spcPct val="0"/>
                </a:spcBef>
                <a:spcAft>
                  <a:spcPct val="0"/>
                </a:spcAft>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6650C1-6C4E-402E-A0E1-92B066AE29F8}" type="slidenum">
              <a:rPr lang="en-US"/>
              <a:pPr fontAlgn="base">
                <a:spcBef>
                  <a:spcPct val="0"/>
                </a:spcBef>
                <a:spcAft>
                  <a:spcPct val="0"/>
                </a:spcAft>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5B978F3-C1E9-47F3-B62E-40405D0CE16E}" type="slidenum">
              <a:rPr lang="en-US"/>
              <a:pPr fontAlgn="base">
                <a:spcBef>
                  <a:spcPct val="0"/>
                </a:spcBef>
                <a:spcAft>
                  <a:spcPct val="0"/>
                </a:spcAft>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A52D99-BF15-4B0C-9A04-B388472716A4}" type="slidenum">
              <a:rPr lang="en-US"/>
              <a:pPr fontAlgn="base">
                <a:spcBef>
                  <a:spcPct val="0"/>
                </a:spcBef>
                <a:spcAft>
                  <a:spcPct val="0"/>
                </a:spcAft>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70E5B8-CF77-4A3D-9BB9-10719F892121}" type="slidenum">
              <a:rPr lang="en-US"/>
              <a:pPr fontAlgn="base">
                <a:spcBef>
                  <a:spcPct val="0"/>
                </a:spcBef>
                <a:spcAft>
                  <a:spcPct val="0"/>
                </a:spcAft>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8D5F04B-D3E1-42D5-A803-C2AD47F99E6A}" type="slidenum">
              <a:rPr lang="en-US"/>
              <a:pPr fontAlgn="base">
                <a:spcBef>
                  <a:spcPct val="0"/>
                </a:spcBef>
                <a:spcAft>
                  <a:spcPct val="0"/>
                </a:spcAft>
              </a:pPr>
              <a:t>20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1B4734D-FC37-43AC-B2BD-BB22B00132FD}" type="slidenum">
              <a:rPr lang="en-US"/>
              <a:pPr fontAlgn="base">
                <a:spcBef>
                  <a:spcPct val="0"/>
                </a:spcBef>
                <a:spcAft>
                  <a:spcPct val="0"/>
                </a:spcAft>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cxnSp>
        <p:nvCxnSpPr>
          <p:cNvPr id="5" name="Straight Connector 4"/>
          <p:cNvCxnSpPr/>
          <p:nvPr userDrawn="1"/>
        </p:nvCxnSpPr>
        <p:spPr>
          <a:xfrm>
            <a:off x="304800" y="914400"/>
            <a:ext cx="1600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userDrawn="1"/>
        </p:nvSpPr>
        <p:spPr>
          <a:xfrm>
            <a:off x="304800" y="6400800"/>
            <a:ext cx="8382000" cy="276225"/>
          </a:xfrm>
          <a:prstGeom prst="rect">
            <a:avLst/>
          </a:prstGeom>
          <a:noFill/>
        </p:spPr>
        <p:txBody>
          <a:bodyPr>
            <a:spAutoFit/>
          </a:bodyPr>
          <a:lstStyle/>
          <a:p>
            <a:pPr algn="ctr" fontAlgn="auto">
              <a:spcBef>
                <a:spcPts val="0"/>
              </a:spcBef>
              <a:spcAft>
                <a:spcPts val="0"/>
              </a:spcAft>
              <a:defRPr/>
            </a:pPr>
            <a:r>
              <a:rPr lang="en-US" sz="1200" dirty="0" smtClean="0">
                <a:solidFill>
                  <a:schemeClr val="tx1">
                    <a:lumMod val="65000"/>
                    <a:lumOff val="35000"/>
                  </a:schemeClr>
                </a:solidFill>
                <a:latin typeface="+mn-lt"/>
              </a:rPr>
              <a:t>Atlanta, GA  </a:t>
            </a:r>
            <a:r>
              <a:rPr lang="en-US" sz="1200" dirty="0">
                <a:solidFill>
                  <a:schemeClr val="tx1">
                    <a:lumMod val="65000"/>
                    <a:lumOff val="35000"/>
                  </a:schemeClr>
                </a:solidFill>
                <a:latin typeface="+mn-lt"/>
              </a:rPr>
              <a:t>I  </a:t>
            </a:r>
            <a:r>
              <a:rPr lang="en-US" sz="1200" dirty="0" smtClean="0">
                <a:solidFill>
                  <a:schemeClr val="tx1">
                    <a:lumMod val="65000"/>
                    <a:lumOff val="35000"/>
                  </a:schemeClr>
                </a:solidFill>
                <a:latin typeface="+mn-lt"/>
              </a:rPr>
              <a:t>Albuquerque, NM</a:t>
            </a:r>
            <a:endParaRPr lang="en-US" sz="1200" dirty="0">
              <a:solidFill>
                <a:schemeClr val="tx1">
                  <a:lumMod val="65000"/>
                  <a:lumOff val="35000"/>
                </a:schemeClr>
              </a:solidFill>
              <a:latin typeface="+mn-lt"/>
            </a:endParaRPr>
          </a:p>
        </p:txBody>
      </p:sp>
      <p:sp>
        <p:nvSpPr>
          <p:cNvPr id="4" name="Text Placeholder 3"/>
          <p:cNvSpPr>
            <a:spLocks noGrp="1"/>
          </p:cNvSpPr>
          <p:nvPr>
            <p:ph type="body" sz="quarter" idx="10"/>
          </p:nvPr>
        </p:nvSpPr>
        <p:spPr>
          <a:xfrm>
            <a:off x="914400" y="2667000"/>
            <a:ext cx="7772400" cy="838200"/>
          </a:xfrm>
          <a:prstGeom prst="rect">
            <a:avLst/>
          </a:prstGeom>
        </p:spPr>
        <p:txBody>
          <a:bodyPr/>
          <a:lstStyle>
            <a:lvl1pPr algn="r">
              <a:buNone/>
              <a:defRPr sz="4400"/>
            </a:lvl1pPr>
          </a:lstStyle>
          <a:p>
            <a:pPr lvl="0"/>
            <a:r>
              <a:rPr lang="en-US" smtClean="0"/>
              <a:t>Click to edit Master text styles</a:t>
            </a:r>
          </a:p>
        </p:txBody>
      </p:sp>
      <p:sp>
        <p:nvSpPr>
          <p:cNvPr id="9" name="Text Placeholder 3"/>
          <p:cNvSpPr>
            <a:spLocks noGrp="1"/>
          </p:cNvSpPr>
          <p:nvPr>
            <p:ph type="body" sz="quarter" idx="11"/>
          </p:nvPr>
        </p:nvSpPr>
        <p:spPr>
          <a:xfrm>
            <a:off x="914400" y="3505200"/>
            <a:ext cx="7772400" cy="838200"/>
          </a:xfrm>
          <a:prstGeom prst="rect">
            <a:avLst/>
          </a:prstGeom>
        </p:spPr>
        <p:txBody>
          <a:bodyPr/>
          <a:lstStyle>
            <a:lvl1pPr algn="r">
              <a:buNone/>
              <a:defRPr sz="6000" b="1"/>
            </a:lvl1pPr>
          </a:lstStyle>
          <a:p>
            <a:pPr lvl="0"/>
            <a:r>
              <a:rPr lang="en-US" smtClean="0"/>
              <a:t>Click to edit Master text styles</a:t>
            </a:r>
          </a:p>
        </p:txBody>
      </p:sp>
      <p:sp>
        <p:nvSpPr>
          <p:cNvPr id="10" name="Text Placeholder 3"/>
          <p:cNvSpPr>
            <a:spLocks noGrp="1"/>
          </p:cNvSpPr>
          <p:nvPr>
            <p:ph type="body" sz="quarter" idx="12"/>
          </p:nvPr>
        </p:nvSpPr>
        <p:spPr>
          <a:xfrm>
            <a:off x="914400" y="44196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cxnSp>
        <p:nvCxnSpPr>
          <p:cNvPr id="4" name="Straight Connector 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04800" y="914400"/>
            <a:ext cx="1600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defRPr/>
            </a:pPr>
            <a:r>
              <a:rPr lang="en-US" sz="1200" b="1" dirty="0" smtClean="0">
                <a:solidFill>
                  <a:schemeClr val="tx1">
                    <a:lumMod val="65000"/>
                    <a:lumOff val="35000"/>
                  </a:schemeClr>
                </a:solidFill>
                <a:latin typeface="Calibri" pitchFamily="34" charset="0"/>
              </a:rPr>
              <a:t>6</a:t>
            </a:r>
            <a:r>
              <a:rPr lang="en-US" sz="1200" b="1" baseline="30000" dirty="0" smtClean="0">
                <a:solidFill>
                  <a:schemeClr val="tx1">
                    <a:lumMod val="65000"/>
                    <a:lumOff val="35000"/>
                  </a:schemeClr>
                </a:solidFill>
                <a:latin typeface="Calibri" pitchFamily="34" charset="0"/>
              </a:rPr>
              <a:t>th</a:t>
            </a:r>
            <a:r>
              <a:rPr lang="en-US" sz="1200" b="1" dirty="0" smtClean="0">
                <a:solidFill>
                  <a:schemeClr val="tx1">
                    <a:lumMod val="65000"/>
                    <a:lumOff val="35000"/>
                  </a:schemeClr>
                </a:solidFill>
                <a:latin typeface="Calibri" pitchFamily="34" charset="0"/>
              </a:rPr>
              <a:t> Report and Order </a:t>
            </a:r>
            <a:r>
              <a:rPr lang="en-US" sz="1200" dirty="0" smtClean="0">
                <a:solidFill>
                  <a:schemeClr val="tx1">
                    <a:lumMod val="65000"/>
                    <a:lumOff val="35000"/>
                  </a:schemeClr>
                </a:solidFill>
                <a:latin typeface="Calibri" pitchFamily="34" charset="0"/>
              </a:rPr>
              <a:t>I 2010 Schools &amp; Libraries Fall Service</a:t>
            </a:r>
            <a:r>
              <a:rPr lang="en-US" sz="1200" baseline="0" dirty="0" smtClean="0">
                <a:solidFill>
                  <a:schemeClr val="tx1">
                    <a:lumMod val="65000"/>
                    <a:lumOff val="35000"/>
                  </a:schemeClr>
                </a:solidFill>
                <a:latin typeface="Calibri" pitchFamily="34" charset="0"/>
              </a:rPr>
              <a:t> Provider</a:t>
            </a:r>
            <a:r>
              <a:rPr lang="en-US" sz="1200" dirty="0" smtClean="0">
                <a:solidFill>
                  <a:schemeClr val="tx1">
                    <a:lumMod val="65000"/>
                    <a:lumOff val="35000"/>
                  </a:schemeClr>
                </a:solidFill>
                <a:latin typeface="Calibri" pitchFamily="34" charset="0"/>
              </a:rPr>
              <a:t> Trainings     	</a:t>
            </a:r>
            <a:r>
              <a:rPr lang="en-US" sz="1200" dirty="0" smtClean="0">
                <a:latin typeface="Calibri" pitchFamily="34" charset="0"/>
              </a:rPr>
              <a:t>		            </a:t>
            </a:r>
            <a:fld id="{D705C7EC-D4FC-4B6E-A732-96FF0A7856F6}" type="slidenum">
              <a:rPr lang="en-US" sz="1200" smtClean="0">
                <a:latin typeface="Calibri" pitchFamily="34" charset="0"/>
              </a:rPr>
              <a:pPr>
                <a:defRPr/>
              </a:pPr>
              <a:t>‹#›</a:t>
            </a:fld>
            <a:endParaRPr lang="en-US" sz="1200" dirty="0">
              <a:latin typeface="Calibri" pitchFamily="34" charset="0"/>
            </a:endParaRPr>
          </a:p>
        </p:txBody>
      </p:sp>
      <p:cxnSp>
        <p:nvCxnSpPr>
          <p:cNvPr id="9" name="Straight Connector 8"/>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3"/>
          <p:cNvSpPr>
            <a:spLocks noGrp="1"/>
          </p:cNvSpPr>
          <p:nvPr>
            <p:ph type="body" sz="quarter" idx="10"/>
          </p:nvPr>
        </p:nvSpPr>
        <p:spPr>
          <a:xfrm>
            <a:off x="914400" y="2667000"/>
            <a:ext cx="7772400" cy="838200"/>
          </a:xfrm>
          <a:prstGeom prst="rect">
            <a:avLst/>
          </a:prstGeom>
        </p:spPr>
        <p:txBody>
          <a:bodyPr/>
          <a:lstStyle>
            <a:lvl1pPr algn="r">
              <a:buNone/>
              <a:defRPr sz="4400"/>
            </a:lvl1pPr>
          </a:lstStyle>
          <a:p>
            <a:pPr lvl="0"/>
            <a:r>
              <a:rPr lang="en-US" smtClean="0"/>
              <a:t>Click to edit Master text styles</a:t>
            </a:r>
          </a:p>
        </p:txBody>
      </p:sp>
      <p:sp>
        <p:nvSpPr>
          <p:cNvPr id="8" name="Text Placeholder 3"/>
          <p:cNvSpPr>
            <a:spLocks noGrp="1"/>
          </p:cNvSpPr>
          <p:nvPr>
            <p:ph type="body" sz="quarter" idx="11"/>
          </p:nvPr>
        </p:nvSpPr>
        <p:spPr>
          <a:xfrm>
            <a:off x="914400" y="3505200"/>
            <a:ext cx="7772400" cy="838200"/>
          </a:xfrm>
          <a:prstGeom prst="rect">
            <a:avLst/>
          </a:prstGeom>
        </p:spPr>
        <p:txBody>
          <a:bodyPr/>
          <a:lstStyle>
            <a:lvl1pPr algn="r">
              <a:buNone/>
              <a:defRPr sz="6000" b="1"/>
            </a:lvl1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Tex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defRPr/>
            </a:pPr>
            <a:r>
              <a:rPr lang="en-US" sz="1200" b="1" dirty="0" smtClean="0">
                <a:solidFill>
                  <a:schemeClr val="tx1">
                    <a:lumMod val="65000"/>
                    <a:lumOff val="35000"/>
                  </a:schemeClr>
                </a:solidFill>
                <a:latin typeface="Calibri" pitchFamily="34" charset="0"/>
              </a:rPr>
              <a:t>6</a:t>
            </a:r>
            <a:r>
              <a:rPr lang="en-US" sz="1200" b="1" baseline="30000" dirty="0" smtClean="0">
                <a:solidFill>
                  <a:schemeClr val="tx1">
                    <a:lumMod val="65000"/>
                    <a:lumOff val="35000"/>
                  </a:schemeClr>
                </a:solidFill>
                <a:latin typeface="Calibri" pitchFamily="34" charset="0"/>
              </a:rPr>
              <a:t>th</a:t>
            </a:r>
            <a:r>
              <a:rPr lang="en-US" sz="1200" b="1" dirty="0" smtClean="0">
                <a:solidFill>
                  <a:schemeClr val="tx1">
                    <a:lumMod val="65000"/>
                    <a:lumOff val="35000"/>
                  </a:schemeClr>
                </a:solidFill>
                <a:latin typeface="Calibri" pitchFamily="34" charset="0"/>
              </a:rPr>
              <a:t> Report and Order </a:t>
            </a:r>
            <a:r>
              <a:rPr lang="en-US" sz="1200" dirty="0" smtClean="0">
                <a:solidFill>
                  <a:schemeClr val="tx1">
                    <a:lumMod val="65000"/>
                    <a:lumOff val="35000"/>
                  </a:schemeClr>
                </a:solidFill>
                <a:latin typeface="Calibri" pitchFamily="34" charset="0"/>
              </a:rPr>
              <a:t>I 2010 Schools &amp; Libraries Fall Service</a:t>
            </a:r>
            <a:r>
              <a:rPr lang="en-US" sz="1200" baseline="0" dirty="0" smtClean="0">
                <a:solidFill>
                  <a:schemeClr val="tx1">
                    <a:lumMod val="65000"/>
                    <a:lumOff val="35000"/>
                  </a:schemeClr>
                </a:solidFill>
                <a:latin typeface="Calibri" pitchFamily="34" charset="0"/>
              </a:rPr>
              <a:t> Provider</a:t>
            </a:r>
            <a:r>
              <a:rPr lang="en-US" sz="1200" dirty="0" smtClean="0">
                <a:solidFill>
                  <a:schemeClr val="tx1">
                    <a:lumMod val="65000"/>
                    <a:lumOff val="35000"/>
                  </a:schemeClr>
                </a:solidFill>
                <a:latin typeface="Calibri" pitchFamily="34" charset="0"/>
              </a:rPr>
              <a:t> Trainings			</a:t>
            </a:r>
            <a:fld id="{C5A0C643-9687-4797-8E8E-AF9EBCDB8916}" type="slidenum">
              <a:rPr lang="en-US" sz="1200" smtClean="0">
                <a:latin typeface="Calibri" pitchFamily="34" charset="0"/>
              </a:rPr>
              <a:pPr>
                <a:defRPr/>
              </a:pPr>
              <a:t>‹#›</a:t>
            </a:fld>
            <a:endParaRPr lang="en-US" sz="1200" dirty="0">
              <a:latin typeface="Calibri" pitchFamily="34" charset="0"/>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marL="0" lvl="1">
              <a:defRPr/>
            </a:pPr>
            <a:r>
              <a:rPr lang="en-US" sz="1200" b="1" dirty="0">
                <a:solidFill>
                  <a:schemeClr val="tx1">
                    <a:lumMod val="65000"/>
                    <a:lumOff val="35000"/>
                  </a:schemeClr>
                </a:solidFill>
                <a:latin typeface="Calibri" pitchFamily="34" charset="0"/>
              </a:rPr>
              <a:t>6</a:t>
            </a:r>
            <a:r>
              <a:rPr lang="en-US" sz="1200" b="1" baseline="30000" dirty="0">
                <a:solidFill>
                  <a:schemeClr val="tx1">
                    <a:lumMod val="65000"/>
                    <a:lumOff val="35000"/>
                  </a:schemeClr>
                </a:solidFill>
                <a:latin typeface="Calibri" pitchFamily="34" charset="0"/>
              </a:rPr>
              <a:t>th</a:t>
            </a:r>
            <a:r>
              <a:rPr lang="en-US" sz="1200" b="1" dirty="0">
                <a:solidFill>
                  <a:schemeClr val="tx1">
                    <a:lumMod val="65000"/>
                    <a:lumOff val="35000"/>
                  </a:schemeClr>
                </a:solidFill>
                <a:latin typeface="Calibri" pitchFamily="34" charset="0"/>
              </a:rPr>
              <a:t> Report and Order </a:t>
            </a:r>
            <a:r>
              <a:rPr lang="en-US" sz="1200" dirty="0">
                <a:solidFill>
                  <a:schemeClr val="tx1">
                    <a:lumMod val="65000"/>
                    <a:lumOff val="35000"/>
                  </a:schemeClr>
                </a:solidFill>
                <a:latin typeface="Calibri" pitchFamily="34" charset="0"/>
              </a:rPr>
              <a:t>I 2010 Schools &amp; Libraries Fall </a:t>
            </a:r>
            <a:r>
              <a:rPr lang="en-US" sz="1200" dirty="0" smtClean="0">
                <a:solidFill>
                  <a:schemeClr val="tx1">
                    <a:lumMod val="65000"/>
                    <a:lumOff val="35000"/>
                  </a:schemeClr>
                </a:solidFill>
                <a:latin typeface="Calibri" pitchFamily="34" charset="0"/>
              </a:rPr>
              <a:t>Service</a:t>
            </a:r>
            <a:r>
              <a:rPr lang="en-US" sz="1200" baseline="0" dirty="0" smtClean="0">
                <a:solidFill>
                  <a:schemeClr val="tx1">
                    <a:lumMod val="65000"/>
                    <a:lumOff val="35000"/>
                  </a:schemeClr>
                </a:solidFill>
                <a:latin typeface="Calibri" pitchFamily="34" charset="0"/>
              </a:rPr>
              <a:t> Provider</a:t>
            </a:r>
            <a:r>
              <a:rPr lang="en-US" sz="1200" dirty="0" smtClean="0">
                <a:solidFill>
                  <a:schemeClr val="tx1">
                    <a:lumMod val="65000"/>
                    <a:lumOff val="35000"/>
                  </a:schemeClr>
                </a:solidFill>
                <a:latin typeface="Calibri" pitchFamily="34" charset="0"/>
              </a:rPr>
              <a:t> </a:t>
            </a:r>
            <a:r>
              <a:rPr lang="en-US" sz="1200" dirty="0">
                <a:solidFill>
                  <a:schemeClr val="tx1">
                    <a:lumMod val="65000"/>
                    <a:lumOff val="35000"/>
                  </a:schemeClr>
                </a:solidFill>
                <a:latin typeface="Calibri" pitchFamily="34" charset="0"/>
              </a:rPr>
              <a:t>Trainings</a:t>
            </a:r>
            <a:r>
              <a:rPr lang="en-US" sz="1200" dirty="0">
                <a:solidFill>
                  <a:schemeClr val="bg1">
                    <a:lumMod val="50000"/>
                  </a:schemeClr>
                </a:solidFill>
                <a:latin typeface="Calibri" pitchFamily="34" charset="0"/>
              </a:rPr>
              <a:t> </a:t>
            </a:r>
            <a:r>
              <a:rPr lang="en-US" sz="1200" dirty="0" smtClean="0">
                <a:solidFill>
                  <a:schemeClr val="bg1">
                    <a:lumMod val="50000"/>
                  </a:schemeClr>
                </a:solidFill>
                <a:latin typeface="Calibri" pitchFamily="34" charset="0"/>
              </a:rPr>
              <a:t>			</a:t>
            </a:r>
            <a:fld id="{AFB43435-7AE4-4D0F-B566-215BDD3BBD2D}" type="slidenum">
              <a:rPr lang="en-US" sz="1200" smtClean="0">
                <a:solidFill>
                  <a:schemeClr val="bg1">
                    <a:lumMod val="50000"/>
                  </a:schemeClr>
                </a:solidFill>
                <a:latin typeface="Calibri" pitchFamily="34" charset="0"/>
              </a:rPr>
              <a:pPr marL="0" lvl="1">
                <a:defRPr/>
              </a:pPr>
              <a:t>‹#›</a:t>
            </a:fld>
            <a:endParaRPr lang="en-US" sz="1200" dirty="0">
              <a:solidFill>
                <a:schemeClr val="bg1">
                  <a:lumMod val="50000"/>
                </a:schemeClr>
              </a:solidFill>
              <a:latin typeface="Calibri" pitchFamily="34" charset="0"/>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Content Placeholder 11"/>
          <p:cNvSpPr>
            <a:spLocks noGrp="1"/>
          </p:cNvSpPr>
          <p:nvPr>
            <p:ph sz="quarter" idx="13"/>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Text Slide">
    <p:spTree>
      <p:nvGrpSpPr>
        <p:cNvPr id="1" name=""/>
        <p:cNvGrpSpPr/>
        <p:nvPr/>
      </p:nvGrpSpPr>
      <p:grpSpPr>
        <a:xfrm>
          <a:off x="0" y="0"/>
          <a:ext cx="0" cy="0"/>
          <a:chOff x="0" y="0"/>
          <a:chExt cx="0" cy="0"/>
        </a:xfrm>
      </p:grpSpPr>
      <p:sp>
        <p:nvSpPr>
          <p:cNvPr id="6"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defRPr/>
            </a:pPr>
            <a:r>
              <a:rPr lang="en-US" sz="1200" dirty="0" smtClean="0">
                <a:solidFill>
                  <a:schemeClr val="tx1">
                    <a:lumMod val="65000"/>
                    <a:lumOff val="35000"/>
                  </a:schemeClr>
                </a:solidFill>
                <a:latin typeface="Calibri" pitchFamily="34" charset="0"/>
              </a:rPr>
              <a:t>To edit this footer, select the “View” tab, then “Slide Master” and edit the first Master Slide. </a:t>
            </a:r>
            <a:r>
              <a:rPr lang="en-US" sz="1200" dirty="0" smtClean="0">
                <a:latin typeface="Calibri" pitchFamily="34" charset="0"/>
              </a:rPr>
              <a:t>		            </a:t>
            </a:r>
            <a:fld id="{56FD670B-6768-478C-B715-3B927C4611C8}" type="slidenum">
              <a:rPr lang="en-US" sz="1200" smtClean="0">
                <a:latin typeface="Calibri" pitchFamily="34" charset="0"/>
              </a:rPr>
              <a:pPr>
                <a:defRPr/>
              </a:pPr>
              <a:t>‹#›</a:t>
            </a:fld>
            <a:endParaRPr lang="en-US" sz="1200" dirty="0">
              <a:latin typeface="Calibri" pitchFamily="34" charset="0"/>
            </a:endParaRPr>
          </a:p>
        </p:txBody>
      </p:sp>
      <p:cxnSp>
        <p:nvCxnSpPr>
          <p:cNvPr id="7" name="Straight Connector 6"/>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
        <p:nvSpPr>
          <p:cNvPr id="10" name="Text Placeholder 15"/>
          <p:cNvSpPr>
            <a:spLocks noGrp="1"/>
          </p:cNvSpPr>
          <p:nvPr>
            <p:ph type="body" sz="quarter" idx="13"/>
          </p:nvPr>
        </p:nvSpPr>
        <p:spPr>
          <a:xfrm>
            <a:off x="45720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Slide">
    <p:spTree>
      <p:nvGrpSpPr>
        <p:cNvPr id="1" name=""/>
        <p:cNvGrpSpPr/>
        <p:nvPr/>
      </p:nvGrpSpPr>
      <p:grpSpPr>
        <a:xfrm>
          <a:off x="0" y="0"/>
          <a:ext cx="0" cy="0"/>
          <a:chOff x="0" y="0"/>
          <a:chExt cx="0" cy="0"/>
        </a:xfrm>
      </p:grpSpPr>
      <p:sp>
        <p:nvSpPr>
          <p:cNvPr id="6"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defRPr/>
            </a:pPr>
            <a:r>
              <a:rPr lang="en-US" sz="1200" dirty="0" smtClean="0">
                <a:solidFill>
                  <a:schemeClr val="tx1">
                    <a:lumMod val="65000"/>
                    <a:lumOff val="35000"/>
                  </a:schemeClr>
                </a:solidFill>
                <a:latin typeface="Calibri" pitchFamily="34" charset="0"/>
              </a:rPr>
              <a:t>To edit this footer, select the “View” tab, then “Slide Master” and edit the first Master Slide. </a:t>
            </a:r>
            <a:r>
              <a:rPr lang="en-US" sz="1200" dirty="0" smtClean="0">
                <a:latin typeface="Calibri" pitchFamily="34" charset="0"/>
              </a:rPr>
              <a:t>		            </a:t>
            </a:r>
            <a:fld id="{B6FA0480-BD23-41A8-94FA-70AD16565005}" type="slidenum">
              <a:rPr lang="en-US" sz="1200" smtClean="0">
                <a:latin typeface="Calibri" pitchFamily="34" charset="0"/>
              </a:rPr>
              <a:pPr>
                <a:defRPr/>
              </a:pPr>
              <a:t>‹#›</a:t>
            </a:fld>
            <a:endParaRPr lang="en-US" sz="1200" dirty="0">
              <a:latin typeface="Calibri" pitchFamily="34" charset="0"/>
            </a:endParaRPr>
          </a:p>
        </p:txBody>
      </p:sp>
      <p:cxnSp>
        <p:nvCxnSpPr>
          <p:cNvPr id="7" name="Straight Connector 6"/>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3" name="Content Placeholder 12"/>
          <p:cNvSpPr>
            <a:spLocks noGrp="1"/>
          </p:cNvSpPr>
          <p:nvPr>
            <p:ph sz="quarter" idx="14"/>
          </p:nvPr>
        </p:nvSpPr>
        <p:spPr>
          <a:xfrm>
            <a:off x="4572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
        <p:nvSpPr>
          <p:cNvPr id="14" name="Content Placeholder 12"/>
          <p:cNvSpPr>
            <a:spLocks noGrp="1"/>
          </p:cNvSpPr>
          <p:nvPr>
            <p:ph sz="quarter" idx="15"/>
          </p:nvPr>
        </p:nvSpPr>
        <p:spPr>
          <a:xfrm>
            <a:off x="45720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p:cNvPicPr>
            <a:picLocks noChangeAspect="1" noChangeArrowheads="1"/>
          </p:cNvPicPr>
          <p:nvPr userDrawn="1"/>
        </p:nvPicPr>
        <p:blipFill>
          <a:blip r:embed="rId8" cstate="print"/>
          <a:srcRect t="5952" b="55350"/>
          <a:stretch>
            <a:fillRect/>
          </a:stretch>
        </p:blipFill>
        <p:spPr bwMode="auto">
          <a:xfrm>
            <a:off x="152400" y="228600"/>
            <a:ext cx="1968500" cy="990600"/>
          </a:xfrm>
          <a:prstGeom prst="rect">
            <a:avLst/>
          </a:prstGeom>
          <a:noFill/>
          <a:ln w="9525">
            <a:noFill/>
            <a:miter lim="800000"/>
            <a:headEnd/>
            <a:tailEnd/>
          </a:ln>
        </p:spPr>
      </p:pic>
      <p:cxnSp>
        <p:nvCxnSpPr>
          <p:cNvPr id="13" name="Straight Connector 12"/>
          <p:cNvCxnSpPr/>
          <p:nvPr userDrawn="1"/>
        </p:nvCxnSpPr>
        <p:spPr>
          <a:xfrm>
            <a:off x="228600" y="914400"/>
            <a:ext cx="1828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E-rate Program</a:t>
            </a:r>
          </a:p>
        </p:txBody>
      </p:sp>
      <p:sp>
        <p:nvSpPr>
          <p:cNvPr id="8195"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6</a:t>
            </a:r>
            <a:r>
              <a:rPr lang="en-US" baseline="30000" smtClean="0"/>
              <a:t>th</a:t>
            </a:r>
            <a:r>
              <a:rPr lang="en-US" smtClean="0"/>
              <a:t> Report and Order</a:t>
            </a:r>
          </a:p>
        </p:txBody>
      </p:sp>
      <p:sp>
        <p:nvSpPr>
          <p:cNvPr id="8196" name="Text Placeholder 4"/>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pPr>
            <a:r>
              <a:rPr lang="en-US" dirty="0" smtClean="0"/>
              <a:t>Fall 2010 Service Provider Trainings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dirty="0" smtClean="0"/>
              <a:t>Waiver for FY 2010 is now permanent</a:t>
            </a:r>
          </a:p>
          <a:p>
            <a:pPr>
              <a:lnSpc>
                <a:spcPct val="90000"/>
              </a:lnSpc>
            </a:pPr>
            <a:r>
              <a:rPr lang="en-US" dirty="0" smtClean="0"/>
              <a:t>When schools are not in session, schools may open their facilities to the general public to use E-rate supported services on the school’s campus. </a:t>
            </a:r>
          </a:p>
          <a:p>
            <a:pPr>
              <a:lnSpc>
                <a:spcPct val="90000"/>
              </a:lnSpc>
            </a:pPr>
            <a:r>
              <a:rPr lang="en-US" dirty="0" smtClean="0"/>
              <a:t>Schools decide whether or not to provide such access</a:t>
            </a:r>
          </a:p>
          <a:p>
            <a:pPr>
              <a:lnSpc>
                <a:spcPct val="90000"/>
              </a:lnSpc>
            </a:pPr>
            <a:r>
              <a:rPr lang="en-US" dirty="0" smtClean="0"/>
              <a:t>Service must primarily be for educational purposes</a:t>
            </a:r>
          </a:p>
          <a:p>
            <a:pPr>
              <a:lnSpc>
                <a:spcPct val="90000"/>
              </a:lnSpc>
            </a:pPr>
            <a:r>
              <a:rPr lang="en-US" dirty="0" smtClean="0"/>
              <a:t>Schools cannot purchase additional services to support community use</a:t>
            </a:r>
          </a:p>
          <a:p>
            <a:pPr lvl="1">
              <a:lnSpc>
                <a:spcPct val="90000"/>
              </a:lnSpc>
            </a:pPr>
            <a:r>
              <a:rPr lang="en-US" dirty="0" smtClean="0"/>
              <a:t>Use must be incidental and not increase E-rate costs</a:t>
            </a:r>
          </a:p>
          <a:p>
            <a:pPr>
              <a:lnSpc>
                <a:spcPct val="90000"/>
              </a:lnSpc>
              <a:buFont typeface="Arial" charset="0"/>
              <a:buNone/>
            </a:pPr>
            <a:endParaRPr lang="en-US" dirty="0" smtClean="0"/>
          </a:p>
        </p:txBody>
      </p:sp>
      <p:sp>
        <p:nvSpPr>
          <p:cNvPr id="17411"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Community Use of Schools’ E-rated Services</a:t>
            </a:r>
          </a:p>
        </p:txBody>
      </p:sp>
      <p:sp>
        <p:nvSpPr>
          <p:cNvPr id="17412"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Improving Broadband Access</a:t>
            </a:r>
          </a:p>
          <a:p>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Community use is limited to non-operating hours and only on campus</a:t>
            </a:r>
          </a:p>
          <a:p>
            <a:pPr lvl="1"/>
            <a:r>
              <a:rPr lang="en-US" smtClean="0"/>
              <a:t>School personnel and students must have priority</a:t>
            </a:r>
          </a:p>
          <a:p>
            <a:r>
              <a:rPr lang="en-US" smtClean="0"/>
              <a:t>Schools may not charge for use of services or facilities purchased through E-rate though they may charge a fee to offset ineligible costs (e.g. security, additional electricity, etc.)</a:t>
            </a:r>
          </a:p>
          <a:p>
            <a:pPr>
              <a:buFont typeface="Arial" charset="0"/>
              <a:buNone/>
            </a:pPr>
            <a:endParaRPr lang="en-US" smtClean="0"/>
          </a:p>
        </p:txBody>
      </p:sp>
      <p:sp>
        <p:nvSpPr>
          <p:cNvPr id="18435"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Community Use of Schools’ E-rated Services</a:t>
            </a:r>
          </a:p>
        </p:txBody>
      </p:sp>
      <p:sp>
        <p:nvSpPr>
          <p:cNvPr id="18436"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Improving Broadband Access</a:t>
            </a:r>
          </a:p>
          <a:p>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p:cNvSpPr>
            <a:spLocks noGrp="1"/>
          </p:cNvSpPr>
          <p:nvPr>
            <p:ph type="body" sz="quarter" idx="10"/>
          </p:nvPr>
        </p:nvSpPr>
        <p:spPr bwMode="auto">
          <a:xfrm>
            <a:off x="457200" y="18288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Residential schools that service populations facing unique challenges can receive support for service in residential areas (dormitories) of their schools. </a:t>
            </a:r>
          </a:p>
          <a:p>
            <a:r>
              <a:rPr lang="en-US" dirty="0" smtClean="0"/>
              <a:t>Eligible populations include:</a:t>
            </a:r>
          </a:p>
          <a:p>
            <a:pPr lvl="1"/>
            <a:r>
              <a:rPr lang="en-US" dirty="0" smtClean="0"/>
              <a:t>Schools on Tribal lands</a:t>
            </a:r>
          </a:p>
          <a:p>
            <a:pPr lvl="1"/>
            <a:r>
              <a:rPr lang="en-US" dirty="0" smtClean="0"/>
              <a:t>Children with physical, cognitive and behavioral disabilities, and those with medical needs</a:t>
            </a:r>
          </a:p>
          <a:p>
            <a:pPr lvl="1"/>
            <a:r>
              <a:rPr lang="en-US" dirty="0" smtClean="0"/>
              <a:t>Juvenile Justice schools, where eligible</a:t>
            </a:r>
          </a:p>
          <a:p>
            <a:pPr lvl="1"/>
            <a:r>
              <a:rPr lang="en-US" dirty="0" smtClean="0"/>
              <a:t>Schools with 35% or more students eligible for NSLP</a:t>
            </a:r>
          </a:p>
          <a:p>
            <a:r>
              <a:rPr lang="en-US" dirty="0" smtClean="0"/>
              <a:t>Schools can be public or private</a:t>
            </a:r>
          </a:p>
          <a:p>
            <a:pPr lvl="1">
              <a:buFont typeface="Arial" charset="0"/>
              <a:buNone/>
            </a:pPr>
            <a:endParaRPr lang="en-US" dirty="0" smtClean="0"/>
          </a:p>
          <a:p>
            <a:pPr lvl="1"/>
            <a:endParaRPr lang="en-US" dirty="0" smtClean="0"/>
          </a:p>
        </p:txBody>
      </p:sp>
      <p:sp>
        <p:nvSpPr>
          <p:cNvPr id="19459" name="Text Placeholder 2"/>
          <p:cNvSpPr>
            <a:spLocks noGrp="1"/>
          </p:cNvSpPr>
          <p:nvPr>
            <p:ph type="body" sz="quarter" idx="11"/>
          </p:nvPr>
        </p:nvSpPr>
        <p:spPr bwMode="auto">
          <a:xfrm>
            <a:off x="457200" y="12192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Funding for Certain Residential Facilities</a:t>
            </a:r>
          </a:p>
        </p:txBody>
      </p:sp>
      <p:sp>
        <p:nvSpPr>
          <p:cNvPr id="19460"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Improving Broadband Access</a:t>
            </a:r>
          </a:p>
          <a:p>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Funding has been capped at $2.25B since 1999</a:t>
            </a:r>
          </a:p>
          <a:p>
            <a:r>
              <a:rPr lang="en-US" smtClean="0"/>
              <a:t>Starting with FY 2010, the cap will be increased based on the Dept of Commerce Gross Domestic Product numbers. </a:t>
            </a:r>
          </a:p>
          <a:p>
            <a:r>
              <a:rPr lang="en-US" smtClean="0"/>
              <a:t>Cap will not decrease in event of deflation</a:t>
            </a:r>
          </a:p>
          <a:p>
            <a:r>
              <a:rPr lang="en-US" smtClean="0"/>
              <a:t>FCC will announce the increase annually</a:t>
            </a:r>
          </a:p>
          <a:p>
            <a:r>
              <a:rPr lang="en-US" smtClean="0"/>
              <a:t>For FY 2010, inflation is deemed 0.9%</a:t>
            </a:r>
          </a:p>
          <a:p>
            <a:r>
              <a:rPr lang="en-US" smtClean="0"/>
              <a:t>New cap for FY 2010: $2,270,250,000</a:t>
            </a:r>
          </a:p>
          <a:p>
            <a:r>
              <a:rPr lang="en-US" smtClean="0"/>
              <a:t>This increase is </a:t>
            </a:r>
            <a:r>
              <a:rPr lang="en-US" i="1" smtClean="0"/>
              <a:t>in addition to </a:t>
            </a:r>
            <a:r>
              <a:rPr lang="en-US" smtClean="0"/>
              <a:t>any rollover funds</a:t>
            </a:r>
          </a:p>
          <a:p>
            <a:endParaRPr lang="en-US" smtClean="0"/>
          </a:p>
        </p:txBody>
      </p:sp>
      <p:sp>
        <p:nvSpPr>
          <p:cNvPr id="20483"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Indexing the Funding Cap to Inflation</a:t>
            </a:r>
          </a:p>
        </p:txBody>
      </p:sp>
      <p:sp>
        <p:nvSpPr>
          <p:cNvPr id="20484"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Improving Broadband Access</a:t>
            </a:r>
          </a:p>
          <a:p>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dirty="0" smtClean="0"/>
              <a:t>Pilot allows up to $10M in FY 2011 to support innovative and interactive off-premise wireless device connectivity for schools and libraries. </a:t>
            </a:r>
          </a:p>
          <a:p>
            <a:pPr>
              <a:lnSpc>
                <a:spcPct val="90000"/>
              </a:lnSpc>
            </a:pPr>
            <a:r>
              <a:rPr lang="en-US" dirty="0" smtClean="0"/>
              <a:t>FCC will use the pilot to gather more information about issues affecting such use to determine whether such services should permanently be eligible for E-rate support. </a:t>
            </a:r>
          </a:p>
          <a:p>
            <a:pPr>
              <a:lnSpc>
                <a:spcPct val="90000"/>
              </a:lnSpc>
            </a:pPr>
            <a:r>
              <a:rPr lang="en-US" dirty="0" smtClean="0"/>
              <a:t>FCC will require data reporting by those selected</a:t>
            </a:r>
          </a:p>
          <a:p>
            <a:pPr>
              <a:lnSpc>
                <a:spcPct val="90000"/>
              </a:lnSpc>
            </a:pPr>
            <a:r>
              <a:rPr lang="en-US" dirty="0" smtClean="0"/>
              <a:t>Strong preference given to those who have implemented or in the process of implementing such programs</a:t>
            </a:r>
          </a:p>
          <a:p>
            <a:pPr>
              <a:lnSpc>
                <a:spcPct val="90000"/>
              </a:lnSpc>
            </a:pPr>
            <a:endParaRPr lang="en-US" dirty="0" smtClean="0"/>
          </a:p>
        </p:txBody>
      </p:sp>
      <p:sp>
        <p:nvSpPr>
          <p:cNvPr id="21507"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E-rate Deployed Ubiquitously (EDU) 2011 Pilot Program</a:t>
            </a:r>
          </a:p>
        </p:txBody>
      </p:sp>
      <p:sp>
        <p:nvSpPr>
          <p:cNvPr id="21508"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Improving Broadband Access</a:t>
            </a:r>
          </a:p>
          <a:p>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Two-step application process. </a:t>
            </a:r>
          </a:p>
          <a:p>
            <a:pPr lvl="1"/>
            <a:r>
              <a:rPr lang="en-US" dirty="0" smtClean="0"/>
              <a:t>FCC will publish due dates for first part of application process in a Public Notice</a:t>
            </a:r>
          </a:p>
          <a:p>
            <a:pPr lvl="1"/>
            <a:r>
              <a:rPr lang="en-US" dirty="0" smtClean="0"/>
              <a:t>Applicants will then submit detailed information about their programs directly to the FCC</a:t>
            </a:r>
          </a:p>
          <a:p>
            <a:pPr lvl="1"/>
            <a:r>
              <a:rPr lang="en-US" dirty="0" smtClean="0"/>
              <a:t>Applicants must then also apply for E-rate following the regular E-rate rules and timeframes. </a:t>
            </a:r>
          </a:p>
          <a:p>
            <a:pPr lvl="1"/>
            <a:r>
              <a:rPr lang="en-US" dirty="0" smtClean="0"/>
              <a:t>File for additional services on separate Form 471</a:t>
            </a:r>
          </a:p>
          <a:p>
            <a:pPr lvl="1"/>
            <a:r>
              <a:rPr lang="en-US" dirty="0" smtClean="0"/>
              <a:t>Add “EDU2011” to your form identifier</a:t>
            </a:r>
          </a:p>
          <a:p>
            <a:endParaRPr lang="en-US" dirty="0" smtClean="0"/>
          </a:p>
        </p:txBody>
      </p:sp>
      <p:sp>
        <p:nvSpPr>
          <p:cNvPr id="22531"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EDU2011 – How to Apply</a:t>
            </a:r>
          </a:p>
        </p:txBody>
      </p:sp>
      <p:sp>
        <p:nvSpPr>
          <p:cNvPr id="22532"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Improving Broadband Access</a:t>
            </a:r>
          </a:p>
          <a:p>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Rules:</a:t>
            </a:r>
          </a:p>
          <a:p>
            <a:pPr lvl="1"/>
            <a:r>
              <a:rPr lang="en-US" smtClean="0"/>
              <a:t>Competitive bidding rules for applicants who already have legally binding agreements with existing providers for these services are waived. </a:t>
            </a:r>
          </a:p>
          <a:p>
            <a:pPr lvl="1"/>
            <a:r>
              <a:rPr lang="en-US" smtClean="0"/>
              <a:t>Other rules may be waived to the extent necessary to run the program</a:t>
            </a:r>
          </a:p>
          <a:p>
            <a:pPr lvl="1"/>
            <a:r>
              <a:rPr lang="en-US" smtClean="0"/>
              <a:t>CIPA continues to apply </a:t>
            </a:r>
          </a:p>
          <a:p>
            <a:pPr>
              <a:buFont typeface="Arial" charset="0"/>
              <a:buNone/>
            </a:pPr>
            <a:endParaRPr lang="en-US" smtClean="0"/>
          </a:p>
          <a:p>
            <a:endParaRPr lang="en-US" smtClean="0"/>
          </a:p>
        </p:txBody>
      </p:sp>
      <p:sp>
        <p:nvSpPr>
          <p:cNvPr id="23555"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EDU 2011 – How to Apply</a:t>
            </a:r>
          </a:p>
        </p:txBody>
      </p:sp>
      <p:sp>
        <p:nvSpPr>
          <p:cNvPr id="23556"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Improving Broadband Access</a:t>
            </a:r>
          </a:p>
          <a:p>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Application must contain:</a:t>
            </a:r>
          </a:p>
          <a:p>
            <a:pPr lvl="1"/>
            <a:r>
              <a:rPr lang="en-US" smtClean="0"/>
              <a:t>Description of current program</a:t>
            </a:r>
          </a:p>
          <a:p>
            <a:pPr lvl="1"/>
            <a:r>
              <a:rPr lang="en-US" smtClean="0"/>
              <a:t>All costs associated with the program</a:t>
            </a:r>
          </a:p>
          <a:p>
            <a:pPr lvl="1"/>
            <a:r>
              <a:rPr lang="en-US" smtClean="0"/>
              <a:t>Technology Plans</a:t>
            </a:r>
          </a:p>
          <a:p>
            <a:pPr lvl="1"/>
            <a:r>
              <a:rPr lang="en-US" smtClean="0"/>
              <a:t>Explanation of CIPA compliance</a:t>
            </a:r>
          </a:p>
          <a:p>
            <a:pPr lvl="1"/>
            <a:r>
              <a:rPr lang="en-US" smtClean="0"/>
              <a:t>Internal policies and procedures for Acceptable Use</a:t>
            </a:r>
          </a:p>
          <a:p>
            <a:pPr lvl="1"/>
            <a:r>
              <a:rPr lang="en-US" smtClean="0"/>
              <a:t>Curriculum objectives</a:t>
            </a:r>
          </a:p>
          <a:p>
            <a:pPr lvl="1"/>
            <a:r>
              <a:rPr lang="en-US" smtClean="0"/>
              <a:t>Student performance data collected on effectiveness</a:t>
            </a:r>
          </a:p>
          <a:p>
            <a:endParaRPr lang="en-US" smtClean="0"/>
          </a:p>
        </p:txBody>
      </p:sp>
      <p:sp>
        <p:nvSpPr>
          <p:cNvPr id="24579"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EDU 2011 – How to Apply</a:t>
            </a:r>
          </a:p>
        </p:txBody>
      </p:sp>
      <p:sp>
        <p:nvSpPr>
          <p:cNvPr id="24580"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Improving Broadband Access</a:t>
            </a:r>
          </a:p>
          <a:p>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fontAlgn="auto">
              <a:spcAft>
                <a:spcPts val="0"/>
              </a:spcAft>
              <a:buFont typeface="Arial" pitchFamily="34" charset="0"/>
              <a:buChar char="•"/>
              <a:defRPr/>
            </a:pPr>
            <a:r>
              <a:rPr lang="en-US" dirty="0" smtClean="0"/>
              <a:t>FCC will select winners and will notify USAC. </a:t>
            </a:r>
          </a:p>
          <a:p>
            <a:pPr fontAlgn="auto">
              <a:spcAft>
                <a:spcPts val="0"/>
              </a:spcAft>
              <a:buFont typeface="Arial" pitchFamily="34" charset="0"/>
              <a:buChar char="•"/>
              <a:defRPr/>
            </a:pPr>
            <a:r>
              <a:rPr lang="en-US" dirty="0" smtClean="0"/>
              <a:t>These applicants will </a:t>
            </a:r>
            <a:r>
              <a:rPr lang="en-US" dirty="0" smtClean="0">
                <a:solidFill>
                  <a:schemeClr val="accent4"/>
                </a:solidFill>
              </a:rPr>
              <a:t>not</a:t>
            </a:r>
            <a:r>
              <a:rPr lang="en-US" dirty="0" smtClean="0"/>
              <a:t> be required to cost-allocate Internet Access provided off-site</a:t>
            </a:r>
          </a:p>
          <a:p>
            <a:pPr fontAlgn="auto">
              <a:spcAft>
                <a:spcPts val="0"/>
              </a:spcAft>
              <a:buFont typeface="Arial" pitchFamily="34" charset="0"/>
              <a:buChar char="•"/>
              <a:defRPr/>
            </a:pPr>
            <a:r>
              <a:rPr lang="en-US" dirty="0" smtClean="0"/>
              <a:t> Applicants must still pay non-discounted share</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
        <p:nvSpPr>
          <p:cNvPr id="25603"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EDU 2011 – Selection and Award</a:t>
            </a:r>
          </a:p>
        </p:txBody>
      </p:sp>
      <p:sp>
        <p:nvSpPr>
          <p:cNvPr id="25604"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Improving Broadband Access</a:t>
            </a:r>
          </a:p>
          <a:p>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6</a:t>
            </a:r>
            <a:r>
              <a:rPr lang="en-US" baseline="30000" smtClean="0"/>
              <a:t>th</a:t>
            </a:r>
            <a:r>
              <a:rPr lang="en-US" smtClean="0"/>
              <a:t> Report and Order</a:t>
            </a:r>
          </a:p>
        </p:txBody>
      </p:sp>
      <p:sp>
        <p:nvSpPr>
          <p:cNvPr id="26627"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and Simplifying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6</a:t>
            </a:r>
            <a:r>
              <a:rPr lang="en-US" baseline="30000" smtClean="0"/>
              <a:t>th</a:t>
            </a:r>
            <a:r>
              <a:rPr lang="en-US" smtClean="0"/>
              <a:t> Report and Order</a:t>
            </a:r>
          </a:p>
        </p:txBody>
      </p:sp>
      <p:sp>
        <p:nvSpPr>
          <p:cNvPr id="9219"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Overview</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fontAlgn="auto">
              <a:spcAft>
                <a:spcPts val="0"/>
              </a:spcAft>
              <a:buFont typeface="Arial" pitchFamily="34" charset="0"/>
              <a:buChar char="•"/>
              <a:defRPr/>
            </a:pPr>
            <a:r>
              <a:rPr lang="en-US" dirty="0" smtClean="0"/>
              <a:t>New requirements apply for FY 2011 and beyond</a:t>
            </a:r>
          </a:p>
          <a:p>
            <a:pPr fontAlgn="auto">
              <a:spcAft>
                <a:spcPts val="0"/>
              </a:spcAft>
              <a:buFont typeface="Arial" pitchFamily="34" charset="0"/>
              <a:buChar char="•"/>
              <a:defRPr/>
            </a:pPr>
            <a:r>
              <a:rPr lang="en-US" dirty="0" smtClean="0">
                <a:solidFill>
                  <a:schemeClr val="accent4"/>
                </a:solidFill>
              </a:rPr>
              <a:t>No longer </a:t>
            </a:r>
            <a:r>
              <a:rPr lang="en-US" dirty="0" smtClean="0"/>
              <a:t>required for:</a:t>
            </a:r>
          </a:p>
          <a:p>
            <a:pPr lvl="1" fontAlgn="auto">
              <a:spcAft>
                <a:spcPts val="0"/>
              </a:spcAft>
              <a:buFont typeface="Arial" pitchFamily="34" charset="0"/>
              <a:buChar char="–"/>
              <a:defRPr/>
            </a:pPr>
            <a:r>
              <a:rPr lang="en-US" dirty="0" smtClean="0"/>
              <a:t>Priority One (Telecom and Internet Access)</a:t>
            </a:r>
          </a:p>
          <a:p>
            <a:pPr fontAlgn="auto">
              <a:spcAft>
                <a:spcPts val="0"/>
              </a:spcAft>
              <a:buFont typeface="Arial" pitchFamily="34" charset="0"/>
              <a:buChar char="•"/>
              <a:defRPr/>
            </a:pPr>
            <a:r>
              <a:rPr lang="en-US" dirty="0" smtClean="0">
                <a:solidFill>
                  <a:schemeClr val="accent4"/>
                </a:solidFill>
              </a:rPr>
              <a:t>Still required </a:t>
            </a:r>
            <a:r>
              <a:rPr lang="en-US" dirty="0" smtClean="0"/>
              <a:t>for:</a:t>
            </a:r>
          </a:p>
          <a:p>
            <a:pPr lvl="1" fontAlgn="auto">
              <a:spcAft>
                <a:spcPts val="0"/>
              </a:spcAft>
              <a:buFont typeface="Arial" pitchFamily="34" charset="0"/>
              <a:buChar char="–"/>
              <a:defRPr/>
            </a:pPr>
            <a:r>
              <a:rPr lang="en-US" dirty="0" smtClean="0"/>
              <a:t>Priority Two services (internal connections and Basic Maintenance of Internal Connections)</a:t>
            </a:r>
          </a:p>
          <a:p>
            <a:pPr fontAlgn="auto">
              <a:spcAft>
                <a:spcPts val="0"/>
              </a:spcAft>
              <a:buFont typeface="Arial" pitchFamily="34" charset="0"/>
              <a:buChar char="•"/>
              <a:defRPr/>
            </a:pPr>
            <a:r>
              <a:rPr lang="en-US" dirty="0" smtClean="0"/>
              <a:t>Beware of potential bucket switches </a:t>
            </a:r>
          </a:p>
          <a:p>
            <a:pPr lvl="1" fontAlgn="auto">
              <a:spcAft>
                <a:spcPts val="0"/>
              </a:spcAft>
              <a:buFont typeface="Arial" pitchFamily="34" charset="0"/>
              <a:buChar char="–"/>
              <a:defRPr/>
            </a:pPr>
            <a:r>
              <a:rPr lang="en-US" dirty="0" smtClean="0"/>
              <a:t>P1 on-premise equipment moved to Internal Connections</a:t>
            </a:r>
            <a:endParaRPr lang="en-US" dirty="0"/>
          </a:p>
        </p:txBody>
      </p:sp>
      <p:sp>
        <p:nvSpPr>
          <p:cNvPr id="27651"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Technology Plans</a:t>
            </a:r>
          </a:p>
        </p:txBody>
      </p:sp>
      <p:sp>
        <p:nvSpPr>
          <p:cNvPr id="27652"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Who needs a written plan prior to the Form 470 posting? </a:t>
            </a:r>
          </a:p>
          <a:p>
            <a:pPr lvl="1"/>
            <a:r>
              <a:rPr lang="en-US" smtClean="0"/>
              <a:t>Applicants citing their own Form 470:</a:t>
            </a:r>
          </a:p>
          <a:p>
            <a:pPr lvl="2"/>
            <a:r>
              <a:rPr lang="en-US" smtClean="0"/>
              <a:t>If P2 services are all included in current tech plan, and the plan covers at least part of the upcoming funding year, then a new tech plan not needed prior to posting</a:t>
            </a:r>
          </a:p>
          <a:p>
            <a:pPr lvl="2"/>
            <a:r>
              <a:rPr lang="en-US" smtClean="0"/>
              <a:t>If new P2 services requested are not in tech plan, then must have a written plan prior to posting</a:t>
            </a:r>
          </a:p>
          <a:p>
            <a:pPr lvl="1"/>
            <a:r>
              <a:rPr lang="en-US" smtClean="0"/>
              <a:t>Applicants citing a State-filed Form 470:</a:t>
            </a:r>
          </a:p>
          <a:p>
            <a:pPr lvl="2"/>
            <a:r>
              <a:rPr lang="en-US" smtClean="0"/>
              <a:t>Not needed prior to posting of state-filed Form 470</a:t>
            </a:r>
          </a:p>
          <a:p>
            <a:pPr lvl="2"/>
            <a:endParaRPr lang="en-US" smtClean="0"/>
          </a:p>
        </p:txBody>
      </p:sp>
      <p:sp>
        <p:nvSpPr>
          <p:cNvPr id="28675"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Technology Plan Timing</a:t>
            </a:r>
          </a:p>
        </p:txBody>
      </p:sp>
      <p:sp>
        <p:nvSpPr>
          <p:cNvPr id="28676"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Technology Plan Approval – no change</a:t>
            </a:r>
          </a:p>
          <a:p>
            <a:pPr lvl="1"/>
            <a:r>
              <a:rPr lang="en-US" smtClean="0"/>
              <a:t>All applicants requesting Priority 2 services, must have an approved plan that covers at least part of the upcoming funding year prior to the start of service, or the filing of the Form 486, whichever comes first.</a:t>
            </a:r>
          </a:p>
          <a:p>
            <a:pPr lvl="2"/>
            <a:endParaRPr lang="en-US" smtClean="0"/>
          </a:p>
        </p:txBody>
      </p:sp>
      <p:sp>
        <p:nvSpPr>
          <p:cNvPr id="29699"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Technology Plan Timing</a:t>
            </a:r>
          </a:p>
        </p:txBody>
      </p:sp>
      <p:sp>
        <p:nvSpPr>
          <p:cNvPr id="29700"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Four Required Elements</a:t>
            </a:r>
          </a:p>
          <a:p>
            <a:pPr lvl="1"/>
            <a:r>
              <a:rPr lang="en-US" smtClean="0"/>
              <a:t>Applicants no longer have to include a section on budget</a:t>
            </a:r>
          </a:p>
          <a:p>
            <a:pPr lvl="1"/>
            <a:r>
              <a:rPr lang="en-US" smtClean="0"/>
              <a:t>This information is covered by certification on necessary resources (“I certify that the entities I represent or the entities listed on this application have secured access to all of the resources to pay the discounted charges …”)</a:t>
            </a:r>
          </a:p>
          <a:p>
            <a:pPr lvl="2"/>
            <a:endParaRPr lang="en-US" smtClean="0"/>
          </a:p>
        </p:txBody>
      </p:sp>
      <p:sp>
        <p:nvSpPr>
          <p:cNvPr id="30723"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Technology Plan</a:t>
            </a:r>
          </a:p>
        </p:txBody>
      </p:sp>
      <p:sp>
        <p:nvSpPr>
          <p:cNvPr id="30724"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Form 470</a:t>
            </a:r>
          </a:p>
          <a:p>
            <a:pPr lvl="1"/>
            <a:r>
              <a:rPr lang="en-US" smtClean="0"/>
              <a:t>All must continue to use the Form 470 process</a:t>
            </a:r>
          </a:p>
          <a:p>
            <a:pPr lvl="1"/>
            <a:r>
              <a:rPr lang="en-US" smtClean="0"/>
              <a:t>New, streamlined Form 470 will be available for use for FY 2011</a:t>
            </a:r>
          </a:p>
          <a:p>
            <a:pPr lvl="2"/>
            <a:r>
              <a:rPr lang="en-US" smtClean="0"/>
              <a:t>New form currently awaiting OMB approval</a:t>
            </a:r>
          </a:p>
          <a:p>
            <a:pPr lvl="2"/>
            <a:r>
              <a:rPr lang="en-US" smtClean="0"/>
              <a:t>Applicants that file Forms 470 </a:t>
            </a:r>
            <a:r>
              <a:rPr lang="en-US" b="1" smtClean="0"/>
              <a:t>prior</a:t>
            </a:r>
            <a:r>
              <a:rPr lang="en-US" smtClean="0"/>
              <a:t> to effective date do </a:t>
            </a:r>
            <a:r>
              <a:rPr lang="en-US" b="1" smtClean="0"/>
              <a:t>not</a:t>
            </a:r>
            <a:r>
              <a:rPr lang="en-US" smtClean="0"/>
              <a:t> need to refile</a:t>
            </a:r>
          </a:p>
          <a:p>
            <a:pPr lvl="2"/>
            <a:r>
              <a:rPr lang="en-US" smtClean="0"/>
              <a:t>Applicants that file Form 470 </a:t>
            </a:r>
            <a:r>
              <a:rPr lang="en-US" b="1" smtClean="0"/>
              <a:t>after</a:t>
            </a:r>
            <a:r>
              <a:rPr lang="en-US" smtClean="0"/>
              <a:t> the effective date </a:t>
            </a:r>
            <a:r>
              <a:rPr lang="en-US" b="1" smtClean="0"/>
              <a:t>MUST</a:t>
            </a:r>
            <a:r>
              <a:rPr lang="en-US" smtClean="0"/>
              <a:t> use the new form</a:t>
            </a:r>
          </a:p>
        </p:txBody>
      </p:sp>
      <p:sp>
        <p:nvSpPr>
          <p:cNvPr id="31747"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Competitive Bidding Process</a:t>
            </a:r>
          </a:p>
        </p:txBody>
      </p:sp>
      <p:sp>
        <p:nvSpPr>
          <p:cNvPr id="31748"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Placeholder 1"/>
          <p:cNvSpPr>
            <a:spLocks noGrp="1"/>
          </p:cNvSpPr>
          <p:nvPr>
            <p:ph type="body" sz="quarter" idx="10"/>
          </p:nvPr>
        </p:nvSpPr>
        <p:spPr bwMode="auto">
          <a:xfrm>
            <a:off x="457200" y="17526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sz="2400" smtClean="0"/>
              <a:t>Disposal or resale is permitted </a:t>
            </a:r>
            <a:r>
              <a:rPr lang="en-US" sz="2400" i="1" smtClean="0"/>
              <a:t>no sooner than </a:t>
            </a:r>
            <a:r>
              <a:rPr lang="en-US" sz="2400" smtClean="0"/>
              <a:t>five years after installation date</a:t>
            </a:r>
          </a:p>
          <a:p>
            <a:r>
              <a:rPr lang="en-US" sz="2400" smtClean="0"/>
              <a:t>Applicants may receive payment or other consideration in return for disposal</a:t>
            </a:r>
          </a:p>
          <a:p>
            <a:r>
              <a:rPr lang="en-US" sz="2400" smtClean="0"/>
              <a:t>Applicants are not required to use equipment for five years, nor are they required to dispose of equipment after five years.</a:t>
            </a:r>
          </a:p>
          <a:p>
            <a:r>
              <a:rPr lang="en-US" sz="2400" smtClean="0"/>
              <a:t>No notification to USAC is needed, but update your asset registers</a:t>
            </a:r>
          </a:p>
          <a:p>
            <a:r>
              <a:rPr lang="en-US" sz="2400" smtClean="0"/>
              <a:t>This does not change the requirement to report transfers of equipment made less than three years from purchase</a:t>
            </a:r>
          </a:p>
          <a:p>
            <a:endParaRPr lang="en-US" smtClean="0"/>
          </a:p>
          <a:p>
            <a:endParaRPr lang="en-US" smtClean="0"/>
          </a:p>
        </p:txBody>
      </p:sp>
      <p:sp>
        <p:nvSpPr>
          <p:cNvPr id="32771" name="Text Placeholder 2"/>
          <p:cNvSpPr>
            <a:spLocks noGrp="1"/>
          </p:cNvSpPr>
          <p:nvPr>
            <p:ph type="body" sz="quarter" idx="11"/>
          </p:nvPr>
        </p:nvSpPr>
        <p:spPr bwMode="auto">
          <a:xfrm>
            <a:off x="457200" y="11430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Disposal of Equipment</a:t>
            </a:r>
          </a:p>
        </p:txBody>
      </p:sp>
      <p:sp>
        <p:nvSpPr>
          <p:cNvPr id="32772"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New Order codifies that competitive bidding process must be fair and open. </a:t>
            </a:r>
          </a:p>
          <a:p>
            <a:pPr lvl="1"/>
            <a:r>
              <a:rPr lang="en-US" smtClean="0"/>
              <a:t>All potential bidders must have access to the same information and must be treated in the same manner throughout the procurement process</a:t>
            </a:r>
          </a:p>
          <a:p>
            <a:pPr lvl="1"/>
            <a:r>
              <a:rPr lang="en-US" smtClean="0"/>
              <a:t> Additions or modifications to the Form 470/RFP must be made available at the same time and in a uniform manner to all potential bidders</a:t>
            </a:r>
          </a:p>
          <a:p>
            <a:pPr lvl="1"/>
            <a:endParaRPr lang="en-US" smtClean="0"/>
          </a:p>
        </p:txBody>
      </p:sp>
      <p:sp>
        <p:nvSpPr>
          <p:cNvPr id="33795"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Fair and Open Competitive Bidding Rule</a:t>
            </a:r>
          </a:p>
        </p:txBody>
      </p:sp>
      <p:sp>
        <p:nvSpPr>
          <p:cNvPr id="33796"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Placeholder 1"/>
          <p:cNvSpPr>
            <a:spLocks noGrp="1"/>
          </p:cNvSpPr>
          <p:nvPr>
            <p:ph type="body" sz="quarter" idx="10"/>
          </p:nvPr>
        </p:nvSpPr>
        <p:spPr bwMode="auto">
          <a:xfrm>
            <a:off x="457200" y="20574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Rule violations include (but are not limited to):</a:t>
            </a:r>
          </a:p>
          <a:p>
            <a:pPr lvl="1"/>
            <a:r>
              <a:rPr lang="en-US" smtClean="0"/>
              <a:t>Applicant has relationship with the service provider that unfairly influences the outcome of the competition or provides them with “inside” information</a:t>
            </a:r>
          </a:p>
          <a:p>
            <a:pPr lvl="1"/>
            <a:r>
              <a:rPr lang="en-US" smtClean="0"/>
              <a:t>Someone other than the applicant (or their representative) prepares, signs and submits the Form 470</a:t>
            </a:r>
          </a:p>
          <a:p>
            <a:pPr lvl="1"/>
            <a:r>
              <a:rPr lang="en-US" smtClean="0"/>
              <a:t>Service provider is listed as the contact on the Form 470 and the provider is allowed to bid</a:t>
            </a:r>
          </a:p>
        </p:txBody>
      </p:sp>
      <p:sp>
        <p:nvSpPr>
          <p:cNvPr id="34819" name="Text Placeholder 2"/>
          <p:cNvSpPr>
            <a:spLocks noGrp="1"/>
          </p:cNvSpPr>
          <p:nvPr>
            <p:ph type="body" sz="quarter" idx="11"/>
          </p:nvPr>
        </p:nvSpPr>
        <p:spPr bwMode="auto">
          <a:xfrm>
            <a:off x="457200" y="14478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Fair and Open Competitive Bidding Rule</a:t>
            </a:r>
          </a:p>
        </p:txBody>
      </p:sp>
      <p:sp>
        <p:nvSpPr>
          <p:cNvPr id="34820"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Rule violations include (but are not limited to):</a:t>
            </a:r>
          </a:p>
          <a:p>
            <a:pPr lvl="1"/>
            <a:r>
              <a:rPr lang="en-US" smtClean="0"/>
              <a:t>Service Provider prepares applicants’ Form 470 or participates in the bid evaluation or vendor selection process in any way</a:t>
            </a:r>
          </a:p>
          <a:p>
            <a:pPr lvl="1"/>
            <a:r>
              <a:rPr lang="en-US" smtClean="0"/>
              <a:t>Applicant turns over the competitive bidding process to a service provider</a:t>
            </a:r>
          </a:p>
          <a:p>
            <a:pPr lvl="1"/>
            <a:r>
              <a:rPr lang="en-US" smtClean="0"/>
              <a:t>Applicant employee with a role in the selection process has an ownership interest in a vendor seeking to provide the services</a:t>
            </a:r>
          </a:p>
        </p:txBody>
      </p:sp>
      <p:sp>
        <p:nvSpPr>
          <p:cNvPr id="35843"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Fair and Open Competitive Bidding Rule</a:t>
            </a:r>
          </a:p>
        </p:txBody>
      </p:sp>
      <p:sp>
        <p:nvSpPr>
          <p:cNvPr id="35844"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Rule violations include (but are not limited to):</a:t>
            </a:r>
          </a:p>
          <a:p>
            <a:pPr lvl="1"/>
            <a:r>
              <a:rPr lang="en-US" smtClean="0"/>
              <a:t>Applicant does not describe the desired products and services with sufficient specificity to enable interested parties to bid.</a:t>
            </a:r>
          </a:p>
          <a:p>
            <a:pPr lvl="1"/>
            <a:r>
              <a:rPr lang="en-US" smtClean="0"/>
              <a:t>List is not exhaustive and are meant as examples</a:t>
            </a:r>
          </a:p>
        </p:txBody>
      </p:sp>
      <p:sp>
        <p:nvSpPr>
          <p:cNvPr id="36867"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Fair and Open Competitive Bidding Rule</a:t>
            </a:r>
          </a:p>
        </p:txBody>
      </p:sp>
      <p:sp>
        <p:nvSpPr>
          <p:cNvPr id="36868"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dirty="0" smtClean="0"/>
              <a:t>Leased dark fiber now eligible</a:t>
            </a:r>
          </a:p>
          <a:p>
            <a:pPr>
              <a:lnSpc>
                <a:spcPct val="90000"/>
              </a:lnSpc>
            </a:pPr>
            <a:r>
              <a:rPr lang="en-US" dirty="0" smtClean="0"/>
              <a:t>Makes permanent community use </a:t>
            </a:r>
          </a:p>
          <a:p>
            <a:pPr>
              <a:lnSpc>
                <a:spcPct val="90000"/>
              </a:lnSpc>
            </a:pPr>
            <a:r>
              <a:rPr lang="en-US" dirty="0" smtClean="0"/>
              <a:t>Services to certain residential schools are eligible</a:t>
            </a:r>
          </a:p>
          <a:p>
            <a:pPr>
              <a:lnSpc>
                <a:spcPct val="90000"/>
              </a:lnSpc>
            </a:pPr>
            <a:r>
              <a:rPr lang="en-US" dirty="0" smtClean="0"/>
              <a:t>Indexes funding cap to inflation</a:t>
            </a:r>
          </a:p>
          <a:p>
            <a:pPr>
              <a:lnSpc>
                <a:spcPct val="90000"/>
              </a:lnSpc>
            </a:pPr>
            <a:r>
              <a:rPr lang="en-US" dirty="0" smtClean="0"/>
              <a:t>Pilot program for schools providing offsite wireless access</a:t>
            </a:r>
          </a:p>
          <a:p>
            <a:pPr>
              <a:lnSpc>
                <a:spcPct val="90000"/>
              </a:lnSpc>
            </a:pPr>
            <a:r>
              <a:rPr lang="en-US" dirty="0" smtClean="0"/>
              <a:t>Technology plans only for P2</a:t>
            </a:r>
          </a:p>
          <a:p>
            <a:pPr>
              <a:lnSpc>
                <a:spcPct val="90000"/>
              </a:lnSpc>
            </a:pPr>
            <a:r>
              <a:rPr lang="en-US" dirty="0" smtClean="0"/>
              <a:t>More on competitive bidding, including gifts</a:t>
            </a:r>
          </a:p>
          <a:p>
            <a:pPr>
              <a:lnSpc>
                <a:spcPct val="90000"/>
              </a:lnSpc>
            </a:pPr>
            <a:r>
              <a:rPr lang="en-US" dirty="0" smtClean="0"/>
              <a:t>Disposal of equipment and SPIN changes</a:t>
            </a:r>
          </a:p>
          <a:p>
            <a:pPr>
              <a:lnSpc>
                <a:spcPct val="90000"/>
              </a:lnSpc>
            </a:pPr>
            <a:endParaRPr lang="en-US" dirty="0" smtClean="0"/>
          </a:p>
        </p:txBody>
      </p:sp>
      <p:sp>
        <p:nvSpPr>
          <p:cNvPr id="10243"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What’s Included?</a:t>
            </a:r>
          </a:p>
        </p:txBody>
      </p:sp>
      <p:sp>
        <p:nvSpPr>
          <p:cNvPr id="10244"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Overview</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Placeholder 1"/>
          <p:cNvSpPr>
            <a:spLocks noGrp="1"/>
          </p:cNvSpPr>
          <p:nvPr>
            <p:ph type="body" sz="quarter" idx="10"/>
          </p:nvPr>
        </p:nvSpPr>
        <p:spPr bwMode="auto">
          <a:xfrm>
            <a:off x="457200" y="16002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a:t>
            </a:r>
          </a:p>
          <a:p>
            <a:pPr lvl="1"/>
            <a:r>
              <a:rPr lang="en-US" dirty="0" smtClean="0"/>
              <a:t>Receipt of gifts by applicants from service providers and potential service providers is a competitive bidding violation.</a:t>
            </a:r>
          </a:p>
          <a:p>
            <a:pPr lvl="1"/>
            <a:r>
              <a:rPr lang="en-US" dirty="0" smtClean="0"/>
              <a:t>Must follow the stricter of state/local or FCC rules</a:t>
            </a:r>
          </a:p>
          <a:p>
            <a:pPr lvl="1"/>
            <a:r>
              <a:rPr lang="en-US" dirty="0" smtClean="0"/>
              <a:t>Applies per funding year</a:t>
            </a:r>
          </a:p>
          <a:p>
            <a:pPr lvl="1"/>
            <a:r>
              <a:rPr lang="en-US" dirty="0" smtClean="0"/>
              <a:t>Exceptions mirror Federal Government regulations</a:t>
            </a:r>
          </a:p>
          <a:p>
            <a:pPr lvl="2"/>
            <a:r>
              <a:rPr lang="en-US" dirty="0" smtClean="0"/>
              <a:t>Modest refreshments not offered as part of a meal (</a:t>
            </a:r>
            <a:r>
              <a:rPr lang="en-US" dirty="0" err="1" smtClean="0"/>
              <a:t>eg</a:t>
            </a:r>
            <a:r>
              <a:rPr lang="en-US" dirty="0" smtClean="0"/>
              <a:t> coffee and donuts at a meeting) are OK</a:t>
            </a:r>
          </a:p>
          <a:p>
            <a:pPr lvl="2"/>
            <a:r>
              <a:rPr lang="en-US" dirty="0" smtClean="0"/>
              <a:t>Items with little or no intrinsic value such as certificates and plaques are OK</a:t>
            </a:r>
          </a:p>
          <a:p>
            <a:pPr lvl="2"/>
            <a:endParaRPr lang="en-US" dirty="0" smtClean="0"/>
          </a:p>
        </p:txBody>
      </p:sp>
      <p:sp>
        <p:nvSpPr>
          <p:cNvPr id="37891" name="Text Placeholder 2"/>
          <p:cNvSpPr>
            <a:spLocks noGrp="1"/>
          </p:cNvSpPr>
          <p:nvPr>
            <p:ph type="body" sz="quarter" idx="11"/>
          </p:nvPr>
        </p:nvSpPr>
        <p:spPr bwMode="auto">
          <a:xfrm>
            <a:off x="457200" y="12192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Fair and Open Competitive Bidding Rule</a:t>
            </a:r>
          </a:p>
        </p:txBody>
      </p:sp>
      <p:sp>
        <p:nvSpPr>
          <p:cNvPr id="37892"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a:t>
            </a:r>
          </a:p>
          <a:p>
            <a:pPr lvl="1"/>
            <a:r>
              <a:rPr lang="en-US" dirty="0" smtClean="0"/>
              <a:t>Exceptions:</a:t>
            </a:r>
          </a:p>
          <a:p>
            <a:pPr lvl="2"/>
            <a:r>
              <a:rPr lang="en-US" dirty="0" smtClean="0"/>
              <a:t>Items worth $20 or less (meals, pencils, pens, hats, t-shirts etc) as long as those items do not exceed $50 per funding</a:t>
            </a:r>
            <a:r>
              <a:rPr lang="en-US" dirty="0" smtClean="0">
                <a:solidFill>
                  <a:srgbClr val="008000"/>
                </a:solidFill>
              </a:rPr>
              <a:t> </a:t>
            </a:r>
            <a:r>
              <a:rPr lang="en-US" dirty="0" smtClean="0"/>
              <a:t>year per employee from any one source (service provider) are OK.</a:t>
            </a:r>
          </a:p>
          <a:p>
            <a:pPr lvl="2"/>
            <a:r>
              <a:rPr lang="en-US" dirty="0" smtClean="0"/>
              <a:t>This means all gifts from all employees, officers, representatives, agents, independent contractors, or directors of the service provider. </a:t>
            </a:r>
          </a:p>
        </p:txBody>
      </p:sp>
      <p:sp>
        <p:nvSpPr>
          <p:cNvPr id="38915"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Fair and Open Competitive Bidding Rule</a:t>
            </a:r>
          </a:p>
        </p:txBody>
      </p:sp>
      <p:sp>
        <p:nvSpPr>
          <p:cNvPr id="38916"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Gifts</a:t>
            </a:r>
          </a:p>
          <a:p>
            <a:pPr lvl="1"/>
            <a:r>
              <a:rPr lang="en-US" smtClean="0"/>
              <a:t>Gift prohibitions are always applicable, not just during the competitive bidding process</a:t>
            </a:r>
          </a:p>
          <a:p>
            <a:pPr lvl="1"/>
            <a:r>
              <a:rPr lang="en-US" smtClean="0"/>
              <a:t>Prohibition includes soliciting and receiving any gift or other thing of value from a service provider participating in or seeking to participate in the E-rate program. </a:t>
            </a:r>
          </a:p>
          <a:p>
            <a:pPr lvl="1"/>
            <a:r>
              <a:rPr lang="en-US" smtClean="0"/>
              <a:t>Service providers may not offer or provide any gifts to applicant personnel involved in E-rate</a:t>
            </a:r>
          </a:p>
        </p:txBody>
      </p:sp>
      <p:sp>
        <p:nvSpPr>
          <p:cNvPr id="39939"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Fair and Open Competitive Bidding Rule</a:t>
            </a:r>
          </a:p>
        </p:txBody>
      </p:sp>
      <p:sp>
        <p:nvSpPr>
          <p:cNvPr id="39940"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133600"/>
            <a:ext cx="8229600" cy="4038600"/>
          </a:xfrm>
        </p:spPr>
        <p:txBody>
          <a:bodyPr/>
          <a:lstStyle/>
          <a:p>
            <a:pPr fontAlgn="auto">
              <a:spcAft>
                <a:spcPts val="0"/>
              </a:spcAft>
              <a:buFont typeface="Arial" pitchFamily="34" charset="0"/>
              <a:buChar char="•"/>
              <a:defRPr/>
            </a:pPr>
            <a:r>
              <a:rPr lang="en-US" dirty="0" smtClean="0"/>
              <a:t>Gifts</a:t>
            </a:r>
          </a:p>
          <a:p>
            <a:pPr lvl="1" fontAlgn="auto">
              <a:spcAft>
                <a:spcPts val="0"/>
              </a:spcAft>
              <a:buFont typeface="Arial" pitchFamily="34" charset="0"/>
              <a:buChar char="–"/>
              <a:defRPr/>
            </a:pPr>
            <a:r>
              <a:rPr lang="en-US" dirty="0" smtClean="0"/>
              <a:t>Gifts to family and friends when those gifts are made using personal funds of the donor (without reimbursement from the employer) and are not related to a business transaction or business relationship are also exempt. </a:t>
            </a:r>
          </a:p>
          <a:p>
            <a:pPr lvl="1" fontAlgn="auto">
              <a:spcAft>
                <a:spcPts val="0"/>
              </a:spcAft>
              <a:buFont typeface="Arial" pitchFamily="34" charset="0"/>
              <a:buChar char="–"/>
              <a:defRPr/>
            </a:pPr>
            <a:r>
              <a:rPr lang="en-US" dirty="0" smtClean="0"/>
              <a:t>Gift rules are not intended to discourage companies from making charitable contributions to schools, as long as those contributions are </a:t>
            </a:r>
            <a:r>
              <a:rPr lang="en-US" dirty="0" smtClean="0">
                <a:solidFill>
                  <a:schemeClr val="accent4"/>
                </a:solidFill>
              </a:rPr>
              <a:t>NOT</a:t>
            </a:r>
            <a:r>
              <a:rPr lang="en-US" dirty="0" smtClean="0"/>
              <a:t> directly or indirectly related to an E-rate related procurement. </a:t>
            </a:r>
            <a:endParaRPr lang="en-US" dirty="0"/>
          </a:p>
        </p:txBody>
      </p:sp>
      <p:sp>
        <p:nvSpPr>
          <p:cNvPr id="40963"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Fair and Open Competitive Bidding Rule</a:t>
            </a:r>
          </a:p>
        </p:txBody>
      </p:sp>
      <p:sp>
        <p:nvSpPr>
          <p:cNvPr id="40964"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3"/>
          </p:nvPr>
        </p:nvGraphicFramePr>
        <p:xfrm>
          <a:off x="457200" y="2209800"/>
          <a:ext cx="8229600" cy="39471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Gifts OK</a:t>
                      </a:r>
                      <a:endParaRPr lang="en-US" dirty="0"/>
                    </a:p>
                  </a:txBody>
                  <a:tcPr/>
                </a:tc>
                <a:tc>
                  <a:txBody>
                    <a:bodyPr/>
                    <a:lstStyle/>
                    <a:p>
                      <a:r>
                        <a:rPr lang="en-US" dirty="0" smtClean="0"/>
                        <a:t>Gifts NOT OK</a:t>
                      </a:r>
                      <a:endParaRPr lang="en-US" dirty="0"/>
                    </a:p>
                  </a:txBody>
                  <a:tcPr/>
                </a:tc>
              </a:tr>
              <a:tr h="370840">
                <a:tc>
                  <a:txBody>
                    <a:bodyPr/>
                    <a:lstStyle/>
                    <a:p>
                      <a:r>
                        <a:rPr lang="en-US" dirty="0" smtClean="0"/>
                        <a:t>Coffee and donuts at a presentation</a:t>
                      </a:r>
                      <a:endParaRPr lang="en-US" dirty="0"/>
                    </a:p>
                  </a:txBody>
                  <a:tcPr/>
                </a:tc>
                <a:tc>
                  <a:txBody>
                    <a:bodyPr/>
                    <a:lstStyle/>
                    <a:p>
                      <a:r>
                        <a:rPr lang="en-US" dirty="0" smtClean="0"/>
                        <a:t>Meal at presentation over $20</a:t>
                      </a:r>
                      <a:endParaRPr lang="en-US" dirty="0"/>
                    </a:p>
                  </a:txBody>
                  <a:tcPr/>
                </a:tc>
              </a:tr>
              <a:tr h="370840">
                <a:tc>
                  <a:txBody>
                    <a:bodyPr/>
                    <a:lstStyle/>
                    <a:p>
                      <a:r>
                        <a:rPr lang="en-US" dirty="0" smtClean="0"/>
                        <a:t>Door</a:t>
                      </a:r>
                      <a:r>
                        <a:rPr lang="en-US" baseline="0" dirty="0" smtClean="0"/>
                        <a:t> Prize: Ball cap worth $20 or less</a:t>
                      </a:r>
                      <a:endParaRPr lang="en-US" dirty="0"/>
                    </a:p>
                  </a:txBody>
                  <a:tcPr/>
                </a:tc>
                <a:tc>
                  <a:txBody>
                    <a:bodyPr/>
                    <a:lstStyle/>
                    <a:p>
                      <a:r>
                        <a:rPr lang="en-US" dirty="0" smtClean="0"/>
                        <a:t>Door Prize: $30</a:t>
                      </a:r>
                      <a:r>
                        <a:rPr lang="en-US" baseline="0" dirty="0" smtClean="0"/>
                        <a:t> gift card </a:t>
                      </a:r>
                    </a:p>
                  </a:txBody>
                  <a:tcPr/>
                </a:tc>
              </a:tr>
              <a:tr h="370840">
                <a:tc>
                  <a:txBody>
                    <a:bodyPr/>
                    <a:lstStyle/>
                    <a:p>
                      <a:r>
                        <a:rPr lang="en-US" dirty="0" smtClean="0"/>
                        <a:t>Certificate</a:t>
                      </a:r>
                      <a:r>
                        <a:rPr lang="en-US" baseline="0" dirty="0" smtClean="0"/>
                        <a:t> or plaque presented at conference </a:t>
                      </a:r>
                      <a:endParaRPr lang="en-US" dirty="0"/>
                    </a:p>
                  </a:txBody>
                  <a:tcPr/>
                </a:tc>
                <a:tc>
                  <a:txBody>
                    <a:bodyPr/>
                    <a:lstStyle/>
                    <a:p>
                      <a:r>
                        <a:rPr lang="en-US" baseline="0" dirty="0" smtClean="0"/>
                        <a:t>Gold watch given as thank you gift</a:t>
                      </a:r>
                    </a:p>
                  </a:txBody>
                  <a:tcPr/>
                </a:tc>
              </a:tr>
              <a:tr h="370840">
                <a:tc>
                  <a:txBody>
                    <a:bodyPr/>
                    <a:lstStyle/>
                    <a:p>
                      <a:endParaRPr lang="en-US" dirty="0"/>
                    </a:p>
                  </a:txBody>
                  <a:tcPr/>
                </a:tc>
                <a:tc>
                  <a:txBody>
                    <a:bodyPr/>
                    <a:lstStyle/>
                    <a:p>
                      <a:r>
                        <a:rPr lang="en-US" baseline="0" dirty="0" smtClean="0"/>
                        <a:t>Travel, food or lodging at conference, even if you are speaking on behalf of the provider</a:t>
                      </a:r>
                    </a:p>
                  </a:txBody>
                  <a:tcPr/>
                </a:tc>
              </a:tr>
              <a:tr h="370840">
                <a:tc>
                  <a:txBody>
                    <a:bodyPr/>
                    <a:lstStyle/>
                    <a:p>
                      <a:r>
                        <a:rPr lang="en-US" dirty="0" smtClean="0"/>
                        <a:t>Pens</a:t>
                      </a:r>
                      <a:r>
                        <a:rPr lang="en-US" baseline="0" dirty="0" smtClean="0"/>
                        <a:t> handed out a conference worth $20 or less</a:t>
                      </a:r>
                      <a:endParaRPr lang="en-US" dirty="0"/>
                    </a:p>
                  </a:txBody>
                  <a:tcPr/>
                </a:tc>
                <a:tc>
                  <a:txBody>
                    <a:bodyPr/>
                    <a:lstStyle/>
                    <a:p>
                      <a:r>
                        <a:rPr lang="en-US" baseline="0" dirty="0" smtClean="0"/>
                        <a:t>Conference giveaways: any item exceeding $20 in value (</a:t>
                      </a:r>
                      <a:r>
                        <a:rPr lang="en-US" baseline="0" dirty="0" err="1" smtClean="0"/>
                        <a:t>eg</a:t>
                      </a:r>
                      <a:r>
                        <a:rPr lang="en-US" baseline="0" dirty="0" smtClean="0"/>
                        <a:t> briefcase)</a:t>
                      </a:r>
                    </a:p>
                  </a:txBody>
                  <a:tcPr/>
                </a:tc>
              </a:tr>
              <a:tr h="370840">
                <a:tc>
                  <a:txBody>
                    <a:bodyPr/>
                    <a:lstStyle/>
                    <a:p>
                      <a:r>
                        <a:rPr lang="en-US" dirty="0" smtClean="0"/>
                        <a:t>Holiday present to sibling, not</a:t>
                      </a:r>
                      <a:r>
                        <a:rPr lang="en-US" baseline="0" dirty="0" smtClean="0"/>
                        <a:t> reimbursed by company, paid with own funds</a:t>
                      </a:r>
                      <a:endParaRPr lang="en-US" dirty="0"/>
                    </a:p>
                  </a:txBody>
                  <a:tcPr/>
                </a:tc>
                <a:tc>
                  <a:txBody>
                    <a:bodyPr/>
                    <a:lstStyle/>
                    <a:p>
                      <a:r>
                        <a:rPr lang="en-US" baseline="0" dirty="0" smtClean="0"/>
                        <a:t>Customer Appreciation meal/gift exceeding $20</a:t>
                      </a:r>
                    </a:p>
                  </a:txBody>
                  <a:tcPr/>
                </a:tc>
              </a:tr>
            </a:tbl>
          </a:graphicData>
        </a:graphic>
      </p:graphicFrame>
      <p:sp>
        <p:nvSpPr>
          <p:cNvPr id="42012"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Gift Examples</a:t>
            </a:r>
          </a:p>
        </p:txBody>
      </p:sp>
      <p:sp>
        <p:nvSpPr>
          <p:cNvPr id="42013" name="Text Placeholder 3"/>
          <p:cNvSpPr>
            <a:spLocks noGrp="1"/>
          </p:cNvSpPr>
          <p:nvPr>
            <p:ph type="body" sz="quarter" idx="12"/>
          </p:nvPr>
        </p:nvSpPr>
        <p:spPr bwMode="auto">
          <a:xfrm>
            <a:off x="3352800" y="381000"/>
            <a:ext cx="53340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Simplifying and Streamlining</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30" name="Group 22"/>
          <p:cNvGraphicFramePr>
            <a:graphicFrameLocks noGrp="1"/>
          </p:cNvGraphicFramePr>
          <p:nvPr>
            <p:ph sz="quarter" idx="13"/>
          </p:nvPr>
        </p:nvGraphicFramePr>
        <p:xfrm>
          <a:off x="457200" y="1828800"/>
          <a:ext cx="8229600" cy="4394835"/>
        </p:xfrm>
        <a:graphic>
          <a:graphicData uri="http://schemas.openxmlformats.org/drawingml/2006/table">
            <a:tbl>
              <a:tblPr/>
              <a:tblGrid>
                <a:gridCol w="4114800"/>
                <a:gridCol w="41148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itchFamily="34" charset="0"/>
                        </a:rPr>
                        <a:t>Gifts OK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Gifts NOT OK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Joe Applicant get $18 lunch from Larry, the Cable Guy. No other meals or gifts during the </a:t>
                      </a:r>
                      <a:r>
                        <a:rPr kumimoji="0" lang="en-US" sz="1800" b="0" i="0" u="none" strike="noStrike" cap="none" normalizeH="0" baseline="0" dirty="0" smtClean="0">
                          <a:ln>
                            <a:noFill/>
                          </a:ln>
                          <a:solidFill>
                            <a:schemeClr val="tx1"/>
                          </a:solidFill>
                          <a:effectLst/>
                          <a:latin typeface="Calibri" pitchFamily="34" charset="0"/>
                        </a:rPr>
                        <a:t>funding</a:t>
                      </a:r>
                      <a:r>
                        <a:rPr kumimoji="0" lang="en-US" sz="1800" b="0" i="0" u="none" strike="noStrike" cap="none" normalizeH="0" baseline="0" dirty="0" smtClean="0">
                          <a:ln>
                            <a:noFill/>
                          </a:ln>
                          <a:solidFill>
                            <a:srgbClr val="008000"/>
                          </a:solidFill>
                          <a:effectLst/>
                          <a:latin typeface="Calibri" pitchFamily="34" charset="0"/>
                        </a:rPr>
                        <a:t> </a:t>
                      </a:r>
                      <a:r>
                        <a:rPr kumimoji="0" lang="en-US" sz="1800" b="0" i="0" u="none" strike="noStrike" cap="none" normalizeH="0" baseline="0" dirty="0" smtClean="0">
                          <a:ln>
                            <a:noFill/>
                          </a:ln>
                          <a:solidFill>
                            <a:srgbClr val="000000"/>
                          </a:solidFill>
                          <a:effectLst/>
                          <a:latin typeface="Calibri" pitchFamily="34" charset="0"/>
                        </a:rPr>
                        <a:t>year from anyone employed by, or representing, the Cable Company.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No Rule Violation = Total gift below $20 and $50 threshold.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3EC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Joe Applicant get $12 lunch from Larry, the Cable Guy three times during the </a:t>
                      </a:r>
                      <a:r>
                        <a:rPr kumimoji="0" lang="en-US" sz="1800" b="0" i="0" u="none" strike="noStrike" cap="none" normalizeH="0" baseline="0" dirty="0" smtClean="0">
                          <a:ln>
                            <a:noFill/>
                          </a:ln>
                          <a:solidFill>
                            <a:schemeClr val="tx1"/>
                          </a:solidFill>
                          <a:effectLst/>
                          <a:latin typeface="Calibri" pitchFamily="34" charset="0"/>
                        </a:rPr>
                        <a:t>funding</a:t>
                      </a:r>
                      <a:r>
                        <a:rPr kumimoji="0" lang="en-US" sz="1800" b="0" i="0" u="none" strike="noStrike" cap="none" normalizeH="0" baseline="0" dirty="0" smtClean="0">
                          <a:ln>
                            <a:noFill/>
                          </a:ln>
                          <a:solidFill>
                            <a:srgbClr val="008000"/>
                          </a:solidFill>
                          <a:effectLst/>
                          <a:latin typeface="Calibri" pitchFamily="34" charset="0"/>
                        </a:rPr>
                        <a:t> </a:t>
                      </a:r>
                      <a:r>
                        <a:rPr kumimoji="0" lang="en-US" sz="1800" b="0" i="0" u="none" strike="noStrike" cap="none" normalizeH="0" baseline="0" dirty="0" smtClean="0">
                          <a:ln>
                            <a:noFill/>
                          </a:ln>
                          <a:solidFill>
                            <a:srgbClr val="000000"/>
                          </a:solidFill>
                          <a:effectLst/>
                          <a:latin typeface="Calibri" pitchFamily="34" charset="0"/>
                        </a:rPr>
                        <a:t>year. (Total: $36 total). Larry’s boss, takes Joe to lunch for $18.  (Total from Cable Company: $54).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Rule violation = exceeded $50 threshold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3EC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Jane Applicant wins mousepad at a conference from Internet R Us. (Value = $8)</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Jane Applicant also receives $15 box of chocolates from Internet R Us.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No Rule Violation = Both below $20 and did not exceed $50 threshold.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6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Jane Applicant wins a wireless mouse and mousepad at a conference from Internet R Us. (Value = $24 +$8)</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Rule violation:  One gift exceeded $20 threshold.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6FA"/>
                    </a:solidFill>
                  </a:tcPr>
                </a:tc>
              </a:tr>
            </a:tbl>
          </a:graphicData>
        </a:graphic>
      </p:graphicFrame>
      <p:sp>
        <p:nvSpPr>
          <p:cNvPr id="43024" name="Text Placeholder 2"/>
          <p:cNvSpPr>
            <a:spLocks noGrp="1"/>
          </p:cNvSpPr>
          <p:nvPr>
            <p:ph type="body" sz="quarter" idx="11"/>
          </p:nvPr>
        </p:nvSpPr>
        <p:spPr bwMode="auto">
          <a:xfrm>
            <a:off x="457200" y="12192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Gift Examples</a:t>
            </a:r>
          </a:p>
        </p:txBody>
      </p:sp>
      <p:sp>
        <p:nvSpPr>
          <p:cNvPr id="43025" name="Text Placeholder 3"/>
          <p:cNvSpPr>
            <a:spLocks noGrp="1"/>
          </p:cNvSpPr>
          <p:nvPr>
            <p:ph type="body" sz="quarter" idx="12"/>
          </p:nvPr>
        </p:nvSpPr>
        <p:spPr bwMode="auto">
          <a:xfrm>
            <a:off x="3352800" y="381000"/>
            <a:ext cx="53340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Simplifying and Streamlining</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052" name="Group 20"/>
          <p:cNvGraphicFramePr>
            <a:graphicFrameLocks noGrp="1"/>
          </p:cNvGraphicFramePr>
          <p:nvPr>
            <p:ph sz="quarter" idx="13"/>
          </p:nvPr>
        </p:nvGraphicFramePr>
        <p:xfrm>
          <a:off x="457200" y="1828800"/>
          <a:ext cx="8229600" cy="4394835"/>
        </p:xfrm>
        <a:graphic>
          <a:graphicData uri="http://schemas.openxmlformats.org/drawingml/2006/table">
            <a:tbl>
              <a:tblPr/>
              <a:tblGrid>
                <a:gridCol w="4114800"/>
                <a:gridCol w="41148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itchFamily="34" charset="0"/>
                        </a:rPr>
                        <a:t>Gifts OK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Gifts NOT OK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Joe Applicant attends a conference and picks up a free ballpoint pen and stress ball from a company he’s never heard of. No further gifts are given.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No Rule Violation = Total gift below $20 and $50 threshold.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3EC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Joe Applicant is invited to a customer appreciation lunch at a seminar. Meal value = $22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Rule violation = exceeded $20 threshold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3EC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Jane Applicant received a bag of peaches in the summer from a provider.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Value of peaches = $10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No other gifts are given by anyone from that company for the rest of the </a:t>
                      </a:r>
                      <a:r>
                        <a:rPr kumimoji="0" lang="en-US" sz="1800" b="0" i="0" u="none" strike="noStrike" cap="none" normalizeH="0" baseline="0" dirty="0" smtClean="0">
                          <a:ln>
                            <a:noFill/>
                          </a:ln>
                          <a:solidFill>
                            <a:schemeClr val="tx1"/>
                          </a:solidFill>
                          <a:effectLst/>
                          <a:latin typeface="Calibri" pitchFamily="34" charset="0"/>
                        </a:rPr>
                        <a:t>funding</a:t>
                      </a:r>
                      <a:r>
                        <a:rPr kumimoji="0" lang="en-US" sz="1800" b="0" i="0" u="none" strike="noStrike" cap="none" normalizeH="0" baseline="0" dirty="0" smtClean="0">
                          <a:ln>
                            <a:noFill/>
                          </a:ln>
                          <a:solidFill>
                            <a:srgbClr val="008000"/>
                          </a:solidFill>
                          <a:effectLst/>
                          <a:latin typeface="Calibri" pitchFamily="34" charset="0"/>
                        </a:rPr>
                        <a:t> </a:t>
                      </a:r>
                      <a:r>
                        <a:rPr kumimoji="0" lang="en-US" sz="1800" b="0" i="0" u="none" strike="noStrike" cap="none" normalizeH="0" baseline="0" dirty="0" smtClean="0">
                          <a:ln>
                            <a:noFill/>
                          </a:ln>
                          <a:solidFill>
                            <a:srgbClr val="000000"/>
                          </a:solidFill>
                          <a:effectLst/>
                          <a:latin typeface="Calibri" pitchFamily="34" charset="0"/>
                        </a:rPr>
                        <a:t>year.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No Rule Violation = Below $20 and did not exceed $50 threshold.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6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Jane Applicant is invited to speak at a conference regarding services she gets from a provider. The provider offers to pick up travel costs.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Rule violation: Total gift exceeded $20 threshold.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6FA"/>
                    </a:solidFill>
                  </a:tcPr>
                </a:tc>
              </a:tr>
            </a:tbl>
          </a:graphicData>
        </a:graphic>
      </p:graphicFrame>
      <p:sp>
        <p:nvSpPr>
          <p:cNvPr id="44048" name="Text Placeholder 2"/>
          <p:cNvSpPr>
            <a:spLocks noGrp="1"/>
          </p:cNvSpPr>
          <p:nvPr>
            <p:ph type="body" sz="quarter" idx="11"/>
          </p:nvPr>
        </p:nvSpPr>
        <p:spPr bwMode="auto">
          <a:xfrm>
            <a:off x="457200" y="12192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Gift Examples</a:t>
            </a:r>
          </a:p>
        </p:txBody>
      </p:sp>
      <p:sp>
        <p:nvSpPr>
          <p:cNvPr id="44049" name="Text Placeholder 3"/>
          <p:cNvSpPr>
            <a:spLocks noGrp="1"/>
          </p:cNvSpPr>
          <p:nvPr>
            <p:ph type="body" sz="quarter" idx="12"/>
          </p:nvPr>
        </p:nvSpPr>
        <p:spPr bwMode="auto">
          <a:xfrm>
            <a:off x="3352800" y="381000"/>
            <a:ext cx="53340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Simplifying and Streamlining</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fontAlgn="auto">
              <a:spcAft>
                <a:spcPts val="0"/>
              </a:spcAft>
              <a:buFont typeface="Arial" pitchFamily="34" charset="0"/>
              <a:buChar char="•"/>
              <a:defRPr/>
            </a:pPr>
            <a:r>
              <a:rPr lang="en-US" dirty="0" smtClean="0"/>
              <a:t>Pre-commitment SPIN changes</a:t>
            </a:r>
          </a:p>
          <a:p>
            <a:pPr lvl="1" fontAlgn="auto">
              <a:spcAft>
                <a:spcPts val="0"/>
              </a:spcAft>
              <a:buFont typeface="Arial" pitchFamily="34" charset="0"/>
              <a:buChar char="–"/>
              <a:defRPr/>
            </a:pPr>
            <a:r>
              <a:rPr lang="en-US" dirty="0" smtClean="0"/>
              <a:t>Corrective SPIN changes only (</a:t>
            </a:r>
            <a:r>
              <a:rPr lang="en-US" dirty="0" err="1" smtClean="0"/>
              <a:t>ie</a:t>
            </a:r>
            <a:r>
              <a:rPr lang="en-US" dirty="0" smtClean="0"/>
              <a:t>. data entry errors)</a:t>
            </a:r>
          </a:p>
          <a:p>
            <a:pPr fontAlgn="auto">
              <a:spcAft>
                <a:spcPts val="0"/>
              </a:spcAft>
              <a:buFont typeface="Arial" pitchFamily="34" charset="0"/>
              <a:buChar char="•"/>
              <a:defRPr/>
            </a:pPr>
            <a:r>
              <a:rPr lang="en-US" dirty="0" smtClean="0"/>
              <a:t>Post-commitment SPIN changes</a:t>
            </a:r>
          </a:p>
          <a:p>
            <a:pPr lvl="1" fontAlgn="auto">
              <a:spcAft>
                <a:spcPts val="0"/>
              </a:spcAft>
              <a:buFont typeface="Arial" pitchFamily="34" charset="0"/>
              <a:buChar char="–"/>
              <a:defRPr/>
            </a:pPr>
            <a:r>
              <a:rPr lang="en-US" dirty="0" smtClean="0"/>
              <a:t>Operational SPIN changes</a:t>
            </a:r>
          </a:p>
          <a:p>
            <a:pPr lvl="2" fontAlgn="auto">
              <a:spcAft>
                <a:spcPts val="0"/>
              </a:spcAft>
              <a:buFont typeface="Arial" pitchFamily="34" charset="0"/>
              <a:buChar char="•"/>
              <a:defRPr/>
            </a:pPr>
            <a:r>
              <a:rPr lang="en-US" dirty="0" smtClean="0"/>
              <a:t>Must have legitimate reason to change, such as Breach of Contract or provider unable to perform</a:t>
            </a:r>
          </a:p>
          <a:p>
            <a:pPr lvl="3" fontAlgn="auto">
              <a:spcAft>
                <a:spcPts val="0"/>
              </a:spcAft>
              <a:buFont typeface="Arial" pitchFamily="34" charset="0"/>
              <a:buNone/>
              <a:defRPr/>
            </a:pPr>
            <a:r>
              <a:rPr lang="en-US" sz="2400" b="1" dirty="0" smtClean="0">
                <a:solidFill>
                  <a:schemeClr val="accent4"/>
                </a:solidFill>
              </a:rPr>
              <a:t>and</a:t>
            </a:r>
          </a:p>
          <a:p>
            <a:pPr lvl="2" fontAlgn="auto">
              <a:spcAft>
                <a:spcPts val="0"/>
              </a:spcAft>
              <a:buFont typeface="Arial" pitchFamily="34" charset="0"/>
              <a:buChar char="•"/>
              <a:defRPr/>
            </a:pPr>
            <a:r>
              <a:rPr lang="en-US" dirty="0" smtClean="0"/>
              <a:t>Must select provider with next highest point value in evaluation</a:t>
            </a:r>
          </a:p>
          <a:p>
            <a:pPr fontAlgn="auto">
              <a:spcAft>
                <a:spcPts val="0"/>
              </a:spcAft>
              <a:buFont typeface="Arial" pitchFamily="34" charset="0"/>
              <a:buChar char="•"/>
              <a:defRPr/>
            </a:pPr>
            <a:endParaRPr lang="en-US" dirty="0" smtClean="0"/>
          </a:p>
        </p:txBody>
      </p:sp>
      <p:sp>
        <p:nvSpPr>
          <p:cNvPr id="45059"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SPIN Changes</a:t>
            </a:r>
          </a:p>
        </p:txBody>
      </p:sp>
      <p:sp>
        <p:nvSpPr>
          <p:cNvPr id="45060"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Streamlining &amp; Simplifying</a:t>
            </a:r>
          </a:p>
          <a:p>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p:cNvSpPr>
            <a:spLocks noGrp="1"/>
          </p:cNvSpPr>
          <p:nvPr>
            <p:ph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Order adopts the FY 2011 Eligible Services List</a:t>
            </a:r>
          </a:p>
          <a:p>
            <a:r>
              <a:rPr lang="en-US" dirty="0" smtClean="0"/>
              <a:t>Priority 1 </a:t>
            </a:r>
          </a:p>
          <a:p>
            <a:pPr lvl="1"/>
            <a:r>
              <a:rPr lang="en-US" dirty="0" smtClean="0"/>
              <a:t>Leased dark fiber is eligible as described above</a:t>
            </a:r>
          </a:p>
          <a:p>
            <a:pPr lvl="1"/>
            <a:r>
              <a:rPr lang="en-US" dirty="0" smtClean="0"/>
              <a:t>Telecommunications now two categories on ESL</a:t>
            </a:r>
          </a:p>
          <a:p>
            <a:pPr lvl="2"/>
            <a:r>
              <a:rPr lang="en-US" dirty="0" smtClean="0"/>
              <a:t>“Telecommunications Services” can only be provided by an eligible telecommunications carrier </a:t>
            </a:r>
          </a:p>
          <a:p>
            <a:pPr lvl="2"/>
            <a:r>
              <a:rPr lang="en-US" dirty="0" smtClean="0"/>
              <a:t>“Telecommunications” can be provided by a non-telecommunications carrier via </a:t>
            </a:r>
            <a:r>
              <a:rPr lang="en-US" b="1" dirty="0" smtClean="0"/>
              <a:t>fiber</a:t>
            </a:r>
            <a:r>
              <a:rPr lang="en-US" dirty="0" smtClean="0"/>
              <a:t> in whole or in part</a:t>
            </a:r>
          </a:p>
          <a:p>
            <a:pPr lvl="3">
              <a:buFont typeface="Arial" charset="0"/>
              <a:buNone/>
            </a:pPr>
            <a:endParaRPr lang="en-US" dirty="0" smtClean="0"/>
          </a:p>
          <a:p>
            <a:pPr lvl="1">
              <a:buFont typeface="Arial" charset="0"/>
              <a:buNone/>
            </a:pPr>
            <a:endParaRPr lang="en-US" dirty="0" smtClean="0"/>
          </a:p>
          <a:p>
            <a:pPr lvl="2"/>
            <a:endParaRPr lang="en-US" dirty="0" smtClean="0"/>
          </a:p>
          <a:p>
            <a:pPr lvl="1"/>
            <a:endParaRPr lang="en-US" dirty="0" smtClean="0"/>
          </a:p>
          <a:p>
            <a:pPr lvl="1"/>
            <a:endParaRPr lang="en-US" dirty="0" smtClean="0"/>
          </a:p>
        </p:txBody>
      </p:sp>
      <p:sp>
        <p:nvSpPr>
          <p:cNvPr id="46083"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Services</a:t>
            </a:r>
          </a:p>
        </p:txBody>
      </p:sp>
      <p:sp>
        <p:nvSpPr>
          <p:cNvPr id="46084"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Services List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p:cNvSpPr>
            <a:spLocks noGrp="1"/>
          </p:cNvSpPr>
          <p:nvPr>
            <p:ph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Web hosting</a:t>
            </a:r>
          </a:p>
          <a:p>
            <a:pPr lvl="1"/>
            <a:r>
              <a:rPr lang="en-US" smtClean="0"/>
              <a:t>Remains eligible</a:t>
            </a:r>
          </a:p>
          <a:p>
            <a:pPr lvl="1"/>
            <a:r>
              <a:rPr lang="en-US" smtClean="0"/>
              <a:t>Allows additional functionality of discussion boards, instant messaging and chat</a:t>
            </a:r>
          </a:p>
          <a:p>
            <a:pPr lvl="1"/>
            <a:r>
              <a:rPr lang="en-US" smtClean="0"/>
              <a:t>Content remains ineligible, including searching of databases such as gradebooks, encyclopedias etc.</a:t>
            </a:r>
          </a:p>
          <a:p>
            <a:pPr lvl="1"/>
            <a:r>
              <a:rPr lang="en-US" smtClean="0"/>
              <a:t>Support for applications necessary to run online classes or collaborative meetings is also ineligible</a:t>
            </a:r>
          </a:p>
          <a:p>
            <a:pPr lvl="1"/>
            <a:endParaRPr lang="en-US" smtClean="0"/>
          </a:p>
        </p:txBody>
      </p:sp>
      <p:sp>
        <p:nvSpPr>
          <p:cNvPr id="47107"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Services</a:t>
            </a:r>
          </a:p>
        </p:txBody>
      </p:sp>
      <p:sp>
        <p:nvSpPr>
          <p:cNvPr id="47108"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Services List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Placeholder 3"/>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6</a:t>
            </a:r>
            <a:r>
              <a:rPr lang="en-US" baseline="30000" smtClean="0"/>
              <a:t>th</a:t>
            </a:r>
            <a:r>
              <a:rPr lang="en-US" smtClean="0"/>
              <a:t> Report and Order</a:t>
            </a:r>
          </a:p>
        </p:txBody>
      </p:sp>
      <p:sp>
        <p:nvSpPr>
          <p:cNvPr id="11267" name="Text Placeholder 4"/>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Improving Broadband Access for All</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Wireless Internet Access Applications</a:t>
            </a:r>
          </a:p>
          <a:p>
            <a:pPr lvl="1"/>
            <a:r>
              <a:rPr lang="en-US" smtClean="0"/>
              <a:t>Remain ineligible</a:t>
            </a:r>
          </a:p>
          <a:p>
            <a:pPr lvl="1"/>
            <a:r>
              <a:rPr lang="en-US" smtClean="0"/>
              <a:t>Wireless Internet Access service and data charges for a service that is solely dedicated to access an ineligible functionality is also ineligible</a:t>
            </a:r>
          </a:p>
          <a:p>
            <a:pPr lvl="2"/>
            <a:r>
              <a:rPr lang="en-US" smtClean="0"/>
              <a:t>For example, cellular data circuits used to support GPSs on busses or student attendance are fully ineligible</a:t>
            </a:r>
          </a:p>
        </p:txBody>
      </p:sp>
      <p:sp>
        <p:nvSpPr>
          <p:cNvPr id="48131"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Ineligible Services</a:t>
            </a:r>
          </a:p>
        </p:txBody>
      </p:sp>
      <p:sp>
        <p:nvSpPr>
          <p:cNvPr id="48132"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Services List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1"/>
          <p:cNvSpPr>
            <a:spLocks noGrp="1"/>
          </p:cNvSpPr>
          <p:nvPr>
            <p:ph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Enhanced Firewalls, Intrusion Detection and Prevention Devices and Anti-Virus and Anti-Spam software</a:t>
            </a:r>
          </a:p>
          <a:p>
            <a:pPr lvl="1"/>
            <a:r>
              <a:rPr lang="en-US" smtClean="0"/>
              <a:t>All fully ineligible</a:t>
            </a:r>
          </a:p>
          <a:p>
            <a:pPr lvl="1"/>
            <a:r>
              <a:rPr lang="en-US" smtClean="0"/>
              <a:t>Basic firewalls that are bundled with Internet access remain eligible</a:t>
            </a:r>
          </a:p>
          <a:p>
            <a:pPr lvl="1"/>
            <a:endParaRPr lang="en-US" smtClean="0"/>
          </a:p>
        </p:txBody>
      </p:sp>
      <p:sp>
        <p:nvSpPr>
          <p:cNvPr id="49155"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Ineligible Services</a:t>
            </a:r>
          </a:p>
        </p:txBody>
      </p:sp>
      <p:sp>
        <p:nvSpPr>
          <p:cNvPr id="49156"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Services List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1"/>
          <p:cNvSpPr>
            <a:spLocks noGrp="1"/>
          </p:cNvSpPr>
          <p:nvPr>
            <p:ph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Unbundled Warranties</a:t>
            </a:r>
          </a:p>
          <a:p>
            <a:pPr lvl="1"/>
            <a:r>
              <a:rPr lang="en-US" smtClean="0"/>
              <a:t>Separately priced warranties allows for broken equipment to be fixed or replaced are ineligible.</a:t>
            </a:r>
          </a:p>
          <a:p>
            <a:pPr lvl="1"/>
            <a:r>
              <a:rPr lang="en-US" smtClean="0"/>
              <a:t>This is a type of retainer and not actual maintenance service performed. </a:t>
            </a:r>
          </a:p>
          <a:p>
            <a:pPr lvl="1"/>
            <a:r>
              <a:rPr lang="en-US" smtClean="0"/>
              <a:t>Funding requests for routine maintenance will continue to be funded. </a:t>
            </a:r>
          </a:p>
        </p:txBody>
      </p:sp>
      <p:sp>
        <p:nvSpPr>
          <p:cNvPr id="50179"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Ineligible Services</a:t>
            </a:r>
          </a:p>
        </p:txBody>
      </p:sp>
      <p:sp>
        <p:nvSpPr>
          <p:cNvPr id="50180"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Services List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1"/>
          <p:cNvSpPr>
            <a:spLocks noGrp="1"/>
          </p:cNvSpPr>
          <p:nvPr>
            <p:ph sz="quarter" idx="13"/>
          </p:nvPr>
        </p:nvSpPr>
        <p:spPr bwMode="auto">
          <a:xfrm>
            <a:off x="457200" y="20574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Unbundled Warranties</a:t>
            </a:r>
          </a:p>
          <a:p>
            <a:pPr lvl="1"/>
            <a:r>
              <a:rPr lang="en-US" smtClean="0"/>
              <a:t>Applicants that can estimate number of maintenance hours per year for their equipment, based on current life of equipment and history of needed repairs, can seek funding for upfront costs on service contract designed to cover this estimate and upkeep. </a:t>
            </a:r>
          </a:p>
          <a:p>
            <a:pPr lvl="1"/>
            <a:r>
              <a:rPr lang="en-US" smtClean="0"/>
              <a:t>Reimbursement will be paid on actual worked performed and hours used only. </a:t>
            </a:r>
          </a:p>
          <a:p>
            <a:pPr lvl="1"/>
            <a:endParaRPr lang="en-US" smtClean="0"/>
          </a:p>
        </p:txBody>
      </p:sp>
      <p:sp>
        <p:nvSpPr>
          <p:cNvPr id="51203" name="Text Placeholder 2"/>
          <p:cNvSpPr>
            <a:spLocks noGrp="1"/>
          </p:cNvSpPr>
          <p:nvPr>
            <p:ph type="body" sz="quarter" idx="11"/>
          </p:nvPr>
        </p:nvSpPr>
        <p:spPr bwMode="auto">
          <a:xfrm>
            <a:off x="457200" y="14478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Ineligible Services</a:t>
            </a:r>
          </a:p>
        </p:txBody>
      </p:sp>
      <p:sp>
        <p:nvSpPr>
          <p:cNvPr id="51204"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Services List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1"/>
          <p:cNvSpPr>
            <a:spLocks noGrp="1"/>
          </p:cNvSpPr>
          <p:nvPr>
            <p:ph sz="quarter" idx="13"/>
          </p:nvPr>
        </p:nvSpPr>
        <p:spPr bwMode="auto">
          <a:xfrm>
            <a:off x="457200" y="20574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Unbundled Warranties</a:t>
            </a:r>
          </a:p>
          <a:p>
            <a:pPr lvl="1"/>
            <a:r>
              <a:rPr lang="en-US" smtClean="0"/>
              <a:t>For example, school determines they need 30 hours of maintenance for a router but only use 20</a:t>
            </a:r>
          </a:p>
          <a:p>
            <a:pPr lvl="2"/>
            <a:r>
              <a:rPr lang="en-US" smtClean="0"/>
              <a:t>USAC will reimburse for 20 hours only</a:t>
            </a:r>
          </a:p>
          <a:p>
            <a:pPr lvl="1"/>
            <a:r>
              <a:rPr lang="en-US" smtClean="0"/>
              <a:t>Manufacturers warranties of no more than three years and included in the equipment purchase are eligible. </a:t>
            </a:r>
          </a:p>
          <a:p>
            <a:r>
              <a:rPr lang="en-US" smtClean="0"/>
              <a:t>Scheduling services are ineligible</a:t>
            </a:r>
          </a:p>
          <a:p>
            <a:r>
              <a:rPr lang="en-US" smtClean="0"/>
              <a:t>Online backup solutions are ineligible</a:t>
            </a:r>
          </a:p>
          <a:p>
            <a:pPr lvl="1"/>
            <a:endParaRPr lang="en-US" smtClean="0"/>
          </a:p>
        </p:txBody>
      </p:sp>
      <p:sp>
        <p:nvSpPr>
          <p:cNvPr id="52227" name="Text Placeholder 2"/>
          <p:cNvSpPr>
            <a:spLocks noGrp="1"/>
          </p:cNvSpPr>
          <p:nvPr>
            <p:ph type="body" sz="quarter" idx="11"/>
          </p:nvPr>
        </p:nvSpPr>
        <p:spPr bwMode="auto">
          <a:xfrm>
            <a:off x="457200" y="14478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Ineligible Services</a:t>
            </a:r>
          </a:p>
        </p:txBody>
      </p:sp>
      <p:sp>
        <p:nvSpPr>
          <p:cNvPr id="52228"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Services List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1"/>
          <p:cNvSpPr>
            <a:spLocks noGrp="1"/>
          </p:cNvSpPr>
          <p:nvPr>
            <p:ph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The complete list of services and products eligible for E-rate support will only be listed in the ESL from now on, and not elsewhere in the rules. </a:t>
            </a:r>
          </a:p>
          <a:p>
            <a:r>
              <a:rPr lang="en-US" smtClean="0"/>
              <a:t>USAC will submit the ESL to the Commission by March 30 of each year</a:t>
            </a:r>
          </a:p>
          <a:p>
            <a:r>
              <a:rPr lang="en-US" smtClean="0"/>
              <a:t>ESL can be released through Public Notice or Order</a:t>
            </a:r>
          </a:p>
          <a:p>
            <a:pPr lvl="1"/>
            <a:r>
              <a:rPr lang="en-US" smtClean="0"/>
              <a:t>Stakeholders will continue to be able to provide comment on future ESLs. </a:t>
            </a:r>
          </a:p>
          <a:p>
            <a:pPr>
              <a:buFont typeface="Arial" charset="0"/>
              <a:buNone/>
            </a:pPr>
            <a:endParaRPr lang="en-US" smtClean="0"/>
          </a:p>
        </p:txBody>
      </p:sp>
      <p:sp>
        <p:nvSpPr>
          <p:cNvPr id="53251"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Administrative Changes for the ESL</a:t>
            </a:r>
          </a:p>
        </p:txBody>
      </p:sp>
      <p:sp>
        <p:nvSpPr>
          <p:cNvPr id="53252"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Eligible Services List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Text Placeholder 5"/>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Questions?</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txBox="1">
            <a:spLocks/>
          </p:cNvSpPr>
          <p:nvPr/>
        </p:nvSpPr>
        <p:spPr bwMode="auto">
          <a:xfrm>
            <a:off x="457200" y="2819400"/>
            <a:ext cx="8229600" cy="914400"/>
          </a:xfrm>
          <a:prstGeom prst="rect">
            <a:avLst/>
          </a:prstGeom>
          <a:noFill/>
          <a:ln w="9525">
            <a:noFill/>
            <a:miter lim="800000"/>
            <a:headEnd/>
            <a:tailEnd/>
          </a:ln>
        </p:spPr>
        <p:txBody>
          <a:bodyPr/>
          <a:lstStyle/>
          <a:p>
            <a:pPr marL="342900" indent="-342900" algn="ctr">
              <a:spcAft>
                <a:spcPts val="1200"/>
              </a:spcAft>
            </a:pPr>
            <a:r>
              <a:rPr lang="en-US" sz="5400" b="1">
                <a:solidFill>
                  <a:srgbClr val="0070C0"/>
                </a:solidFill>
                <a:latin typeface="Calibri" pitchFamily="34" charset="0"/>
              </a:rPr>
              <a:t>Thank you!</a:t>
            </a:r>
            <a:endParaRPr lang="en-US" sz="5400">
              <a:solidFill>
                <a:srgbClr val="0070C0"/>
              </a:solidFill>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1"/>
          <p:cNvSpPr>
            <a:spLocks noGrp="1"/>
          </p:cNvSpPr>
          <p:nvPr>
            <p:ph type="body" sz="quarter" idx="10"/>
          </p:nvPr>
        </p:nvSpPr>
        <p:spPr bwMode="auto">
          <a:xfrm>
            <a:off x="457200" y="19050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Lease of fiber, lit or dark, is eligible in Telecom or Internet Access from any provider (dark fiber must be lit immediately)</a:t>
            </a:r>
          </a:p>
          <a:p>
            <a:r>
              <a:rPr lang="en-US" dirty="0" smtClean="0"/>
              <a:t>Providers can be </a:t>
            </a:r>
            <a:r>
              <a:rPr lang="en-US" dirty="0" err="1" smtClean="0"/>
              <a:t>telcos</a:t>
            </a:r>
            <a:r>
              <a:rPr lang="en-US" dirty="0" smtClean="0"/>
              <a:t>; state, regional or local networks; or private networks</a:t>
            </a:r>
          </a:p>
          <a:p>
            <a:r>
              <a:rPr lang="en-US" dirty="0" smtClean="0"/>
              <a:t>Cannot purchase excess capacity for future growth</a:t>
            </a:r>
          </a:p>
          <a:p>
            <a:r>
              <a:rPr lang="en-US" dirty="0" smtClean="0"/>
              <a:t>Maintenance of leased dark fiber is eligible</a:t>
            </a:r>
          </a:p>
          <a:p>
            <a:r>
              <a:rPr lang="en-US" dirty="0" smtClean="0"/>
              <a:t>Installation costs within the property line are eligible</a:t>
            </a:r>
          </a:p>
          <a:p>
            <a:r>
              <a:rPr lang="en-US" dirty="0" smtClean="0"/>
              <a:t>Modulating electronics for leased dark </a:t>
            </a:r>
            <a:r>
              <a:rPr lang="en-US" smtClean="0"/>
              <a:t>fiber are </a:t>
            </a:r>
            <a:r>
              <a:rPr lang="en-US" dirty="0" smtClean="0"/>
              <a:t>not eligible</a:t>
            </a:r>
          </a:p>
        </p:txBody>
      </p:sp>
      <p:sp>
        <p:nvSpPr>
          <p:cNvPr id="12291" name="Text Placeholder 2"/>
          <p:cNvSpPr>
            <a:spLocks noGrp="1"/>
          </p:cNvSpPr>
          <p:nvPr>
            <p:ph type="body" sz="quarter" idx="11"/>
          </p:nvPr>
        </p:nvSpPr>
        <p:spPr bwMode="auto">
          <a:xfrm>
            <a:off x="457200" y="12954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Dark Fiber</a:t>
            </a:r>
          </a:p>
        </p:txBody>
      </p:sp>
      <p:sp>
        <p:nvSpPr>
          <p:cNvPr id="12292" name="Text Placeholder 3"/>
          <p:cNvSpPr>
            <a:spLocks noGrp="1"/>
          </p:cNvSpPr>
          <p:nvPr>
            <p:ph type="body" sz="quarter" idx="12"/>
          </p:nvPr>
        </p:nvSpPr>
        <p:spPr bwMode="auto">
          <a:xfrm>
            <a:off x="2286000" y="3048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Access to Broadband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Up-front construction costs:</a:t>
            </a:r>
          </a:p>
          <a:p>
            <a:pPr lvl="1"/>
            <a:r>
              <a:rPr lang="en-US" smtClean="0"/>
              <a:t>Construction on school or library property is eligible</a:t>
            </a:r>
          </a:p>
          <a:p>
            <a:pPr lvl="1"/>
            <a:r>
              <a:rPr lang="en-US" smtClean="0"/>
              <a:t>Construction beyond the property line is ineligible</a:t>
            </a:r>
          </a:p>
        </p:txBody>
      </p:sp>
      <p:sp>
        <p:nvSpPr>
          <p:cNvPr id="13315"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Dark Fiber Construction</a:t>
            </a:r>
          </a:p>
        </p:txBody>
      </p:sp>
      <p:sp>
        <p:nvSpPr>
          <p:cNvPr id="13316"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Access to Broadband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1"/>
          <p:cNvSpPr>
            <a:spLocks noGrp="1"/>
          </p:cNvSpPr>
          <p:nvPr>
            <p:ph type="body" sz="quarter" idx="10"/>
          </p:nvPr>
        </p:nvSpPr>
        <p:spPr bwMode="auto">
          <a:xfrm>
            <a:off x="457200" y="22860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Any provider can provide telecommunications over fiber</a:t>
            </a:r>
          </a:p>
          <a:p>
            <a:pPr lvl="1"/>
            <a:r>
              <a:rPr lang="en-US" smtClean="0"/>
              <a:t>Includes voice phone service, distance learning, etc.</a:t>
            </a:r>
          </a:p>
          <a:p>
            <a:pPr lvl="1"/>
            <a:r>
              <a:rPr lang="en-US" smtClean="0"/>
              <a:t>Includes providers such as state and regional networks, utility companies, and private companies</a:t>
            </a:r>
          </a:p>
          <a:p>
            <a:endParaRPr lang="en-US" smtClean="0"/>
          </a:p>
        </p:txBody>
      </p:sp>
      <p:sp>
        <p:nvSpPr>
          <p:cNvPr id="14339"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Who can provide fiber?</a:t>
            </a:r>
          </a:p>
        </p:txBody>
      </p:sp>
      <p:sp>
        <p:nvSpPr>
          <p:cNvPr id="14340"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Access to Broadband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1"/>
          <p:cNvSpPr>
            <a:spLocks noGrp="1"/>
          </p:cNvSpPr>
          <p:nvPr>
            <p:ph type="body" sz="quarter" idx="10"/>
          </p:nvPr>
        </p:nvSpPr>
        <p:spPr bwMode="auto">
          <a:xfrm>
            <a:off x="457200" y="20574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On Form 470, post for fiber and fiber-based services in both Internet Access and Telecom Services to maximize your pool of providers</a:t>
            </a:r>
          </a:p>
          <a:p>
            <a:r>
              <a:rPr lang="en-US" dirty="0" smtClean="0"/>
              <a:t>On Form 471, file in Telecom Services if the provider is a telecommunications carrier or Internet Access for all other providers</a:t>
            </a:r>
          </a:p>
          <a:p>
            <a:r>
              <a:rPr lang="en-US" dirty="0" smtClean="0"/>
              <a:t>CIPA reminder:</a:t>
            </a:r>
          </a:p>
          <a:p>
            <a:pPr lvl="1"/>
            <a:r>
              <a:rPr lang="en-US" dirty="0" smtClean="0"/>
              <a:t>CIPA compliance is required if selecting services in Telecom Services when used to obtain Internet service or access to the Internet</a:t>
            </a:r>
          </a:p>
          <a:p>
            <a:endParaRPr lang="en-US" dirty="0" smtClean="0"/>
          </a:p>
          <a:p>
            <a:endParaRPr lang="en-US" dirty="0" smtClean="0"/>
          </a:p>
        </p:txBody>
      </p:sp>
      <p:sp>
        <p:nvSpPr>
          <p:cNvPr id="15363" name="Text Placeholder 2"/>
          <p:cNvSpPr>
            <a:spLocks noGrp="1"/>
          </p:cNvSpPr>
          <p:nvPr>
            <p:ph type="body" sz="quarter" idx="11"/>
          </p:nvPr>
        </p:nvSpPr>
        <p:spPr bwMode="auto">
          <a:xfrm>
            <a:off x="457200" y="14478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Applying for fiber</a:t>
            </a:r>
          </a:p>
        </p:txBody>
      </p:sp>
      <p:sp>
        <p:nvSpPr>
          <p:cNvPr id="15364"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Access to Broadband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Applicants can access broadband through a variety of means</a:t>
            </a:r>
          </a:p>
          <a:p>
            <a:r>
              <a:rPr lang="en-US" dirty="0" smtClean="0"/>
              <a:t>When comparing competing bids with different solutions, you should do an “apples to apples” comparison </a:t>
            </a:r>
          </a:p>
          <a:p>
            <a:r>
              <a:rPr lang="en-US" dirty="0" smtClean="0"/>
              <a:t>Total cost for leased</a:t>
            </a:r>
            <a:r>
              <a:rPr lang="en-US" dirty="0" smtClean="0">
                <a:solidFill>
                  <a:srgbClr val="008000"/>
                </a:solidFill>
              </a:rPr>
              <a:t> </a:t>
            </a:r>
            <a:r>
              <a:rPr lang="en-US" dirty="0" smtClean="0"/>
              <a:t>dark fiber involves a number of additional costs beyond the lease payments for fiber connectivity, and those costs should be factored into a total-cost comparison across bids. </a:t>
            </a:r>
          </a:p>
          <a:p>
            <a:endParaRPr lang="en-US" dirty="0" smtClean="0"/>
          </a:p>
          <a:p>
            <a:endParaRPr lang="en-US" dirty="0" smtClean="0"/>
          </a:p>
        </p:txBody>
      </p:sp>
      <p:sp>
        <p:nvSpPr>
          <p:cNvPr id="16387"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Selecting Broadband</a:t>
            </a:r>
          </a:p>
        </p:txBody>
      </p:sp>
      <p:sp>
        <p:nvSpPr>
          <p:cNvPr id="16388"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Access to Broadband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1493</TotalTime>
  <Words>2895</Words>
  <Application>Microsoft Office PowerPoint</Application>
  <PresentationFormat>On-screen Show (4:3)</PresentationFormat>
  <Paragraphs>327</Paragraphs>
  <Slides>47</Slides>
  <Notes>14</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vector>
  </TitlesOfParts>
  <Company>USAC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ajohnson</dc:creator>
  <cp:lastModifiedBy>kgoffredi</cp:lastModifiedBy>
  <cp:revision>244</cp:revision>
  <dcterms:created xsi:type="dcterms:W3CDTF">2010-07-28T13:31:07Z</dcterms:created>
  <dcterms:modified xsi:type="dcterms:W3CDTF">2010-11-09T18:45:17Z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0x010100CF8332F011F5614BA64AA07836619C0D</vt:lpwstr>
  </property>
  <property fmtid="{D5CDD505-2E9C-101B-9397-08002B2CF9AE}" pid="3" name="Share">
    <vt:lpwstr>false</vt:lpwstr>
  </property>
  <property fmtid="{D5CDD505-2E9C-101B-9397-08002B2CF9AE}" pid="4" name="Dept_Hidden">
    <vt:lpwstr>External Relations</vt:lpwstr>
  </property>
  <property fmtid="{D5CDD505-2E9C-101B-9397-08002B2CF9AE}" pid="5" name="Sticky">
    <vt:lpwstr>0</vt:lpwstr>
  </property>
</Properties>
</file>