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2"/>
  </p:notesMasterIdLst>
  <p:handoutMasterIdLst>
    <p:handoutMasterId r:id="rId33"/>
  </p:handoutMasterIdLst>
  <p:sldIdLst>
    <p:sldId id="270" r:id="rId5"/>
    <p:sldId id="295" r:id="rId6"/>
    <p:sldId id="278" r:id="rId7"/>
    <p:sldId id="277" r:id="rId8"/>
    <p:sldId id="279" r:id="rId9"/>
    <p:sldId id="293" r:id="rId10"/>
    <p:sldId id="301" r:id="rId11"/>
    <p:sldId id="281" r:id="rId12"/>
    <p:sldId id="294" r:id="rId13"/>
    <p:sldId id="282" r:id="rId14"/>
    <p:sldId id="283" r:id="rId15"/>
    <p:sldId id="284" r:id="rId16"/>
    <p:sldId id="285" r:id="rId17"/>
    <p:sldId id="287" r:id="rId18"/>
    <p:sldId id="280" r:id="rId19"/>
    <p:sldId id="286" r:id="rId20"/>
    <p:sldId id="288" r:id="rId21"/>
    <p:sldId id="300" r:id="rId22"/>
    <p:sldId id="297" r:id="rId23"/>
    <p:sldId id="299" r:id="rId24"/>
    <p:sldId id="296" r:id="rId25"/>
    <p:sldId id="289" r:id="rId26"/>
    <p:sldId id="290" r:id="rId27"/>
    <p:sldId id="291" r:id="rId28"/>
    <p:sldId id="292" r:id="rId29"/>
    <p:sldId id="298" r:id="rId30"/>
    <p:sldId id="274" r:id="rId31"/>
  </p:sldIdLst>
  <p:sldSz cx="9144000" cy="6858000" type="screen4x3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B83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6" autoAdjust="0"/>
  </p:normalViewPr>
  <p:slideViewPr>
    <p:cSldViewPr>
      <p:cViewPr>
        <p:scale>
          <a:sx n="89" d="100"/>
          <a:sy n="89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1974" y="-84"/>
      </p:cViewPr>
      <p:guideLst>
        <p:guide orient="horz" pos="2933"/>
        <p:guide pos="221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20" cy="465614"/>
          </a:xfrm>
          <a:prstGeom prst="rect">
            <a:avLst/>
          </a:prstGeom>
        </p:spPr>
        <p:txBody>
          <a:bodyPr vert="horz" lIns="93357" tIns="46679" rIns="93357" bIns="466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930" y="0"/>
            <a:ext cx="3044720" cy="465614"/>
          </a:xfrm>
          <a:prstGeom prst="rect">
            <a:avLst/>
          </a:prstGeom>
        </p:spPr>
        <p:txBody>
          <a:bodyPr vert="horz" lIns="93357" tIns="46679" rIns="93357" bIns="46679" rtlCol="0"/>
          <a:lstStyle>
            <a:lvl1pPr algn="r">
              <a:defRPr sz="1200"/>
            </a:lvl1pPr>
          </a:lstStyle>
          <a:p>
            <a:fld id="{32C5D2DE-B195-4978-A4BF-D78679C05706}" type="datetimeFigureOut">
              <a:rPr lang="en-US" smtClean="0"/>
              <a:pPr/>
              <a:t>11/9/2010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046"/>
            <a:ext cx="3044720" cy="465614"/>
          </a:xfrm>
          <a:prstGeom prst="rect">
            <a:avLst/>
          </a:prstGeom>
        </p:spPr>
        <p:txBody>
          <a:bodyPr vert="horz" lIns="93357" tIns="46679" rIns="93357" bIns="466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930" y="8845046"/>
            <a:ext cx="3044720" cy="465614"/>
          </a:xfrm>
          <a:prstGeom prst="rect">
            <a:avLst/>
          </a:prstGeom>
        </p:spPr>
        <p:txBody>
          <a:bodyPr vert="horz" lIns="93357" tIns="46679" rIns="93357" bIns="46679" rtlCol="0" anchor="b"/>
          <a:lstStyle>
            <a:lvl1pPr algn="r">
              <a:defRPr sz="1200"/>
            </a:lvl1pPr>
          </a:lstStyle>
          <a:p>
            <a:fld id="{5E23D7D9-2DE5-44F5-B7B2-63B7975589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20" cy="465614"/>
          </a:xfrm>
          <a:prstGeom prst="rect">
            <a:avLst/>
          </a:prstGeom>
        </p:spPr>
        <p:txBody>
          <a:bodyPr vert="horz" lIns="93357" tIns="46679" rIns="93357" bIns="466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0" y="0"/>
            <a:ext cx="3044720" cy="465614"/>
          </a:xfrm>
          <a:prstGeom prst="rect">
            <a:avLst/>
          </a:prstGeom>
        </p:spPr>
        <p:txBody>
          <a:bodyPr vert="horz" lIns="93357" tIns="46679" rIns="93357" bIns="46679" rtlCol="0"/>
          <a:lstStyle>
            <a:lvl1pPr algn="r">
              <a:defRPr sz="1200"/>
            </a:lvl1pPr>
          </a:lstStyle>
          <a:p>
            <a:fld id="{EE51AE11-624E-49BD-A8AA-FA86B3DA0A89}" type="datetimeFigureOut">
              <a:rPr lang="en-US" smtClean="0"/>
              <a:pPr/>
              <a:t>11/9/2010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77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57" tIns="46679" rIns="93357" bIns="466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23332"/>
            <a:ext cx="5621020" cy="4190524"/>
          </a:xfrm>
          <a:prstGeom prst="rect">
            <a:avLst/>
          </a:prstGeom>
        </p:spPr>
        <p:txBody>
          <a:bodyPr vert="horz" lIns="93357" tIns="46679" rIns="93357" bIns="4667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046"/>
            <a:ext cx="3044720" cy="465614"/>
          </a:xfrm>
          <a:prstGeom prst="rect">
            <a:avLst/>
          </a:prstGeom>
        </p:spPr>
        <p:txBody>
          <a:bodyPr vert="horz" lIns="93357" tIns="46679" rIns="93357" bIns="466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0" y="8845046"/>
            <a:ext cx="3044720" cy="465614"/>
          </a:xfrm>
          <a:prstGeom prst="rect">
            <a:avLst/>
          </a:prstGeom>
        </p:spPr>
        <p:txBody>
          <a:bodyPr vert="horz" lIns="93357" tIns="46679" rIns="93357" bIns="46679" rtlCol="0" anchor="b"/>
          <a:lstStyle>
            <a:lvl1pPr algn="r">
              <a:defRPr sz="1200"/>
            </a:lvl1pPr>
          </a:lstStyle>
          <a:p>
            <a:fld id="{AB37D9F1-85C1-4865-99BA-DB24273BDF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304800" y="914400"/>
            <a:ext cx="1600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667000"/>
            <a:ext cx="7772400" cy="838200"/>
          </a:xfrm>
          <a:prstGeom prst="rect">
            <a:avLst/>
          </a:prstGeom>
        </p:spPr>
        <p:txBody>
          <a:bodyPr/>
          <a:lstStyle>
            <a:lvl1pPr algn="r">
              <a:buNone/>
              <a:defRPr sz="4400"/>
            </a:lvl1pPr>
          </a:lstStyle>
          <a:p>
            <a:pPr lvl="0"/>
            <a:r>
              <a:rPr lang="en-US" dirty="0" smtClean="0"/>
              <a:t>Program Title or Event Name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04800" y="3505200"/>
            <a:ext cx="8839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3505200"/>
            <a:ext cx="7772400" cy="838200"/>
          </a:xfrm>
          <a:prstGeom prst="rect">
            <a:avLst/>
          </a:prstGeom>
        </p:spPr>
        <p:txBody>
          <a:bodyPr/>
          <a:lstStyle>
            <a:lvl1pPr algn="r">
              <a:buNone/>
              <a:defRPr sz="6000" b="1"/>
            </a:lvl1pPr>
          </a:lstStyle>
          <a:p>
            <a:pPr lvl="0"/>
            <a:r>
              <a:rPr lang="en-US" dirty="0" smtClean="0"/>
              <a:t>Presentation Title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914400" y="4419600"/>
            <a:ext cx="7772400" cy="838200"/>
          </a:xfrm>
          <a:prstGeom prst="rect">
            <a:avLst/>
          </a:prstGeom>
        </p:spPr>
        <p:txBody>
          <a:bodyPr/>
          <a:lstStyle>
            <a:lvl1pPr marL="342900" marR="0" indent="-34290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None/>
              <a:tabLst/>
              <a:defRPr sz="2800"/>
            </a:lvl1pPr>
          </a:lstStyle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tabLst/>
              <a:defRPr/>
            </a:pPr>
            <a:r>
              <a:rPr lang="en-US" sz="2800" dirty="0" smtClean="0"/>
              <a:t>Date  I  Location</a:t>
            </a:r>
            <a:r>
              <a:rPr lang="en-US" sz="2800" baseline="0" dirty="0" smtClean="0"/>
              <a:t> (if applicable)</a:t>
            </a:r>
            <a:endParaRPr lang="en-US" sz="2800" dirty="0" smtClean="0"/>
          </a:p>
        </p:txBody>
      </p:sp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490537" y="6400800"/>
            <a:ext cx="8196263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		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304800" y="6400800"/>
            <a:ext cx="838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Atlanta,</a:t>
            </a:r>
            <a:r>
              <a:rPr lang="en-US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GA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I  Albuquerque, NM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304800" y="914400"/>
            <a:ext cx="1600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667000"/>
            <a:ext cx="7772400" cy="838200"/>
          </a:xfrm>
          <a:prstGeom prst="rect">
            <a:avLst/>
          </a:prstGeom>
        </p:spPr>
        <p:txBody>
          <a:bodyPr/>
          <a:lstStyle>
            <a:lvl1pPr algn="r">
              <a:buNone/>
              <a:defRPr sz="4400"/>
            </a:lvl1pPr>
          </a:lstStyle>
          <a:p>
            <a:pPr lvl="0"/>
            <a:r>
              <a:rPr lang="en-US" dirty="0" smtClean="0"/>
              <a:t>Presentation Title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04800" y="3505200"/>
            <a:ext cx="8839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3505200"/>
            <a:ext cx="7772400" cy="838200"/>
          </a:xfrm>
          <a:prstGeom prst="rect">
            <a:avLst/>
          </a:prstGeom>
        </p:spPr>
        <p:txBody>
          <a:bodyPr/>
          <a:lstStyle>
            <a:lvl1pPr algn="r">
              <a:buNone/>
              <a:defRPr sz="6000" b="1"/>
            </a:lvl1pPr>
          </a:lstStyle>
          <a:p>
            <a:pPr lvl="0"/>
            <a:r>
              <a:rPr lang="en-US" dirty="0" smtClean="0"/>
              <a:t>Section Title</a:t>
            </a:r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490537" y="6400800"/>
            <a:ext cx="8196263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Eligible Services </a:t>
            </a:r>
            <a:r>
              <a:rPr lang="en-US" sz="12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 2010 Schools &amp; Libraries Fall Service Provider Trainings				</a:t>
            </a:r>
            <a:fld id="{583573F9-5ECE-41C2-8351-9CD905B35220}" type="slidenum">
              <a:rPr lang="en-US" sz="1200" b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304800" y="914400"/>
            <a:ext cx="83820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229600" cy="40386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>
            <a:lvl1pPr>
              <a:buNone/>
              <a:defRPr sz="2600" b="1">
                <a:solidFill>
                  <a:srgbClr val="0070C0"/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 sz="2600" b="1" dirty="0" smtClean="0">
                <a:solidFill>
                  <a:srgbClr val="0070C0"/>
                </a:solidFill>
              </a:rPr>
              <a:t>Content Title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5029200" y="381000"/>
            <a:ext cx="3657600" cy="533400"/>
          </a:xfrm>
          <a:prstGeom prst="rect">
            <a:avLst/>
          </a:prstGeom>
        </p:spPr>
        <p:txBody>
          <a:bodyPr/>
          <a:lstStyle>
            <a:lvl1pPr algn="r">
              <a:buNone/>
              <a:defRPr sz="3200" b="1"/>
            </a:lvl1pPr>
          </a:lstStyle>
          <a:p>
            <a:pPr lvl="0"/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57200" y="6400800"/>
            <a:ext cx="8196263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Eligible Services </a:t>
            </a:r>
            <a:r>
              <a:rPr lang="en-US" sz="12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 2010 Schools &amp; Libraries Fall Service</a:t>
            </a:r>
            <a:r>
              <a:rPr lang="en-US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Provider</a:t>
            </a:r>
            <a:r>
              <a:rPr lang="en-US" sz="12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Trainings				</a:t>
            </a:r>
            <a:fld id="{583573F9-5ECE-41C2-8351-9CD905B35220}" type="slidenum">
              <a:rPr lang="en-US" sz="1200" b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457200" y="2209800"/>
            <a:ext cx="8229600" cy="40386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304800" y="914400"/>
            <a:ext cx="83820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>
            <a:lvl1pPr>
              <a:buNone/>
              <a:defRPr sz="2600" b="1">
                <a:solidFill>
                  <a:srgbClr val="0070C0"/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 sz="2600" b="1" dirty="0" smtClean="0">
                <a:solidFill>
                  <a:srgbClr val="0070C0"/>
                </a:solidFill>
              </a:rPr>
              <a:t>Content Title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5029200" y="381000"/>
            <a:ext cx="3657600" cy="533400"/>
          </a:xfrm>
          <a:prstGeom prst="rect">
            <a:avLst/>
          </a:prstGeom>
        </p:spPr>
        <p:txBody>
          <a:bodyPr/>
          <a:lstStyle>
            <a:lvl1pPr algn="r">
              <a:buNone/>
              <a:defRPr sz="3200" b="1"/>
            </a:lvl1pPr>
          </a:lstStyle>
          <a:p>
            <a:pPr lvl="0"/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90537" y="6400800"/>
            <a:ext cx="8196263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		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0" y="6400800"/>
            <a:ext cx="8653463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Eligible Services </a:t>
            </a:r>
            <a:r>
              <a:rPr lang="en-US" sz="12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 2010 Schools &amp; Libraries Fall Service Provider Trainings				</a:t>
            </a:r>
            <a:fld id="{583573F9-5ECE-41C2-8351-9CD905B35220}" type="slidenum">
              <a:rPr lang="en-US" sz="1200" b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304800" y="914400"/>
            <a:ext cx="83820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4114800" cy="40386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>
            <a:lvl1pPr>
              <a:buNone/>
              <a:defRPr sz="2600" b="1">
                <a:solidFill>
                  <a:srgbClr val="0070C0"/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 sz="2600" b="1" dirty="0" smtClean="0">
                <a:solidFill>
                  <a:srgbClr val="0070C0"/>
                </a:solidFill>
              </a:rPr>
              <a:t>Content Title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5029200" y="381000"/>
            <a:ext cx="3657600" cy="533400"/>
          </a:xfrm>
          <a:prstGeom prst="rect">
            <a:avLst/>
          </a:prstGeom>
        </p:spPr>
        <p:txBody>
          <a:bodyPr/>
          <a:lstStyle>
            <a:lvl1pPr algn="r">
              <a:buNone/>
              <a:defRPr sz="3200" b="1"/>
            </a:lvl1pPr>
          </a:lstStyle>
          <a:p>
            <a:pPr lvl="0"/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4572000" y="2209800"/>
            <a:ext cx="4114800" cy="40386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90537" y="6400800"/>
            <a:ext cx="8196263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Eligible Services </a:t>
            </a:r>
            <a:r>
              <a:rPr lang="en-US" sz="12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 2010 Schools &amp; Libraries Fall Applicant Trainings                                                                                                           </a:t>
            </a:r>
            <a:fld id="{0A6AB937-493E-41A7-BA69-A7B19CB4833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57200" y="2209800"/>
            <a:ext cx="4114800" cy="40386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304800" y="914400"/>
            <a:ext cx="83820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>
            <a:lvl1pPr>
              <a:buNone/>
              <a:defRPr sz="2600" b="1">
                <a:solidFill>
                  <a:srgbClr val="0070C0"/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 sz="2600" b="1" dirty="0" smtClean="0">
                <a:solidFill>
                  <a:srgbClr val="0070C0"/>
                </a:solidFill>
              </a:rPr>
              <a:t>Content Title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5029200" y="381000"/>
            <a:ext cx="3657600" cy="533400"/>
          </a:xfrm>
          <a:prstGeom prst="rect">
            <a:avLst/>
          </a:prstGeom>
        </p:spPr>
        <p:txBody>
          <a:bodyPr/>
          <a:lstStyle>
            <a:lvl1pPr algn="r">
              <a:buNone/>
              <a:defRPr sz="3200" b="1"/>
            </a:lvl1pPr>
          </a:lstStyle>
          <a:p>
            <a:pPr lvl="0"/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14" name="Content Placeholder 12"/>
          <p:cNvSpPr>
            <a:spLocks noGrp="1"/>
          </p:cNvSpPr>
          <p:nvPr>
            <p:ph sz="quarter" idx="15"/>
          </p:nvPr>
        </p:nvSpPr>
        <p:spPr>
          <a:xfrm>
            <a:off x="4572000" y="2209800"/>
            <a:ext cx="4114800" cy="40386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90537" y="6400800"/>
            <a:ext cx="8196263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Eligible Services </a:t>
            </a:r>
            <a:r>
              <a:rPr lang="en-US" sz="12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 2010 Schools &amp; Libraries Fall Service</a:t>
            </a:r>
            <a:r>
              <a:rPr lang="en-US" sz="1200" b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Provider</a:t>
            </a:r>
            <a:r>
              <a:rPr lang="en-US" sz="12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Trainings				</a:t>
            </a:r>
            <a:fld id="{FB7BA98C-90BB-4A3B-BCD0-BD2D6C16E7E7}" type="slidenum">
              <a:rPr lang="en-US" sz="1200" b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"/>
          <p:cNvPicPr>
            <a:picLocks noChangeAspect="1" noChangeArrowheads="1"/>
          </p:cNvPicPr>
          <p:nvPr userDrawn="1"/>
        </p:nvPicPr>
        <p:blipFill>
          <a:blip r:embed="rId8" cstate="print"/>
          <a:srcRect t="5953" b="55349"/>
          <a:stretch>
            <a:fillRect/>
          </a:stretch>
        </p:blipFill>
        <p:spPr bwMode="auto">
          <a:xfrm>
            <a:off x="152400" y="228600"/>
            <a:ext cx="19681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3" name="Straight Connector 12"/>
          <p:cNvCxnSpPr/>
          <p:nvPr userDrawn="1"/>
        </p:nvCxnSpPr>
        <p:spPr>
          <a:xfrm>
            <a:off x="228600" y="914400"/>
            <a:ext cx="18288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49" r:id="rId3"/>
    <p:sldLayoutId id="2147483653" r:id="rId4"/>
    <p:sldLayoutId id="2147483652" r:id="rId5"/>
    <p:sldLayoutId id="2147483654" r:id="rId6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sl.universalservice.org/2in5/search.aspx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E-rate Program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Eligible Services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Fall 2010 Service Provider Trainings</a:t>
            </a:r>
            <a:endParaRPr lang="en-US" dirty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490537" y="6400800"/>
            <a:ext cx="8196263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	           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Support for equipment and cabling on-site that transport  information to classrooms or public rooms of a library</a:t>
            </a:r>
          </a:p>
          <a:p>
            <a:r>
              <a:rPr lang="en-US" dirty="0" smtClean="0"/>
              <a:t>Does NOT include end-user components such as computers</a:t>
            </a:r>
          </a:p>
          <a:p>
            <a:r>
              <a:rPr lang="en-US" dirty="0" smtClean="0"/>
              <a:t>Subject to the </a:t>
            </a:r>
            <a:r>
              <a:rPr lang="en-US" dirty="0" smtClean="0">
                <a:hlinkClick r:id="rId2"/>
              </a:rPr>
              <a:t>Two-in-Five</a:t>
            </a:r>
            <a:r>
              <a:rPr lang="en-US" dirty="0" smtClean="0"/>
              <a:t> Rule</a:t>
            </a:r>
          </a:p>
          <a:p>
            <a:pPr lvl="1"/>
            <a:r>
              <a:rPr lang="en-US" dirty="0" smtClean="0"/>
              <a:t>Entities can only receive funding every two out of five years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Priority Two – Internal Connections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Priority Two -Internal Connections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pic>
        <p:nvPicPr>
          <p:cNvPr id="5" name="Content Placeholder 4" descr="Room 2 plus divisions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71601" y="2209800"/>
            <a:ext cx="6400800" cy="4038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Priority Two -Internal Connections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  <a:p>
            <a:endParaRPr lang="en-US" dirty="0"/>
          </a:p>
        </p:txBody>
      </p:sp>
      <p:pic>
        <p:nvPicPr>
          <p:cNvPr id="5" name="Content Placeholder 4" descr="Rack design plus divisions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133600"/>
            <a:ext cx="6553200" cy="4038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Support for basic maintenance of eligible internal connections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Repair and upkeep of eligible hardware</a:t>
            </a:r>
          </a:p>
          <a:p>
            <a:pPr lvl="1"/>
            <a:r>
              <a:rPr lang="en-US" dirty="0" smtClean="0"/>
              <a:t>Wire and cable maintenance</a:t>
            </a:r>
          </a:p>
          <a:p>
            <a:pPr lvl="1"/>
            <a:r>
              <a:rPr lang="en-US" dirty="0" smtClean="0"/>
              <a:t>Basic technical support</a:t>
            </a:r>
          </a:p>
          <a:p>
            <a:pPr lvl="1"/>
            <a:r>
              <a:rPr lang="en-US" dirty="0" smtClean="0"/>
              <a:t>Configuration changes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Priority Two – Basic Maintenance of Internal Connections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Agreements or contracts must state the eligible components covered, make, model and location</a:t>
            </a:r>
          </a:p>
          <a:p>
            <a:r>
              <a:rPr lang="en-US" dirty="0" smtClean="0"/>
              <a:t>Service must be delivered within the July 1</a:t>
            </a:r>
            <a:r>
              <a:rPr lang="en-US" baseline="30000" dirty="0" smtClean="0"/>
              <a:t>st</a:t>
            </a:r>
            <a:r>
              <a:rPr lang="en-US" dirty="0" smtClean="0"/>
              <a:t> to June 30</a:t>
            </a:r>
            <a:r>
              <a:rPr lang="en-US" baseline="30000" dirty="0" smtClean="0"/>
              <a:t>th</a:t>
            </a:r>
            <a:r>
              <a:rPr lang="en-US" dirty="0" smtClean="0"/>
              <a:t> timeframe</a:t>
            </a:r>
          </a:p>
          <a:p>
            <a:r>
              <a:rPr lang="en-US" dirty="0" smtClean="0"/>
              <a:t>Two-in-Five Rule does not apply to BMIC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Priority Two – Basic Maintenance of Internal Connections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Eligible Services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What’s New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Leased Dark Fiber included as Telecommunications on the FY2011 Eligible Services List</a:t>
            </a:r>
          </a:p>
          <a:p>
            <a:r>
              <a:rPr lang="en-US" dirty="0" smtClean="0"/>
              <a:t>Support for the lease of fiber, whether lit or dark, as a priority one service, from </a:t>
            </a:r>
            <a:r>
              <a:rPr lang="en-US" i="1" dirty="0" smtClean="0"/>
              <a:t>any </a:t>
            </a:r>
            <a:r>
              <a:rPr lang="en-US" dirty="0" smtClean="0"/>
              <a:t>entity</a:t>
            </a:r>
          </a:p>
          <a:p>
            <a:r>
              <a:rPr lang="en-US" dirty="0" smtClean="0"/>
              <a:t>On the FCC Form 471, applicants should select the Telecom box if the leased fiber is provided by a telecom carrier</a:t>
            </a:r>
          </a:p>
          <a:p>
            <a:r>
              <a:rPr lang="en-US" dirty="0" smtClean="0"/>
              <a:t>In all other cases, the applicant should select the Internet Access box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Leased Dark Fiber for FY 2011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What’s New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Dark fiber must be lit immediately </a:t>
            </a:r>
          </a:p>
          <a:p>
            <a:r>
              <a:rPr lang="en-US" dirty="0" smtClean="0"/>
              <a:t>Does NOT allow for unneeded capacity or warehouse dark fiber for future use</a:t>
            </a:r>
          </a:p>
          <a:p>
            <a:r>
              <a:rPr lang="en-US" dirty="0" smtClean="0"/>
              <a:t>Maintenance costs of dark fiber and installation costs to hook up the dark fiber are eligible</a:t>
            </a:r>
          </a:p>
          <a:p>
            <a:pPr lvl="1"/>
            <a:r>
              <a:rPr lang="en-US" dirty="0" smtClean="0"/>
              <a:t>This includes charges for installation within the property line</a:t>
            </a:r>
          </a:p>
          <a:p>
            <a:r>
              <a:rPr lang="en-US" dirty="0" smtClean="0"/>
              <a:t>Modulating electronics for leased dark </a:t>
            </a:r>
            <a:r>
              <a:rPr lang="en-US" smtClean="0"/>
              <a:t>fiber are </a:t>
            </a:r>
            <a:r>
              <a:rPr lang="en-US" dirty="0" smtClean="0"/>
              <a:t>not eligible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Leased Dark Fiber for FY 2011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What’s New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457200" y="2133600"/>
            <a:ext cx="8153400" cy="1143000"/>
          </a:xfrm>
        </p:spPr>
        <p:txBody>
          <a:bodyPr/>
          <a:lstStyle/>
          <a:p>
            <a:r>
              <a:rPr lang="en-US" dirty="0" smtClean="0"/>
              <a:t>Installation costs to hook up the dark fiber is eligible including charges within the property line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Leased Dark Fiber Installation Diagram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What’s New</a:t>
            </a:r>
            <a:endParaRPr lang="en-US" dirty="0"/>
          </a:p>
        </p:txBody>
      </p:sp>
      <p:pic>
        <p:nvPicPr>
          <p:cNvPr id="9" name="Content Placeholder 8" descr="Dark Fiber ES to HS.jpg"/>
          <p:cNvPicPr>
            <a:picLocks noGrp="1" noChangeAspect="1"/>
          </p:cNvPicPr>
          <p:nvPr>
            <p:ph sz="quarter" idx="15"/>
          </p:nvPr>
        </p:nvPicPr>
        <p:blipFill>
          <a:blip r:embed="rId2" cstate="print"/>
          <a:stretch>
            <a:fillRect/>
          </a:stretch>
        </p:blipFill>
        <p:spPr>
          <a:xfrm>
            <a:off x="838200" y="3141108"/>
            <a:ext cx="6781800" cy="310729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Special Construction charges to build out connections from applicants’ facilities to an </a:t>
            </a:r>
            <a:r>
              <a:rPr lang="en-US" b="1" dirty="0" smtClean="0"/>
              <a:t>off-premise</a:t>
            </a:r>
            <a:r>
              <a:rPr lang="en-US" dirty="0" smtClean="0"/>
              <a:t> fiber network are NOT eligible</a:t>
            </a:r>
          </a:p>
          <a:p>
            <a:r>
              <a:rPr lang="en-US" dirty="0" smtClean="0"/>
              <a:t>Some examples of </a:t>
            </a:r>
            <a:r>
              <a:rPr lang="en-US" b="1" dirty="0" smtClean="0"/>
              <a:t>ineligible</a:t>
            </a:r>
            <a:r>
              <a:rPr lang="en-US" dirty="0" smtClean="0"/>
              <a:t> special construction charges include:</a:t>
            </a:r>
          </a:p>
          <a:p>
            <a:pPr lvl="1"/>
            <a:r>
              <a:rPr lang="en-US" dirty="0" smtClean="0"/>
              <a:t>Design and engineering costs</a:t>
            </a:r>
          </a:p>
          <a:p>
            <a:pPr lvl="1"/>
            <a:r>
              <a:rPr lang="en-US" dirty="0" smtClean="0"/>
              <a:t>Project management costs</a:t>
            </a:r>
          </a:p>
          <a:p>
            <a:pPr lvl="1"/>
            <a:r>
              <a:rPr lang="en-US" dirty="0" smtClean="0"/>
              <a:t>Digging trenches</a:t>
            </a:r>
          </a:p>
          <a:p>
            <a:pPr lvl="1"/>
            <a:r>
              <a:rPr lang="en-US" dirty="0" smtClean="0"/>
              <a:t>Laying fiber</a:t>
            </a:r>
          </a:p>
          <a:p>
            <a:pPr lvl="1"/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Leased Dark Fiber for FY 2011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What’s New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57200" y="1143000"/>
            <a:ext cx="8382000" cy="5029200"/>
          </a:xfrm>
        </p:spPr>
        <p:txBody>
          <a:bodyPr/>
          <a:lstStyle/>
          <a:p>
            <a:r>
              <a:rPr lang="en-US" sz="2200" b="1" dirty="0" smtClean="0"/>
              <a:t>Overview</a:t>
            </a:r>
          </a:p>
          <a:p>
            <a:pPr lvl="1"/>
            <a:r>
              <a:rPr lang="en-US" sz="2200" dirty="0" smtClean="0"/>
              <a:t>Priority One</a:t>
            </a:r>
          </a:p>
          <a:p>
            <a:pPr lvl="2"/>
            <a:r>
              <a:rPr lang="en-US" sz="2200" dirty="0" smtClean="0"/>
              <a:t> Telecommunication Services, Telecommunications and Internet Access (IA)</a:t>
            </a:r>
          </a:p>
          <a:p>
            <a:pPr lvl="1"/>
            <a:r>
              <a:rPr lang="en-US" sz="2200" dirty="0" smtClean="0"/>
              <a:t>Priority Two</a:t>
            </a:r>
          </a:p>
          <a:p>
            <a:pPr lvl="2"/>
            <a:r>
              <a:rPr lang="en-US" sz="2200" dirty="0" smtClean="0"/>
              <a:t> Internal Connections (IC) and Basic Maintenance of IC (BMIC)</a:t>
            </a:r>
          </a:p>
          <a:p>
            <a:r>
              <a:rPr lang="en-US" sz="2200" b="1" dirty="0" smtClean="0"/>
              <a:t>What’s New</a:t>
            </a:r>
          </a:p>
          <a:p>
            <a:pPr lvl="1"/>
            <a:r>
              <a:rPr lang="en-US" sz="2200" dirty="0" smtClean="0"/>
              <a:t>Dark Fiber</a:t>
            </a:r>
          </a:p>
          <a:p>
            <a:r>
              <a:rPr lang="en-US" sz="2200" b="1" dirty="0" smtClean="0"/>
              <a:t>Services Updates</a:t>
            </a:r>
          </a:p>
          <a:p>
            <a:pPr lvl="1"/>
            <a:r>
              <a:rPr lang="en-US" sz="2200" dirty="0" smtClean="0"/>
              <a:t>Web Hosting</a:t>
            </a:r>
          </a:p>
          <a:p>
            <a:pPr lvl="1"/>
            <a:r>
              <a:rPr lang="en-US" sz="2200" dirty="0" smtClean="0"/>
              <a:t>Wireless Internet Access</a:t>
            </a:r>
          </a:p>
          <a:p>
            <a:pPr lvl="1"/>
            <a:r>
              <a:rPr lang="en-US" sz="2200" dirty="0" smtClean="0"/>
              <a:t>Ineligibles</a:t>
            </a:r>
          </a:p>
          <a:p>
            <a:pPr lvl="1"/>
            <a:r>
              <a:rPr lang="en-US" sz="2200" dirty="0" smtClean="0"/>
              <a:t>BMIC 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800600" y="381000"/>
            <a:ext cx="5181600" cy="609600"/>
          </a:xfrm>
        </p:spPr>
        <p:txBody>
          <a:bodyPr/>
          <a:lstStyle/>
          <a:p>
            <a:r>
              <a:rPr lang="en-US" dirty="0" smtClean="0"/>
              <a:t>Eligible Services for FY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457200" y="2133600"/>
            <a:ext cx="8382000" cy="914400"/>
          </a:xfrm>
        </p:spPr>
        <p:txBody>
          <a:bodyPr/>
          <a:lstStyle/>
          <a:p>
            <a:r>
              <a:rPr lang="en-US" dirty="0" smtClean="0"/>
              <a:t>Special Construction charges to build out connections from applicants’ facilities to an </a:t>
            </a:r>
            <a:r>
              <a:rPr lang="en-US" b="1" dirty="0" smtClean="0"/>
              <a:t>off-premise</a:t>
            </a:r>
            <a:r>
              <a:rPr lang="en-US" dirty="0" smtClean="0"/>
              <a:t> fiber network are NOT eligible</a:t>
            </a:r>
          </a:p>
          <a:p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Leased Dark Fiber Installation Diagram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What’s New</a:t>
            </a:r>
            <a:endParaRPr lang="en-US" dirty="0"/>
          </a:p>
        </p:txBody>
      </p:sp>
      <p:pic>
        <p:nvPicPr>
          <p:cNvPr id="7" name="Content Placeholder 6" descr="Dark Fiber 1.jpg"/>
          <p:cNvPicPr>
            <a:picLocks noGrp="1" noChangeAspect="1"/>
          </p:cNvPicPr>
          <p:nvPr>
            <p:ph sz="quarter" idx="15"/>
          </p:nvPr>
        </p:nvPicPr>
        <p:blipFill>
          <a:blip r:embed="rId3" cstate="print"/>
          <a:stretch>
            <a:fillRect/>
          </a:stretch>
        </p:blipFill>
        <p:spPr>
          <a:xfrm>
            <a:off x="838200" y="3429000"/>
            <a:ext cx="6629400" cy="277509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Eligible Services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Services Updates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Web hosting </a:t>
            </a:r>
            <a:r>
              <a:rPr lang="en-US" b="1" dirty="0" smtClean="0"/>
              <a:t>change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Blogging and discussion boards are </a:t>
            </a:r>
            <a:r>
              <a:rPr lang="en-US" b="1" dirty="0" smtClean="0"/>
              <a:t>now</a:t>
            </a:r>
            <a:r>
              <a:rPr lang="en-US" dirty="0" smtClean="0"/>
              <a:t> eligible</a:t>
            </a:r>
          </a:p>
          <a:p>
            <a:r>
              <a:rPr lang="en-US" dirty="0" smtClean="0"/>
              <a:t>Status quo: </a:t>
            </a:r>
          </a:p>
          <a:p>
            <a:pPr lvl="1"/>
            <a:r>
              <a:rPr lang="en-US" dirty="0" smtClean="0"/>
              <a:t>Remains eligible for discount as Internet access</a:t>
            </a:r>
          </a:p>
          <a:p>
            <a:pPr lvl="1"/>
            <a:r>
              <a:rPr lang="en-US" dirty="0" smtClean="0"/>
              <a:t>Web features including content created by third party vendors, databases for grades, student attendance files, or other reports are NOT eligible</a:t>
            </a:r>
          </a:p>
          <a:p>
            <a:pPr lvl="1"/>
            <a:r>
              <a:rPr lang="en-US" dirty="0" smtClean="0"/>
              <a:t>These ineligible web features must be cost allocated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Web Hosting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Services Updates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200" dirty="0" smtClean="0"/>
              <a:t>Wireless IA Applications update:</a:t>
            </a:r>
          </a:p>
          <a:p>
            <a:pPr lvl="1"/>
            <a:r>
              <a:rPr lang="en-US" sz="2200" dirty="0" smtClean="0"/>
              <a:t>Wireless service dedicated to an ineligible service or group of services will be deemed </a:t>
            </a:r>
            <a:r>
              <a:rPr lang="en-US" sz="2200" b="1" dirty="0" smtClean="0"/>
              <a:t>entirely ineligible </a:t>
            </a:r>
          </a:p>
          <a:p>
            <a:pPr lvl="2"/>
            <a:r>
              <a:rPr lang="en-US" sz="2200" dirty="0" smtClean="0"/>
              <a:t>For example, cellular service for the GPS tracking for a bus is </a:t>
            </a:r>
            <a:r>
              <a:rPr lang="en-US" sz="2200" b="1" dirty="0" smtClean="0"/>
              <a:t>entirely ineligible</a:t>
            </a:r>
          </a:p>
          <a:p>
            <a:pPr lvl="1"/>
            <a:r>
              <a:rPr lang="en-US" sz="2200" dirty="0" smtClean="0"/>
              <a:t>Bundled services will require </a:t>
            </a:r>
            <a:r>
              <a:rPr lang="en-US" sz="2200" b="1" dirty="0" smtClean="0"/>
              <a:t>cost allocation</a:t>
            </a:r>
          </a:p>
          <a:p>
            <a:pPr lvl="2"/>
            <a:r>
              <a:rPr lang="en-US" sz="2200" dirty="0" smtClean="0"/>
              <a:t>For example, a voice plan for the bus driver and a data plan for GPS tracking must be </a:t>
            </a:r>
            <a:r>
              <a:rPr lang="en-US" sz="2200" b="1" dirty="0" smtClean="0"/>
              <a:t>cost allocated </a:t>
            </a:r>
            <a:r>
              <a:rPr lang="en-US" sz="2200" dirty="0" smtClean="0"/>
              <a:t>to remove the data plan</a:t>
            </a:r>
          </a:p>
          <a:p>
            <a:pPr lvl="2"/>
            <a:r>
              <a:rPr lang="en-US" sz="2200" dirty="0" smtClean="0"/>
              <a:t>USAC will conduct outreach to applicants if no reasonable cost allocations were provided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Wireless Internet Access Applications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Services Updates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Separately priced firewalls in Priority One are not eligible</a:t>
            </a:r>
          </a:p>
          <a:p>
            <a:pPr lvl="1"/>
            <a:r>
              <a:rPr lang="en-US" dirty="0" smtClean="0"/>
              <a:t>Bundled firewalls included with Internet access service is eligible</a:t>
            </a:r>
          </a:p>
          <a:p>
            <a:pPr lvl="1"/>
            <a:r>
              <a:rPr lang="en-US" dirty="0" smtClean="0"/>
              <a:t>Firewalls are eligible as Internal Connections</a:t>
            </a:r>
          </a:p>
          <a:p>
            <a:r>
              <a:rPr lang="en-US" dirty="0" smtClean="0"/>
              <a:t>Intrusion Detection/Intrusion Prevention Devices are not eligible</a:t>
            </a:r>
          </a:p>
          <a:p>
            <a:r>
              <a:rPr lang="en-US" dirty="0" smtClean="0"/>
              <a:t>Anti-Spam and Anti-Virus Software are not eligible</a:t>
            </a:r>
          </a:p>
          <a:p>
            <a:r>
              <a:rPr lang="en-US" dirty="0" smtClean="0"/>
              <a:t>On-line backup solutions are not eligible</a:t>
            </a:r>
          </a:p>
          <a:p>
            <a:r>
              <a:rPr lang="en-US" dirty="0" smtClean="0"/>
              <a:t>Scheduling services are not eligible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Other Ineligibles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Services Updates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Unbundled warranties are NOT eligible</a:t>
            </a:r>
          </a:p>
          <a:p>
            <a:r>
              <a:rPr lang="en-US" dirty="0" smtClean="0"/>
              <a:t>Unbundled warranties allow for broken equipment to be fixed or if it is beyond repair, replaced</a:t>
            </a:r>
          </a:p>
          <a:p>
            <a:r>
              <a:rPr lang="en-US" dirty="0" smtClean="0"/>
              <a:t>Unbundled warranties are considered a type of retainer and not as an actual maintenance service</a:t>
            </a:r>
          </a:p>
          <a:p>
            <a:r>
              <a:rPr lang="en-US" dirty="0" smtClean="0"/>
              <a:t>This does not apply to a manufacturer’s warranty of no more than three years that is included in the price of the equipment  OR</a:t>
            </a:r>
          </a:p>
          <a:p>
            <a:r>
              <a:rPr lang="en-US" dirty="0" smtClean="0"/>
              <a:t>If the retainer is tied to actual service performed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Basic Maintenance of Internal Connections Clarifications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Services Updates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Applicants may make estimates based on:</a:t>
            </a:r>
          </a:p>
          <a:p>
            <a:pPr lvl="1"/>
            <a:r>
              <a:rPr lang="en-US" dirty="0" smtClean="0"/>
              <a:t>Hours per year of maintenance</a:t>
            </a:r>
          </a:p>
          <a:p>
            <a:pPr lvl="1"/>
            <a:r>
              <a:rPr lang="en-US" dirty="0" smtClean="0"/>
              <a:t>History of needed repairs and upkeep</a:t>
            </a:r>
          </a:p>
          <a:p>
            <a:pPr lvl="1"/>
            <a:r>
              <a:rPr lang="en-US" dirty="0" smtClean="0"/>
              <a:t>Current life of eligible internal connections</a:t>
            </a:r>
          </a:p>
          <a:p>
            <a:r>
              <a:rPr lang="en-US" dirty="0" smtClean="0"/>
              <a:t>Basic maintenance will be paid on the actual work performed and hours used only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Basic Maintenance of Internal Connections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Services Updates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5400" dirty="0" smtClean="0"/>
              <a:t>Eligible Services</a:t>
            </a:r>
            <a:endParaRPr lang="en-US" sz="5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Eligible Services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Support for telecom services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Local and Long Distance service</a:t>
            </a:r>
          </a:p>
          <a:p>
            <a:pPr lvl="1"/>
            <a:r>
              <a:rPr lang="en-US" dirty="0" smtClean="0"/>
              <a:t>Cellular Service</a:t>
            </a:r>
          </a:p>
          <a:p>
            <a:pPr lvl="2"/>
            <a:r>
              <a:rPr lang="en-US" dirty="0" smtClean="0"/>
              <a:t>Text messaging</a:t>
            </a:r>
          </a:p>
          <a:p>
            <a:pPr lvl="1"/>
            <a:r>
              <a:rPr lang="en-US" dirty="0" smtClean="0"/>
              <a:t>Ethernet</a:t>
            </a:r>
          </a:p>
          <a:p>
            <a:pPr lvl="3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Priority One – Telecommunications Services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Other examples of eligible telecom services</a:t>
            </a:r>
          </a:p>
          <a:p>
            <a:pPr lvl="1"/>
            <a:r>
              <a:rPr lang="en-US" dirty="0" smtClean="0"/>
              <a:t>T-1, T-3</a:t>
            </a:r>
          </a:p>
          <a:p>
            <a:pPr lvl="1"/>
            <a:r>
              <a:rPr lang="en-US" dirty="0" smtClean="0"/>
              <a:t>DSL</a:t>
            </a:r>
          </a:p>
          <a:p>
            <a:pPr lvl="1"/>
            <a:r>
              <a:rPr lang="en-US" dirty="0" smtClean="0"/>
              <a:t>PRI </a:t>
            </a:r>
          </a:p>
          <a:p>
            <a:pPr lvl="1"/>
            <a:r>
              <a:rPr lang="en-US" dirty="0" smtClean="0"/>
              <a:t>Satellite service</a:t>
            </a:r>
          </a:p>
          <a:p>
            <a:pPr lvl="1"/>
            <a:r>
              <a:rPr lang="en-US" dirty="0" smtClean="0"/>
              <a:t>Interconnected Voice over Internet Protocol (VoIP)</a:t>
            </a:r>
          </a:p>
          <a:p>
            <a:pPr lvl="1"/>
            <a:r>
              <a:rPr lang="en-US" dirty="0" smtClean="0"/>
              <a:t>Taxes and fees</a:t>
            </a:r>
          </a:p>
          <a:p>
            <a:pPr lvl="1"/>
            <a:r>
              <a:rPr lang="en-US" dirty="0" smtClean="0"/>
              <a:t>Installation and configuration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Priority One – Telecommunications Services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Some examples of services NOT eligible:</a:t>
            </a:r>
          </a:p>
          <a:p>
            <a:pPr lvl="1"/>
            <a:r>
              <a:rPr lang="en-US" dirty="0" smtClean="0"/>
              <a:t>Broadcast “Blast” messaging</a:t>
            </a:r>
          </a:p>
          <a:p>
            <a:pPr lvl="1"/>
            <a:r>
              <a:rPr lang="en-US" dirty="0" smtClean="0"/>
              <a:t>Monitoring services for 911, E911 or alarm telephone lines</a:t>
            </a:r>
          </a:p>
          <a:p>
            <a:pPr lvl="1"/>
            <a:r>
              <a:rPr lang="en-US" dirty="0" smtClean="0"/>
              <a:t>Services to ineligible locations </a:t>
            </a:r>
          </a:p>
          <a:p>
            <a:pPr lvl="1"/>
            <a:r>
              <a:rPr lang="en-US" dirty="0" smtClean="0"/>
              <a:t>End-user devices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Priority One – Telecommunications Services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400" dirty="0" smtClean="0"/>
              <a:t>Telecommunications Services and Telecommunications are now two categories on the Eligible Services List (ESL)</a:t>
            </a:r>
          </a:p>
          <a:p>
            <a:pPr lvl="1"/>
            <a:r>
              <a:rPr lang="en-US" b="1" dirty="0" smtClean="0"/>
              <a:t>Telecommunications Services</a:t>
            </a:r>
            <a:r>
              <a:rPr lang="en-US" dirty="0" smtClean="0"/>
              <a:t> can only be provided by an eligible telecommunications carrier </a:t>
            </a:r>
          </a:p>
          <a:p>
            <a:pPr lvl="1"/>
            <a:r>
              <a:rPr lang="en-US" b="1" dirty="0" smtClean="0"/>
              <a:t>Telecommunications</a:t>
            </a:r>
            <a:r>
              <a:rPr lang="en-US" dirty="0" smtClean="0"/>
              <a:t> can be provided by non-telecommunications carriers via fiber in whole or </a:t>
            </a:r>
            <a:r>
              <a:rPr lang="en-US" smtClean="0"/>
              <a:t>in part</a:t>
            </a: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Priority One - Telecommunications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Support for Internet Access includes the Internet Service Provider (ISP) fees and the conduit to the Internet</a:t>
            </a:r>
          </a:p>
          <a:p>
            <a:r>
              <a:rPr lang="en-US" dirty="0" smtClean="0"/>
              <a:t>Examples also include:</a:t>
            </a:r>
          </a:p>
          <a:p>
            <a:pPr lvl="1"/>
            <a:r>
              <a:rPr lang="en-US" dirty="0" smtClean="0"/>
              <a:t>E-mail Service</a:t>
            </a:r>
          </a:p>
          <a:p>
            <a:pPr lvl="1"/>
            <a:r>
              <a:rPr lang="en-US" dirty="0" smtClean="0"/>
              <a:t>Wireless Internet Access</a:t>
            </a:r>
          </a:p>
          <a:p>
            <a:pPr lvl="1"/>
            <a:r>
              <a:rPr lang="en-US" dirty="0" smtClean="0"/>
              <a:t>Web Hosting</a:t>
            </a:r>
          </a:p>
          <a:p>
            <a:pPr lvl="1"/>
            <a:r>
              <a:rPr lang="en-US" dirty="0" smtClean="0"/>
              <a:t>VoIP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Priority One – Internet Access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Some examples of services NOT eligible:</a:t>
            </a:r>
          </a:p>
          <a:p>
            <a:pPr lvl="1"/>
            <a:r>
              <a:rPr lang="en-US" dirty="0" smtClean="0"/>
              <a:t>Costs for Internet Content</a:t>
            </a:r>
          </a:p>
          <a:p>
            <a:pPr lvl="2"/>
            <a:r>
              <a:rPr lang="en-US" dirty="0" smtClean="0"/>
              <a:t>Subscription services such as monthly charges for       on-line magazine subscriptions</a:t>
            </a:r>
          </a:p>
          <a:p>
            <a:pPr lvl="1"/>
            <a:r>
              <a:rPr lang="en-US" dirty="0" smtClean="0"/>
              <a:t>Internet2 membership dues</a:t>
            </a:r>
          </a:p>
          <a:p>
            <a:pPr lvl="1"/>
            <a:r>
              <a:rPr lang="en-US" dirty="0" smtClean="0"/>
              <a:t>Web site creation fees</a:t>
            </a:r>
          </a:p>
          <a:p>
            <a:pPr lvl="1"/>
            <a:r>
              <a:rPr lang="en-US" dirty="0" smtClean="0"/>
              <a:t>Software, services, or systems used to create or edit Internet content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Priority One – Internet Access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USAC Palette">
      <a:dk1>
        <a:sysClr val="windowText" lastClr="000000"/>
      </a:dk1>
      <a:lt1>
        <a:sysClr val="window" lastClr="FFFFFF"/>
      </a:lt1>
      <a:dk2>
        <a:srgbClr val="7F7F7F"/>
      </a:dk2>
      <a:lt2>
        <a:srgbClr val="EEECE1"/>
      </a:lt2>
      <a:accent1>
        <a:srgbClr val="62CAE3"/>
      </a:accent1>
      <a:accent2>
        <a:srgbClr val="FFC425"/>
      </a:accent2>
      <a:accent3>
        <a:srgbClr val="8DC63F"/>
      </a:accent3>
      <a:accent4>
        <a:srgbClr val="F28234"/>
      </a:accent4>
      <a:accent5>
        <a:srgbClr val="6A737B"/>
      </a:accent5>
      <a:accent6>
        <a:srgbClr val="C1CD23"/>
      </a:accent6>
      <a:hlink>
        <a:srgbClr val="026CB6"/>
      </a:hlink>
      <a:folHlink>
        <a:srgbClr val="026CB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8332F011F5614BA64AA07836619C0D" ma:contentTypeVersion="0" ma:contentTypeDescription="Create a new document." ma:contentTypeScope="" ma:versionID="48bf20c475275c63ae0b39e46fca8e9f">
  <xsd:schema xmlns:xsd="http://www.w3.org/2001/XMLSchema" xmlns:p="http://schemas.microsoft.com/office/2006/metadata/properties" xmlns:ns2="6dd97b33-aba7-4b7a-8530-76b27dec7283" targetNamespace="http://schemas.microsoft.com/office/2006/metadata/properties" ma:root="true" ma:fieldsID="d1a1a27882da1dbf0ad91d88695f6638" ns2:_="">
    <xsd:import namespace="6dd97b33-aba7-4b7a-8530-76b27dec7283"/>
    <xsd:element name="properties">
      <xsd:complexType>
        <xsd:sequence>
          <xsd:element name="documentManagement">
            <xsd:complexType>
              <xsd:all>
                <xsd:element ref="ns2:Sticky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6dd97b33-aba7-4b7a-8530-76b27dec7283" elementFormDefault="qualified">
    <xsd:import namespace="http://schemas.microsoft.com/office/2006/documentManagement/types"/>
    <xsd:element name="Sticky" ma:index="8" nillable="true" ma:displayName="Sticky" ma:default="0" ma:description="Marks an item for special treatment, e.g. posting on the team's home page, or staying at the top of a list." ma:internalName="Sticky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Sticky xmlns="6dd97b33-aba7-4b7a-8530-76b27dec7283" xsi:nil="true"/>
  </documentManagement>
</p:properties>
</file>

<file path=customXml/itemProps1.xml><?xml version="1.0" encoding="utf-8"?>
<ds:datastoreItem xmlns:ds="http://schemas.openxmlformats.org/officeDocument/2006/customXml" ds:itemID="{13A111CF-3BAA-4323-88FE-7BF7623AD7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d97b33-aba7-4b7a-8530-76b27dec728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8BD00F40-56FD-4E75-AA00-B5B9C1B3CF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4A6031-AB2A-4A86-B0BA-DA4E7BC0600E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6dd97b33-aba7-4b7a-8530-76b27dec7283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1585</TotalTime>
  <Words>982</Words>
  <Application>Microsoft Office PowerPoint</Application>
  <PresentationFormat>On-screen Show (4:3)</PresentationFormat>
  <Paragraphs>164</Paragraphs>
  <Slides>27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Company>USAC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ajohnson</dc:creator>
  <cp:lastModifiedBy>kgoffredi</cp:lastModifiedBy>
  <cp:revision>183</cp:revision>
  <dcterms:created xsi:type="dcterms:W3CDTF">2010-07-28T13:31:07Z</dcterms:created>
  <dcterms:modified xsi:type="dcterms:W3CDTF">2010-11-09T18:45:03Z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0x010100CF8332F011F5614BA64AA07836619C0D</vt:lpwstr>
  </property>
  <property fmtid="{D5CDD505-2E9C-101B-9397-08002B2CF9AE}" pid="3" name="Share">
    <vt:lpwstr>false</vt:lpwstr>
  </property>
  <property fmtid="{D5CDD505-2E9C-101B-9397-08002B2CF9AE}" pid="4" name="Dept_Hidden">
    <vt:lpwstr>External Relations</vt:lpwstr>
  </property>
</Properties>
</file>