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1"/>
  </p:notesMasterIdLst>
  <p:handoutMasterIdLst>
    <p:handoutMasterId r:id="rId32"/>
  </p:handoutMasterIdLst>
  <p:sldIdLst>
    <p:sldId id="294" r:id="rId2"/>
    <p:sldId id="481" r:id="rId3"/>
    <p:sldId id="288" r:id="rId4"/>
    <p:sldId id="273" r:id="rId5"/>
    <p:sldId id="422" r:id="rId6"/>
    <p:sldId id="295" r:id="rId7"/>
    <p:sldId id="308" r:id="rId8"/>
    <p:sldId id="270" r:id="rId9"/>
    <p:sldId id="311" r:id="rId10"/>
    <p:sldId id="268" r:id="rId11"/>
    <p:sldId id="271" r:id="rId12"/>
    <p:sldId id="289" r:id="rId13"/>
    <p:sldId id="310" r:id="rId14"/>
    <p:sldId id="299" r:id="rId15"/>
    <p:sldId id="267" r:id="rId16"/>
    <p:sldId id="460" r:id="rId17"/>
    <p:sldId id="461" r:id="rId18"/>
    <p:sldId id="462" r:id="rId19"/>
    <p:sldId id="463" r:id="rId20"/>
    <p:sldId id="464" r:id="rId21"/>
    <p:sldId id="468" r:id="rId22"/>
    <p:sldId id="470" r:id="rId23"/>
    <p:sldId id="471" r:id="rId24"/>
    <p:sldId id="473" r:id="rId25"/>
    <p:sldId id="477" r:id="rId26"/>
    <p:sldId id="456" r:id="rId27"/>
    <p:sldId id="457" r:id="rId28"/>
    <p:sldId id="458" r:id="rId29"/>
    <p:sldId id="478" r:id="rId30"/>
  </p:sldIdLst>
  <p:sldSz cx="9144000" cy="6858000" type="screen4x3"/>
  <p:notesSz cx="6989763" cy="92757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000099"/>
    <a:srgbClr val="66CCFF"/>
    <a:srgbClr val="990000"/>
    <a:srgbClr val="FD4F4F"/>
    <a:srgbClr val="E7E7E7"/>
    <a:srgbClr val="FF3300"/>
    <a:srgbClr val="FFCC00"/>
    <a:srgbClr val="00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5495" autoAdjust="0"/>
    <p:restoredTop sz="79587" autoAdjust="0"/>
  </p:normalViewPr>
  <p:slideViewPr>
    <p:cSldViewPr>
      <p:cViewPr varScale="1">
        <p:scale>
          <a:sx n="114" d="100"/>
          <a:sy n="114" d="100"/>
        </p:scale>
        <p:origin x="-30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28950" cy="463550"/>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defRPr sz="1200"/>
            </a:lvl1pPr>
          </a:lstStyle>
          <a:p>
            <a:pPr>
              <a:defRPr/>
            </a:pPr>
            <a:endParaRPr lang="en-US"/>
          </a:p>
        </p:txBody>
      </p:sp>
      <p:sp>
        <p:nvSpPr>
          <p:cNvPr id="19459" name="Rectangle 3"/>
          <p:cNvSpPr>
            <a:spLocks noGrp="1" noChangeArrowheads="1"/>
          </p:cNvSpPr>
          <p:nvPr>
            <p:ph type="dt" sz="quarter" idx="1"/>
          </p:nvPr>
        </p:nvSpPr>
        <p:spPr bwMode="auto">
          <a:xfrm>
            <a:off x="3959225" y="0"/>
            <a:ext cx="3028950" cy="463550"/>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lgn="r">
              <a:defRPr sz="1200"/>
            </a:lvl1pPr>
          </a:lstStyle>
          <a:p>
            <a:pPr>
              <a:defRPr/>
            </a:pPr>
            <a:endParaRPr lang="en-US"/>
          </a:p>
        </p:txBody>
      </p:sp>
      <p:sp>
        <p:nvSpPr>
          <p:cNvPr id="19460" name="Rectangle 4"/>
          <p:cNvSpPr>
            <a:spLocks noGrp="1" noChangeArrowheads="1"/>
          </p:cNvSpPr>
          <p:nvPr>
            <p:ph type="ftr" sz="quarter" idx="2"/>
          </p:nvPr>
        </p:nvSpPr>
        <p:spPr bwMode="auto">
          <a:xfrm>
            <a:off x="0" y="8810625"/>
            <a:ext cx="3028950" cy="463550"/>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defRPr sz="1200"/>
            </a:lvl1pPr>
          </a:lstStyle>
          <a:p>
            <a:pPr>
              <a:defRPr/>
            </a:pPr>
            <a:endParaRPr lang="en-US"/>
          </a:p>
        </p:txBody>
      </p:sp>
      <p:sp>
        <p:nvSpPr>
          <p:cNvPr id="19461" name="Rectangle 5"/>
          <p:cNvSpPr>
            <a:spLocks noGrp="1" noChangeArrowheads="1"/>
          </p:cNvSpPr>
          <p:nvPr>
            <p:ph type="sldNum" sz="quarter" idx="3"/>
          </p:nvPr>
        </p:nvSpPr>
        <p:spPr bwMode="auto">
          <a:xfrm>
            <a:off x="3959225" y="8810625"/>
            <a:ext cx="3028950" cy="463550"/>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lgn="r">
              <a:defRPr sz="1200"/>
            </a:lvl1pPr>
          </a:lstStyle>
          <a:p>
            <a:pPr>
              <a:defRPr/>
            </a:pPr>
            <a:fld id="{DEB96765-10A0-49F1-B57E-D33F880D528F}"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8950" cy="463550"/>
          </a:xfrm>
          <a:prstGeom prst="rect">
            <a:avLst/>
          </a:prstGeom>
        </p:spPr>
        <p:txBody>
          <a:bodyPr vert="horz" lIns="93167" tIns="46584" rIns="93167" bIns="46584" rtlCol="0"/>
          <a:lstStyle>
            <a:lvl1pPr algn="l">
              <a:defRPr sz="1200"/>
            </a:lvl1pPr>
          </a:lstStyle>
          <a:p>
            <a:pPr>
              <a:defRPr/>
            </a:pPr>
            <a:endParaRPr lang="en-US"/>
          </a:p>
        </p:txBody>
      </p:sp>
      <p:sp>
        <p:nvSpPr>
          <p:cNvPr id="3" name="Date Placeholder 2"/>
          <p:cNvSpPr>
            <a:spLocks noGrp="1"/>
          </p:cNvSpPr>
          <p:nvPr>
            <p:ph type="dt" idx="1"/>
          </p:nvPr>
        </p:nvSpPr>
        <p:spPr>
          <a:xfrm>
            <a:off x="3959225" y="0"/>
            <a:ext cx="3028950" cy="463550"/>
          </a:xfrm>
          <a:prstGeom prst="rect">
            <a:avLst/>
          </a:prstGeom>
        </p:spPr>
        <p:txBody>
          <a:bodyPr vert="horz" lIns="93167" tIns="46584" rIns="93167" bIns="46584" rtlCol="0"/>
          <a:lstStyle>
            <a:lvl1pPr algn="r">
              <a:defRPr sz="1200"/>
            </a:lvl1pPr>
          </a:lstStyle>
          <a:p>
            <a:pPr>
              <a:defRPr/>
            </a:pPr>
            <a:fld id="{CC8B35BD-7E34-4B12-96B7-FA2FCC9D325F}" type="datetimeFigureOut">
              <a:rPr lang="en-US"/>
              <a:pPr>
                <a:defRPr/>
              </a:pPr>
              <a:t>5/1/2009</a:t>
            </a:fld>
            <a:endParaRPr lang="en-US" dirty="0"/>
          </a:p>
        </p:txBody>
      </p:sp>
      <p:sp>
        <p:nvSpPr>
          <p:cNvPr id="4" name="Slide Image Placeholder 3"/>
          <p:cNvSpPr>
            <a:spLocks noGrp="1" noRot="1" noChangeAspect="1"/>
          </p:cNvSpPr>
          <p:nvPr>
            <p:ph type="sldImg" idx="2"/>
          </p:nvPr>
        </p:nvSpPr>
        <p:spPr>
          <a:xfrm>
            <a:off x="1176338" y="695325"/>
            <a:ext cx="4637087" cy="3478213"/>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0088" y="4406900"/>
            <a:ext cx="5589587" cy="4173538"/>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10625"/>
            <a:ext cx="3028950" cy="463550"/>
          </a:xfrm>
          <a:prstGeom prst="rect">
            <a:avLst/>
          </a:prstGeom>
        </p:spPr>
        <p:txBody>
          <a:bodyPr vert="horz" lIns="93167" tIns="46584" rIns="93167" bIns="46584"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59225" y="8810625"/>
            <a:ext cx="3028950" cy="463550"/>
          </a:xfrm>
          <a:prstGeom prst="rect">
            <a:avLst/>
          </a:prstGeom>
        </p:spPr>
        <p:txBody>
          <a:bodyPr vert="horz" lIns="93167" tIns="46584" rIns="93167" bIns="46584" rtlCol="0" anchor="b"/>
          <a:lstStyle>
            <a:lvl1pPr algn="r">
              <a:defRPr sz="1200"/>
            </a:lvl1pPr>
          </a:lstStyle>
          <a:p>
            <a:pPr>
              <a:defRPr/>
            </a:pPr>
            <a:fld id="{A9B51EE1-3CA8-4B5B-B433-0B15B80C21A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9F35B30-79A1-4818-9525-9C7F3B49B254}" type="slidenum">
              <a:rPr lang="en-US" smtClean="0"/>
              <a:pPr/>
              <a:t>1</a:t>
            </a:fld>
            <a:endParaRPr lang="en-US" smtClean="0"/>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1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DAC4C4-E7CB-41C7-9D4D-68E57CA5CD5C}" type="slidenum">
              <a:rPr lang="en-US" smtClean="0"/>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2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D76704-0FD4-456C-8DE1-624D460592E0}" type="slidenum">
              <a:rPr lang="en-US" smtClean="0"/>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6CF02D-BF92-4FA2-A3ED-021BE3E0744B}" type="slidenum">
              <a:rPr lang="en-US" smtClean="0"/>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4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A6F433-E562-46D3-9959-22A315ECA3E4}"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marL="339725" indent="-339725"/>
            <a:endParaRPr lang="en-US" smtClean="0"/>
          </a:p>
        </p:txBody>
      </p:sp>
      <p:sp>
        <p:nvSpPr>
          <p:cNvPr id="132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975876-5B0F-4344-8F0E-0D2824D9A72B}" type="slidenum">
              <a:rPr lang="en-US" smtClean="0"/>
              <a:pPr/>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8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DE8235-0D01-4634-9EA8-2B529A3ED59C}" type="slidenum">
              <a:rPr lang="en-US" smtClean="0"/>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9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C50E77-85A9-4FB9-9B03-368545032A9C}" type="slidenum">
              <a:rPr lang="en-US" smtClean="0"/>
              <a:pPr/>
              <a:t>17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p:spPr>
      </p:sp>
      <p:sp>
        <p:nvSpPr>
          <p:cNvPr id="161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61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CDB53D7-5F99-4BB0-B03E-F541D6A0D8F1}" type="slidenum">
              <a:rPr lang="en-US" smtClean="0"/>
              <a:pPr/>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TextEdit="1"/>
          </p:cNvSpPr>
          <p:nvPr>
            <p:ph type="sldImg"/>
          </p:nvPr>
        </p:nvSpPr>
        <p:spPr bwMode="auto">
          <a:noFill/>
          <a:ln>
            <a:solidFill>
              <a:srgbClr val="000000"/>
            </a:solidFill>
            <a:miter lim="800000"/>
            <a:headEnd/>
            <a:tailEnd/>
          </a:ln>
        </p:spPr>
      </p:sp>
      <p:sp>
        <p:nvSpPr>
          <p:cNvPr id="16281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bwMode="auto">
          <a:noFill/>
          <a:ln>
            <a:solidFill>
              <a:srgbClr val="000000"/>
            </a:solidFill>
            <a:miter lim="800000"/>
            <a:headEnd/>
            <a:tailEnd/>
          </a:ln>
        </p:spPr>
      </p:sp>
      <p:sp>
        <p:nvSpPr>
          <p:cNvPr id="163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63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7FF906-3215-48F7-8DD1-4D9BB1FDA387}"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39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27EE5E-AE50-4F87-A548-C12AFED2F28D}"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bwMode="auto">
          <a:noFill/>
          <a:ln>
            <a:solidFill>
              <a:srgbClr val="000000"/>
            </a:solidFill>
            <a:miter lim="800000"/>
            <a:headEnd/>
            <a:tailEnd/>
          </a:ln>
        </p:spPr>
      </p:sp>
      <p:sp>
        <p:nvSpPr>
          <p:cNvPr id="181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81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33351-24BF-4604-A2C0-716E8A7CA043}" type="slidenum">
              <a:rPr lang="en-US" smtClean="0"/>
              <a:pPr/>
              <a:t>21</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p:spPr>
      </p:sp>
      <p:sp>
        <p:nvSpPr>
          <p:cNvPr id="193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93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71AF50-5791-4BC0-8098-14FAA3136B16}" type="slidenum">
              <a:rPr lang="en-US" smtClean="0"/>
              <a:pPr/>
              <a:t>22</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3B07A5-3B73-4220-94B5-F09F0A827178}" type="slidenum">
              <a:rPr lang="en-US" smtClean="0"/>
              <a:pPr/>
              <a:t>23</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bwMode="auto">
          <a:noFill/>
          <a:ln>
            <a:solidFill>
              <a:srgbClr val="000000"/>
            </a:solidFill>
            <a:miter lim="800000"/>
            <a:headEnd/>
            <a:tailEnd/>
          </a:ln>
        </p:spPr>
      </p:sp>
      <p:sp>
        <p:nvSpPr>
          <p:cNvPr id="198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98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FEBB5F-1152-43CD-BFCA-F9CF56850A31}" type="slidenum">
              <a:rPr lang="en-US" smtClean="0"/>
              <a:pPr/>
              <a:t>24</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TextEdit="1"/>
          </p:cNvSpPr>
          <p:nvPr>
            <p:ph type="sldImg"/>
          </p:nvPr>
        </p:nvSpPr>
        <p:spPr bwMode="auto">
          <a:noFill/>
          <a:ln>
            <a:solidFill>
              <a:srgbClr val="000000"/>
            </a:solidFill>
            <a:miter lim="800000"/>
            <a:headEnd/>
            <a:tailEnd/>
          </a:ln>
        </p:spPr>
      </p:sp>
      <p:sp>
        <p:nvSpPr>
          <p:cNvPr id="21401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p:spPr>
      </p:sp>
      <p:sp>
        <p:nvSpPr>
          <p:cNvPr id="217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17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9F4E0E-272A-4ADE-BC40-AC1372004531}"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p:spPr>
      </p:sp>
      <p:sp>
        <p:nvSpPr>
          <p:cNvPr id="1249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49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11C345-4927-4014-BEA3-C9A97BFC2CDA}"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59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E1376A-7A6E-4F7A-BF82-C247C7CA49AC}"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3D9002-AE20-4FFB-A62B-22241D984173}"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p:spPr>
      </p:sp>
      <p:sp>
        <p:nvSpPr>
          <p:cNvPr id="1351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91F00B-78A3-435D-BB63-14480A29A13C}"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6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279ED5-2D7C-473B-9318-DDE9A3B198F0}"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7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DA6FA4-FAC6-48B7-B4FB-4BD9B8CFEB28}"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C3B60D-B4A0-4D32-A06D-AABB3BC053B6}"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704850"/>
          </a:xfrm>
          <a:prstGeom prst="rect">
            <a:avLst/>
          </a:prstGeom>
        </p:spPr>
        <p:txBody>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A6913164-BA1C-4F7C-BCB8-4272D93EA16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4305300" y="6608763"/>
            <a:ext cx="533400" cy="230187"/>
          </a:xfrm>
          <a:prstGeom prst="rect">
            <a:avLst/>
          </a:prstGeom>
          <a:noFill/>
        </p:spPr>
        <p:txBody>
          <a:bodyPr>
            <a:spAutoFit/>
          </a:bodyPr>
          <a:lstStyle/>
          <a:p>
            <a:pPr algn="ctr">
              <a:defRPr/>
            </a:pPr>
            <a:fld id="{57C6213E-F015-47AE-84EB-A7829D883C12}" type="slidenum">
              <a:rPr lang="en-US" sz="900"/>
              <a:pPr algn="ctr">
                <a:defRPr/>
              </a:pPr>
              <a:t>‹#›</a:t>
            </a:fld>
            <a:endParaRPr lang="en-US" sz="900" dirty="0"/>
          </a:p>
        </p:txBody>
      </p:sp>
      <p:sp>
        <p:nvSpPr>
          <p:cNvPr id="2" name="Title 1"/>
          <p:cNvSpPr>
            <a:spLocks noGrp="1"/>
          </p:cNvSpPr>
          <p:nvPr>
            <p:ph type="title"/>
          </p:nvPr>
        </p:nvSpPr>
        <p:spPr>
          <a:xfrm>
            <a:off x="2133600" y="274638"/>
            <a:ext cx="6553200" cy="487362"/>
          </a:xfrm>
          <a:prstGeom prst="rect">
            <a:avLst/>
          </a:prstGeom>
        </p:spPr>
        <p:txBody>
          <a:bodyPr/>
          <a:lstStyle>
            <a:lvl1pPr algn="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059363"/>
          </a:xfrm>
          <a:prstGeom prst="rect">
            <a:avLst/>
          </a:prstGeom>
        </p:spPr>
        <p:txBody>
          <a:bodyPr/>
          <a:lstStyle>
            <a:lvl1pPr>
              <a:defRPr sz="16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FFF4A36B-5CED-456B-99A9-621896CAB55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28B29D0F-867B-445F-ABEE-0CA4BCA86C2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69362335-AC26-459A-B6F7-5A3B4C19898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1AFF1A30-841E-4DF2-A468-2810DE9C08E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C1AB4217-7C4F-4ED1-BE02-F1D985C138D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033646DF-C56A-423F-BF80-1393C9702E9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xfrm>
            <a:off x="4191000" y="6245225"/>
            <a:ext cx="1066800" cy="476250"/>
          </a:xfrm>
          <a:prstGeom prst="rect">
            <a:avLst/>
          </a:prstGeom>
        </p:spPr>
        <p:txBody>
          <a:bodyPr/>
          <a:lstStyle>
            <a:lvl1pPr>
              <a:defRPr/>
            </a:lvl1pPr>
          </a:lstStyle>
          <a:p>
            <a:pPr>
              <a:defRPr/>
            </a:pPr>
            <a:fld id="{A97E783C-D606-4C5D-870C-9DA8431A7EF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userDrawn="1"/>
        </p:nvSpPr>
        <p:spPr bwMode="auto">
          <a:xfrm>
            <a:off x="7924800" y="6507163"/>
            <a:ext cx="1138238" cy="274637"/>
          </a:xfrm>
          <a:prstGeom prst="rect">
            <a:avLst/>
          </a:prstGeom>
          <a:noFill/>
          <a:ln w="9525">
            <a:noFill/>
            <a:miter lim="800000"/>
            <a:headEnd/>
            <a:tailEnd/>
          </a:ln>
          <a:effectLst/>
        </p:spPr>
        <p:txBody>
          <a:bodyPr wrap="none">
            <a:spAutoFit/>
          </a:bodyPr>
          <a:lstStyle/>
          <a:p>
            <a:pPr>
              <a:spcBef>
                <a:spcPct val="50000"/>
              </a:spcBef>
              <a:defRPr/>
            </a:pPr>
            <a:r>
              <a:rPr lang="en-US" sz="1200" dirty="0">
                <a:solidFill>
                  <a:srgbClr val="2A56B2"/>
                </a:solidFill>
              </a:rPr>
              <a:t>www.usac.org</a:t>
            </a:r>
          </a:p>
        </p:txBody>
      </p:sp>
      <p:pic>
        <p:nvPicPr>
          <p:cNvPr id="1027" name="Picture 3" descr="highresUSAC.jpg"/>
          <p:cNvPicPr>
            <a:picLocks noChangeAspect="1"/>
          </p:cNvPicPr>
          <p:nvPr userDrawn="1"/>
        </p:nvPicPr>
        <p:blipFill>
          <a:blip r:embed="rId14"/>
          <a:srcRect/>
          <a:stretch>
            <a:fillRect/>
          </a:stretch>
        </p:blipFill>
        <p:spPr bwMode="auto">
          <a:xfrm>
            <a:off x="152400" y="152400"/>
            <a:ext cx="1096963" cy="10144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72" r:id="rId1"/>
    <p:sldLayoutId id="2147484173" r:id="rId2"/>
    <p:sldLayoutId id="2147484174" r:id="rId3"/>
    <p:sldLayoutId id="2147484175" r:id="rId4"/>
    <p:sldLayoutId id="2147484176" r:id="rId5"/>
    <p:sldLayoutId id="2147484177" r:id="rId6"/>
    <p:sldLayoutId id="2147484178" r:id="rId7"/>
    <p:sldLayoutId id="2147484179" r:id="rId8"/>
    <p:sldLayoutId id="2147484180" r:id="rId9"/>
    <p:sldLayoutId id="2147484181" r:id="rId10"/>
    <p:sldLayoutId id="2147484171" r:id="rId11"/>
    <p:sldLayoutId id="214748417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Djohnson@usac.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fcc.gov/cgb/rural/rhcp.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usac.org/rhc-pilot-program/tools/search-postings.aspx" TargetMode="External"/><Relationship Id="rId4" Type="http://schemas.openxmlformats.org/officeDocument/2006/relationships/hyperlink" Target="http://www.usac.org/rhc-pilot-progra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4"/>
          <p:cNvSpPr>
            <a:spLocks noGrp="1" noChangeArrowheads="1"/>
          </p:cNvSpPr>
          <p:nvPr>
            <p:ph type="ctrTitle"/>
          </p:nvPr>
        </p:nvSpPr>
        <p:spPr bwMode="auto">
          <a:xfrm>
            <a:off x="304800" y="1600200"/>
            <a:ext cx="8534400" cy="4267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600" b="1" dirty="0" smtClean="0"/>
              <a:t>Universal Service Administrative Company</a:t>
            </a:r>
            <a:br>
              <a:rPr lang="en-US" sz="2600" b="1" dirty="0" smtClean="0"/>
            </a:br>
            <a:r>
              <a:rPr lang="en-US" sz="2600" b="1" dirty="0" smtClean="0"/>
              <a:t/>
            </a:r>
            <a:br>
              <a:rPr lang="en-US" sz="2600" b="1" dirty="0" smtClean="0"/>
            </a:br>
            <a:r>
              <a:rPr lang="en-US" sz="2600" b="1" dirty="0" smtClean="0"/>
              <a:t>Federal Communications Commission’s</a:t>
            </a:r>
            <a:br>
              <a:rPr lang="en-US" sz="2600" b="1" dirty="0" smtClean="0"/>
            </a:br>
            <a:r>
              <a:rPr lang="en-US" sz="2600" b="1" dirty="0" smtClean="0"/>
              <a:t>Rural Health Care Pilot Program</a:t>
            </a:r>
            <a:br>
              <a:rPr lang="en-US" sz="2600" b="1" dirty="0" smtClean="0"/>
            </a:br>
            <a:r>
              <a:rPr lang="en-US" sz="2600" b="1" dirty="0" smtClean="0"/>
              <a:t/>
            </a:r>
            <a:br>
              <a:rPr lang="en-US" sz="2600" b="1" dirty="0" smtClean="0"/>
            </a:br>
            <a:r>
              <a:rPr lang="en-US" sz="2000" b="1" dirty="0" smtClean="0"/>
              <a:t>Rural Health Care Information Session</a:t>
            </a:r>
            <a:r>
              <a:rPr lang="en-US" sz="2000" dirty="0" smtClean="0"/>
              <a:t> </a:t>
            </a:r>
            <a:br>
              <a:rPr lang="en-US" sz="2000" dirty="0" smtClean="0"/>
            </a:br>
            <a:r>
              <a:rPr lang="en-US" sz="2000" b="1" dirty="0" smtClean="0"/>
              <a:t>Tampa, </a:t>
            </a:r>
            <a:r>
              <a:rPr lang="en-US" sz="2000" b="1" dirty="0" smtClean="0"/>
              <a:t>Florida – May </a:t>
            </a:r>
            <a:r>
              <a:rPr lang="en-US" sz="2000" b="1" dirty="0" smtClean="0"/>
              <a:t>5, </a:t>
            </a:r>
            <a:r>
              <a:rPr lang="en-US" sz="2000" b="1" dirty="0" smtClean="0"/>
              <a:t>2009</a:t>
            </a:r>
            <a:br>
              <a:rPr lang="en-US" sz="2000" b="1" dirty="0" smtClean="0"/>
            </a:br>
            <a:r>
              <a:rPr lang="en-US" sz="2000" b="1" dirty="0" smtClean="0"/>
              <a:t>Phoenix, Arizona – May 12, 2009</a:t>
            </a:r>
            <a:r>
              <a:rPr lang="en-US" sz="2000" dirty="0" smtClean="0"/>
              <a:t/>
            </a:r>
            <a:br>
              <a:rPr lang="en-US" sz="2000" dirty="0" smtClean="0"/>
            </a:br>
            <a:r>
              <a:rPr lang="en-US" sz="4400" dirty="0" smtClean="0"/>
              <a:t/>
            </a:r>
            <a:br>
              <a:rPr lang="en-US" sz="4400" dirty="0" smtClean="0"/>
            </a:br>
            <a:endParaRPr lang="en-US" sz="2000" b="1" dirty="0" smtClean="0"/>
          </a:p>
        </p:txBody>
      </p:sp>
      <p:sp>
        <p:nvSpPr>
          <p:cNvPr id="12291" name="Line 16"/>
          <p:cNvSpPr>
            <a:spLocks noChangeShapeType="1"/>
          </p:cNvSpPr>
          <p:nvPr/>
        </p:nvSpPr>
        <p:spPr bwMode="auto">
          <a:xfrm>
            <a:off x="533400" y="6019800"/>
            <a:ext cx="7924800" cy="0"/>
          </a:xfrm>
          <a:prstGeom prst="line">
            <a:avLst/>
          </a:prstGeom>
          <a:noFill/>
          <a:ln w="9525">
            <a:solidFill>
              <a:schemeClr val="tx1"/>
            </a:solidFill>
            <a:round/>
            <a:headEnd/>
            <a:tailEnd/>
          </a:ln>
        </p:spPr>
        <p:txBody>
          <a:bodyPr/>
          <a:lstStyle/>
          <a:p>
            <a:endParaRPr lang="en-US"/>
          </a:p>
        </p:txBody>
      </p:sp>
      <p:sp>
        <p:nvSpPr>
          <p:cNvPr id="12292" name="Line 16"/>
          <p:cNvSpPr>
            <a:spLocks noChangeShapeType="1"/>
          </p:cNvSpPr>
          <p:nvPr/>
        </p:nvSpPr>
        <p:spPr bwMode="auto">
          <a:xfrm>
            <a:off x="457200" y="1066800"/>
            <a:ext cx="792480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Costs</a:t>
            </a:r>
          </a:p>
        </p:txBody>
      </p:sp>
      <p:sp>
        <p:nvSpPr>
          <p:cNvPr id="35843" name="Rectangle 3"/>
          <p:cNvSpPr>
            <a:spLocks noGrp="1" noChangeArrowheads="1"/>
          </p:cNvSpPr>
          <p:nvPr>
            <p:ph type="body" idx="1"/>
          </p:nvPr>
        </p:nvSpPr>
        <p:spPr bwMode="auto">
          <a:xfrm>
            <a:off x="1219200" y="762000"/>
            <a:ext cx="7467600" cy="5562600"/>
          </a:xfrm>
          <a:noFill/>
          <a:ln>
            <a:miter lim="800000"/>
            <a:headEnd/>
            <a:tailEnd/>
          </a:ln>
        </p:spPr>
        <p:txBody>
          <a:bodyPr vert="horz" wrap="square" lIns="91440" tIns="45720" rIns="91440" bIns="45720" numCol="1" anchor="t" anchorCtr="0" compatLnSpc="1">
            <a:prstTxWarp prst="textNoShape">
              <a:avLst/>
            </a:prstTxWarp>
          </a:bodyPr>
          <a:lstStyle/>
          <a:p>
            <a:pPr marL="457200" indent="-457200">
              <a:spcAft>
                <a:spcPts val="600"/>
              </a:spcAft>
            </a:pPr>
            <a:r>
              <a:rPr lang="en-US" smtClean="0"/>
              <a:t>Eligible costs include those for:</a:t>
            </a:r>
          </a:p>
          <a:p>
            <a:pPr marL="857250" lvl="1" indent="-457200">
              <a:spcAft>
                <a:spcPts val="600"/>
              </a:spcAft>
            </a:pPr>
            <a:r>
              <a:rPr lang="en-US" sz="1600" smtClean="0"/>
              <a:t>Initial network design studies</a:t>
            </a:r>
          </a:p>
          <a:p>
            <a:pPr marL="857250" lvl="1" indent="-457200">
              <a:spcAft>
                <a:spcPts val="600"/>
              </a:spcAft>
            </a:pPr>
            <a:r>
              <a:rPr lang="en-US" sz="1600" smtClean="0"/>
              <a:t>Deploying transmission facilities </a:t>
            </a:r>
          </a:p>
          <a:p>
            <a:pPr marL="857250" lvl="1" indent="-457200">
              <a:spcAft>
                <a:spcPts val="600"/>
              </a:spcAft>
            </a:pPr>
            <a:r>
              <a:rPr lang="en-US" sz="1600" smtClean="0"/>
              <a:t>Providing access to advanced telecommunications and information services, including non-recurring and recurring costs</a:t>
            </a:r>
          </a:p>
          <a:p>
            <a:pPr marL="857250" lvl="1" indent="-457200">
              <a:spcAft>
                <a:spcPts val="600"/>
              </a:spcAft>
            </a:pPr>
            <a:r>
              <a:rPr lang="en-US" sz="1600" smtClean="0"/>
              <a:t>Connecting to vendor-provided transmission services (e.g., SONET, DS3s) in lieu of deploying your own broadband network</a:t>
            </a:r>
          </a:p>
          <a:p>
            <a:pPr marL="457200" indent="-457200">
              <a:spcBef>
                <a:spcPts val="1200"/>
              </a:spcBef>
              <a:spcAft>
                <a:spcPts val="600"/>
              </a:spcAft>
            </a:pPr>
            <a:r>
              <a:rPr lang="en-US" smtClean="0"/>
              <a:t>Eligible non-recurring costs include those for:</a:t>
            </a:r>
          </a:p>
          <a:p>
            <a:pPr marL="857250" lvl="1" indent="-457200">
              <a:spcAft>
                <a:spcPts val="600"/>
              </a:spcAft>
            </a:pPr>
            <a:r>
              <a:rPr lang="en-US" sz="1600" smtClean="0"/>
              <a:t>Design</a:t>
            </a:r>
          </a:p>
          <a:p>
            <a:pPr marL="857250" lvl="1" indent="-457200">
              <a:spcAft>
                <a:spcPts val="600"/>
              </a:spcAft>
            </a:pPr>
            <a:r>
              <a:rPr lang="en-US" sz="1600" smtClean="0"/>
              <a:t>Engineering</a:t>
            </a:r>
          </a:p>
          <a:p>
            <a:pPr marL="857250" lvl="1" indent="-457200">
              <a:spcAft>
                <a:spcPts val="600"/>
              </a:spcAft>
            </a:pPr>
            <a:r>
              <a:rPr lang="en-US" sz="1600" smtClean="0"/>
              <a:t>Materials and construction of fiber facilities or other broadband infrastructure</a:t>
            </a:r>
          </a:p>
          <a:p>
            <a:pPr marL="857250" lvl="1" indent="-457200">
              <a:spcAft>
                <a:spcPts val="600"/>
              </a:spcAft>
            </a:pPr>
            <a:r>
              <a:rPr lang="en-US" sz="1600" smtClean="0"/>
              <a:t>Costs of engineering, furnishing (i.e., as delivered from the manufacturer), and installing network equipment. </a:t>
            </a:r>
          </a:p>
          <a:p>
            <a:pPr marL="457200" indent="-457200">
              <a:spcBef>
                <a:spcPts val="1200"/>
              </a:spcBef>
              <a:spcAft>
                <a:spcPts val="600"/>
              </a:spcAft>
            </a:pPr>
            <a:r>
              <a:rPr lang="en-US" smtClean="0"/>
              <a:t>Recurring and non-recurring costs of operating and maintaining the constructed network are eligible once the network is operational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Costs (1 of 2)</a:t>
            </a:r>
          </a:p>
        </p:txBody>
      </p:sp>
      <p:sp>
        <p:nvSpPr>
          <p:cNvPr id="37891" name="Rectangle 3"/>
          <p:cNvSpPr>
            <a:spLocks noGrp="1" noChangeArrowheads="1"/>
          </p:cNvSpPr>
          <p:nvPr>
            <p:ph type="body" idx="1"/>
          </p:nvPr>
        </p:nvSpPr>
        <p:spPr bwMode="auto">
          <a:xfrm>
            <a:off x="1295400" y="838200"/>
            <a:ext cx="7696200" cy="5287963"/>
          </a:xfrm>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costs include those costs not directly associated with network design, deployment, operations, and maintenance of the network.</a:t>
            </a:r>
          </a:p>
          <a:p>
            <a:endParaRPr lang="en-US" smtClean="0"/>
          </a:p>
          <a:p>
            <a:r>
              <a:rPr lang="en-US" smtClean="0"/>
              <a:t>Ineligible Costs include, but are not limited to:</a:t>
            </a:r>
          </a:p>
          <a:p>
            <a:pPr marL="800100" lvl="1" indent="-342900">
              <a:spcBef>
                <a:spcPts val="600"/>
              </a:spcBef>
              <a:spcAft>
                <a:spcPts val="600"/>
              </a:spcAft>
              <a:buFontTx/>
              <a:buAutoNum type="arabicPeriod"/>
            </a:pPr>
            <a:r>
              <a:rPr lang="en-US" b="1" u="sng" smtClean="0"/>
              <a:t>Personnel costs</a:t>
            </a:r>
            <a:r>
              <a:rPr lang="en-US" b="1" smtClean="0"/>
              <a:t> </a:t>
            </a:r>
            <a:r>
              <a:rPr lang="en-US" smtClean="0"/>
              <a:t>(including salaries and fringe benefits), except for those personnel directly engaged in designing, engineering, installing, constructing, and managing the dedicated broadband network. Ineligible costs of this category include, for example, personnel to perform </a:t>
            </a:r>
            <a:r>
              <a:rPr lang="en-US" u="sng" smtClean="0"/>
              <a:t>program management and coordination, program administration, and marketing </a:t>
            </a:r>
          </a:p>
          <a:p>
            <a:pPr marL="800100" lvl="1" indent="-342900">
              <a:spcBef>
                <a:spcPts val="600"/>
              </a:spcBef>
              <a:spcAft>
                <a:spcPts val="600"/>
              </a:spcAft>
              <a:buFontTx/>
              <a:buAutoNum type="arabicPeriod"/>
            </a:pPr>
            <a:r>
              <a:rPr lang="en-US" b="1" u="sng" smtClean="0"/>
              <a:t>Travel costs </a:t>
            </a:r>
          </a:p>
          <a:p>
            <a:pPr marL="800100" lvl="1" indent="-342900">
              <a:spcBef>
                <a:spcPts val="600"/>
              </a:spcBef>
              <a:spcAft>
                <a:spcPts val="600"/>
              </a:spcAft>
              <a:buFontTx/>
              <a:buAutoNum type="arabicPeriod"/>
            </a:pPr>
            <a:r>
              <a:rPr lang="en-US" b="1" u="sng" smtClean="0"/>
              <a:t>Legal costs </a:t>
            </a:r>
          </a:p>
          <a:p>
            <a:pPr marL="800100" lvl="1" indent="-342900">
              <a:spcBef>
                <a:spcPts val="600"/>
              </a:spcBef>
              <a:spcAft>
                <a:spcPts val="600"/>
              </a:spcAft>
              <a:buFontTx/>
              <a:buAutoNum type="arabicPeriod"/>
            </a:pPr>
            <a:r>
              <a:rPr lang="en-US" b="1" u="sng" smtClean="0"/>
              <a:t>Training</a:t>
            </a:r>
            <a:r>
              <a:rPr lang="en-US" smtClean="0"/>
              <a:t>, except for basic training or instruction directly related to and required for broadband network installation and associated network operations. For example, costs for end-user training, e.g., training of health care provider personnel in the use of telemedicine applications are ineligible</a:t>
            </a:r>
          </a:p>
          <a:p>
            <a:pPr marL="800100" lvl="1" indent="-342900">
              <a:spcBef>
                <a:spcPts val="600"/>
              </a:spcBef>
              <a:spcAft>
                <a:spcPts val="600"/>
              </a:spcAft>
              <a:buFontTx/>
              <a:buAutoNum type="arabicPeriod"/>
            </a:pPr>
            <a:r>
              <a:rPr lang="en-US" b="1" u="sng" smtClean="0"/>
              <a:t>Program administration</a:t>
            </a:r>
            <a:r>
              <a:rPr lang="en-US" b="1" smtClean="0"/>
              <a:t> </a:t>
            </a:r>
            <a:r>
              <a:rPr lang="en-US" smtClean="0"/>
              <a:t>or technical coordination that involves anything other than the design, engineering, operations, installation, or construction of the network</a:t>
            </a:r>
          </a:p>
          <a:p>
            <a:pPr marL="800100" lvl="1" indent="-342900">
              <a:spcBef>
                <a:spcPts val="600"/>
              </a:spcBef>
              <a:spcAft>
                <a:spcPts val="600"/>
              </a:spcAft>
              <a:buFontTx/>
              <a:buAutoNum type="arabicPeriod"/>
            </a:pPr>
            <a:r>
              <a:rPr lang="en-US" b="1" u="sng" smtClean="0"/>
              <a:t>Inside wiring or networking equipment </a:t>
            </a:r>
            <a:r>
              <a:rPr lang="en-US" smtClean="0"/>
              <a:t>(e.g., </a:t>
            </a:r>
            <a:r>
              <a:rPr lang="en-US" u="sng" smtClean="0"/>
              <a:t>video/Web conferencing equipment </a:t>
            </a:r>
            <a:r>
              <a:rPr lang="en-US" smtClean="0"/>
              <a:t>and wireless user devices) on health care provider premises except for equipment that terminates a service provider’s or other provider’s transmission facility and any router/switch that is directly connected to either the facility or the terminating equipment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Costs (2 of 2)</a:t>
            </a:r>
          </a:p>
        </p:txBody>
      </p:sp>
      <p:sp>
        <p:nvSpPr>
          <p:cNvPr id="38915" name="Rectangle 3"/>
          <p:cNvSpPr>
            <a:spLocks noGrp="1" noChangeArrowheads="1"/>
          </p:cNvSpPr>
          <p:nvPr>
            <p:ph type="body" idx="1"/>
          </p:nvPr>
        </p:nvSpPr>
        <p:spPr bwMode="auto">
          <a:xfrm>
            <a:off x="1066800" y="838200"/>
            <a:ext cx="7620000" cy="5287963"/>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Ineligible Costs include, but are not limited to (continued):</a:t>
            </a:r>
          </a:p>
          <a:p>
            <a:endParaRPr lang="en-US" dirty="0" smtClean="0"/>
          </a:p>
          <a:p>
            <a:pPr marL="800100" lvl="1" indent="-342900">
              <a:spcBef>
                <a:spcPts val="600"/>
              </a:spcBef>
              <a:spcAft>
                <a:spcPts val="600"/>
              </a:spcAft>
              <a:buFontTx/>
              <a:buAutoNum type="arabicPeriod" startAt="7"/>
            </a:pPr>
            <a:r>
              <a:rPr lang="en-US" b="1" u="sng" dirty="0" smtClean="0"/>
              <a:t>Computers</a:t>
            </a:r>
            <a:r>
              <a:rPr lang="en-US" dirty="0" smtClean="0"/>
              <a:t>, including servers, and related hardware (e.g., printers, scanners, laptops) unless used exclusively for network management</a:t>
            </a:r>
          </a:p>
          <a:p>
            <a:pPr marL="800100" lvl="1" indent="-342900">
              <a:spcBef>
                <a:spcPts val="600"/>
              </a:spcBef>
              <a:spcAft>
                <a:spcPts val="600"/>
              </a:spcAft>
              <a:buFontTx/>
              <a:buAutoNum type="arabicPeriod" startAt="7"/>
            </a:pPr>
            <a:r>
              <a:rPr lang="en-US" b="1" u="sng" dirty="0" smtClean="0"/>
              <a:t>Helpdesk equipment</a:t>
            </a:r>
            <a:r>
              <a:rPr lang="en-US" b="1" dirty="0" smtClean="0"/>
              <a:t> </a:t>
            </a:r>
            <a:r>
              <a:rPr lang="en-US" dirty="0" smtClean="0"/>
              <a:t>and related software, or services </a:t>
            </a:r>
          </a:p>
          <a:p>
            <a:pPr marL="800100" lvl="1" indent="-342900">
              <a:spcBef>
                <a:spcPts val="600"/>
              </a:spcBef>
              <a:spcAft>
                <a:spcPts val="600"/>
              </a:spcAft>
              <a:buFontTx/>
              <a:buAutoNum type="arabicPeriod" startAt="7"/>
            </a:pPr>
            <a:r>
              <a:rPr lang="en-US" b="1" u="sng" dirty="0" smtClean="0"/>
              <a:t>Software</a:t>
            </a:r>
            <a:r>
              <a:rPr lang="en-US" dirty="0" smtClean="0"/>
              <a:t>, unless used for network management, maintenance, or other network operations; software development (excluding development of software that supports network management, maintenance, and other network operations); Web server hosting; and Website/Portal development</a:t>
            </a:r>
          </a:p>
          <a:p>
            <a:pPr marL="800100" lvl="1" indent="-342900">
              <a:spcBef>
                <a:spcPts val="600"/>
              </a:spcBef>
              <a:spcAft>
                <a:spcPts val="600"/>
              </a:spcAft>
              <a:buFontTx/>
              <a:buAutoNum type="arabicPeriod" startAt="7"/>
            </a:pPr>
            <a:r>
              <a:rPr lang="en-US" b="1" u="sng" dirty="0" smtClean="0"/>
              <a:t>Telemedicine applications and software</a:t>
            </a:r>
            <a:r>
              <a:rPr lang="en-US" dirty="0" smtClean="0"/>
              <a:t>; clinical or medical equipment</a:t>
            </a:r>
          </a:p>
          <a:p>
            <a:pPr marL="800100" lvl="1" indent="-342900">
              <a:spcBef>
                <a:spcPts val="600"/>
              </a:spcBef>
              <a:spcAft>
                <a:spcPts val="600"/>
              </a:spcAft>
              <a:buFontTx/>
              <a:buAutoNum type="arabicPeriod" startAt="7"/>
            </a:pPr>
            <a:r>
              <a:rPr lang="en-US" b="1" u="sng" dirty="0" smtClean="0"/>
              <a:t>Electronic Records management</a:t>
            </a:r>
            <a:r>
              <a:rPr lang="en-US" b="1" dirty="0" smtClean="0"/>
              <a:t> </a:t>
            </a:r>
            <a:r>
              <a:rPr lang="en-US" dirty="0" smtClean="0"/>
              <a:t>and expenses</a:t>
            </a:r>
          </a:p>
          <a:p>
            <a:pPr marL="800100" lvl="1" indent="-342900">
              <a:spcBef>
                <a:spcPts val="600"/>
              </a:spcBef>
              <a:spcAft>
                <a:spcPts val="600"/>
              </a:spcAft>
              <a:buFontTx/>
              <a:buAutoNum type="arabicPeriod" startAt="7"/>
            </a:pPr>
            <a:r>
              <a:rPr lang="en-US" b="1" u="sng" dirty="0" smtClean="0"/>
              <a:t>Connections to ineligible network participants or sites</a:t>
            </a:r>
            <a:r>
              <a:rPr lang="en-US" b="1" dirty="0" smtClean="0"/>
              <a:t> </a:t>
            </a:r>
            <a:r>
              <a:rPr lang="en-US" dirty="0" smtClean="0"/>
              <a:t>(e.g., for-profit health care providers) and network costs apportioned to ineligible network participants </a:t>
            </a:r>
          </a:p>
          <a:p>
            <a:pPr marL="800100" lvl="1" indent="-342900">
              <a:spcBef>
                <a:spcPts val="600"/>
              </a:spcBef>
              <a:spcAft>
                <a:spcPts val="600"/>
              </a:spcAft>
              <a:buFontTx/>
              <a:buAutoNum type="arabicPeriod" startAt="7"/>
            </a:pPr>
            <a:r>
              <a:rPr lang="en-US" b="1" u="sng" dirty="0" smtClean="0"/>
              <a:t>Administration and marketing costs</a:t>
            </a:r>
            <a:r>
              <a:rPr lang="en-US" b="1" dirty="0" smtClean="0"/>
              <a:t> </a:t>
            </a:r>
            <a:r>
              <a:rPr lang="en-US" dirty="0" smtClean="0"/>
              <a:t>(e.g., administrative costs; supplies and materials (except as part of network installation/construction); marketing studies, marketing activities, or outreach efforts; evaluation and feedback studies)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xfrm>
            <a:off x="1447800" y="274638"/>
            <a:ext cx="7543800" cy="487362"/>
          </a:xfrm>
          <a:noFill/>
          <a:ln>
            <a:miter lim="800000"/>
            <a:headEnd/>
            <a:tailEnd/>
          </a:ln>
        </p:spPr>
        <p:txBody>
          <a:bodyPr vert="horz" wrap="square" lIns="91440" tIns="45720" rIns="91440" bIns="45720" numCol="1" anchor="t" anchorCtr="0" compatLnSpc="1">
            <a:prstTxWarp prst="textNoShape">
              <a:avLst/>
            </a:prstTxWarp>
          </a:bodyPr>
          <a:lstStyle/>
          <a:p>
            <a:r>
              <a:rPr lang="en-US" sz="2200" smtClean="0"/>
              <a:t>Eligible and Ineligible Sources for 15 Percent Funding</a:t>
            </a:r>
          </a:p>
        </p:txBody>
      </p:sp>
      <p:sp>
        <p:nvSpPr>
          <p:cNvPr id="39939" name="Rectangle 3"/>
          <p:cNvSpPr>
            <a:spLocks noGrp="1" noChangeArrowheads="1"/>
          </p:cNvSpPr>
          <p:nvPr>
            <p:ph type="body" idx="1"/>
          </p:nvPr>
        </p:nvSpPr>
        <p:spPr bwMode="auto">
          <a:xfrm>
            <a:off x="1066800" y="1066800"/>
            <a:ext cx="7620000" cy="50593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sz="1800" dirty="0" smtClean="0"/>
              <a:t>Participants are required to identify with specificity their source of funding for the minimum 15 percent contribution of eligible network costs </a:t>
            </a:r>
            <a:r>
              <a:rPr lang="en-US" sz="1800" u="sng" dirty="0" smtClean="0"/>
              <a:t>by line item on the Network Cost Worksheet</a:t>
            </a:r>
          </a:p>
          <a:p>
            <a:pPr>
              <a:spcAft>
                <a:spcPts val="600"/>
              </a:spcAft>
            </a:pPr>
            <a:r>
              <a:rPr lang="en-US" sz="1800" dirty="0" smtClean="0"/>
              <a:t>15 percent contributions must go toward </a:t>
            </a:r>
            <a:r>
              <a:rPr lang="en-US" sz="1800" b="1" i="1" u="sng" dirty="0" smtClean="0"/>
              <a:t>eligible network costs only</a:t>
            </a:r>
          </a:p>
          <a:p>
            <a:pPr>
              <a:spcAft>
                <a:spcPts val="600"/>
              </a:spcAft>
            </a:pPr>
            <a:r>
              <a:rPr lang="en-US" sz="1800" dirty="0" smtClean="0"/>
              <a:t>Eligible sources for 15% contribution include:</a:t>
            </a:r>
          </a:p>
          <a:p>
            <a:pPr lvl="1">
              <a:spcAft>
                <a:spcPts val="600"/>
              </a:spcAft>
            </a:pPr>
            <a:r>
              <a:rPr lang="en-US" dirty="0" smtClean="0"/>
              <a:t>The participant or eligible health care provider participants</a:t>
            </a:r>
          </a:p>
          <a:p>
            <a:pPr lvl="1">
              <a:spcAft>
                <a:spcPts val="600"/>
              </a:spcAft>
            </a:pPr>
            <a:r>
              <a:rPr lang="en-US" dirty="0" smtClean="0"/>
              <a:t>State grants, funding, or appropriations</a:t>
            </a:r>
          </a:p>
          <a:p>
            <a:pPr lvl="1">
              <a:spcAft>
                <a:spcPts val="600"/>
              </a:spcAft>
            </a:pPr>
            <a:r>
              <a:rPr lang="en-US" dirty="0" smtClean="0"/>
              <a:t>Federal funding, grants, loans, or appropriations (except for RHC funding)</a:t>
            </a:r>
          </a:p>
          <a:p>
            <a:pPr lvl="1">
              <a:spcAft>
                <a:spcPts val="600"/>
              </a:spcAft>
            </a:pPr>
            <a:r>
              <a:rPr lang="en-US" dirty="0" smtClean="0"/>
              <a:t>Other grant funding, including private grants</a:t>
            </a:r>
          </a:p>
          <a:p>
            <a:pPr lvl="1">
              <a:spcAft>
                <a:spcPts val="600"/>
              </a:spcAft>
            </a:pPr>
            <a:endParaRPr lang="en-US" dirty="0" smtClean="0"/>
          </a:p>
          <a:p>
            <a:pPr>
              <a:spcAft>
                <a:spcPts val="600"/>
              </a:spcAft>
            </a:pPr>
            <a:r>
              <a:rPr lang="en-US" sz="1800" dirty="0" smtClean="0"/>
              <a:t>Ineligible sources for 15% contribution include :</a:t>
            </a:r>
          </a:p>
          <a:p>
            <a:pPr lvl="1">
              <a:spcAft>
                <a:spcPts val="600"/>
              </a:spcAft>
            </a:pPr>
            <a:r>
              <a:rPr lang="en-US" dirty="0" smtClean="0"/>
              <a:t>In-kind or implied contributions</a:t>
            </a:r>
          </a:p>
          <a:p>
            <a:pPr lvl="1">
              <a:spcAft>
                <a:spcPts val="600"/>
              </a:spcAft>
            </a:pPr>
            <a:r>
              <a:rPr lang="en-US" dirty="0" smtClean="0"/>
              <a:t>A local exchange carrier (LEC) or other telecom carrier, utility, contractor, consultant, or other service provider</a:t>
            </a:r>
          </a:p>
          <a:p>
            <a:pPr lvl="1">
              <a:spcAft>
                <a:spcPts val="600"/>
              </a:spcAft>
            </a:pPr>
            <a:r>
              <a:rPr lang="en-US" dirty="0" smtClean="0"/>
              <a:t>For-profit participants</a:t>
            </a:r>
          </a:p>
          <a:p>
            <a:pPr lvl="1">
              <a:spcAft>
                <a:spcPts val="600"/>
              </a:spcAft>
            </a:pPr>
            <a:r>
              <a:rPr lang="en-US" dirty="0" smtClean="0"/>
              <a:t>The existing RHC support mechanism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1447800" y="304800"/>
            <a:ext cx="7162800" cy="487363"/>
          </a:xfrm>
          <a:noFill/>
          <a:ln>
            <a:miter lim="800000"/>
            <a:headEnd/>
            <a:tailEnd/>
          </a:ln>
        </p:spPr>
        <p:txBody>
          <a:bodyPr vert="horz" wrap="square" lIns="91440" tIns="45720" rIns="91440" bIns="45720" numCol="1" anchor="t" anchorCtr="0" compatLnSpc="1">
            <a:prstTxWarp prst="textNoShape">
              <a:avLst/>
            </a:prstTxWarp>
          </a:bodyPr>
          <a:lstStyle/>
          <a:p>
            <a:r>
              <a:rPr lang="en-US" sz="2800" smtClean="0">
                <a:solidFill>
                  <a:schemeClr val="tx1"/>
                </a:solidFill>
              </a:rPr>
              <a:t>Review Original Project Proposal</a:t>
            </a:r>
          </a:p>
        </p:txBody>
      </p:sp>
      <p:sp>
        <p:nvSpPr>
          <p:cNvPr id="43011" name="Rectangle 3"/>
          <p:cNvSpPr>
            <a:spLocks noGrp="1" noChangeArrowheads="1"/>
          </p:cNvSpPr>
          <p:nvPr>
            <p:ph type="body" idx="1"/>
          </p:nvPr>
        </p:nvSpPr>
        <p:spPr bwMode="auto">
          <a:xfrm>
            <a:off x="1295400" y="1066800"/>
            <a:ext cx="7543800" cy="5059363"/>
          </a:xfrm>
          <a:ln>
            <a:miter lim="800000"/>
            <a:headEnd/>
            <a:tailEnd/>
          </a:ln>
        </p:spPr>
        <p:txBody>
          <a:bodyPr vert="horz" wrap="square" lIns="91440" tIns="45720" rIns="91440" bIns="45720" numCol="1" anchor="t" anchorCtr="0" compatLnSpc="1">
            <a:prstTxWarp prst="textNoShape">
              <a:avLst/>
            </a:prstTxWarp>
          </a:bodyPr>
          <a:lstStyle/>
          <a:p>
            <a:pPr marL="342900" lvl="2" indent="-342900">
              <a:spcAft>
                <a:spcPts val="600"/>
              </a:spcAft>
            </a:pPr>
            <a:r>
              <a:rPr lang="en-US" sz="1800" dirty="0" smtClean="0"/>
              <a:t>Participants should review their original application to ensure compliance with the Order. </a:t>
            </a:r>
          </a:p>
          <a:p>
            <a:pPr lvl="1">
              <a:spcAft>
                <a:spcPts val="600"/>
              </a:spcAft>
            </a:pPr>
            <a:r>
              <a:rPr lang="en-US" sz="1600" dirty="0" smtClean="0"/>
              <a:t>Re-evaluate entity and service eligibility</a:t>
            </a:r>
          </a:p>
          <a:p>
            <a:pPr lvl="1">
              <a:spcAft>
                <a:spcPts val="600"/>
              </a:spcAft>
            </a:pPr>
            <a:r>
              <a:rPr lang="en-US" sz="1600" dirty="0" smtClean="0"/>
              <a:t>Ensure sources for 15% funding, by item, are eligible</a:t>
            </a:r>
          </a:p>
          <a:p>
            <a:pPr lvl="1">
              <a:spcAft>
                <a:spcPts val="600"/>
              </a:spcAft>
            </a:pPr>
            <a:r>
              <a:rPr lang="en-US" sz="1600" dirty="0" smtClean="0"/>
              <a:t>Ensure application supports more than a </a:t>
            </a:r>
            <a:r>
              <a:rPr lang="en-US" sz="1600" i="1" dirty="0" smtClean="0"/>
              <a:t>de </a:t>
            </a:r>
            <a:r>
              <a:rPr lang="en-US" sz="1600" i="1" dirty="0" err="1" smtClean="0"/>
              <a:t>minimis</a:t>
            </a:r>
            <a:r>
              <a:rPr lang="en-US" sz="1600" i="1" dirty="0" smtClean="0"/>
              <a:t> </a:t>
            </a:r>
            <a:r>
              <a:rPr lang="en-US" sz="1600" dirty="0" smtClean="0"/>
              <a:t>number of rural HCPs</a:t>
            </a:r>
          </a:p>
          <a:p>
            <a:pPr>
              <a:spcAft>
                <a:spcPts val="600"/>
              </a:spcAft>
            </a:pPr>
            <a:endParaRPr lang="en-US" sz="1800" dirty="0" smtClean="0"/>
          </a:p>
          <a:p>
            <a:pPr>
              <a:spcAft>
                <a:spcPts val="600"/>
              </a:spcAft>
            </a:pPr>
            <a:r>
              <a:rPr lang="en-US" sz="1800" dirty="0" smtClean="0"/>
              <a:t>Network modifications may deviate from the initial application</a:t>
            </a:r>
          </a:p>
          <a:p>
            <a:pPr lvl="1">
              <a:spcAft>
                <a:spcPts val="600"/>
              </a:spcAft>
            </a:pPr>
            <a:r>
              <a:rPr lang="en-US" sz="1600" dirty="0" smtClean="0"/>
              <a:t>To the extent a selected participant wishes to upgrade, replace technology, or add eligible health care providers to its proposed network prior to commencing and completing the competitive bidding process</a:t>
            </a:r>
          </a:p>
          <a:p>
            <a:pPr lvl="1">
              <a:spcAft>
                <a:spcPts val="600"/>
              </a:spcAft>
            </a:pPr>
            <a:endParaRPr lang="en-US" dirty="0" smtClean="0"/>
          </a:p>
          <a:p>
            <a:pPr lvl="1">
              <a:buFontTx/>
              <a:buChar char="•"/>
            </a:pPr>
            <a:r>
              <a:rPr lang="en-US" sz="1800" dirty="0" smtClean="0"/>
              <a:t>Participants must ensure their projects are consistent with HHS’s health IT initiatives. Detail on the coordination process will be provided in a later section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A Guide to the Administrative Process</a:t>
            </a:r>
          </a:p>
        </p:txBody>
      </p:sp>
      <p:sp>
        <p:nvSpPr>
          <p:cNvPr id="28675" name="Rectangle 3"/>
          <p:cNvSpPr>
            <a:spLocks noGrp="1" noChangeArrowheads="1"/>
          </p:cNvSpPr>
          <p:nvPr>
            <p:ph type="body" idx="1"/>
          </p:nvPr>
        </p:nvSpPr>
        <p:spPr bwMode="auto">
          <a:xfrm>
            <a:off x="3429000" y="914400"/>
            <a:ext cx="5562600" cy="5211763"/>
          </a:xfrm>
          <a:noFill/>
          <a:ln>
            <a:miter lim="800000"/>
            <a:headEnd/>
            <a:tailEnd/>
          </a:ln>
        </p:spPr>
        <p:txBody>
          <a:bodyPr vert="horz" wrap="square" lIns="91440" tIns="45720" rIns="91440" bIns="45720" numCol="1" anchor="t" anchorCtr="0" compatLnSpc="1">
            <a:prstTxWarp prst="textNoShape">
              <a:avLst/>
            </a:prstTxWarp>
          </a:bodyPr>
          <a:lstStyle/>
          <a:p>
            <a:pPr marL="341313" indent="-341313">
              <a:lnSpc>
                <a:spcPct val="200000"/>
              </a:lnSpc>
              <a:buFontTx/>
              <a:buNone/>
            </a:pPr>
            <a:r>
              <a:rPr lang="en-US" sz="1800" u="sng" smtClean="0"/>
              <a:t>Eight Steps</a:t>
            </a:r>
          </a:p>
          <a:p>
            <a:pPr marL="341313" indent="-341313">
              <a:lnSpc>
                <a:spcPct val="200000"/>
              </a:lnSpc>
              <a:buFontTx/>
              <a:buAutoNum type="arabicPeriod"/>
            </a:pPr>
            <a:r>
              <a:rPr lang="en-US" sz="1800" smtClean="0"/>
              <a:t>Evaluate entity and service eligibility</a:t>
            </a:r>
          </a:p>
          <a:p>
            <a:pPr marL="341313" indent="-341313">
              <a:lnSpc>
                <a:spcPct val="200000"/>
              </a:lnSpc>
              <a:buFontTx/>
              <a:buAutoNum type="arabicPeriod" startAt="2"/>
            </a:pPr>
            <a:r>
              <a:rPr lang="en-US" sz="1800" smtClean="0"/>
              <a:t>Submit 465 and Supporting Information</a:t>
            </a:r>
          </a:p>
          <a:p>
            <a:pPr marL="341313" indent="-341313">
              <a:lnSpc>
                <a:spcPct val="200000"/>
              </a:lnSpc>
              <a:buFontTx/>
              <a:buAutoNum type="arabicPeriod" startAt="2"/>
            </a:pPr>
            <a:r>
              <a:rPr lang="en-US" sz="1800" smtClean="0"/>
              <a:t>Competitive Bidding</a:t>
            </a:r>
          </a:p>
          <a:p>
            <a:pPr marL="341313" indent="-341313">
              <a:lnSpc>
                <a:spcPct val="200000"/>
              </a:lnSpc>
              <a:buFontTx/>
              <a:buAutoNum type="arabicPeriod" startAt="2"/>
            </a:pPr>
            <a:r>
              <a:rPr lang="en-US" sz="1800" smtClean="0"/>
              <a:t>Submit 466-A and Supporting Information</a:t>
            </a:r>
          </a:p>
          <a:p>
            <a:pPr marL="341313" indent="-341313">
              <a:lnSpc>
                <a:spcPct val="200000"/>
              </a:lnSpc>
              <a:buFontTx/>
              <a:buAutoNum type="arabicPeriod" startAt="2"/>
            </a:pPr>
            <a:r>
              <a:rPr lang="en-US" sz="1800" smtClean="0"/>
              <a:t>Receive FCLs</a:t>
            </a:r>
          </a:p>
          <a:p>
            <a:pPr marL="341313" indent="-341313">
              <a:lnSpc>
                <a:spcPct val="200000"/>
              </a:lnSpc>
              <a:buFontTx/>
              <a:buAutoNum type="arabicPeriod" startAt="2"/>
            </a:pPr>
            <a:r>
              <a:rPr lang="en-US" sz="1800" smtClean="0"/>
              <a:t>Submit 467 and Supporting Information</a:t>
            </a:r>
          </a:p>
          <a:p>
            <a:pPr marL="341313" indent="-341313">
              <a:lnSpc>
                <a:spcPct val="200000"/>
              </a:lnSpc>
              <a:buFontTx/>
              <a:buAutoNum type="arabicPeriod" startAt="2"/>
            </a:pPr>
            <a:r>
              <a:rPr lang="en-US" sz="1800" smtClean="0"/>
              <a:t>Submit invoices</a:t>
            </a:r>
          </a:p>
          <a:p>
            <a:pPr marL="341313" indent="-341313">
              <a:lnSpc>
                <a:spcPct val="200000"/>
              </a:lnSpc>
              <a:buFontTx/>
              <a:buAutoNum type="arabicPeriod" startAt="2"/>
            </a:pPr>
            <a:r>
              <a:rPr lang="en-US" sz="1800" smtClean="0"/>
              <a:t>Quarterly Reporting</a:t>
            </a:r>
          </a:p>
        </p:txBody>
      </p:sp>
      <p:sp>
        <p:nvSpPr>
          <p:cNvPr id="4" name="TextBox 3"/>
          <p:cNvSpPr txBox="1"/>
          <p:nvPr/>
        </p:nvSpPr>
        <p:spPr>
          <a:xfrm>
            <a:off x="228600" y="1371600"/>
            <a:ext cx="1295400" cy="603250"/>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effectLst>
                  <a:outerShdw blurRad="50800" dist="38100" dir="5400000" algn="t" rotWithShape="0">
                    <a:prstClr val="black">
                      <a:alpha val="40000"/>
                    </a:prstClr>
                  </a:outerShdw>
                </a:effectLst>
              </a:rPr>
              <a:t>1. Evaluate Entity and Service Eligibility</a:t>
            </a:r>
          </a:p>
        </p:txBody>
      </p:sp>
      <p:sp>
        <p:nvSpPr>
          <p:cNvPr id="5" name="TextBox 4"/>
          <p:cNvSpPr txBox="1"/>
          <p:nvPr/>
        </p:nvSpPr>
        <p:spPr>
          <a:xfrm>
            <a:off x="228600" y="2395538"/>
            <a:ext cx="1295400" cy="603250"/>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rPr>
              <a:t>2. Submit 465 and Supporting Info</a:t>
            </a:r>
          </a:p>
        </p:txBody>
      </p:sp>
      <p:sp>
        <p:nvSpPr>
          <p:cNvPr id="8" name="TextBox 7"/>
          <p:cNvSpPr txBox="1"/>
          <p:nvPr/>
        </p:nvSpPr>
        <p:spPr>
          <a:xfrm>
            <a:off x="228600" y="3417888"/>
            <a:ext cx="1295400" cy="603250"/>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rPr>
              <a:t>3. Competitive Bidding</a:t>
            </a:r>
          </a:p>
        </p:txBody>
      </p:sp>
      <p:sp>
        <p:nvSpPr>
          <p:cNvPr id="9" name="TextBox 8"/>
          <p:cNvSpPr txBox="1"/>
          <p:nvPr/>
        </p:nvSpPr>
        <p:spPr>
          <a:xfrm>
            <a:off x="228600" y="4441825"/>
            <a:ext cx="1295400" cy="603250"/>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rPr>
              <a:t>4. Submit 466-A and Supporting Info</a:t>
            </a:r>
          </a:p>
        </p:txBody>
      </p:sp>
      <p:sp>
        <p:nvSpPr>
          <p:cNvPr id="10" name="TextBox 9"/>
          <p:cNvSpPr txBox="1"/>
          <p:nvPr/>
        </p:nvSpPr>
        <p:spPr>
          <a:xfrm>
            <a:off x="1828800" y="1882775"/>
            <a:ext cx="1295400" cy="603250"/>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rPr>
              <a:t>5. Receive FCLs</a:t>
            </a:r>
          </a:p>
        </p:txBody>
      </p:sp>
      <p:sp>
        <p:nvSpPr>
          <p:cNvPr id="11" name="TextBox 10"/>
          <p:cNvSpPr txBox="1"/>
          <p:nvPr/>
        </p:nvSpPr>
        <p:spPr>
          <a:xfrm>
            <a:off x="1828800" y="2906713"/>
            <a:ext cx="1295400" cy="603250"/>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rPr>
              <a:t>6. Submit 467 and Supporting Info</a:t>
            </a:r>
          </a:p>
        </p:txBody>
      </p:sp>
      <p:sp>
        <p:nvSpPr>
          <p:cNvPr id="13" name="TextBox 12"/>
          <p:cNvSpPr txBox="1"/>
          <p:nvPr/>
        </p:nvSpPr>
        <p:spPr>
          <a:xfrm>
            <a:off x="1828800" y="3929063"/>
            <a:ext cx="1295400" cy="604837"/>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rPr>
              <a:t>7. Submit invoices and Supporting Info</a:t>
            </a:r>
          </a:p>
        </p:txBody>
      </p:sp>
      <p:cxnSp>
        <p:nvCxnSpPr>
          <p:cNvPr id="15" name="Straight Arrow Connector 14"/>
          <p:cNvCxnSpPr>
            <a:stCxn id="4" idx="2"/>
            <a:endCxn id="5" idx="0"/>
          </p:cNvCxnSpPr>
          <p:nvPr/>
        </p:nvCxnSpPr>
        <p:spPr>
          <a:xfrm rot="5400000">
            <a:off x="665957" y="2185194"/>
            <a:ext cx="420687" cy="3175"/>
          </a:xfrm>
          <a:prstGeom prst="straightConnector1">
            <a:avLst/>
          </a:prstGeom>
          <a:ln w="25400">
            <a:solidFill>
              <a:srgbClr val="000099"/>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2"/>
            <a:endCxn id="8" idx="0"/>
          </p:cNvCxnSpPr>
          <p:nvPr/>
        </p:nvCxnSpPr>
        <p:spPr>
          <a:xfrm rot="5400000">
            <a:off x="666751" y="3208337"/>
            <a:ext cx="419100" cy="3175"/>
          </a:xfrm>
          <a:prstGeom prst="straightConnector1">
            <a:avLst/>
          </a:prstGeom>
          <a:ln w="25400">
            <a:solidFill>
              <a:srgbClr val="000099"/>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9" idx="2"/>
            <a:endCxn id="10" idx="0"/>
          </p:cNvCxnSpPr>
          <p:nvPr/>
        </p:nvCxnSpPr>
        <p:spPr>
          <a:xfrm rot="5400000" flipH="1" flipV="1">
            <a:off x="95250" y="2663825"/>
            <a:ext cx="3162300" cy="1600200"/>
          </a:xfrm>
          <a:prstGeom prst="bentConnector5">
            <a:avLst>
              <a:gd name="adj1" fmla="val -7229"/>
              <a:gd name="adj2" fmla="val 50000"/>
              <a:gd name="adj3" fmla="val 107229"/>
            </a:avLst>
          </a:prstGeom>
          <a:ln w="25400">
            <a:solidFill>
              <a:srgbClr val="000099"/>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0" idx="2"/>
            <a:endCxn id="11" idx="0"/>
          </p:cNvCxnSpPr>
          <p:nvPr/>
        </p:nvCxnSpPr>
        <p:spPr>
          <a:xfrm rot="5400000">
            <a:off x="2266157" y="2696369"/>
            <a:ext cx="420687" cy="3175"/>
          </a:xfrm>
          <a:prstGeom prst="straightConnector1">
            <a:avLst/>
          </a:prstGeom>
          <a:ln w="25400">
            <a:solidFill>
              <a:srgbClr val="000099"/>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1" idx="2"/>
            <a:endCxn id="13" idx="0"/>
          </p:cNvCxnSpPr>
          <p:nvPr/>
        </p:nvCxnSpPr>
        <p:spPr>
          <a:xfrm rot="5400000">
            <a:off x="2266951" y="3719512"/>
            <a:ext cx="419100" cy="3175"/>
          </a:xfrm>
          <a:prstGeom prst="straightConnector1">
            <a:avLst/>
          </a:prstGeom>
          <a:ln w="25400">
            <a:solidFill>
              <a:srgbClr val="000099"/>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8" idx="2"/>
            <a:endCxn id="9" idx="0"/>
          </p:cNvCxnSpPr>
          <p:nvPr/>
        </p:nvCxnSpPr>
        <p:spPr>
          <a:xfrm rot="5400000">
            <a:off x="666750" y="4230688"/>
            <a:ext cx="420687" cy="1588"/>
          </a:xfrm>
          <a:prstGeom prst="bentConnector3">
            <a:avLst>
              <a:gd name="adj1" fmla="val 50000"/>
            </a:avLst>
          </a:prstGeom>
          <a:ln w="25400">
            <a:solidFill>
              <a:srgbClr val="000099"/>
            </a:solidFill>
            <a:tailEnd type="triangle" w="lg" len="lg"/>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828800" y="4953000"/>
            <a:ext cx="1295400" cy="603250"/>
          </a:xfrm>
          <a:prstGeom prst="rect">
            <a:avLst/>
          </a:prstGeom>
          <a:solidFill>
            <a:srgbClr val="990000"/>
          </a:solidFill>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lIns="45720" rIns="45720" anchor="ctr" anchorCtr="1"/>
          <a:lstStyle/>
          <a:p>
            <a:pPr algn="ctr">
              <a:defRPr/>
            </a:pPr>
            <a:r>
              <a:rPr lang="en-US" sz="1100" b="1" dirty="0">
                <a:solidFill>
                  <a:schemeClr val="bg1"/>
                </a:solidFill>
              </a:rPr>
              <a:t>8. Quarterly Reporting</a:t>
            </a:r>
          </a:p>
        </p:txBody>
      </p:sp>
      <p:cxnSp>
        <p:nvCxnSpPr>
          <p:cNvPr id="31" name="Straight Arrow Connector 30"/>
          <p:cNvCxnSpPr>
            <a:stCxn id="13" idx="2"/>
            <a:endCxn id="30" idx="0"/>
          </p:cNvCxnSpPr>
          <p:nvPr/>
        </p:nvCxnSpPr>
        <p:spPr>
          <a:xfrm rot="5400000">
            <a:off x="2266951" y="4743450"/>
            <a:ext cx="419100" cy="3175"/>
          </a:xfrm>
          <a:prstGeom prst="straightConnector1">
            <a:avLst/>
          </a:prstGeom>
          <a:ln w="25400">
            <a:solidFill>
              <a:srgbClr val="000099"/>
            </a:solidFill>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1447800" y="274638"/>
            <a:ext cx="7239000" cy="487362"/>
          </a:xfrm>
          <a:noFill/>
          <a:ln>
            <a:miter lim="800000"/>
            <a:headEnd/>
            <a:tailEnd/>
          </a:ln>
        </p:spPr>
        <p:txBody>
          <a:bodyPr vert="horz" wrap="square" lIns="91440" tIns="45720" rIns="91440" bIns="45720" numCol="1" anchor="t" anchorCtr="0" compatLnSpc="1">
            <a:prstTxWarp prst="textNoShape">
              <a:avLst/>
            </a:prstTxWarp>
          </a:bodyPr>
          <a:lstStyle/>
          <a:p>
            <a:r>
              <a:rPr lang="en-US" smtClean="0"/>
              <a:t>Competitive Bidding Overview</a:t>
            </a:r>
          </a:p>
        </p:txBody>
      </p:sp>
      <p:sp>
        <p:nvSpPr>
          <p:cNvPr id="55299" name="Rectangle 3"/>
          <p:cNvSpPr>
            <a:spLocks noGrp="1" noChangeArrowheads="1"/>
          </p:cNvSpPr>
          <p:nvPr>
            <p:ph type="body" idx="1"/>
          </p:nvPr>
        </p:nvSpPr>
        <p:spPr bwMode="auto">
          <a:xfrm>
            <a:off x="1219200" y="1219200"/>
            <a:ext cx="7543800" cy="4906963"/>
          </a:xfrm>
          <a:noFill/>
          <a:ln>
            <a:miter lim="800000"/>
            <a:headEnd/>
            <a:tailEnd/>
          </a:ln>
        </p:spPr>
        <p:txBody>
          <a:bodyPr vert="horz" wrap="square" lIns="91440" tIns="45720" rIns="91440" bIns="45720" numCol="1" anchor="t" anchorCtr="0" compatLnSpc="1">
            <a:prstTxWarp prst="textNoShape">
              <a:avLst/>
            </a:prstTxWarp>
          </a:bodyPr>
          <a:lstStyle/>
          <a:p>
            <a:pPr>
              <a:spcAft>
                <a:spcPts val="1200"/>
              </a:spcAft>
            </a:pPr>
            <a:r>
              <a:rPr lang="en-US" dirty="0" smtClean="0"/>
              <a:t>Consistent with existing program rules and requirements, selected participants must comply with the competitive bidding process to select a vendor for their proposed network projects</a:t>
            </a:r>
          </a:p>
          <a:p>
            <a:pPr>
              <a:spcAft>
                <a:spcPts val="1200"/>
              </a:spcAft>
            </a:pPr>
            <a:endParaRPr lang="en-US" dirty="0" smtClean="0"/>
          </a:p>
          <a:p>
            <a:pPr>
              <a:spcAft>
                <a:spcPts val="1200"/>
              </a:spcAft>
            </a:pPr>
            <a:r>
              <a:rPr lang="en-US" dirty="0" smtClean="0"/>
              <a:t>Competitive Bidding is an important safeguard for ensuring universal service funds are used wisely and efficiently by requiring the most cost-effective Vendors be selected by RHCPP participants </a:t>
            </a:r>
          </a:p>
          <a:p>
            <a:pPr>
              <a:spcAft>
                <a:spcPts val="1200"/>
              </a:spcAft>
            </a:pPr>
            <a:endParaRPr lang="en-US" dirty="0" smtClean="0"/>
          </a:p>
          <a:p>
            <a:pPr>
              <a:spcAft>
                <a:spcPts val="1200"/>
              </a:spcAft>
            </a:pPr>
            <a:r>
              <a:rPr lang="en-US" dirty="0" smtClean="0"/>
              <a:t>PCs are encouraged to seek (if they do not receive) multiple bids, in order to ensure a fair competitive bidding process, especially if the organization was the sole bidder</a:t>
            </a:r>
          </a:p>
          <a:p>
            <a:pPr>
              <a:spcAft>
                <a:spcPts val="1200"/>
              </a:spcAft>
            </a:pPr>
            <a:endParaRPr lang="en-US" dirty="0" smtClean="0"/>
          </a:p>
          <a:p>
            <a:pPr marL="342900" lvl="2" indent="-342900">
              <a:spcAft>
                <a:spcPts val="1200"/>
              </a:spcAft>
            </a:pPr>
            <a:r>
              <a:rPr lang="en-US" sz="1600" dirty="0" smtClean="0"/>
              <a:t>Where participants had pre-selected Internet2 or National </a:t>
            </a:r>
            <a:r>
              <a:rPr lang="en-US" sz="1600" dirty="0" err="1" smtClean="0"/>
              <a:t>LambdaRail</a:t>
            </a:r>
            <a:r>
              <a:rPr lang="en-US" sz="1600" dirty="0" smtClean="0"/>
              <a:t> in the </a:t>
            </a:r>
            <a:r>
              <a:rPr lang="en-US" sz="1600" b="1" i="1" dirty="0" smtClean="0"/>
              <a:t>initial application to the FCC in May of 2007</a:t>
            </a:r>
            <a:r>
              <a:rPr lang="en-US" sz="1600" dirty="0" smtClean="0"/>
              <a:t>, competitive bidding for Internet2 or NLR has been waived in this situation only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Competitive Bidding Objectives</a:t>
            </a:r>
          </a:p>
        </p:txBody>
      </p:sp>
      <p:sp>
        <p:nvSpPr>
          <p:cNvPr id="56323" name="Rectangle 3"/>
          <p:cNvSpPr>
            <a:spLocks noGrp="1" noChangeArrowheads="1"/>
          </p:cNvSpPr>
          <p:nvPr>
            <p:ph type="body" idx="1"/>
          </p:nvPr>
        </p:nvSpPr>
        <p:spPr bwMode="auto">
          <a:xfrm>
            <a:off x="1371600" y="1066800"/>
            <a:ext cx="7315200" cy="5059363"/>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Provide a fair and open competitive bidding process</a:t>
            </a:r>
          </a:p>
          <a:p>
            <a:endParaRPr lang="en-US" dirty="0" smtClean="0"/>
          </a:p>
          <a:p>
            <a:r>
              <a:rPr lang="en-US" dirty="0" smtClean="0"/>
              <a:t>Ensure that both the RHCPP funds and the participant 15% contributions are used in the most cost effective manner</a:t>
            </a:r>
          </a:p>
          <a:p>
            <a:endParaRPr lang="en-US" dirty="0" smtClean="0"/>
          </a:p>
          <a:p>
            <a:r>
              <a:rPr lang="en-US" dirty="0" smtClean="0"/>
              <a:t>Avoid conflicts of interest</a:t>
            </a:r>
          </a:p>
          <a:p>
            <a:pPr lvl="1"/>
            <a:r>
              <a:rPr lang="en-US" dirty="0" smtClean="0"/>
              <a:t>Independent consultant who is also a vendor</a:t>
            </a:r>
          </a:p>
          <a:p>
            <a:pPr lvl="1"/>
            <a:r>
              <a:rPr lang="en-US" dirty="0" smtClean="0"/>
              <a:t>Participant is also a vendor</a:t>
            </a:r>
          </a:p>
          <a:p>
            <a:endParaRPr lang="en-US" dirty="0" smtClean="0"/>
          </a:p>
          <a:p>
            <a:r>
              <a:rPr lang="en-US" dirty="0" smtClean="0"/>
              <a:t>Free up additional funds for the project if the bidding results in lower costs</a:t>
            </a:r>
          </a:p>
          <a:p>
            <a:endParaRPr lang="en-US" dirty="0" smtClean="0"/>
          </a:p>
          <a:p>
            <a:r>
              <a:rPr lang="en-US" dirty="0" smtClean="0"/>
              <a:t>Open competition and bid evaluation</a:t>
            </a:r>
          </a:p>
          <a:p>
            <a:endParaRPr lang="en-US" dirty="0" smtClean="0"/>
          </a:p>
          <a:p>
            <a:r>
              <a:rPr lang="en-US" dirty="0" smtClean="0"/>
              <a:t>Follow the program rules as detailed in the FCC order and state and local procurement guidelines</a:t>
            </a:r>
          </a:p>
          <a:p>
            <a:endParaRPr lang="en-US" dirty="0" smtClean="0"/>
          </a:p>
          <a:p>
            <a:r>
              <a:rPr lang="en-US" dirty="0" smtClean="0"/>
              <a:t>Read the contracts</a:t>
            </a:r>
          </a:p>
          <a:p>
            <a:endParaRPr lang="en-US" dirty="0" smtClean="0"/>
          </a:p>
          <a:p>
            <a:r>
              <a:rPr lang="en-US" dirty="0" smtClean="0"/>
              <a:t>Document the process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“Most Cost Effective”</a:t>
            </a:r>
          </a:p>
        </p:txBody>
      </p:sp>
      <p:sp>
        <p:nvSpPr>
          <p:cNvPr id="58371" name="Rectangle 3"/>
          <p:cNvSpPr>
            <a:spLocks noGrp="1" noChangeArrowheads="1"/>
          </p:cNvSpPr>
          <p:nvPr>
            <p:ph type="body" idx="1"/>
          </p:nvPr>
        </p:nvSpPr>
        <p:spPr bwMode="auto">
          <a:xfrm>
            <a:off x="1295400" y="1066800"/>
            <a:ext cx="7391400" cy="50593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smtClean="0"/>
              <a:t>“Most Cost Effective” is defined as:</a:t>
            </a:r>
          </a:p>
          <a:p>
            <a:pPr lvl="1">
              <a:spcAft>
                <a:spcPts val="600"/>
              </a:spcAft>
            </a:pPr>
            <a:r>
              <a:rPr lang="en-US" smtClean="0"/>
              <a:t>The method that costs the least after consideration of the features, quality of transmission, reliability, and other factors that the health care provider deems relevant to choosing a method of providing the required health care services</a:t>
            </a:r>
          </a:p>
          <a:p>
            <a:pPr lvl="1">
              <a:spcAft>
                <a:spcPts val="600"/>
              </a:spcAft>
            </a:pPr>
            <a:r>
              <a:rPr lang="en-US" smtClean="0"/>
              <a:t>Price must be a primary factor, considering only ELIGIBLE goods and services</a:t>
            </a:r>
          </a:p>
          <a:p>
            <a:pPr lvl="1">
              <a:spcAft>
                <a:spcPts val="600"/>
              </a:spcAft>
            </a:pPr>
            <a:r>
              <a:rPr lang="en-US" smtClean="0"/>
              <a:t>Must consider non-cost evaluation factors that include but are not limited to: ability to bid on entire network; prior experience, including past performance; personnel qualifications, including technical excellence; management capability, including solicitation compliance; responsiveness; and environmental objectives (if appropriate)</a:t>
            </a:r>
          </a:p>
          <a:p>
            <a:pPr lvl="1"/>
            <a:endParaRPr lang="en-US" smtClean="0"/>
          </a:p>
          <a:p>
            <a:r>
              <a:rPr lang="en-US" smtClean="0"/>
              <a:t>Selected participants are not required to select the lowest bid offered, and </a:t>
            </a:r>
            <a:r>
              <a:rPr lang="en-US" b="1" u="sng" smtClean="0"/>
              <a:t>need not consider </a:t>
            </a:r>
            <a:r>
              <a:rPr lang="en-US" b="1" i="1" u="sng" smtClean="0"/>
              <a:t>Price as the sole primary selection factor</a:t>
            </a:r>
            <a:endParaRPr lang="en-US" smtClean="0"/>
          </a:p>
          <a:p>
            <a:endParaRPr lang="en-US" smtClean="0"/>
          </a:p>
          <a:p>
            <a:r>
              <a:rPr lang="en-US" smtClean="0"/>
              <a:t>Competitive bidding does not require the “low bidder” to win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Cost Effectiveness</a:t>
            </a:r>
          </a:p>
        </p:txBody>
      </p:sp>
      <p:sp>
        <p:nvSpPr>
          <p:cNvPr id="59395" name="Rectangle 3"/>
          <p:cNvSpPr>
            <a:spLocks noGrp="1" noChangeArrowheads="1"/>
          </p:cNvSpPr>
          <p:nvPr>
            <p:ph type="body" idx="1"/>
          </p:nvPr>
        </p:nvSpPr>
        <p:spPr bwMode="auto">
          <a:xfrm>
            <a:off x="1295400" y="1066800"/>
            <a:ext cx="7391400" cy="5059363"/>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Participants must retain documentation of this process</a:t>
            </a:r>
          </a:p>
          <a:p>
            <a:endParaRPr lang="en-US" dirty="0" smtClean="0"/>
          </a:p>
          <a:p>
            <a:r>
              <a:rPr lang="en-US" dirty="0" smtClean="0"/>
              <a:t>Participants should create a selection matrix and follow it</a:t>
            </a:r>
          </a:p>
          <a:p>
            <a:endParaRPr lang="en-US" dirty="0" smtClean="0"/>
          </a:p>
          <a:p>
            <a:r>
              <a:rPr lang="en-US" dirty="0" smtClean="0"/>
              <a:t>Selection matrix must clearly show relative weighting of various factors</a:t>
            </a:r>
          </a:p>
          <a:p>
            <a:endParaRPr lang="en-US" dirty="0" smtClean="0"/>
          </a:p>
          <a:p>
            <a:r>
              <a:rPr lang="en-US" dirty="0" smtClean="0"/>
              <a:t>Multi-round selection processes are okay, as long as all participating providers are notified, and price of the eligible products and services is a primary factor in every round</a:t>
            </a:r>
          </a:p>
          <a:p>
            <a:endParaRPr lang="en-US" dirty="0" smtClean="0"/>
          </a:p>
          <a:p>
            <a:r>
              <a:rPr lang="en-US" dirty="0" smtClean="0"/>
              <a:t>When in doubt, spell it out</a:t>
            </a:r>
          </a:p>
          <a:p>
            <a:endParaRPr lang="en-US" dirty="0" smtClean="0">
              <a:solidFill>
                <a:srgbClr val="FF3300"/>
              </a:solidFill>
            </a:endParaRPr>
          </a:p>
          <a:p>
            <a:endParaRPr lang="en-US" dirty="0" smtClean="0">
              <a:solidFill>
                <a:srgbClr val="FF33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2800" dirty="0" smtClean="0"/>
              <a:t>Daniel Johnson</a:t>
            </a:r>
          </a:p>
          <a:p>
            <a:pPr algn="ctr">
              <a:buNone/>
            </a:pPr>
            <a:r>
              <a:rPr lang="en-US" sz="2800" dirty="0" smtClean="0"/>
              <a:t>Senior Program Manager, RHC</a:t>
            </a:r>
          </a:p>
          <a:p>
            <a:pPr algn="ctr">
              <a:buNone/>
            </a:pPr>
            <a:r>
              <a:rPr lang="en-US" sz="2800" dirty="0" smtClean="0"/>
              <a:t>Universal Service Administrative Company</a:t>
            </a:r>
          </a:p>
          <a:p>
            <a:pPr algn="ctr">
              <a:buNone/>
            </a:pPr>
            <a:r>
              <a:rPr lang="en-US" sz="2800" dirty="0" smtClean="0">
                <a:hlinkClick r:id="rId2"/>
              </a:rPr>
              <a:t>Djohnson@usac.org</a:t>
            </a:r>
            <a:endParaRPr lang="en-US" sz="2800" dirty="0" smtClean="0"/>
          </a:p>
          <a:p>
            <a:pPr algn="ctr">
              <a:buNone/>
            </a:pPr>
            <a:r>
              <a:rPr lang="en-US" sz="2800" dirty="0" smtClean="0"/>
              <a:t>202-772-5220</a:t>
            </a:r>
          </a:p>
          <a:p>
            <a:pPr algn="ct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bwMode="auto">
          <a:xfrm>
            <a:off x="1447800" y="274638"/>
            <a:ext cx="7239000" cy="487362"/>
          </a:xfrm>
          <a:noFill/>
          <a:ln>
            <a:miter lim="800000"/>
            <a:headEnd/>
            <a:tailEnd/>
          </a:ln>
        </p:spPr>
        <p:txBody>
          <a:bodyPr vert="horz" wrap="square" lIns="91440" tIns="45720" rIns="91440" bIns="45720" numCol="1" anchor="t" anchorCtr="0" compatLnSpc="1">
            <a:prstTxWarp prst="textNoShape">
              <a:avLst/>
            </a:prstTxWarp>
          </a:bodyPr>
          <a:lstStyle/>
          <a:p>
            <a:r>
              <a:rPr lang="en-US" smtClean="0"/>
              <a:t>Service Provider Identification Number (SPIN)</a:t>
            </a:r>
          </a:p>
        </p:txBody>
      </p:sp>
      <p:sp>
        <p:nvSpPr>
          <p:cNvPr id="60419" name="Rectangle 3"/>
          <p:cNvSpPr>
            <a:spLocks noGrp="1" noChangeArrowheads="1"/>
          </p:cNvSpPr>
          <p:nvPr>
            <p:ph type="body" idx="1"/>
          </p:nvPr>
        </p:nvSpPr>
        <p:spPr bwMode="auto">
          <a:xfrm>
            <a:off x="1295400" y="990600"/>
            <a:ext cx="7543800" cy="51355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dirty="0" smtClean="0"/>
              <a:t>Any entity interested in providing services to program participants in the RHCPP will be required to obtain a SPIN</a:t>
            </a:r>
          </a:p>
          <a:p>
            <a:pPr lvl="1">
              <a:spcAft>
                <a:spcPts val="600"/>
              </a:spcAft>
            </a:pPr>
            <a:r>
              <a:rPr lang="en-US" dirty="0" smtClean="0"/>
              <a:t>This includes those who will be providing non-traditional services, such as network design and consulting-type work to a program participant</a:t>
            </a:r>
          </a:p>
          <a:p>
            <a:pPr lvl="1">
              <a:spcAft>
                <a:spcPts val="600"/>
              </a:spcAft>
            </a:pPr>
            <a:r>
              <a:rPr lang="en-US" dirty="0" smtClean="0"/>
              <a:t>SPINs must be assigned before USAC can authorize support payments</a:t>
            </a:r>
          </a:p>
          <a:p>
            <a:pPr>
              <a:spcAft>
                <a:spcPts val="600"/>
              </a:spcAft>
            </a:pPr>
            <a:endParaRPr lang="en-US" dirty="0" smtClean="0"/>
          </a:p>
          <a:p>
            <a:pPr>
              <a:spcAft>
                <a:spcPts val="600"/>
              </a:spcAft>
            </a:pPr>
            <a:r>
              <a:rPr lang="en-US" dirty="0" smtClean="0"/>
              <a:t>All Vendors submitting bids to provide services to selected participants will need to complete and submit a Form 498 to USAC for review and approval if selected by a participant before funding commitments can be made</a:t>
            </a:r>
          </a:p>
          <a:p>
            <a:pPr>
              <a:spcAft>
                <a:spcPts val="600"/>
              </a:spcAft>
            </a:pPr>
            <a:endParaRPr lang="en-US" dirty="0" smtClean="0"/>
          </a:p>
          <a:p>
            <a:pPr>
              <a:spcAft>
                <a:spcPts val="600"/>
              </a:spcAft>
            </a:pPr>
            <a:r>
              <a:rPr lang="en-US" dirty="0" smtClean="0"/>
              <a:t>Only Vendors that have not already been assigned a SPIN by USAC will need to complete and submit a Form 498 </a:t>
            </a:r>
          </a:p>
          <a:p>
            <a:pPr lvl="1">
              <a:spcAft>
                <a:spcPts val="600"/>
              </a:spcAft>
            </a:pPr>
            <a:r>
              <a:rPr lang="en-US" dirty="0" smtClean="0"/>
              <a:t>If a vendor already has a SPIN under the regular Rural Health Care program or the E-rate program, they need not re-apply. That SPIN is valid across all USAC funding programs</a:t>
            </a:r>
          </a:p>
          <a:p>
            <a:pPr lvl="1">
              <a:spcAft>
                <a:spcPts val="600"/>
              </a:spcAft>
            </a:pPr>
            <a:r>
              <a:rPr lang="en-US" dirty="0" smtClean="0"/>
              <a:t>The vendor may wish to validate, however, that they have indicated participation in RHC in their SPIN profile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bwMode="auto">
          <a:xfrm>
            <a:off x="1447800" y="274638"/>
            <a:ext cx="7391400" cy="487362"/>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Vendor Selection/Funding </a:t>
            </a:r>
            <a:r>
              <a:rPr lang="en-US" dirty="0" smtClean="0"/>
              <a:t>Commitment </a:t>
            </a:r>
            <a:r>
              <a:rPr lang="en-US" dirty="0" smtClean="0"/>
              <a:t>Letter</a:t>
            </a:r>
            <a:endParaRPr lang="en-US" dirty="0" smtClean="0"/>
          </a:p>
        </p:txBody>
      </p:sp>
      <p:sp>
        <p:nvSpPr>
          <p:cNvPr id="77827" name="Rectangle 3"/>
          <p:cNvSpPr>
            <a:spLocks noGrp="1" noChangeArrowheads="1"/>
          </p:cNvSpPr>
          <p:nvPr>
            <p:ph type="body" idx="1"/>
          </p:nvPr>
        </p:nvSpPr>
        <p:spPr bwMode="auto">
          <a:xfrm>
            <a:off x="1295400" y="914400"/>
            <a:ext cx="7543800" cy="5211763"/>
          </a:xfrm>
          <a:noFill/>
          <a:ln>
            <a:miter lim="800000"/>
            <a:headEnd/>
            <a:tailEnd/>
          </a:ln>
        </p:spPr>
        <p:txBody>
          <a:bodyPr vert="horz" wrap="square" lIns="91440" tIns="45720" rIns="91440" bIns="45720" numCol="1" anchor="t" anchorCtr="0" compatLnSpc="1">
            <a:prstTxWarp prst="textNoShape">
              <a:avLst/>
            </a:prstTxWarp>
          </a:bodyPr>
          <a:lstStyle/>
          <a:p>
            <a:r>
              <a:rPr lang="en-US" sz="1800" dirty="0" smtClean="0"/>
              <a:t>Upon expiration of the posting period (minimum of 28 days), and completion of the competitive bidding process, PCs may select the winning vendor(s) and enter into a contract</a:t>
            </a:r>
          </a:p>
          <a:p>
            <a:endParaRPr lang="en-US" sz="1800" dirty="0" smtClean="0"/>
          </a:p>
          <a:p>
            <a:r>
              <a:rPr lang="en-US" sz="1800" dirty="0" smtClean="0"/>
              <a:t>Documentation of the competitive bidding process, detailing the process by which the selected vendor(s) were chosen, will be reviewed by USAC.</a:t>
            </a:r>
          </a:p>
          <a:p>
            <a:endParaRPr lang="en-US" sz="1800" dirty="0" smtClean="0"/>
          </a:p>
          <a:p>
            <a:pPr>
              <a:spcAft>
                <a:spcPts val="600"/>
              </a:spcAft>
            </a:pPr>
            <a:r>
              <a:rPr lang="en-US" sz="1800" dirty="0" smtClean="0"/>
              <a:t>Upon receipt and approval of a selected participant’s Form 466-A and related attachments and supporting information, USAC will issue a FCL for </a:t>
            </a:r>
            <a:r>
              <a:rPr lang="en-US" sz="1800" dirty="0" smtClean="0"/>
              <a:t>to each Vendor selected</a:t>
            </a:r>
            <a:endParaRPr lang="en-US" sz="1800" dirty="0" smtClean="0"/>
          </a:p>
          <a:p>
            <a:pPr lvl="1">
              <a:spcAft>
                <a:spcPts val="600"/>
              </a:spcAft>
            </a:pPr>
            <a:endParaRPr lang="en-US" sz="1600" dirty="0" smtClean="0"/>
          </a:p>
          <a:p>
            <a:pPr lvl="1">
              <a:spcAft>
                <a:spcPts val="600"/>
              </a:spcAft>
            </a:pPr>
            <a:r>
              <a:rPr lang="en-US" sz="1600" dirty="0" smtClean="0"/>
              <a:t>RHCPP support amounts shall only be committed by USAC once certifications have been filed</a:t>
            </a:r>
          </a:p>
          <a:p>
            <a:pPr lvl="1">
              <a:spcAft>
                <a:spcPts val="600"/>
              </a:spcAft>
            </a:pPr>
            <a:endParaRPr lang="en-US"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1447800" y="274638"/>
            <a:ext cx="7239000" cy="487362"/>
          </a:xfrm>
          <a:noFill/>
          <a:ln>
            <a:miter lim="800000"/>
            <a:headEnd/>
            <a:tailEnd/>
          </a:ln>
        </p:spPr>
        <p:txBody>
          <a:bodyPr vert="horz" wrap="square" lIns="91440" tIns="45720" rIns="91440" bIns="45720" numCol="1" anchor="t" anchorCtr="0" compatLnSpc="1">
            <a:prstTxWarp prst="textNoShape">
              <a:avLst/>
            </a:prstTxWarp>
          </a:bodyPr>
          <a:lstStyle/>
          <a:p>
            <a:r>
              <a:rPr lang="en-US" smtClean="0"/>
              <a:t>Submit Invoices</a:t>
            </a:r>
          </a:p>
        </p:txBody>
      </p:sp>
      <p:sp>
        <p:nvSpPr>
          <p:cNvPr id="90115" name="Rectangle 3"/>
          <p:cNvSpPr>
            <a:spLocks noGrp="1" noChangeArrowheads="1"/>
          </p:cNvSpPr>
          <p:nvPr>
            <p:ph type="body" idx="1"/>
          </p:nvPr>
        </p:nvSpPr>
        <p:spPr bwMode="auto">
          <a:xfrm>
            <a:off x="1295400" y="838200"/>
            <a:ext cx="7543800" cy="52879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sz="1800" dirty="0" smtClean="0"/>
              <a:t>Once the HCP Support Acknowledgement </a:t>
            </a:r>
            <a:r>
              <a:rPr lang="en-US" sz="1800" dirty="0" smtClean="0"/>
              <a:t>letter and Form 467 </a:t>
            </a:r>
            <a:r>
              <a:rPr lang="en-US" sz="1800" dirty="0" smtClean="0"/>
              <a:t>is received and accepted, invoicing may begin</a:t>
            </a:r>
          </a:p>
          <a:p>
            <a:pPr>
              <a:spcAft>
                <a:spcPts val="600"/>
              </a:spcAft>
            </a:pPr>
            <a:r>
              <a:rPr lang="en-US" sz="1800" dirty="0" smtClean="0"/>
              <a:t>The PC will complete </a:t>
            </a:r>
            <a:r>
              <a:rPr lang="en-US" sz="1800" dirty="0" smtClean="0"/>
              <a:t>the USAC </a:t>
            </a:r>
            <a:r>
              <a:rPr lang="en-US" sz="1800" dirty="0" smtClean="0"/>
              <a:t>invoice based on line items from the approved Network Cost Worksheet (NCW)</a:t>
            </a:r>
          </a:p>
          <a:p>
            <a:pPr>
              <a:spcAft>
                <a:spcPts val="600"/>
              </a:spcAft>
            </a:pPr>
            <a:r>
              <a:rPr lang="en-US" sz="1800" dirty="0" smtClean="0"/>
              <a:t>The PC may only invoice for incurred costs and must provide supporting documentation such as a bill or invoice from the vendor</a:t>
            </a:r>
          </a:p>
          <a:p>
            <a:pPr>
              <a:spcAft>
                <a:spcPts val="600"/>
              </a:spcAft>
            </a:pPr>
            <a:r>
              <a:rPr lang="en-US" sz="1800" dirty="0" smtClean="0"/>
              <a:t>To submit the </a:t>
            </a:r>
            <a:r>
              <a:rPr lang="en-US" sz="1800" dirty="0" smtClean="0"/>
              <a:t>USAC invoice</a:t>
            </a:r>
            <a:r>
              <a:rPr lang="en-US" sz="1800" dirty="0" smtClean="0"/>
              <a:t>:</a:t>
            </a:r>
          </a:p>
          <a:p>
            <a:pPr lvl="1">
              <a:spcAft>
                <a:spcPts val="600"/>
              </a:spcAft>
            </a:pPr>
            <a:r>
              <a:rPr lang="en-US" sz="1600" dirty="0" smtClean="0"/>
              <a:t>After completing the </a:t>
            </a:r>
            <a:r>
              <a:rPr lang="en-US" sz="1600" dirty="0" smtClean="0"/>
              <a:t>USAC invoice</a:t>
            </a:r>
            <a:r>
              <a:rPr lang="en-US" sz="1600" dirty="0" smtClean="0"/>
              <a:t>, the PC will print, sign and date, and send to the Vendor</a:t>
            </a:r>
          </a:p>
          <a:p>
            <a:pPr lvl="1">
              <a:spcAft>
                <a:spcPts val="600"/>
              </a:spcAft>
            </a:pPr>
            <a:r>
              <a:rPr lang="en-US" sz="1600" dirty="0" smtClean="0"/>
              <a:t>The vendor will review </a:t>
            </a:r>
            <a:r>
              <a:rPr lang="en-US" sz="1600" dirty="0" smtClean="0"/>
              <a:t>the USAC </a:t>
            </a:r>
            <a:r>
              <a:rPr lang="en-US" sz="1600" dirty="0" smtClean="0"/>
              <a:t>invoice to ensure it is for costs incurred, sign and send/fax to USAC</a:t>
            </a:r>
          </a:p>
          <a:p>
            <a:pPr lvl="1">
              <a:spcAft>
                <a:spcPts val="600"/>
              </a:spcAft>
            </a:pPr>
            <a:r>
              <a:rPr lang="en-US" sz="1600" dirty="0" smtClean="0"/>
              <a:t>USAC </a:t>
            </a:r>
            <a:r>
              <a:rPr lang="en-US" sz="1600" dirty="0" smtClean="0"/>
              <a:t>will </a:t>
            </a:r>
            <a:r>
              <a:rPr lang="en-US" sz="1600" dirty="0" smtClean="0"/>
              <a:t>record the invoice information, update invoice tracking, and scan and post the invoice to SharePoint</a:t>
            </a:r>
          </a:p>
          <a:p>
            <a:pPr lvl="1">
              <a:spcAft>
                <a:spcPts val="600"/>
              </a:spcAft>
            </a:pPr>
            <a:r>
              <a:rPr lang="en-US" sz="1600" dirty="0" smtClean="0"/>
              <a:t>USAC will pay the vendor</a:t>
            </a:r>
          </a:p>
          <a:p>
            <a:pPr>
              <a:spcAft>
                <a:spcPts val="600"/>
              </a:spcAft>
            </a:pPr>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bwMode="auto">
          <a:xfrm>
            <a:off x="1447800" y="274638"/>
            <a:ext cx="7239000" cy="487362"/>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Submit Invoice Supporting Information</a:t>
            </a:r>
          </a:p>
        </p:txBody>
      </p:sp>
      <p:sp>
        <p:nvSpPr>
          <p:cNvPr id="93187" name="Rectangle 3"/>
          <p:cNvSpPr>
            <a:spLocks noGrp="1" noChangeArrowheads="1"/>
          </p:cNvSpPr>
          <p:nvPr>
            <p:ph type="body" idx="1"/>
          </p:nvPr>
        </p:nvSpPr>
        <p:spPr bwMode="auto">
          <a:xfrm>
            <a:off x="1295400" y="1219200"/>
            <a:ext cx="7543800" cy="4906963"/>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Along with their </a:t>
            </a:r>
            <a:r>
              <a:rPr lang="en-US" dirty="0" smtClean="0"/>
              <a:t> USAC Invoice </a:t>
            </a:r>
            <a:r>
              <a:rPr lang="en-US" dirty="0" smtClean="0"/>
              <a:t>the PC will need to submit documentation showing that these costs have been incurred</a:t>
            </a:r>
          </a:p>
          <a:p>
            <a:pPr lvl="1"/>
            <a:r>
              <a:rPr lang="en-US" dirty="0" smtClean="0"/>
              <a:t>Bills or invoices  from Vendors</a:t>
            </a:r>
          </a:p>
          <a:p>
            <a:pPr lvl="2"/>
            <a:r>
              <a:rPr lang="en-US" sz="1400" dirty="0" smtClean="0"/>
              <a:t>These should show the detail costs as seen in the contracts or service agreements</a:t>
            </a:r>
          </a:p>
          <a:p>
            <a:pPr lvl="2"/>
            <a:r>
              <a:rPr lang="en-US" sz="1400" dirty="0" smtClean="0"/>
              <a:t>The Vendor’s invoice should clearly detail the eligible costs in the FCL’s Approved Network Cost Worksheet.</a:t>
            </a:r>
          </a:p>
          <a:p>
            <a:endParaRPr lang="en-US" dirty="0" smtClean="0"/>
          </a:p>
          <a:p>
            <a:r>
              <a:rPr lang="en-US" dirty="0" smtClean="0"/>
              <a:t>The PC may submit invoices monthly</a:t>
            </a:r>
          </a:p>
          <a:p>
            <a:r>
              <a:rPr lang="en-US" dirty="0" smtClean="0"/>
              <a:t>The PC may aggregate invoices if they wish, but costs must be incurred and represented on the attached documentation</a:t>
            </a:r>
          </a:p>
          <a:p>
            <a:r>
              <a:rPr lang="en-US" dirty="0" smtClean="0"/>
              <a:t>What will the vendor have to do?</a:t>
            </a:r>
          </a:p>
          <a:p>
            <a:pPr lvl="1"/>
            <a:r>
              <a:rPr lang="en-US" dirty="0" smtClean="0"/>
              <a:t>After receiving the signed copy from the PC the vendor will sign the invoice certifying to its content and send it to USAC</a:t>
            </a:r>
          </a:p>
          <a:p>
            <a:pPr lvl="2"/>
            <a:r>
              <a:rPr lang="en-US" sz="1400" dirty="0" smtClean="0"/>
              <a:t>They may mail it, or fax it to our digital desktop fax</a:t>
            </a:r>
          </a:p>
          <a:p>
            <a:pPr lvl="2"/>
            <a:endParaRPr lang="en-US" dirty="0" smtClean="0"/>
          </a:p>
          <a:p>
            <a:pPr algn="ctr">
              <a:buFontTx/>
              <a:buNone/>
            </a:pPr>
            <a:r>
              <a:rPr lang="en-US" dirty="0" smtClean="0"/>
              <a:t>USAC will then pay the vendor</a:t>
            </a:r>
          </a:p>
          <a:p>
            <a:pPr algn="ctr">
              <a:buFontTx/>
              <a:buNone/>
            </a:pPr>
            <a:r>
              <a:rPr lang="en-US" dirty="0" smtClean="0"/>
              <a:t>USAC pays invoices twice a month</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bwMode="auto">
          <a:xfrm>
            <a:off x="1447800" y="274638"/>
            <a:ext cx="7239000" cy="487362"/>
          </a:xfrm>
          <a:noFill/>
          <a:ln>
            <a:miter lim="800000"/>
            <a:headEnd/>
            <a:tailEnd/>
          </a:ln>
        </p:spPr>
        <p:txBody>
          <a:bodyPr vert="horz" wrap="square" lIns="91440" tIns="45720" rIns="91440" bIns="45720" numCol="1" anchor="t" anchorCtr="0" compatLnSpc="1">
            <a:prstTxWarp prst="textNoShape">
              <a:avLst/>
            </a:prstTxWarp>
          </a:bodyPr>
          <a:lstStyle/>
          <a:p>
            <a:r>
              <a:rPr lang="en-US" smtClean="0"/>
              <a:t>Quarterly Reporting</a:t>
            </a:r>
          </a:p>
        </p:txBody>
      </p:sp>
      <p:sp>
        <p:nvSpPr>
          <p:cNvPr id="95235" name="Rectangle 3"/>
          <p:cNvSpPr>
            <a:spLocks noGrp="1" noChangeArrowheads="1"/>
          </p:cNvSpPr>
          <p:nvPr>
            <p:ph type="body" idx="1"/>
          </p:nvPr>
        </p:nvSpPr>
        <p:spPr bwMode="auto">
          <a:xfrm>
            <a:off x="1295400" y="838200"/>
            <a:ext cx="7543800" cy="52879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sz="1800" smtClean="0"/>
              <a:t>Participants must submit quarterly reports to inform the Commission of the cost effectiveness and efficacy of the different state and regional networks funded by the RHCPP and of whether support is being used in a manner consistent with section 254 of the 1996 Act, and the Commission’s rules and orders</a:t>
            </a:r>
          </a:p>
          <a:p>
            <a:pPr>
              <a:spcAft>
                <a:spcPts val="600"/>
              </a:spcAft>
            </a:pPr>
            <a:endParaRPr lang="en-US" sz="1800" smtClean="0"/>
          </a:p>
          <a:p>
            <a:pPr>
              <a:spcAft>
                <a:spcPts val="600"/>
              </a:spcAft>
            </a:pPr>
            <a:r>
              <a:rPr lang="en-US" sz="1800" smtClean="0"/>
              <a:t>In particular, collection of this data is critical to the goal of preventing waste, fraud, and abuse by ensuring that funding is flowing through to its intended purpose</a:t>
            </a:r>
          </a:p>
          <a:p>
            <a:pPr>
              <a:spcAft>
                <a:spcPts val="600"/>
              </a:spcAft>
            </a:pPr>
            <a:endParaRPr lang="en-US" sz="1800" smtClean="0"/>
          </a:p>
          <a:p>
            <a:pPr>
              <a:spcAft>
                <a:spcPts val="600"/>
              </a:spcAft>
            </a:pPr>
            <a:r>
              <a:rPr lang="en-US" sz="1800" smtClean="0"/>
              <a:t>Quarterly Reports shall have responsive data separated by month</a:t>
            </a:r>
          </a:p>
          <a:p>
            <a:pPr>
              <a:spcAft>
                <a:spcPts val="600"/>
              </a:spcAft>
            </a:pPr>
            <a:endParaRPr lang="en-US" sz="1800" smtClean="0"/>
          </a:p>
          <a:p>
            <a:pPr>
              <a:spcAft>
                <a:spcPts val="600"/>
              </a:spcAft>
            </a:pPr>
            <a:r>
              <a:rPr lang="en-US" sz="1800" smtClean="0"/>
              <a:t>These Quarterly Reports will used to help reevaluate the regular Rural Health Care Program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Audit Overview</a:t>
            </a:r>
          </a:p>
        </p:txBody>
      </p:sp>
      <p:sp>
        <p:nvSpPr>
          <p:cNvPr id="110595" name="Rectangle 3"/>
          <p:cNvSpPr>
            <a:spLocks noGrp="1" noChangeArrowheads="1"/>
          </p:cNvSpPr>
          <p:nvPr>
            <p:ph type="body" idx="1"/>
          </p:nvPr>
        </p:nvSpPr>
        <p:spPr bwMode="auto">
          <a:xfrm>
            <a:off x="457200" y="838200"/>
            <a:ext cx="8534400" cy="5287963"/>
          </a:xfrm>
          <a:noFill/>
          <a:ln>
            <a:miter lim="800000"/>
            <a:headEnd/>
            <a:tailEnd/>
          </a:ln>
        </p:spPr>
        <p:txBody>
          <a:bodyPr vert="horz" wrap="square" lIns="91440" tIns="45720" rIns="91440" bIns="45720" numCol="1" anchor="t" anchorCtr="0" compatLnSpc="1">
            <a:prstTxWarp prst="textNoShape">
              <a:avLst/>
            </a:prstTxWarp>
          </a:bodyPr>
          <a:lstStyle/>
          <a:p>
            <a:r>
              <a:rPr lang="en-US" sz="1800" smtClean="0"/>
              <a:t>Each RHCPP participant and service provider shall be subject to audit by the Commission’s OIG and, if necessary, investigated by the OIG, to determine compliance with the RHCPP, Commission rules and orders, as well as section 254 of the 1996 Act</a:t>
            </a:r>
          </a:p>
          <a:p>
            <a:pPr>
              <a:spcAft>
                <a:spcPts val="600"/>
              </a:spcAft>
            </a:pPr>
            <a:endParaRPr lang="en-US" sz="1800" smtClean="0"/>
          </a:p>
          <a:p>
            <a:pPr>
              <a:spcAft>
                <a:spcPts val="600"/>
              </a:spcAft>
            </a:pPr>
            <a:r>
              <a:rPr lang="en-US" sz="1800" smtClean="0"/>
              <a:t>USAC’s Internal Audit Division (IAD) will perform audits of RHCPP Participants</a:t>
            </a:r>
          </a:p>
          <a:p>
            <a:pPr>
              <a:spcAft>
                <a:spcPts val="600"/>
              </a:spcAft>
            </a:pPr>
            <a:endParaRPr lang="en-US" sz="1800" smtClean="0"/>
          </a:p>
          <a:p>
            <a:pPr>
              <a:spcAft>
                <a:spcPts val="600"/>
              </a:spcAft>
            </a:pPr>
            <a:r>
              <a:rPr lang="en-US" sz="1800" smtClean="0"/>
              <a:t>Audits will be performed to determine compliance with FCC Rules and Orders:</a:t>
            </a:r>
          </a:p>
          <a:p>
            <a:pPr lvl="1"/>
            <a:r>
              <a:rPr lang="en-US" sz="1600" smtClean="0"/>
              <a:t>Eligibility (both entity, vendor and service)</a:t>
            </a:r>
          </a:p>
          <a:p>
            <a:pPr lvl="1"/>
            <a:r>
              <a:rPr lang="en-US" sz="1600" smtClean="0"/>
              <a:t>Competitive Bidding</a:t>
            </a:r>
          </a:p>
          <a:p>
            <a:pPr lvl="1"/>
            <a:r>
              <a:rPr lang="en-US" sz="1600" smtClean="0"/>
              <a:t>Use of Funds</a:t>
            </a:r>
          </a:p>
          <a:p>
            <a:pPr lvl="1"/>
            <a:r>
              <a:rPr lang="en-US" sz="1600" smtClean="0"/>
              <a:t>Invoicing</a:t>
            </a:r>
          </a:p>
          <a:p>
            <a:pPr lvl="1"/>
            <a:r>
              <a:rPr lang="en-US" sz="1600" smtClean="0"/>
              <a:t>Quarterly Reports</a:t>
            </a:r>
          </a:p>
          <a:p>
            <a:pPr lvl="1">
              <a:spcAft>
                <a:spcPts val="600"/>
              </a:spcAft>
            </a:pPr>
            <a:endParaRPr lang="en-US" sz="1600" smtClean="0"/>
          </a:p>
          <a:p>
            <a:pPr>
              <a:spcAft>
                <a:spcPts val="600"/>
              </a:spcAft>
            </a:pPr>
            <a:r>
              <a:rPr lang="en-US" sz="1800" smtClean="0"/>
              <a:t>Being prepared for an audit helps everyone involved in the program</a:t>
            </a:r>
          </a:p>
          <a:p>
            <a:pPr>
              <a:spcAft>
                <a:spcPts val="600"/>
              </a:spcAft>
            </a:pPr>
            <a:endParaRPr lang="en-US" sz="1800" smtClean="0"/>
          </a:p>
          <a:p>
            <a:pPr>
              <a:spcAft>
                <a:spcPts val="600"/>
              </a:spcAft>
            </a:pPr>
            <a:r>
              <a:rPr lang="en-US" sz="1800" smtClean="0"/>
              <a:t>Site visits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162800" cy="487362"/>
          </a:xfrm>
        </p:spPr>
        <p:txBody>
          <a:bodyPr/>
          <a:lstStyle/>
          <a:p>
            <a:r>
              <a:rPr lang="en-US" dirty="0" smtClean="0"/>
              <a:t>Projects with RFPs Posted for Competitive Bidding</a:t>
            </a:r>
            <a:endParaRPr lang="en-US" dirty="0"/>
          </a:p>
        </p:txBody>
      </p:sp>
      <p:graphicFrame>
        <p:nvGraphicFramePr>
          <p:cNvPr id="4" name="Content Placeholder 3"/>
          <p:cNvGraphicFramePr>
            <a:graphicFrameLocks noGrp="1"/>
          </p:cNvGraphicFramePr>
          <p:nvPr>
            <p:ph idx="1"/>
          </p:nvPr>
        </p:nvGraphicFramePr>
        <p:xfrm>
          <a:off x="1219200" y="762000"/>
          <a:ext cx="5943600" cy="5789295"/>
        </p:xfrm>
        <a:graphic>
          <a:graphicData uri="http://schemas.openxmlformats.org/drawingml/2006/table">
            <a:tbl>
              <a:tblPr firstRow="1" bandRow="1">
                <a:tableStyleId>{5C22544A-7EE6-4342-B048-85BDC9FD1C3A}</a:tableStyleId>
              </a:tblPr>
              <a:tblGrid>
                <a:gridCol w="3200400"/>
                <a:gridCol w="914400"/>
                <a:gridCol w="1828800"/>
              </a:tblGrid>
              <a:tr h="274320">
                <a:tc>
                  <a:txBody>
                    <a:bodyPr/>
                    <a:lstStyle/>
                    <a:p>
                      <a:endParaRPr lang="en-US" dirty="0"/>
                    </a:p>
                  </a:txBody>
                  <a:tcPr/>
                </a:tc>
                <a:tc>
                  <a:txBody>
                    <a:bodyPr/>
                    <a:lstStyle/>
                    <a:p>
                      <a:endParaRPr lang="en-US" dirty="0"/>
                    </a:p>
                  </a:txBody>
                  <a:tcPr/>
                </a:tc>
                <a:tc>
                  <a:txBody>
                    <a:bodyPr/>
                    <a:lstStyle/>
                    <a:p>
                      <a:endParaRPr lang="en-US" dirty="0"/>
                    </a:p>
                  </a:txBody>
                  <a:tcPr/>
                </a:tc>
              </a:tr>
              <a:tr h="274320">
                <a:tc>
                  <a:txBody>
                    <a:bodyPr/>
                    <a:lstStyle/>
                    <a:p>
                      <a:pPr algn="l" fontAlgn="b"/>
                      <a:r>
                        <a:rPr lang="en-US" sz="1400" b="1" i="0" u="none" strike="noStrike" dirty="0">
                          <a:solidFill>
                            <a:srgbClr val="000099"/>
                          </a:solidFill>
                          <a:latin typeface="Calibri"/>
                        </a:rPr>
                        <a:t>Project Name</a:t>
                      </a:r>
                    </a:p>
                  </a:txBody>
                  <a:tcPr marL="9525" marR="9525" marT="9525" marB="0" anchor="b"/>
                </a:tc>
                <a:tc>
                  <a:txBody>
                    <a:bodyPr/>
                    <a:lstStyle/>
                    <a:p>
                      <a:pPr algn="l" fontAlgn="b"/>
                      <a:r>
                        <a:rPr lang="en-US" sz="1400" b="1" i="0" u="none" strike="noStrike" dirty="0">
                          <a:solidFill>
                            <a:srgbClr val="000099"/>
                          </a:solidFill>
                          <a:latin typeface="Calibri"/>
                        </a:rPr>
                        <a:t>RFP #</a:t>
                      </a:r>
                    </a:p>
                  </a:txBody>
                  <a:tcPr marL="9525" marR="9525" marT="9525" marB="0" anchor="b"/>
                </a:tc>
                <a:tc>
                  <a:txBody>
                    <a:bodyPr/>
                    <a:lstStyle/>
                    <a:p>
                      <a:pPr algn="l" fontAlgn="b"/>
                      <a:r>
                        <a:rPr lang="en-US" sz="1400" b="1" i="0" u="none" strike="noStrike" dirty="0">
                          <a:solidFill>
                            <a:srgbClr val="000099"/>
                          </a:solidFill>
                          <a:latin typeface="Calibri"/>
                        </a:rPr>
                        <a:t>Allowable Contract Date</a:t>
                      </a:r>
                    </a:p>
                  </a:txBody>
                  <a:tcPr marL="9525" marR="9525" marT="9525" marB="0" anchor="b"/>
                </a:tc>
              </a:tr>
              <a:tr h="274320">
                <a:tc>
                  <a:txBody>
                    <a:bodyPr/>
                    <a:lstStyle/>
                    <a:p>
                      <a:pPr algn="l" fontAlgn="b"/>
                      <a:r>
                        <a:rPr lang="en-US" sz="1400" b="1" i="0" u="none" strike="noStrike" dirty="0">
                          <a:solidFill>
                            <a:srgbClr val="000000"/>
                          </a:solidFill>
                          <a:latin typeface="Calibri"/>
                        </a:rPr>
                        <a:t>Alaska Native Tribal Health Consortium</a:t>
                      </a:r>
                    </a:p>
                  </a:txBody>
                  <a:tcPr marL="9525" marR="9525" marT="9525" marB="0" anchor="b"/>
                </a:tc>
                <a:tc>
                  <a:txBody>
                    <a:bodyPr/>
                    <a:lstStyle/>
                    <a:p>
                      <a:pPr algn="l" fontAlgn="b"/>
                      <a:r>
                        <a:rPr lang="en-US" sz="1400" b="1" i="0" u="none" strike="noStrike">
                          <a:solidFill>
                            <a:srgbClr val="000000"/>
                          </a:solidFill>
                          <a:latin typeface="Calibri"/>
                        </a:rPr>
                        <a:t>01</a:t>
                      </a:r>
                    </a:p>
                  </a:txBody>
                  <a:tcPr marL="9525" marR="9525" marT="9525" marB="0" anchor="b"/>
                </a:tc>
                <a:tc>
                  <a:txBody>
                    <a:bodyPr/>
                    <a:lstStyle/>
                    <a:p>
                      <a:pPr algn="r" fontAlgn="b"/>
                      <a:r>
                        <a:rPr lang="en-US" sz="1400" b="1" i="0" u="none" strike="noStrike" dirty="0">
                          <a:solidFill>
                            <a:srgbClr val="000000"/>
                          </a:solidFill>
                          <a:latin typeface="Calibri"/>
                        </a:rPr>
                        <a:t>9/9/2008</a:t>
                      </a:r>
                    </a:p>
                  </a:txBody>
                  <a:tcPr marL="9525" marR="9525" marT="9525" marB="0" anchor="b"/>
                </a:tc>
              </a:tr>
              <a:tr h="274320">
                <a:tc>
                  <a:txBody>
                    <a:bodyPr/>
                    <a:lstStyle/>
                    <a:p>
                      <a:pPr algn="l" fontAlgn="b"/>
                      <a:r>
                        <a:rPr lang="en-US" sz="1400" b="1" i="0" u="none" strike="noStrike">
                          <a:solidFill>
                            <a:srgbClr val="000000"/>
                          </a:solidFill>
                          <a:latin typeface="Calibri"/>
                        </a:rPr>
                        <a:t>California Telehealth Network</a:t>
                      </a:r>
                    </a:p>
                  </a:txBody>
                  <a:tcPr marL="9525" marR="9525" marT="9525" marB="0" anchor="b"/>
                </a:tc>
                <a:tc>
                  <a:txBody>
                    <a:bodyPr/>
                    <a:lstStyle/>
                    <a:p>
                      <a:pPr algn="l" fontAlgn="b"/>
                      <a:r>
                        <a:rPr lang="en-US" sz="1400" b="1" i="0" u="none" strike="noStrike" dirty="0">
                          <a:solidFill>
                            <a:srgbClr val="000000"/>
                          </a:solidFill>
                          <a:latin typeface="Calibri"/>
                        </a:rPr>
                        <a:t>01</a:t>
                      </a:r>
                    </a:p>
                  </a:txBody>
                  <a:tcPr marL="9525" marR="9525" marT="9525" marB="0" anchor="b"/>
                </a:tc>
                <a:tc>
                  <a:txBody>
                    <a:bodyPr/>
                    <a:lstStyle/>
                    <a:p>
                      <a:pPr algn="r" fontAlgn="b"/>
                      <a:r>
                        <a:rPr lang="en-US" sz="1400" b="1" i="0" u="none" strike="noStrike" dirty="0">
                          <a:solidFill>
                            <a:srgbClr val="000000"/>
                          </a:solidFill>
                          <a:latin typeface="Calibri"/>
                        </a:rPr>
                        <a:t>1/9/2009</a:t>
                      </a:r>
                    </a:p>
                  </a:txBody>
                  <a:tcPr marL="9525" marR="9525" marT="9525" marB="0" anchor="b"/>
                </a:tc>
              </a:tr>
              <a:tr h="274320">
                <a:tc>
                  <a:txBody>
                    <a:bodyPr/>
                    <a:lstStyle/>
                    <a:p>
                      <a:pPr algn="l" fontAlgn="b"/>
                      <a:r>
                        <a:rPr lang="en-US" sz="1400" b="1" i="0" u="none" strike="noStrike" dirty="0">
                          <a:solidFill>
                            <a:srgbClr val="000000"/>
                          </a:solidFill>
                          <a:latin typeface="Calibri"/>
                        </a:rPr>
                        <a:t>Colorado Health Care Connections</a:t>
                      </a:r>
                    </a:p>
                  </a:txBody>
                  <a:tcPr marL="9525" marR="9525" marT="9525" marB="0" anchor="b"/>
                </a:tc>
                <a:tc>
                  <a:txBody>
                    <a:bodyPr/>
                    <a:lstStyle/>
                    <a:p>
                      <a:pPr algn="l" fontAlgn="b"/>
                      <a:r>
                        <a:rPr lang="en-US" sz="1400" b="1" i="0" u="none" strike="noStrike">
                          <a:solidFill>
                            <a:srgbClr val="000000"/>
                          </a:solidFill>
                          <a:latin typeface="Calibri"/>
                        </a:rPr>
                        <a:t>00</a:t>
                      </a:r>
                    </a:p>
                  </a:txBody>
                  <a:tcPr marL="9525" marR="9525" marT="9525" marB="0" anchor="b"/>
                </a:tc>
                <a:tc>
                  <a:txBody>
                    <a:bodyPr/>
                    <a:lstStyle/>
                    <a:p>
                      <a:pPr algn="r" fontAlgn="b"/>
                      <a:r>
                        <a:rPr lang="en-US" sz="1400" b="1" i="0" u="none" strike="noStrike" dirty="0">
                          <a:solidFill>
                            <a:srgbClr val="000000"/>
                          </a:solidFill>
                          <a:latin typeface="Calibri"/>
                        </a:rPr>
                        <a:t>10/13/2008</a:t>
                      </a:r>
                    </a:p>
                  </a:txBody>
                  <a:tcPr marL="9525" marR="9525" marT="9525" marB="0" anchor="b"/>
                </a:tc>
              </a:tr>
              <a:tr h="274320">
                <a:tc>
                  <a:txBody>
                    <a:bodyPr/>
                    <a:lstStyle/>
                    <a:p>
                      <a:pPr algn="l" fontAlgn="b"/>
                      <a:r>
                        <a:rPr lang="en-US" sz="1400" b="1" i="0" u="none" strike="noStrike">
                          <a:solidFill>
                            <a:srgbClr val="000000"/>
                          </a:solidFill>
                          <a:latin typeface="Calibri"/>
                        </a:rPr>
                        <a:t>Geisinger Health System</a:t>
                      </a:r>
                    </a:p>
                  </a:txBody>
                  <a:tcPr marL="9525" marR="9525" marT="9525" marB="0" anchor="b"/>
                </a:tc>
                <a:tc>
                  <a:txBody>
                    <a:bodyPr/>
                    <a:lstStyle/>
                    <a:p>
                      <a:pPr algn="l" fontAlgn="b"/>
                      <a:r>
                        <a:rPr lang="en-US" sz="1400" b="1" i="0" u="none" strike="noStrike">
                          <a:solidFill>
                            <a:srgbClr val="000000"/>
                          </a:solidFill>
                          <a:latin typeface="Calibri"/>
                        </a:rPr>
                        <a:t>01</a:t>
                      </a:r>
                    </a:p>
                  </a:txBody>
                  <a:tcPr marL="9525" marR="9525" marT="9525" marB="0" anchor="b"/>
                </a:tc>
                <a:tc>
                  <a:txBody>
                    <a:bodyPr/>
                    <a:lstStyle/>
                    <a:p>
                      <a:pPr algn="r" fontAlgn="b"/>
                      <a:r>
                        <a:rPr lang="en-US" sz="1400" b="1" i="0" u="none" strike="noStrike" dirty="0">
                          <a:solidFill>
                            <a:srgbClr val="000000"/>
                          </a:solidFill>
                          <a:latin typeface="Calibri"/>
                        </a:rPr>
                        <a:t>12/19/2008</a:t>
                      </a:r>
                    </a:p>
                  </a:txBody>
                  <a:tcPr marL="9525" marR="9525" marT="9525" marB="0" anchor="b"/>
                </a:tc>
              </a:tr>
              <a:tr h="274320">
                <a:tc>
                  <a:txBody>
                    <a:bodyPr/>
                    <a:lstStyle/>
                    <a:p>
                      <a:pPr algn="l" fontAlgn="b"/>
                      <a:r>
                        <a:rPr lang="en-US" sz="1400" b="1" i="0" u="none" strike="noStrike" dirty="0" err="1">
                          <a:solidFill>
                            <a:srgbClr val="000000"/>
                          </a:solidFill>
                          <a:latin typeface="Calibri"/>
                        </a:rPr>
                        <a:t>Geisinger</a:t>
                      </a:r>
                      <a:r>
                        <a:rPr lang="en-US" sz="1400" b="1" i="0" u="none" strike="noStrike" dirty="0">
                          <a:solidFill>
                            <a:srgbClr val="000000"/>
                          </a:solidFill>
                          <a:latin typeface="Calibri"/>
                        </a:rPr>
                        <a:t> Health System</a:t>
                      </a:r>
                    </a:p>
                  </a:txBody>
                  <a:tcPr marL="9525" marR="9525" marT="9525" marB="0" anchor="b"/>
                </a:tc>
                <a:tc>
                  <a:txBody>
                    <a:bodyPr/>
                    <a:lstStyle/>
                    <a:p>
                      <a:pPr algn="l" fontAlgn="b"/>
                      <a:r>
                        <a:rPr lang="en-US" sz="1400" b="1" i="0" u="none" strike="noStrike">
                          <a:solidFill>
                            <a:srgbClr val="000000"/>
                          </a:solidFill>
                          <a:latin typeface="Calibri"/>
                        </a:rPr>
                        <a:t>02</a:t>
                      </a:r>
                    </a:p>
                  </a:txBody>
                  <a:tcPr marL="9525" marR="9525" marT="9525" marB="0" anchor="b"/>
                </a:tc>
                <a:tc>
                  <a:txBody>
                    <a:bodyPr/>
                    <a:lstStyle/>
                    <a:p>
                      <a:pPr algn="r" fontAlgn="b"/>
                      <a:r>
                        <a:rPr lang="en-US" sz="1400" b="1" i="0" u="none" strike="noStrike" dirty="0">
                          <a:solidFill>
                            <a:srgbClr val="000000"/>
                          </a:solidFill>
                          <a:latin typeface="Calibri"/>
                        </a:rPr>
                        <a:t>4/16/2009</a:t>
                      </a:r>
                    </a:p>
                  </a:txBody>
                  <a:tcPr marL="9525" marR="9525" marT="9525" marB="0" anchor="b"/>
                </a:tc>
              </a:tr>
              <a:tr h="274320">
                <a:tc>
                  <a:txBody>
                    <a:bodyPr/>
                    <a:lstStyle/>
                    <a:p>
                      <a:pPr algn="l" fontAlgn="b"/>
                      <a:r>
                        <a:rPr lang="en-US" sz="1400" b="1" i="0" u="none" strike="noStrike">
                          <a:solidFill>
                            <a:srgbClr val="000000"/>
                          </a:solidFill>
                          <a:latin typeface="Calibri"/>
                        </a:rPr>
                        <a:t>Greater Minnesota Telehealth Broadband Initiative</a:t>
                      </a:r>
                    </a:p>
                  </a:txBody>
                  <a:tcPr marL="9525" marR="9525" marT="9525" marB="0" anchor="b"/>
                </a:tc>
                <a:tc>
                  <a:txBody>
                    <a:bodyPr/>
                    <a:lstStyle/>
                    <a:p>
                      <a:pPr algn="l" fontAlgn="b"/>
                      <a:r>
                        <a:rPr lang="en-US" sz="1400" b="1" i="0" u="none" strike="noStrike">
                          <a:solidFill>
                            <a:srgbClr val="000000"/>
                          </a:solidFill>
                          <a:latin typeface="Calibri"/>
                        </a:rPr>
                        <a:t>00</a:t>
                      </a:r>
                    </a:p>
                  </a:txBody>
                  <a:tcPr marL="9525" marR="9525" marT="9525" marB="0" anchor="b"/>
                </a:tc>
                <a:tc>
                  <a:txBody>
                    <a:bodyPr/>
                    <a:lstStyle/>
                    <a:p>
                      <a:pPr algn="r" fontAlgn="b"/>
                      <a:r>
                        <a:rPr lang="en-US" sz="1400" b="1" i="0" u="none" strike="noStrike" dirty="0">
                          <a:solidFill>
                            <a:srgbClr val="000000"/>
                          </a:solidFill>
                          <a:latin typeface="Calibri"/>
                        </a:rPr>
                        <a:t>5/8/2009</a:t>
                      </a:r>
                    </a:p>
                  </a:txBody>
                  <a:tcPr marL="9525" marR="9525" marT="9525" marB="0" anchor="b"/>
                </a:tc>
              </a:tr>
              <a:tr h="274320">
                <a:tc>
                  <a:txBody>
                    <a:bodyPr/>
                    <a:lstStyle/>
                    <a:p>
                      <a:pPr algn="l" fontAlgn="b"/>
                      <a:r>
                        <a:rPr lang="en-US" sz="1400" b="1" i="0" u="none" strike="noStrike">
                          <a:solidFill>
                            <a:srgbClr val="000000"/>
                          </a:solidFill>
                          <a:latin typeface="Calibri"/>
                        </a:rPr>
                        <a:t>Health Information Exchange of Montana</a:t>
                      </a:r>
                    </a:p>
                  </a:txBody>
                  <a:tcPr marL="9525" marR="9525" marT="9525" marB="0" anchor="b"/>
                </a:tc>
                <a:tc>
                  <a:txBody>
                    <a:bodyPr/>
                    <a:lstStyle/>
                    <a:p>
                      <a:pPr algn="l" fontAlgn="b"/>
                      <a:r>
                        <a:rPr lang="en-US" sz="1400" b="1" i="0" u="none" strike="noStrike">
                          <a:solidFill>
                            <a:srgbClr val="000000"/>
                          </a:solidFill>
                          <a:latin typeface="Calibri"/>
                        </a:rPr>
                        <a:t>01</a:t>
                      </a:r>
                    </a:p>
                  </a:txBody>
                  <a:tcPr marL="9525" marR="9525" marT="9525" marB="0" anchor="b"/>
                </a:tc>
                <a:tc>
                  <a:txBody>
                    <a:bodyPr/>
                    <a:lstStyle/>
                    <a:p>
                      <a:pPr algn="r" fontAlgn="b"/>
                      <a:r>
                        <a:rPr lang="en-US" sz="1400" b="1" i="0" u="none" strike="noStrike" dirty="0">
                          <a:solidFill>
                            <a:srgbClr val="000000"/>
                          </a:solidFill>
                          <a:latin typeface="Calibri"/>
                        </a:rPr>
                        <a:t>9/12/2008</a:t>
                      </a:r>
                    </a:p>
                  </a:txBody>
                  <a:tcPr marL="9525" marR="9525" marT="9525" marB="0" anchor="b"/>
                </a:tc>
              </a:tr>
              <a:tr h="274320">
                <a:tc>
                  <a:txBody>
                    <a:bodyPr/>
                    <a:lstStyle/>
                    <a:p>
                      <a:pPr algn="l" fontAlgn="b"/>
                      <a:r>
                        <a:rPr lang="en-US" sz="1400" b="1" i="0" u="none" strike="noStrike">
                          <a:solidFill>
                            <a:srgbClr val="000000"/>
                          </a:solidFill>
                          <a:latin typeface="Calibri"/>
                        </a:rPr>
                        <a:t>Health Information Exchange of Montana</a:t>
                      </a:r>
                    </a:p>
                  </a:txBody>
                  <a:tcPr marL="9525" marR="9525" marT="9525" marB="0" anchor="b"/>
                </a:tc>
                <a:tc>
                  <a:txBody>
                    <a:bodyPr/>
                    <a:lstStyle/>
                    <a:p>
                      <a:pPr algn="l" fontAlgn="b"/>
                      <a:r>
                        <a:rPr lang="en-US" sz="1400" b="1" i="0" u="none" strike="noStrike">
                          <a:solidFill>
                            <a:srgbClr val="000000"/>
                          </a:solidFill>
                          <a:latin typeface="Calibri"/>
                        </a:rPr>
                        <a:t>02</a:t>
                      </a:r>
                    </a:p>
                  </a:txBody>
                  <a:tcPr marL="9525" marR="9525" marT="9525" marB="0" anchor="b"/>
                </a:tc>
                <a:tc>
                  <a:txBody>
                    <a:bodyPr/>
                    <a:lstStyle/>
                    <a:p>
                      <a:pPr algn="r" fontAlgn="b"/>
                      <a:r>
                        <a:rPr lang="en-US" sz="1400" b="1" i="0" u="none" strike="noStrike" dirty="0">
                          <a:solidFill>
                            <a:srgbClr val="000000"/>
                          </a:solidFill>
                          <a:latin typeface="Calibri"/>
                        </a:rPr>
                        <a:t>3/3/2009</a:t>
                      </a:r>
                    </a:p>
                  </a:txBody>
                  <a:tcPr marL="9525" marR="9525" marT="9525" marB="0" anchor="b"/>
                </a:tc>
              </a:tr>
              <a:tr h="274320">
                <a:tc>
                  <a:txBody>
                    <a:bodyPr/>
                    <a:lstStyle/>
                    <a:p>
                      <a:pPr algn="l" fontAlgn="b"/>
                      <a:r>
                        <a:rPr lang="en-US" sz="1400" b="1" i="0" u="none" strike="noStrike" dirty="0">
                          <a:solidFill>
                            <a:srgbClr val="000000"/>
                          </a:solidFill>
                          <a:latin typeface="Calibri"/>
                        </a:rPr>
                        <a:t>Health Information Exchange of Montana</a:t>
                      </a:r>
                    </a:p>
                  </a:txBody>
                  <a:tcPr marL="9525" marR="9525" marT="9525" marB="0" anchor="b"/>
                </a:tc>
                <a:tc>
                  <a:txBody>
                    <a:bodyPr/>
                    <a:lstStyle/>
                    <a:p>
                      <a:pPr algn="l" fontAlgn="b"/>
                      <a:r>
                        <a:rPr lang="en-US" sz="1400" b="1" i="0" u="none" strike="noStrike">
                          <a:solidFill>
                            <a:srgbClr val="000000"/>
                          </a:solidFill>
                          <a:latin typeface="Calibri"/>
                        </a:rPr>
                        <a:t>03</a:t>
                      </a:r>
                    </a:p>
                  </a:txBody>
                  <a:tcPr marL="9525" marR="9525" marT="9525" marB="0" anchor="b"/>
                </a:tc>
                <a:tc>
                  <a:txBody>
                    <a:bodyPr/>
                    <a:lstStyle/>
                    <a:p>
                      <a:pPr algn="r" fontAlgn="b"/>
                      <a:r>
                        <a:rPr lang="en-US" sz="1400" b="1" i="0" u="none" strike="noStrike" dirty="0">
                          <a:solidFill>
                            <a:srgbClr val="000000"/>
                          </a:solidFill>
                          <a:latin typeface="Calibri"/>
                        </a:rPr>
                        <a:t>3/26/2009</a:t>
                      </a:r>
                    </a:p>
                  </a:txBody>
                  <a:tcPr marL="9525" marR="9525" marT="9525" marB="0" anchor="b"/>
                </a:tc>
              </a:tr>
              <a:tr h="274320">
                <a:tc>
                  <a:txBody>
                    <a:bodyPr/>
                    <a:lstStyle/>
                    <a:p>
                      <a:pPr algn="l" fontAlgn="b"/>
                      <a:r>
                        <a:rPr lang="en-US" sz="1400" b="1" i="0" u="none" strike="noStrike">
                          <a:solidFill>
                            <a:srgbClr val="000000"/>
                          </a:solidFill>
                          <a:latin typeface="Calibri"/>
                        </a:rPr>
                        <a:t>Heartland Unified Broadband Network</a:t>
                      </a:r>
                    </a:p>
                  </a:txBody>
                  <a:tcPr marL="9525" marR="9525" marT="9525" marB="0" anchor="b"/>
                </a:tc>
                <a:tc>
                  <a:txBody>
                    <a:bodyPr/>
                    <a:lstStyle/>
                    <a:p>
                      <a:pPr algn="l" fontAlgn="b"/>
                      <a:r>
                        <a:rPr lang="en-US" sz="1400" b="1" i="0" u="none" strike="noStrike">
                          <a:solidFill>
                            <a:srgbClr val="000000"/>
                          </a:solidFill>
                          <a:latin typeface="Calibri"/>
                        </a:rPr>
                        <a:t>01</a:t>
                      </a:r>
                    </a:p>
                  </a:txBody>
                  <a:tcPr marL="9525" marR="9525" marT="9525" marB="0" anchor="b"/>
                </a:tc>
                <a:tc>
                  <a:txBody>
                    <a:bodyPr/>
                    <a:lstStyle/>
                    <a:p>
                      <a:pPr algn="r" fontAlgn="b"/>
                      <a:r>
                        <a:rPr lang="en-US" sz="1400" b="1" i="0" u="none" strike="noStrike" dirty="0">
                          <a:solidFill>
                            <a:srgbClr val="000000"/>
                          </a:solidFill>
                          <a:latin typeface="Calibri"/>
                        </a:rPr>
                        <a:t>9/15/2008</a:t>
                      </a:r>
                    </a:p>
                  </a:txBody>
                  <a:tcPr marL="9525" marR="9525" marT="9525" marB="0" anchor="b"/>
                </a:tc>
              </a:tr>
              <a:tr h="274320">
                <a:tc>
                  <a:txBody>
                    <a:bodyPr/>
                    <a:lstStyle/>
                    <a:p>
                      <a:pPr algn="l" fontAlgn="b"/>
                      <a:r>
                        <a:rPr lang="en-US" sz="1400" b="1" i="0" u="none" strike="noStrike">
                          <a:solidFill>
                            <a:srgbClr val="000000"/>
                          </a:solidFill>
                          <a:latin typeface="Calibri"/>
                        </a:rPr>
                        <a:t>Iowa Health System</a:t>
                      </a:r>
                    </a:p>
                  </a:txBody>
                  <a:tcPr marL="9525" marR="9525" marT="9525" marB="0" anchor="b"/>
                </a:tc>
                <a:tc>
                  <a:txBody>
                    <a:bodyPr/>
                    <a:lstStyle/>
                    <a:p>
                      <a:pPr algn="l" fontAlgn="b"/>
                      <a:r>
                        <a:rPr lang="en-US" sz="1400" b="1" i="0" u="none" strike="noStrike">
                          <a:solidFill>
                            <a:srgbClr val="000000"/>
                          </a:solidFill>
                          <a:latin typeface="Calibri"/>
                        </a:rPr>
                        <a:t>00</a:t>
                      </a:r>
                    </a:p>
                  </a:txBody>
                  <a:tcPr marL="9525" marR="9525" marT="9525" marB="0" anchor="b"/>
                </a:tc>
                <a:tc>
                  <a:txBody>
                    <a:bodyPr/>
                    <a:lstStyle/>
                    <a:p>
                      <a:pPr algn="r" fontAlgn="b"/>
                      <a:r>
                        <a:rPr lang="en-US" sz="1400" b="1" i="0" u="none" strike="noStrike" dirty="0">
                          <a:solidFill>
                            <a:srgbClr val="000000"/>
                          </a:solidFill>
                          <a:latin typeface="Calibri"/>
                        </a:rPr>
                        <a:t>11/3/2008</a:t>
                      </a:r>
                    </a:p>
                  </a:txBody>
                  <a:tcPr marL="9525" marR="9525" marT="9525" marB="0" anchor="b"/>
                </a:tc>
              </a:tr>
              <a:tr h="274320">
                <a:tc>
                  <a:txBody>
                    <a:bodyPr/>
                    <a:lstStyle/>
                    <a:p>
                      <a:pPr algn="l" fontAlgn="b"/>
                      <a:r>
                        <a:rPr lang="en-US" sz="1400" b="1" i="0" u="none" strike="noStrike">
                          <a:solidFill>
                            <a:srgbClr val="000000"/>
                          </a:solidFill>
                          <a:latin typeface="Calibri"/>
                        </a:rPr>
                        <a:t>Iowa Rural Health Telecommunications Program</a:t>
                      </a:r>
                    </a:p>
                  </a:txBody>
                  <a:tcPr marL="9525" marR="9525" marT="9525" marB="0" anchor="b"/>
                </a:tc>
                <a:tc>
                  <a:txBody>
                    <a:bodyPr/>
                    <a:lstStyle/>
                    <a:p>
                      <a:pPr algn="l" fontAlgn="b"/>
                      <a:r>
                        <a:rPr lang="en-US" sz="1400" b="1" i="0" u="none" strike="noStrike">
                          <a:solidFill>
                            <a:srgbClr val="000000"/>
                          </a:solidFill>
                          <a:latin typeface="Calibri"/>
                        </a:rPr>
                        <a:t>00 - Fiber</a:t>
                      </a:r>
                    </a:p>
                  </a:txBody>
                  <a:tcPr marL="9525" marR="9525" marT="9525" marB="0" anchor="b"/>
                </a:tc>
                <a:tc>
                  <a:txBody>
                    <a:bodyPr/>
                    <a:lstStyle/>
                    <a:p>
                      <a:pPr algn="r" fontAlgn="b"/>
                      <a:r>
                        <a:rPr lang="en-US" sz="1400" b="1" i="0" u="none" strike="noStrike" dirty="0">
                          <a:solidFill>
                            <a:srgbClr val="000000"/>
                          </a:solidFill>
                          <a:latin typeface="Calibri"/>
                        </a:rPr>
                        <a:t>8/28/2008</a:t>
                      </a:r>
                    </a:p>
                  </a:txBody>
                  <a:tcPr marL="9525" marR="9525" marT="9525" marB="0" anchor="b"/>
                </a:tc>
              </a:tr>
              <a:tr h="274320">
                <a:tc>
                  <a:txBody>
                    <a:bodyPr/>
                    <a:lstStyle/>
                    <a:p>
                      <a:pPr algn="l" fontAlgn="b"/>
                      <a:r>
                        <a:rPr lang="en-US" sz="1400" b="1" i="0" u="none" strike="noStrike">
                          <a:solidFill>
                            <a:srgbClr val="000000"/>
                          </a:solidFill>
                          <a:latin typeface="Calibri"/>
                        </a:rPr>
                        <a:t>Iowa Rural Health Telecommunications Program</a:t>
                      </a:r>
                    </a:p>
                  </a:txBody>
                  <a:tcPr marL="9525" marR="9525" marT="9525" marB="0" anchor="b"/>
                </a:tc>
                <a:tc>
                  <a:txBody>
                    <a:bodyPr/>
                    <a:lstStyle/>
                    <a:p>
                      <a:pPr algn="l" fontAlgn="b"/>
                      <a:r>
                        <a:rPr lang="en-US" sz="1400" b="1" i="0" u="none" strike="noStrike">
                          <a:solidFill>
                            <a:srgbClr val="000000"/>
                          </a:solidFill>
                          <a:latin typeface="Calibri"/>
                        </a:rPr>
                        <a:t>01 - Electronics</a:t>
                      </a:r>
                    </a:p>
                  </a:txBody>
                  <a:tcPr marL="9525" marR="9525" marT="9525" marB="0" anchor="b"/>
                </a:tc>
                <a:tc>
                  <a:txBody>
                    <a:bodyPr/>
                    <a:lstStyle/>
                    <a:p>
                      <a:pPr algn="r" fontAlgn="b"/>
                      <a:r>
                        <a:rPr lang="en-US" sz="1400" b="1" i="0" u="none" strike="noStrike" dirty="0">
                          <a:solidFill>
                            <a:srgbClr val="000000"/>
                          </a:solidFill>
                          <a:latin typeface="Calibri"/>
                        </a:rPr>
                        <a:t>8/28/2008</a:t>
                      </a:r>
                    </a:p>
                  </a:txBody>
                  <a:tcPr marL="9525" marR="9525" marT="9525" marB="0" anchor="b"/>
                </a:tc>
              </a:tr>
              <a:tr h="274320">
                <a:tc>
                  <a:txBody>
                    <a:bodyPr/>
                    <a:lstStyle/>
                    <a:p>
                      <a:pPr algn="l" fontAlgn="b"/>
                      <a:r>
                        <a:rPr lang="en-US" sz="1400" b="1" i="0" u="none" strike="noStrike">
                          <a:solidFill>
                            <a:srgbClr val="000000"/>
                          </a:solidFill>
                          <a:latin typeface="Calibri"/>
                        </a:rPr>
                        <a:t>Louisiana Department of Hospitals</a:t>
                      </a:r>
                    </a:p>
                  </a:txBody>
                  <a:tcPr marL="9525" marR="9525" marT="9525" marB="0" anchor="b"/>
                </a:tc>
                <a:tc>
                  <a:txBody>
                    <a:bodyPr/>
                    <a:lstStyle/>
                    <a:p>
                      <a:pPr algn="l" fontAlgn="b"/>
                      <a:r>
                        <a:rPr lang="en-US" sz="1400" b="1" i="0" u="none" strike="noStrike">
                          <a:solidFill>
                            <a:srgbClr val="000000"/>
                          </a:solidFill>
                          <a:latin typeface="Calibri"/>
                        </a:rPr>
                        <a:t>00</a:t>
                      </a:r>
                    </a:p>
                  </a:txBody>
                  <a:tcPr marL="9525" marR="9525" marT="9525" marB="0" anchor="b"/>
                </a:tc>
                <a:tc>
                  <a:txBody>
                    <a:bodyPr/>
                    <a:lstStyle/>
                    <a:p>
                      <a:pPr algn="r" fontAlgn="b"/>
                      <a:r>
                        <a:rPr lang="en-US" sz="1400" b="1" i="0" u="none" strike="noStrike" dirty="0">
                          <a:solidFill>
                            <a:srgbClr val="000000"/>
                          </a:solidFill>
                          <a:latin typeface="Calibri"/>
                        </a:rPr>
                        <a:t>5/19/2009</a:t>
                      </a:r>
                    </a:p>
                  </a:txBody>
                  <a:tcPr marL="9525" marR="9525" marT="9525" marB="0" anchor="b"/>
                </a:tc>
              </a:tr>
              <a:tr h="274320">
                <a:tc>
                  <a:txBody>
                    <a:bodyPr/>
                    <a:lstStyle/>
                    <a:p>
                      <a:pPr algn="l" fontAlgn="b"/>
                      <a:r>
                        <a:rPr lang="en-US" sz="1400" b="1" i="0" u="none" strike="noStrike">
                          <a:solidFill>
                            <a:srgbClr val="000000"/>
                          </a:solidFill>
                          <a:latin typeface="Calibri"/>
                        </a:rPr>
                        <a:t>Missouri Telehealth Network</a:t>
                      </a:r>
                    </a:p>
                  </a:txBody>
                  <a:tcPr marL="9525" marR="9525" marT="9525" marB="0" anchor="b"/>
                </a:tc>
                <a:tc>
                  <a:txBody>
                    <a:bodyPr/>
                    <a:lstStyle/>
                    <a:p>
                      <a:pPr algn="l" fontAlgn="b"/>
                      <a:r>
                        <a:rPr lang="en-US" sz="1400" b="1" i="0" u="none" strike="noStrike">
                          <a:solidFill>
                            <a:srgbClr val="000000"/>
                          </a:solidFill>
                          <a:latin typeface="Calibri"/>
                        </a:rPr>
                        <a:t>00</a:t>
                      </a:r>
                    </a:p>
                  </a:txBody>
                  <a:tcPr marL="9525" marR="9525" marT="9525" marB="0" anchor="b"/>
                </a:tc>
                <a:tc>
                  <a:txBody>
                    <a:bodyPr/>
                    <a:lstStyle/>
                    <a:p>
                      <a:pPr algn="r" fontAlgn="b"/>
                      <a:r>
                        <a:rPr lang="en-US" sz="1400" b="1" i="0" u="none" strike="noStrike" dirty="0">
                          <a:solidFill>
                            <a:srgbClr val="000000"/>
                          </a:solidFill>
                          <a:latin typeface="Calibri"/>
                        </a:rPr>
                        <a:t>11/20/2008</a:t>
                      </a:r>
                    </a:p>
                  </a:txBody>
                  <a:tcPr marL="9525" marR="9525" marT="9525" marB="0" anchor="b"/>
                </a:tc>
              </a:tr>
              <a:tr h="274320">
                <a:tc>
                  <a:txBody>
                    <a:bodyPr/>
                    <a:lstStyle/>
                    <a:p>
                      <a:pPr algn="l" fontAlgn="b"/>
                      <a:r>
                        <a:rPr lang="en-US" sz="1400" b="1" i="0" u="none" strike="noStrike">
                          <a:solidFill>
                            <a:srgbClr val="000000"/>
                          </a:solidFill>
                          <a:latin typeface="Calibri"/>
                        </a:rPr>
                        <a:t>Missouri Telehealth Network</a:t>
                      </a:r>
                    </a:p>
                  </a:txBody>
                  <a:tcPr marL="9525" marR="9525" marT="9525" marB="0" anchor="b"/>
                </a:tc>
                <a:tc>
                  <a:txBody>
                    <a:bodyPr/>
                    <a:lstStyle/>
                    <a:p>
                      <a:pPr algn="l" fontAlgn="b"/>
                      <a:r>
                        <a:rPr lang="en-US" sz="1400" b="1" i="0" u="none" strike="noStrike">
                          <a:solidFill>
                            <a:srgbClr val="000000"/>
                          </a:solidFill>
                          <a:latin typeface="Calibri"/>
                        </a:rPr>
                        <a:t>01</a:t>
                      </a:r>
                    </a:p>
                  </a:txBody>
                  <a:tcPr marL="9525" marR="9525" marT="9525" marB="0" anchor="b"/>
                </a:tc>
                <a:tc>
                  <a:txBody>
                    <a:bodyPr/>
                    <a:lstStyle/>
                    <a:p>
                      <a:pPr algn="r" fontAlgn="b"/>
                      <a:r>
                        <a:rPr lang="en-US" sz="1400" b="1" i="0" u="none" strike="noStrike" dirty="0">
                          <a:solidFill>
                            <a:srgbClr val="000000"/>
                          </a:solidFill>
                          <a:latin typeface="Calibri"/>
                        </a:rPr>
                        <a:t>12/23/2008</a:t>
                      </a:r>
                    </a:p>
                  </a:txBody>
                  <a:tcPr marL="9525" marR="9525" marT="9525" marB="0" anchor="b"/>
                </a:tc>
              </a:tr>
              <a:tr h="274320">
                <a:tc>
                  <a:txBody>
                    <a:bodyPr/>
                    <a:lstStyle/>
                    <a:p>
                      <a:pPr algn="l" fontAlgn="b"/>
                      <a:r>
                        <a:rPr lang="en-US" sz="1400" b="1" i="0" u="none" strike="noStrike">
                          <a:solidFill>
                            <a:srgbClr val="000000"/>
                          </a:solidFill>
                          <a:latin typeface="Calibri"/>
                        </a:rPr>
                        <a:t>New England Telehealth Consortium</a:t>
                      </a:r>
                    </a:p>
                  </a:txBody>
                  <a:tcPr marL="9525" marR="9525" marT="9525" marB="0" anchor="b"/>
                </a:tc>
                <a:tc>
                  <a:txBody>
                    <a:bodyPr/>
                    <a:lstStyle/>
                    <a:p>
                      <a:pPr algn="l" fontAlgn="b"/>
                      <a:r>
                        <a:rPr lang="en-US" sz="1400" b="1" i="0" u="none" strike="noStrike">
                          <a:solidFill>
                            <a:srgbClr val="000000"/>
                          </a:solidFill>
                          <a:latin typeface="Calibri"/>
                        </a:rPr>
                        <a:t>00</a:t>
                      </a:r>
                    </a:p>
                  </a:txBody>
                  <a:tcPr marL="9525" marR="9525" marT="9525" marB="0" anchor="b"/>
                </a:tc>
                <a:tc>
                  <a:txBody>
                    <a:bodyPr/>
                    <a:lstStyle/>
                    <a:p>
                      <a:pPr algn="r" fontAlgn="b"/>
                      <a:r>
                        <a:rPr lang="en-US" sz="1400" b="1" i="0" u="none" strike="noStrike" dirty="0">
                          <a:solidFill>
                            <a:srgbClr val="000000"/>
                          </a:solidFill>
                          <a:latin typeface="Calibri"/>
                        </a:rPr>
                        <a:t>1/12/2009</a:t>
                      </a:r>
                    </a:p>
                  </a:txBody>
                  <a:tcPr marL="9525" marR="9525" marT="9525" marB="0" anchor="b"/>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487362"/>
          </a:xfrm>
        </p:spPr>
        <p:txBody>
          <a:bodyPr/>
          <a:lstStyle/>
          <a:p>
            <a:r>
              <a:rPr lang="en-US" dirty="0" smtClean="0"/>
              <a:t>Projects with RFPs Posted for Competitive Bidding</a:t>
            </a:r>
            <a:endParaRPr lang="en-US" dirty="0"/>
          </a:p>
        </p:txBody>
      </p:sp>
      <p:graphicFrame>
        <p:nvGraphicFramePr>
          <p:cNvPr id="6" name="Content Placeholder 5"/>
          <p:cNvGraphicFramePr>
            <a:graphicFrameLocks noGrp="1"/>
          </p:cNvGraphicFramePr>
          <p:nvPr>
            <p:ph idx="1"/>
          </p:nvPr>
        </p:nvGraphicFramePr>
        <p:xfrm>
          <a:off x="1066800" y="762000"/>
          <a:ext cx="6934200" cy="5669973"/>
        </p:xfrm>
        <a:graphic>
          <a:graphicData uri="http://schemas.openxmlformats.org/drawingml/2006/table">
            <a:tbl>
              <a:tblPr firstRow="1" bandRow="1">
                <a:tableStyleId>{5C22544A-7EE6-4342-B048-85BDC9FD1C3A}</a:tableStyleId>
              </a:tblPr>
              <a:tblGrid>
                <a:gridCol w="3581400"/>
                <a:gridCol w="914400"/>
                <a:gridCol w="2438400"/>
              </a:tblGrid>
              <a:tr h="365989">
                <a:tc>
                  <a:txBody>
                    <a:bodyPr/>
                    <a:lstStyle/>
                    <a:p>
                      <a:endParaRPr lang="en-US" dirty="0"/>
                    </a:p>
                  </a:txBody>
                  <a:tcPr/>
                </a:tc>
                <a:tc>
                  <a:txBody>
                    <a:bodyPr/>
                    <a:lstStyle/>
                    <a:p>
                      <a:endParaRPr lang="en-US"/>
                    </a:p>
                  </a:txBody>
                  <a:tcPr/>
                </a:tc>
                <a:tc>
                  <a:txBody>
                    <a:bodyPr/>
                    <a:lstStyle/>
                    <a:p>
                      <a:r>
                        <a:rPr lang="en-US" dirty="0" smtClean="0"/>
                        <a:t>.</a:t>
                      </a:r>
                      <a:endParaRPr lang="en-US" dirty="0"/>
                    </a:p>
                  </a:txBody>
                  <a:tcPr/>
                </a:tc>
              </a:tr>
              <a:tr h="253365">
                <a:tc>
                  <a:txBody>
                    <a:bodyPr/>
                    <a:lstStyle/>
                    <a:p>
                      <a:pPr algn="l" fontAlgn="b"/>
                      <a:r>
                        <a:rPr lang="en-US" sz="1600" b="1" i="0" u="none" strike="noStrike" dirty="0">
                          <a:solidFill>
                            <a:srgbClr val="000099"/>
                          </a:solidFill>
                          <a:latin typeface="Calibri"/>
                        </a:rPr>
                        <a:t>Project Name</a:t>
                      </a:r>
                    </a:p>
                  </a:txBody>
                  <a:tcPr marL="9525" marR="9525" marT="9525" marB="0" anchor="b"/>
                </a:tc>
                <a:tc>
                  <a:txBody>
                    <a:bodyPr/>
                    <a:lstStyle/>
                    <a:p>
                      <a:pPr algn="l" fontAlgn="b"/>
                      <a:r>
                        <a:rPr lang="en-US" sz="1600" b="1" i="0" u="none" strike="noStrike" dirty="0">
                          <a:solidFill>
                            <a:srgbClr val="000099"/>
                          </a:solidFill>
                          <a:latin typeface="Calibri"/>
                        </a:rPr>
                        <a:t>RFP #</a:t>
                      </a:r>
                    </a:p>
                  </a:txBody>
                  <a:tcPr marL="9525" marR="9525" marT="9525" marB="0" anchor="b"/>
                </a:tc>
                <a:tc>
                  <a:txBody>
                    <a:bodyPr/>
                    <a:lstStyle/>
                    <a:p>
                      <a:pPr algn="l" fontAlgn="b"/>
                      <a:r>
                        <a:rPr lang="en-US" sz="1600" b="1" i="0" u="none" strike="noStrike" dirty="0">
                          <a:solidFill>
                            <a:srgbClr val="000099"/>
                          </a:solidFill>
                          <a:latin typeface="Calibri"/>
                        </a:rPr>
                        <a:t>Allowable Contract Date</a:t>
                      </a:r>
                    </a:p>
                  </a:txBody>
                  <a:tcPr marL="9525" marR="9525" marT="9525" marB="0" anchor="b"/>
                </a:tc>
              </a:tr>
              <a:tr h="274492">
                <a:tc>
                  <a:txBody>
                    <a:bodyPr/>
                    <a:lstStyle/>
                    <a:p>
                      <a:pPr algn="l" fontAlgn="b"/>
                      <a:r>
                        <a:rPr lang="en-US" sz="1600" b="0" i="0" u="none" strike="noStrike" dirty="0">
                          <a:solidFill>
                            <a:srgbClr val="000000"/>
                          </a:solidFill>
                          <a:latin typeface="Calibri"/>
                        </a:rPr>
                        <a:t>North Country Telemedicine Project</a:t>
                      </a:r>
                    </a:p>
                  </a:txBody>
                  <a:tcPr marL="9525" marR="9525" marT="9525" marB="0" anchor="b"/>
                </a:tc>
                <a:tc>
                  <a:txBody>
                    <a:bodyPr/>
                    <a:lstStyle/>
                    <a:p>
                      <a:pPr algn="l" fontAlgn="b"/>
                      <a:r>
                        <a:rPr lang="en-US" sz="1600" b="0" i="0" u="none" strike="noStrike" dirty="0">
                          <a:solidFill>
                            <a:srgbClr val="000000"/>
                          </a:solidFill>
                          <a:latin typeface="Calibri"/>
                        </a:rPr>
                        <a:t>01</a:t>
                      </a:r>
                    </a:p>
                  </a:txBody>
                  <a:tcPr marL="9525" marR="9525" marT="9525" marB="0" anchor="b"/>
                </a:tc>
                <a:tc>
                  <a:txBody>
                    <a:bodyPr/>
                    <a:lstStyle/>
                    <a:p>
                      <a:pPr algn="r" fontAlgn="b"/>
                      <a:r>
                        <a:rPr lang="en-US" sz="1600" b="0" i="0" u="none" strike="noStrike" dirty="0">
                          <a:solidFill>
                            <a:srgbClr val="000000"/>
                          </a:solidFill>
                          <a:latin typeface="Calibri"/>
                        </a:rPr>
                        <a:t>3/6/2009</a:t>
                      </a:r>
                    </a:p>
                  </a:txBody>
                  <a:tcPr marL="9525" marR="9525" marT="9525" marB="0" anchor="b"/>
                </a:tc>
              </a:tr>
              <a:tr h="274492">
                <a:tc>
                  <a:txBody>
                    <a:bodyPr/>
                    <a:lstStyle/>
                    <a:p>
                      <a:pPr algn="l" fontAlgn="b"/>
                      <a:r>
                        <a:rPr lang="en-US" sz="1600" b="0" i="0" u="none" strike="noStrike" dirty="0">
                          <a:solidFill>
                            <a:srgbClr val="000000"/>
                          </a:solidFill>
                          <a:latin typeface="Calibri"/>
                        </a:rPr>
                        <a:t>Northeast </a:t>
                      </a:r>
                      <a:r>
                        <a:rPr lang="en-US" sz="1600" b="0" i="0" u="none" strike="noStrike" dirty="0" err="1">
                          <a:solidFill>
                            <a:srgbClr val="000000"/>
                          </a:solidFill>
                          <a:latin typeface="Calibri"/>
                        </a:rPr>
                        <a:t>HealthNet</a:t>
                      </a:r>
                      <a:endParaRPr lang="en-US" sz="1600" b="0" i="0" u="none" strike="noStrike" dirty="0">
                        <a:solidFill>
                          <a:srgbClr val="000000"/>
                        </a:solidFill>
                        <a:latin typeface="Calibri"/>
                      </a:endParaRPr>
                    </a:p>
                  </a:txBody>
                  <a:tcPr marL="9525" marR="9525" marT="9525" marB="0" anchor="b"/>
                </a:tc>
                <a:tc>
                  <a:txBody>
                    <a:bodyPr/>
                    <a:lstStyle/>
                    <a:p>
                      <a:pPr algn="l" fontAlgn="b"/>
                      <a:r>
                        <a:rPr lang="en-US" sz="1600" b="0" i="0" u="none" strike="noStrike">
                          <a:solidFill>
                            <a:srgbClr val="000000"/>
                          </a:solidFill>
                          <a:latin typeface="Calibri"/>
                        </a:rPr>
                        <a:t>01</a:t>
                      </a:r>
                    </a:p>
                  </a:txBody>
                  <a:tcPr marL="9525" marR="9525" marT="9525" marB="0" anchor="b"/>
                </a:tc>
                <a:tc>
                  <a:txBody>
                    <a:bodyPr/>
                    <a:lstStyle/>
                    <a:p>
                      <a:pPr algn="r" fontAlgn="b"/>
                      <a:r>
                        <a:rPr lang="en-US" sz="1600" b="0" i="0" u="none" strike="noStrike" dirty="0">
                          <a:solidFill>
                            <a:srgbClr val="000000"/>
                          </a:solidFill>
                          <a:latin typeface="Calibri"/>
                        </a:rPr>
                        <a:t>11/4/2008</a:t>
                      </a:r>
                    </a:p>
                  </a:txBody>
                  <a:tcPr marL="9525" marR="9525" marT="9525" marB="0" anchor="b"/>
                </a:tc>
              </a:tr>
              <a:tr h="274492">
                <a:tc>
                  <a:txBody>
                    <a:bodyPr/>
                    <a:lstStyle/>
                    <a:p>
                      <a:pPr algn="l" fontAlgn="b"/>
                      <a:r>
                        <a:rPr lang="en-US" sz="1600" b="0" i="0" u="none" strike="noStrike">
                          <a:solidFill>
                            <a:srgbClr val="000000"/>
                          </a:solidFill>
                          <a:latin typeface="Calibri"/>
                        </a:rPr>
                        <a:t>Northeast HealthNet</a:t>
                      </a:r>
                    </a:p>
                  </a:txBody>
                  <a:tcPr marL="9525" marR="9525" marT="9525" marB="0" anchor="b"/>
                </a:tc>
                <a:tc>
                  <a:txBody>
                    <a:bodyPr/>
                    <a:lstStyle/>
                    <a:p>
                      <a:pPr algn="l" fontAlgn="b"/>
                      <a:r>
                        <a:rPr lang="en-US" sz="1600" b="0" i="0" u="none" strike="noStrike">
                          <a:solidFill>
                            <a:srgbClr val="000000"/>
                          </a:solidFill>
                          <a:latin typeface="Calibri"/>
                        </a:rPr>
                        <a:t>02</a:t>
                      </a:r>
                    </a:p>
                  </a:txBody>
                  <a:tcPr marL="9525" marR="9525" marT="9525" marB="0" anchor="b"/>
                </a:tc>
                <a:tc>
                  <a:txBody>
                    <a:bodyPr/>
                    <a:lstStyle/>
                    <a:p>
                      <a:pPr algn="r" fontAlgn="b"/>
                      <a:r>
                        <a:rPr lang="en-US" sz="1600" b="0" i="0" u="none" strike="noStrike" dirty="0">
                          <a:solidFill>
                            <a:srgbClr val="000000"/>
                          </a:solidFill>
                          <a:latin typeface="Calibri"/>
                        </a:rPr>
                        <a:t>11/4/2008</a:t>
                      </a:r>
                    </a:p>
                  </a:txBody>
                  <a:tcPr marL="9525" marR="9525" marT="9525" marB="0" anchor="b"/>
                </a:tc>
              </a:tr>
              <a:tr h="497516">
                <a:tc>
                  <a:txBody>
                    <a:bodyPr/>
                    <a:lstStyle/>
                    <a:p>
                      <a:pPr algn="l" fontAlgn="b"/>
                      <a:r>
                        <a:rPr lang="en-US" sz="1600" b="0" i="0" u="none" strike="noStrike">
                          <a:solidFill>
                            <a:srgbClr val="000000"/>
                          </a:solidFill>
                          <a:latin typeface="Calibri"/>
                        </a:rPr>
                        <a:t>Northeast Ohio Regional Health Information Organization</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3/25/2009</a:t>
                      </a:r>
                    </a:p>
                  </a:txBody>
                  <a:tcPr marL="9525" marR="9525" marT="9525" marB="0" anchor="b"/>
                </a:tc>
              </a:tr>
              <a:tr h="497516">
                <a:tc>
                  <a:txBody>
                    <a:bodyPr/>
                    <a:lstStyle/>
                    <a:p>
                      <a:pPr algn="l" fontAlgn="b"/>
                      <a:r>
                        <a:rPr lang="en-US" sz="1600" b="0" i="0" u="none" strike="noStrike">
                          <a:solidFill>
                            <a:srgbClr val="000000"/>
                          </a:solidFill>
                          <a:latin typeface="Calibri"/>
                        </a:rPr>
                        <a:t>Northwestern Pennsylvania Telemedicine Initiative</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4/23/2009</a:t>
                      </a:r>
                    </a:p>
                  </a:txBody>
                  <a:tcPr marL="9525" marR="9525" marT="9525" marB="0" anchor="b"/>
                </a:tc>
              </a:tr>
              <a:tr h="274492">
                <a:tc>
                  <a:txBody>
                    <a:bodyPr/>
                    <a:lstStyle/>
                    <a:p>
                      <a:pPr algn="l" fontAlgn="b"/>
                      <a:r>
                        <a:rPr lang="en-US" sz="1600" b="0" i="0" u="none" strike="noStrike">
                          <a:solidFill>
                            <a:srgbClr val="000000"/>
                          </a:solidFill>
                          <a:latin typeface="Calibri"/>
                        </a:rPr>
                        <a:t>Oregon Health Network</a:t>
                      </a:r>
                    </a:p>
                  </a:txBody>
                  <a:tcPr marL="9525" marR="9525" marT="9525" marB="0" anchor="b"/>
                </a:tc>
                <a:tc>
                  <a:txBody>
                    <a:bodyPr/>
                    <a:lstStyle/>
                    <a:p>
                      <a:pPr algn="l" fontAlgn="b"/>
                      <a:r>
                        <a:rPr lang="en-US" sz="1600" b="0" i="0" u="none" strike="noStrike">
                          <a:solidFill>
                            <a:srgbClr val="000000"/>
                          </a:solidFill>
                          <a:latin typeface="Calibri"/>
                        </a:rPr>
                        <a:t>01</a:t>
                      </a:r>
                    </a:p>
                  </a:txBody>
                  <a:tcPr marL="9525" marR="9525" marT="9525" marB="0" anchor="b"/>
                </a:tc>
                <a:tc>
                  <a:txBody>
                    <a:bodyPr/>
                    <a:lstStyle/>
                    <a:p>
                      <a:pPr algn="r" fontAlgn="b"/>
                      <a:r>
                        <a:rPr lang="en-US" sz="1600" b="0" i="0" u="none" strike="noStrike" dirty="0">
                          <a:solidFill>
                            <a:srgbClr val="000000"/>
                          </a:solidFill>
                          <a:latin typeface="Calibri"/>
                        </a:rPr>
                        <a:t>10/30/2008</a:t>
                      </a:r>
                    </a:p>
                  </a:txBody>
                  <a:tcPr marL="9525" marR="9525" marT="9525" marB="0" anchor="b"/>
                </a:tc>
              </a:tr>
              <a:tr h="274492">
                <a:tc>
                  <a:txBody>
                    <a:bodyPr/>
                    <a:lstStyle/>
                    <a:p>
                      <a:pPr algn="l" fontAlgn="b"/>
                      <a:r>
                        <a:rPr lang="en-US" sz="1600" b="0" i="0" u="none" strike="noStrike">
                          <a:solidFill>
                            <a:srgbClr val="000000"/>
                          </a:solidFill>
                          <a:latin typeface="Calibri"/>
                        </a:rPr>
                        <a:t>Palmetto State Providers Network</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8/29/2008</a:t>
                      </a:r>
                    </a:p>
                  </a:txBody>
                  <a:tcPr marL="9525" marR="9525" marT="9525" marB="0" anchor="b"/>
                </a:tc>
              </a:tr>
              <a:tr h="497516">
                <a:tc>
                  <a:txBody>
                    <a:bodyPr/>
                    <a:lstStyle/>
                    <a:p>
                      <a:pPr algn="l" fontAlgn="b"/>
                      <a:r>
                        <a:rPr lang="en-US" sz="1600" b="0" i="0" u="none" strike="noStrike">
                          <a:solidFill>
                            <a:srgbClr val="000000"/>
                          </a:solidFill>
                          <a:latin typeface="Calibri"/>
                        </a:rPr>
                        <a:t>Pennsylvania Mountains Healthcare Alliance</a:t>
                      </a:r>
                    </a:p>
                  </a:txBody>
                  <a:tcPr marL="9525" marR="9525" marT="9525" marB="0" anchor="b"/>
                </a:tc>
                <a:tc>
                  <a:txBody>
                    <a:bodyPr/>
                    <a:lstStyle/>
                    <a:p>
                      <a:pPr algn="l" fontAlgn="b"/>
                      <a:r>
                        <a:rPr lang="en-US" sz="1600" b="0" i="0" u="none" strike="noStrike">
                          <a:solidFill>
                            <a:srgbClr val="000000"/>
                          </a:solidFill>
                          <a:latin typeface="Calibri"/>
                        </a:rPr>
                        <a:t>01</a:t>
                      </a:r>
                    </a:p>
                  </a:txBody>
                  <a:tcPr marL="9525" marR="9525" marT="9525" marB="0" anchor="b"/>
                </a:tc>
                <a:tc>
                  <a:txBody>
                    <a:bodyPr/>
                    <a:lstStyle/>
                    <a:p>
                      <a:pPr algn="r" fontAlgn="b"/>
                      <a:r>
                        <a:rPr lang="en-US" sz="1600" b="0" i="0" u="none" strike="noStrike">
                          <a:solidFill>
                            <a:srgbClr val="000000"/>
                          </a:solidFill>
                          <a:latin typeface="Calibri"/>
                        </a:rPr>
                        <a:t>9/9/2008</a:t>
                      </a:r>
                    </a:p>
                  </a:txBody>
                  <a:tcPr marL="9525" marR="9525" marT="9525" marB="0" anchor="b"/>
                </a:tc>
              </a:tr>
              <a:tr h="274492">
                <a:tc>
                  <a:txBody>
                    <a:bodyPr/>
                    <a:lstStyle/>
                    <a:p>
                      <a:pPr algn="l" fontAlgn="b"/>
                      <a:r>
                        <a:rPr lang="en-US" sz="1600" b="0" i="0" u="none" strike="noStrike">
                          <a:solidFill>
                            <a:srgbClr val="000000"/>
                          </a:solidFill>
                          <a:latin typeface="Calibri"/>
                        </a:rPr>
                        <a:t>Rocky Mountain HealthNet</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1/15/2009</a:t>
                      </a:r>
                    </a:p>
                  </a:txBody>
                  <a:tcPr marL="9525" marR="9525" marT="9525" marB="0" anchor="b"/>
                </a:tc>
              </a:tr>
              <a:tr h="497516">
                <a:tc>
                  <a:txBody>
                    <a:bodyPr/>
                    <a:lstStyle/>
                    <a:p>
                      <a:pPr algn="l" fontAlgn="b"/>
                      <a:r>
                        <a:rPr lang="en-US" sz="1600" b="0" i="0" u="none" strike="noStrike">
                          <a:solidFill>
                            <a:srgbClr val="000000"/>
                          </a:solidFill>
                          <a:latin typeface="Calibri"/>
                        </a:rPr>
                        <a:t>Rural Western and Central Maine Broadband Initiative</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5/13/2009</a:t>
                      </a:r>
                    </a:p>
                  </a:txBody>
                  <a:tcPr marL="9525" marR="9525" marT="9525" marB="0" anchor="b"/>
                </a:tc>
              </a:tr>
              <a:tr h="315635">
                <a:tc>
                  <a:txBody>
                    <a:bodyPr/>
                    <a:lstStyle/>
                    <a:p>
                      <a:pPr algn="l" fontAlgn="b"/>
                      <a:r>
                        <a:rPr lang="en-US" sz="1600" b="0" i="0" u="none" strike="noStrike" dirty="0">
                          <a:solidFill>
                            <a:srgbClr val="000000"/>
                          </a:solidFill>
                          <a:latin typeface="Calibri"/>
                        </a:rPr>
                        <a:t>Rural Wisconsin Health Cooperative ITN</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5/9/2008</a:t>
                      </a:r>
                    </a:p>
                  </a:txBody>
                  <a:tcPr marL="9525" marR="9525" marT="9525" marB="0" anchor="b"/>
                </a:tc>
              </a:tr>
              <a:tr h="274492">
                <a:tc>
                  <a:txBody>
                    <a:bodyPr/>
                    <a:lstStyle/>
                    <a:p>
                      <a:pPr algn="l" fontAlgn="b"/>
                      <a:r>
                        <a:rPr lang="en-US" sz="1600" b="0" i="0" u="none" strike="noStrike">
                          <a:solidFill>
                            <a:srgbClr val="000000"/>
                          </a:solidFill>
                          <a:latin typeface="Calibri"/>
                        </a:rPr>
                        <a:t>Southern Ohio Healthcare Network</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4/28/2009</a:t>
                      </a:r>
                    </a:p>
                  </a:txBody>
                  <a:tcPr marL="9525" marR="9525" marT="9525" marB="0" anchor="b"/>
                </a:tc>
              </a:tr>
              <a:tr h="274492">
                <a:tc>
                  <a:txBody>
                    <a:bodyPr/>
                    <a:lstStyle/>
                    <a:p>
                      <a:pPr algn="l" fontAlgn="b"/>
                      <a:r>
                        <a:rPr lang="en-US" sz="1600" b="0" i="0" u="none" strike="noStrike">
                          <a:solidFill>
                            <a:srgbClr val="000000"/>
                          </a:solidFill>
                          <a:latin typeface="Calibri"/>
                        </a:rPr>
                        <a:t>St. Joseph's Hospital</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10/10/2008</a:t>
                      </a:r>
                    </a:p>
                  </a:txBody>
                  <a:tcPr marL="9525" marR="9525" marT="9525" marB="0" anchor="b"/>
                </a:tc>
              </a:tr>
              <a:tr h="274492">
                <a:tc>
                  <a:txBody>
                    <a:bodyPr/>
                    <a:lstStyle/>
                    <a:p>
                      <a:pPr algn="l" fontAlgn="b"/>
                      <a:r>
                        <a:rPr lang="en-US" sz="1600" b="0" i="0" u="none" strike="noStrike">
                          <a:solidFill>
                            <a:srgbClr val="000000"/>
                          </a:solidFill>
                          <a:latin typeface="Calibri"/>
                        </a:rPr>
                        <a:t>West Virginia Telehealth Alliance</a:t>
                      </a:r>
                    </a:p>
                  </a:txBody>
                  <a:tcPr marL="9525" marR="9525" marT="9525" marB="0" anchor="b"/>
                </a:tc>
                <a:tc>
                  <a:txBody>
                    <a:bodyPr/>
                    <a:lstStyle/>
                    <a:p>
                      <a:pPr algn="l" fontAlgn="b"/>
                      <a:r>
                        <a:rPr lang="en-US" sz="1600" b="0" i="0" u="none" strike="noStrike">
                          <a:solidFill>
                            <a:srgbClr val="000000"/>
                          </a:solidFill>
                          <a:latin typeface="Calibri"/>
                        </a:rPr>
                        <a:t>01</a:t>
                      </a:r>
                    </a:p>
                  </a:txBody>
                  <a:tcPr marL="9525" marR="9525" marT="9525" marB="0" anchor="b"/>
                </a:tc>
                <a:tc>
                  <a:txBody>
                    <a:bodyPr/>
                    <a:lstStyle/>
                    <a:p>
                      <a:pPr algn="r" fontAlgn="b"/>
                      <a:r>
                        <a:rPr lang="en-US" sz="1600" b="0" i="0" u="none" strike="noStrike" dirty="0">
                          <a:solidFill>
                            <a:srgbClr val="000000"/>
                          </a:solidFill>
                          <a:latin typeface="Calibri"/>
                        </a:rPr>
                        <a:t>2/19/2009</a:t>
                      </a:r>
                    </a:p>
                  </a:txBody>
                  <a:tcPr marL="9525" marR="9525" marT="9525" marB="0" anchor="b"/>
                </a:tc>
              </a:tr>
              <a:tr h="274492">
                <a:tc>
                  <a:txBody>
                    <a:bodyPr/>
                    <a:lstStyle/>
                    <a:p>
                      <a:pPr algn="l" fontAlgn="b"/>
                      <a:r>
                        <a:rPr lang="en-US" sz="1600" b="0" i="0" u="none" strike="noStrike">
                          <a:solidFill>
                            <a:srgbClr val="000000"/>
                          </a:solidFill>
                          <a:latin typeface="Calibri"/>
                        </a:rPr>
                        <a:t>Wyoming Telehealth Network</a:t>
                      </a:r>
                    </a:p>
                  </a:txBody>
                  <a:tcPr marL="9525" marR="9525" marT="9525" marB="0" anchor="b"/>
                </a:tc>
                <a:tc>
                  <a:txBody>
                    <a:bodyPr/>
                    <a:lstStyle/>
                    <a:p>
                      <a:pPr algn="l" fontAlgn="b"/>
                      <a:r>
                        <a:rPr lang="en-US" sz="1600" b="0" i="0" u="none" strike="noStrike">
                          <a:solidFill>
                            <a:srgbClr val="000000"/>
                          </a:solidFill>
                          <a:latin typeface="Calibri"/>
                        </a:rPr>
                        <a:t>00</a:t>
                      </a:r>
                    </a:p>
                  </a:txBody>
                  <a:tcPr marL="9525" marR="9525" marT="9525" marB="0" anchor="b"/>
                </a:tc>
                <a:tc>
                  <a:txBody>
                    <a:bodyPr/>
                    <a:lstStyle/>
                    <a:p>
                      <a:pPr algn="r" fontAlgn="b"/>
                      <a:r>
                        <a:rPr lang="en-US" sz="1600" b="0" i="0" u="none" strike="noStrike" dirty="0">
                          <a:solidFill>
                            <a:srgbClr val="000000"/>
                          </a:solidFill>
                          <a:latin typeface="Calibri"/>
                        </a:rPr>
                        <a:t>5/8/2009</a:t>
                      </a:r>
                    </a:p>
                  </a:txBody>
                  <a:tcPr marL="9525" marR="9525" marT="9525" marB="0" anchor="b"/>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Commitments to Date</a:t>
            </a:r>
            <a:endParaRPr lang="en-US" dirty="0"/>
          </a:p>
        </p:txBody>
      </p:sp>
      <p:graphicFrame>
        <p:nvGraphicFramePr>
          <p:cNvPr id="5" name="Content Placeholder 4"/>
          <p:cNvGraphicFramePr>
            <a:graphicFrameLocks noGrp="1"/>
          </p:cNvGraphicFramePr>
          <p:nvPr>
            <p:ph idx="1"/>
          </p:nvPr>
        </p:nvGraphicFramePr>
        <p:xfrm>
          <a:off x="457200" y="1066800"/>
          <a:ext cx="7288848" cy="3708400"/>
        </p:xfrm>
        <a:graphic>
          <a:graphicData uri="http://schemas.openxmlformats.org/drawingml/2006/table">
            <a:tbl>
              <a:tblPr firstRow="1" bandRow="1">
                <a:tableStyleId>{5C22544A-7EE6-4342-B048-85BDC9FD1C3A}</a:tableStyleId>
              </a:tblPr>
              <a:tblGrid>
                <a:gridCol w="3170873"/>
                <a:gridCol w="2743200"/>
                <a:gridCol w="1374775"/>
              </a:tblGrid>
              <a:tr h="370840">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pPr algn="l" fontAlgn="b"/>
                      <a:r>
                        <a:rPr lang="en-US" sz="1400" b="1" i="0" u="none" strike="noStrike" dirty="0">
                          <a:solidFill>
                            <a:srgbClr val="000099"/>
                          </a:solidFill>
                          <a:latin typeface="Calibri"/>
                        </a:rPr>
                        <a:t>Project Name</a:t>
                      </a:r>
                    </a:p>
                  </a:txBody>
                  <a:tcPr marL="9525" marR="9525" marT="9525" marB="0" anchor="b"/>
                </a:tc>
                <a:tc>
                  <a:txBody>
                    <a:bodyPr/>
                    <a:lstStyle/>
                    <a:p>
                      <a:pPr algn="l" fontAlgn="b"/>
                      <a:r>
                        <a:rPr lang="en-US" sz="1400" b="1" i="0" u="none" strike="noStrike" dirty="0">
                          <a:solidFill>
                            <a:srgbClr val="000099"/>
                          </a:solidFill>
                          <a:latin typeface="Calibri"/>
                        </a:rPr>
                        <a:t>FCL Amount</a:t>
                      </a:r>
                    </a:p>
                  </a:txBody>
                  <a:tcPr marL="9525" marR="9525" marT="9525" marB="0" anchor="b"/>
                </a:tc>
                <a:tc>
                  <a:txBody>
                    <a:bodyPr/>
                    <a:lstStyle/>
                    <a:p>
                      <a:pPr algn="l" fontAlgn="b"/>
                      <a:r>
                        <a:rPr lang="en-US" sz="1400" b="1" i="0" u="none" strike="noStrike" dirty="0">
                          <a:solidFill>
                            <a:srgbClr val="000099"/>
                          </a:solidFill>
                          <a:latin typeface="Calibri"/>
                        </a:rPr>
                        <a:t>Project Award</a:t>
                      </a:r>
                    </a:p>
                  </a:txBody>
                  <a:tcPr marL="9525" marR="9525" marT="9525" marB="0" anchor="b"/>
                </a:tc>
              </a:tr>
              <a:tr h="370840">
                <a:tc>
                  <a:txBody>
                    <a:bodyPr/>
                    <a:lstStyle/>
                    <a:p>
                      <a:pPr algn="l" fontAlgn="b"/>
                      <a:r>
                        <a:rPr lang="en-US" sz="1400" b="0" i="0" u="none" strike="noStrike">
                          <a:solidFill>
                            <a:srgbClr val="000000"/>
                          </a:solidFill>
                          <a:latin typeface="Calibri"/>
                        </a:rPr>
                        <a:t>Alaska Native Tribal Health Consortium</a:t>
                      </a:r>
                    </a:p>
                  </a:txBody>
                  <a:tcPr marL="9525" marR="9525" marT="9525" marB="0" anchor="b"/>
                </a:tc>
                <a:tc>
                  <a:txBody>
                    <a:bodyPr/>
                    <a:lstStyle/>
                    <a:p>
                      <a:pPr algn="l" fontAlgn="b"/>
                      <a:r>
                        <a:rPr lang="en-US" sz="1400" b="0" i="0" u="none" strike="noStrike" dirty="0">
                          <a:solidFill>
                            <a:srgbClr val="000000"/>
                          </a:solidFill>
                          <a:latin typeface="Calibri"/>
                        </a:rPr>
                        <a:t> $        208,887.50 </a:t>
                      </a:r>
                    </a:p>
                  </a:txBody>
                  <a:tcPr marL="9525" marR="9525" marT="9525" marB="0" anchor="b"/>
                </a:tc>
                <a:tc>
                  <a:txBody>
                    <a:bodyPr/>
                    <a:lstStyle/>
                    <a:p>
                      <a:pPr algn="l" fontAlgn="b"/>
                      <a:r>
                        <a:rPr lang="en-US" sz="1400" b="0" i="0" u="none" strike="noStrike" dirty="0">
                          <a:solidFill>
                            <a:srgbClr val="000000"/>
                          </a:solidFill>
                          <a:latin typeface="Calibri"/>
                        </a:rPr>
                        <a:t> $  10,425,249.99 </a:t>
                      </a:r>
                    </a:p>
                  </a:txBody>
                  <a:tcPr marL="9525" marR="9525" marT="9525" marB="0" anchor="b"/>
                </a:tc>
              </a:tr>
              <a:tr h="370840">
                <a:tc>
                  <a:txBody>
                    <a:bodyPr/>
                    <a:lstStyle/>
                    <a:p>
                      <a:pPr algn="l" fontAlgn="b"/>
                      <a:r>
                        <a:rPr lang="en-US" sz="1400" b="0" i="0" u="none" strike="noStrike">
                          <a:solidFill>
                            <a:srgbClr val="000000"/>
                          </a:solidFill>
                          <a:latin typeface="Calibri"/>
                        </a:rPr>
                        <a:t>Health Information Exchange of Montana</a:t>
                      </a:r>
                    </a:p>
                  </a:txBody>
                  <a:tcPr marL="9525" marR="9525" marT="9525" marB="0" anchor="b"/>
                </a:tc>
                <a:tc>
                  <a:txBody>
                    <a:bodyPr/>
                    <a:lstStyle/>
                    <a:p>
                      <a:pPr algn="l" fontAlgn="b"/>
                      <a:r>
                        <a:rPr lang="en-US" sz="1400" b="0" i="0" u="none" strike="noStrike">
                          <a:solidFill>
                            <a:srgbClr val="000000"/>
                          </a:solidFill>
                          <a:latin typeface="Calibri"/>
                        </a:rPr>
                        <a:t> $    4,445,500.00 </a:t>
                      </a:r>
                    </a:p>
                  </a:txBody>
                  <a:tcPr marL="9525" marR="9525" marT="9525" marB="0" anchor="b"/>
                </a:tc>
                <a:tc>
                  <a:txBody>
                    <a:bodyPr/>
                    <a:lstStyle/>
                    <a:p>
                      <a:pPr algn="l" fontAlgn="b"/>
                      <a:r>
                        <a:rPr lang="en-US" sz="1400" b="0" i="0" u="none" strike="noStrike" dirty="0">
                          <a:solidFill>
                            <a:srgbClr val="000000"/>
                          </a:solidFill>
                          <a:latin typeface="Calibri"/>
                        </a:rPr>
                        <a:t> $  13,599,999.99 </a:t>
                      </a:r>
                    </a:p>
                  </a:txBody>
                  <a:tcPr marL="9525" marR="9525" marT="9525" marB="0" anchor="b"/>
                </a:tc>
              </a:tr>
              <a:tr h="370840">
                <a:tc>
                  <a:txBody>
                    <a:bodyPr/>
                    <a:lstStyle/>
                    <a:p>
                      <a:pPr algn="l" fontAlgn="b"/>
                      <a:r>
                        <a:rPr lang="en-US" sz="1400" b="0" i="0" u="none" strike="noStrike">
                          <a:solidFill>
                            <a:srgbClr val="000000"/>
                          </a:solidFill>
                          <a:latin typeface="Calibri"/>
                        </a:rPr>
                        <a:t>Heartland Unified Broadband Network (3)</a:t>
                      </a:r>
                    </a:p>
                  </a:txBody>
                  <a:tcPr marL="9525" marR="9525" marT="9525" marB="0" anchor="b"/>
                </a:tc>
                <a:tc>
                  <a:txBody>
                    <a:bodyPr/>
                    <a:lstStyle/>
                    <a:p>
                      <a:pPr algn="l" fontAlgn="b"/>
                      <a:r>
                        <a:rPr lang="en-US" sz="1400" b="0" i="0" u="none" strike="noStrike">
                          <a:solidFill>
                            <a:srgbClr val="000000"/>
                          </a:solidFill>
                          <a:latin typeface="Calibri"/>
                        </a:rPr>
                        <a:t> $    3,205,336.24 </a:t>
                      </a:r>
                    </a:p>
                  </a:txBody>
                  <a:tcPr marL="9525" marR="9525" marT="9525" marB="0" anchor="b"/>
                </a:tc>
                <a:tc>
                  <a:txBody>
                    <a:bodyPr/>
                    <a:lstStyle/>
                    <a:p>
                      <a:pPr algn="l" fontAlgn="b"/>
                      <a:r>
                        <a:rPr lang="en-US" sz="1400" b="0" i="0" u="none" strike="noStrike" dirty="0">
                          <a:solidFill>
                            <a:srgbClr val="000000"/>
                          </a:solidFill>
                          <a:latin typeface="Calibri"/>
                        </a:rPr>
                        <a:t> $     4,781,930.79 </a:t>
                      </a:r>
                    </a:p>
                  </a:txBody>
                  <a:tcPr marL="9525" marR="9525" marT="9525" marB="0" anchor="b"/>
                </a:tc>
              </a:tr>
              <a:tr h="370840">
                <a:tc>
                  <a:txBody>
                    <a:bodyPr/>
                    <a:lstStyle/>
                    <a:p>
                      <a:pPr algn="l" fontAlgn="b"/>
                      <a:r>
                        <a:rPr lang="en-US" sz="1400" b="0" i="0" u="none" strike="noStrike">
                          <a:solidFill>
                            <a:srgbClr val="000000"/>
                          </a:solidFill>
                          <a:latin typeface="Calibri"/>
                        </a:rPr>
                        <a:t>Iowa Health System (2)</a:t>
                      </a:r>
                    </a:p>
                  </a:txBody>
                  <a:tcPr marL="9525" marR="9525" marT="9525" marB="0" anchor="b"/>
                </a:tc>
                <a:tc>
                  <a:txBody>
                    <a:bodyPr/>
                    <a:lstStyle/>
                    <a:p>
                      <a:pPr algn="l" fontAlgn="b"/>
                      <a:r>
                        <a:rPr lang="en-US" sz="1400" b="0" i="0" u="none" strike="noStrike">
                          <a:solidFill>
                            <a:srgbClr val="000000"/>
                          </a:solidFill>
                          <a:latin typeface="Calibri"/>
                        </a:rPr>
                        <a:t> $    2,665,696.90 </a:t>
                      </a:r>
                    </a:p>
                  </a:txBody>
                  <a:tcPr marL="9525" marR="9525" marT="9525" marB="0" anchor="b"/>
                </a:tc>
                <a:tc>
                  <a:txBody>
                    <a:bodyPr/>
                    <a:lstStyle/>
                    <a:p>
                      <a:pPr algn="l" fontAlgn="b"/>
                      <a:r>
                        <a:rPr lang="en-US" sz="1400" b="0" i="0" u="none" strike="noStrike" dirty="0">
                          <a:solidFill>
                            <a:srgbClr val="000000"/>
                          </a:solidFill>
                          <a:latin typeface="Calibri"/>
                        </a:rPr>
                        <a:t> $     7,802,732.01 </a:t>
                      </a:r>
                    </a:p>
                  </a:txBody>
                  <a:tcPr marL="9525" marR="9525" marT="9525" marB="0" anchor="b"/>
                </a:tc>
              </a:tr>
              <a:tr h="370840">
                <a:tc>
                  <a:txBody>
                    <a:bodyPr/>
                    <a:lstStyle/>
                    <a:p>
                      <a:pPr algn="l" fontAlgn="b"/>
                      <a:r>
                        <a:rPr lang="en-US" sz="1400" b="0" i="0" u="none" strike="noStrike">
                          <a:solidFill>
                            <a:srgbClr val="000000"/>
                          </a:solidFill>
                          <a:latin typeface="Calibri"/>
                        </a:rPr>
                        <a:t>Palmetto State Providers Network</a:t>
                      </a:r>
                    </a:p>
                  </a:txBody>
                  <a:tcPr marL="9525" marR="9525" marT="9525" marB="0" anchor="b"/>
                </a:tc>
                <a:tc>
                  <a:txBody>
                    <a:bodyPr/>
                    <a:lstStyle/>
                    <a:p>
                      <a:pPr algn="l" fontAlgn="b"/>
                      <a:r>
                        <a:rPr lang="en-US" sz="1400" b="0" i="0" u="none" strike="noStrike">
                          <a:solidFill>
                            <a:srgbClr val="000000"/>
                          </a:solidFill>
                          <a:latin typeface="Calibri"/>
                        </a:rPr>
                        <a:t> $    1,601,132.09 </a:t>
                      </a:r>
                    </a:p>
                  </a:txBody>
                  <a:tcPr marL="9525" marR="9525" marT="9525" marB="0" anchor="b"/>
                </a:tc>
                <a:tc>
                  <a:txBody>
                    <a:bodyPr/>
                    <a:lstStyle/>
                    <a:p>
                      <a:pPr algn="l" fontAlgn="b"/>
                      <a:r>
                        <a:rPr lang="en-US" sz="1400" b="0" i="0" u="none" strike="noStrike" dirty="0">
                          <a:solidFill>
                            <a:srgbClr val="000000"/>
                          </a:solidFill>
                          <a:latin typeface="Calibri"/>
                        </a:rPr>
                        <a:t> $     7,944,950.01 </a:t>
                      </a:r>
                    </a:p>
                  </a:txBody>
                  <a:tcPr marL="9525" marR="9525" marT="9525" marB="0" anchor="b"/>
                </a:tc>
              </a:tr>
              <a:tr h="370840">
                <a:tc>
                  <a:txBody>
                    <a:bodyPr/>
                    <a:lstStyle/>
                    <a:p>
                      <a:pPr algn="l" fontAlgn="b"/>
                      <a:r>
                        <a:rPr lang="en-US" sz="1400" b="0" i="0" u="none" strike="noStrike">
                          <a:solidFill>
                            <a:srgbClr val="000000"/>
                          </a:solidFill>
                          <a:latin typeface="Calibri"/>
                        </a:rPr>
                        <a:t>Rural Wisconsin Health Cooperative ITN (4)</a:t>
                      </a:r>
                    </a:p>
                  </a:txBody>
                  <a:tcPr marL="9525" marR="9525" marT="9525" marB="0" anchor="b"/>
                </a:tc>
                <a:tc>
                  <a:txBody>
                    <a:bodyPr/>
                    <a:lstStyle/>
                    <a:p>
                      <a:pPr algn="l" fontAlgn="b"/>
                      <a:r>
                        <a:rPr lang="en-US" sz="1400" b="0" i="0" u="none" strike="noStrike">
                          <a:solidFill>
                            <a:srgbClr val="000000"/>
                          </a:solidFill>
                          <a:latin typeface="Calibri"/>
                        </a:rPr>
                        <a:t> $        987,927.01 </a:t>
                      </a:r>
                    </a:p>
                  </a:txBody>
                  <a:tcPr marL="9525" marR="9525" marT="9525" marB="0" anchor="b"/>
                </a:tc>
                <a:tc>
                  <a:txBody>
                    <a:bodyPr/>
                    <a:lstStyle/>
                    <a:p>
                      <a:pPr algn="l" fontAlgn="b"/>
                      <a:r>
                        <a:rPr lang="en-US" sz="1400" b="0" i="0" u="none" strike="noStrike" dirty="0">
                          <a:solidFill>
                            <a:srgbClr val="000000"/>
                          </a:solidFill>
                          <a:latin typeface="Calibri"/>
                        </a:rPr>
                        <a:t> $     1,593,354.99 </a:t>
                      </a:r>
                    </a:p>
                  </a:txBody>
                  <a:tcPr marL="9525" marR="9525" marT="9525" marB="0" anchor="b"/>
                </a:tc>
              </a:tr>
              <a:tr h="370840">
                <a:tc>
                  <a:txBody>
                    <a:bodyPr/>
                    <a:lstStyle/>
                    <a:p>
                      <a:pPr algn="l" fontAlgn="b"/>
                      <a:r>
                        <a:rPr lang="en-US" sz="1400" b="0" i="0" u="none" strike="noStrike">
                          <a:solidFill>
                            <a:srgbClr val="000000"/>
                          </a:solidFill>
                          <a:latin typeface="Calibri"/>
                        </a:rPr>
                        <a:t>St. Joseph's Hospital</a:t>
                      </a:r>
                    </a:p>
                  </a:txBody>
                  <a:tcPr marL="9525" marR="9525" marT="9525" marB="0" anchor="b"/>
                </a:tc>
                <a:tc>
                  <a:txBody>
                    <a:bodyPr/>
                    <a:lstStyle/>
                    <a:p>
                      <a:pPr algn="l" fontAlgn="b"/>
                      <a:r>
                        <a:rPr lang="en-US" sz="1400" b="0" i="0" u="none" strike="noStrike">
                          <a:solidFill>
                            <a:srgbClr val="000000"/>
                          </a:solidFill>
                          <a:latin typeface="Calibri"/>
                        </a:rPr>
                        <a:t> $        396,120.40 </a:t>
                      </a:r>
                    </a:p>
                  </a:txBody>
                  <a:tcPr marL="9525" marR="9525" marT="9525" marB="0" anchor="b"/>
                </a:tc>
                <a:tc>
                  <a:txBody>
                    <a:bodyPr/>
                    <a:lstStyle/>
                    <a:p>
                      <a:pPr algn="l" fontAlgn="b"/>
                      <a:r>
                        <a:rPr lang="en-US" sz="1400" b="0" i="0" u="none" strike="noStrike" dirty="0">
                          <a:solidFill>
                            <a:srgbClr val="000000"/>
                          </a:solidFill>
                          <a:latin typeface="Calibri"/>
                        </a:rPr>
                        <a:t> $        655,200.00 </a:t>
                      </a:r>
                    </a:p>
                  </a:txBody>
                  <a:tcPr marL="9525" marR="9525" marT="9525" marB="0" anchor="b"/>
                </a:tc>
              </a:tr>
              <a:tr h="370840">
                <a:tc>
                  <a:txBody>
                    <a:bodyPr/>
                    <a:lstStyle/>
                    <a:p>
                      <a:pPr algn="l" fontAlgn="b"/>
                      <a:r>
                        <a:rPr lang="en-US" sz="1400" b="1" i="0" u="none" strike="noStrike" dirty="0">
                          <a:solidFill>
                            <a:srgbClr val="000099"/>
                          </a:solidFill>
                          <a:latin typeface="Calibri"/>
                        </a:rPr>
                        <a:t>Total Committed </a:t>
                      </a:r>
                    </a:p>
                  </a:txBody>
                  <a:tcPr marL="9525" marR="9525" marT="9525" marB="0" anchor="b"/>
                </a:tc>
                <a:tc>
                  <a:txBody>
                    <a:bodyPr/>
                    <a:lstStyle/>
                    <a:p>
                      <a:pPr algn="l" fontAlgn="b"/>
                      <a:r>
                        <a:rPr lang="en-US" sz="1400" b="1" i="0" u="none" strike="noStrike" dirty="0">
                          <a:solidFill>
                            <a:srgbClr val="000099"/>
                          </a:solidFill>
                          <a:latin typeface="Calibri"/>
                        </a:rPr>
                        <a:t> $  13,510,600.14 </a:t>
                      </a:r>
                    </a:p>
                  </a:txBody>
                  <a:tcPr marL="9525" marR="9525" marT="9525" marB="0" anchor="b"/>
                </a:tc>
                <a:tc>
                  <a:txBody>
                    <a:bodyPr/>
                    <a:lstStyle/>
                    <a:p>
                      <a:pPr algn="l" fontAlgn="b"/>
                      <a:r>
                        <a:rPr lang="en-US" sz="1400" b="1" i="0" u="none" strike="noStrike" dirty="0">
                          <a:solidFill>
                            <a:srgbClr val="000099"/>
                          </a:solidFill>
                          <a:latin typeface="Calibri"/>
                        </a:rPr>
                        <a:t> $  46,803,417.78 </a:t>
                      </a:r>
                    </a:p>
                  </a:txBody>
                  <a:tcPr marL="9525" marR="9525" marT="9525" marB="0" anchor="b"/>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3"/>
          <p:cNvSpPr>
            <a:spLocks noGrp="1"/>
          </p:cNvSpPr>
          <p:nvPr>
            <p:ph type="ctr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Questions?</a:t>
            </a:r>
            <a:endParaRPr lang="en-US" b="1" u="sng" smtClean="0"/>
          </a:p>
        </p:txBody>
      </p:sp>
      <p:sp>
        <p:nvSpPr>
          <p:cNvPr id="113667" name="Line 16"/>
          <p:cNvSpPr>
            <a:spLocks noChangeShapeType="1"/>
          </p:cNvSpPr>
          <p:nvPr/>
        </p:nvSpPr>
        <p:spPr bwMode="auto">
          <a:xfrm>
            <a:off x="533400" y="6019800"/>
            <a:ext cx="7924800" cy="0"/>
          </a:xfrm>
          <a:prstGeom prst="line">
            <a:avLst/>
          </a:prstGeom>
          <a:noFill/>
          <a:ln w="9525">
            <a:solidFill>
              <a:schemeClr val="tx1"/>
            </a:solidFill>
            <a:round/>
            <a:headEnd/>
            <a:tailEnd/>
          </a:ln>
        </p:spPr>
        <p:txBody>
          <a:bodyPr/>
          <a:lstStyle/>
          <a:p>
            <a:endParaRPr lang="en-US"/>
          </a:p>
        </p:txBody>
      </p:sp>
      <p:sp>
        <p:nvSpPr>
          <p:cNvPr id="113668" name="Line 16"/>
          <p:cNvSpPr>
            <a:spLocks noChangeShapeType="1"/>
          </p:cNvSpPr>
          <p:nvPr/>
        </p:nvSpPr>
        <p:spPr bwMode="auto">
          <a:xfrm>
            <a:off x="457200" y="1066800"/>
            <a:ext cx="7924800" cy="0"/>
          </a:xfrm>
          <a:prstGeom prst="line">
            <a:avLst/>
          </a:prstGeom>
          <a:noFill/>
          <a:ln w="9525">
            <a:solidFill>
              <a:schemeClr val="tx1"/>
            </a:solidFill>
            <a:round/>
            <a:headEnd/>
            <a:tailEnd/>
          </a:ln>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1447800" y="274638"/>
            <a:ext cx="7315200" cy="487362"/>
          </a:xfrm>
          <a:noFill/>
          <a:ln>
            <a:miter lim="800000"/>
            <a:headEnd/>
            <a:tailEnd/>
          </a:ln>
        </p:spPr>
        <p:txBody>
          <a:bodyPr vert="horz" wrap="square" lIns="91440" tIns="45720" rIns="91440" bIns="45720" numCol="1" anchor="t" anchorCtr="0" compatLnSpc="1">
            <a:prstTxWarp prst="textNoShape">
              <a:avLst/>
            </a:prstTxWarp>
          </a:bodyPr>
          <a:lstStyle/>
          <a:p>
            <a:r>
              <a:rPr lang="en-US" smtClean="0"/>
              <a:t>Rural Health Care Pilot Program (RHCPP) Overview</a:t>
            </a:r>
          </a:p>
        </p:txBody>
      </p:sp>
      <p:sp>
        <p:nvSpPr>
          <p:cNvPr id="20483" name="Rectangle 3"/>
          <p:cNvSpPr>
            <a:spLocks noGrp="1" noChangeArrowheads="1"/>
          </p:cNvSpPr>
          <p:nvPr>
            <p:ph type="body" idx="1"/>
          </p:nvPr>
        </p:nvSpPr>
        <p:spPr bwMode="auto">
          <a:xfrm>
            <a:off x="457200" y="1189038"/>
            <a:ext cx="8229600" cy="5059362"/>
          </a:xfrm>
          <a:noFill/>
          <a:ln>
            <a:miter lim="800000"/>
            <a:headEnd/>
            <a:tailEnd/>
          </a:ln>
        </p:spPr>
        <p:txBody>
          <a:bodyPr vert="horz" wrap="square" lIns="91440" tIns="45720" rIns="91440" bIns="45720" numCol="1" anchor="t" anchorCtr="0" compatLnSpc="1">
            <a:prstTxWarp prst="textNoShape">
              <a:avLst/>
            </a:prstTxWarp>
          </a:bodyPr>
          <a:lstStyle/>
          <a:p>
            <a:r>
              <a:rPr lang="en-US" sz="1800" dirty="0" smtClean="0"/>
              <a:t>The RHCPP was established by the FCC to help public and non-profit health care providers deploy a state or regional dedicated broadband health care network and, at the applicant’s discretion, to connect that network to Internet2, National </a:t>
            </a:r>
            <a:r>
              <a:rPr lang="en-US" sz="1800" dirty="0" err="1" smtClean="0"/>
              <a:t>LambdaRail</a:t>
            </a:r>
            <a:r>
              <a:rPr lang="en-US" sz="1800" dirty="0" smtClean="0"/>
              <a:t> (NLR), or the public Internet</a:t>
            </a:r>
          </a:p>
          <a:p>
            <a:endParaRPr lang="en-US" sz="1800" dirty="0" smtClean="0"/>
          </a:p>
          <a:p>
            <a:r>
              <a:rPr lang="en-US" sz="1800" dirty="0" smtClean="0"/>
              <a:t>This cost reimbursement program will support the connection of more than 6,000 public and non-profit health care providers nationwide to broadband </a:t>
            </a:r>
            <a:r>
              <a:rPr lang="en-US" sz="1800" dirty="0" err="1" smtClean="0"/>
              <a:t>telehealth</a:t>
            </a:r>
            <a:r>
              <a:rPr lang="en-US" sz="1800" dirty="0" smtClean="0"/>
              <a:t> networks</a:t>
            </a:r>
          </a:p>
          <a:p>
            <a:endParaRPr lang="en-US" sz="1800" dirty="0" smtClean="0"/>
          </a:p>
          <a:p>
            <a:r>
              <a:rPr lang="en-US" sz="1800" dirty="0" smtClean="0"/>
              <a:t>Originally 69 projects were awarded funding, representing 42 states and 3 territories. Due to mergers in Mississippi, Ohio, Texas there are 66 projects. More mergers are expected.</a:t>
            </a:r>
          </a:p>
          <a:p>
            <a:r>
              <a:rPr lang="en-US" sz="1800" dirty="0" smtClean="0"/>
              <a:t>Total three-year award of over $417 Million</a:t>
            </a:r>
          </a:p>
          <a:p>
            <a:endParaRPr lang="en-US" sz="1800" dirty="0" smtClean="0"/>
          </a:p>
          <a:p>
            <a:r>
              <a:rPr lang="en-US" sz="1800" dirty="0" smtClean="0"/>
              <a:t>Each project will receive funding for up to 85% of the costs to build and deploy their network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RHCPP Roles (1 of 2)</a:t>
            </a:r>
          </a:p>
        </p:txBody>
      </p:sp>
      <p:sp>
        <p:nvSpPr>
          <p:cNvPr id="21507" name="Rectangle 3"/>
          <p:cNvSpPr>
            <a:spLocks noGrp="1" noChangeArrowheads="1"/>
          </p:cNvSpPr>
          <p:nvPr>
            <p:ph idx="1"/>
          </p:nvPr>
        </p:nvSpPr>
        <p:spPr bwMode="auto">
          <a:xfrm>
            <a:off x="457200" y="838200"/>
            <a:ext cx="8382000" cy="52879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b="1" smtClean="0"/>
              <a:t>FCC</a:t>
            </a:r>
          </a:p>
          <a:p>
            <a:pPr lvl="1">
              <a:spcAft>
                <a:spcPts val="600"/>
              </a:spcAft>
            </a:pPr>
            <a:r>
              <a:rPr lang="en-US" smtClean="0"/>
              <a:t>Implement Congress’s directive 254(h)(2)(A) of the Communications Act of 1934, as amended, to enhance access to advanced telecommunications and information services for all health care providers</a:t>
            </a:r>
          </a:p>
          <a:p>
            <a:pPr lvl="1">
              <a:spcAft>
                <a:spcPts val="600"/>
              </a:spcAft>
            </a:pPr>
            <a:r>
              <a:rPr lang="en-US" smtClean="0"/>
              <a:t>Define rules and regulations pertaining to the administration of the USF, including the RHCPP</a:t>
            </a:r>
          </a:p>
          <a:p>
            <a:pPr lvl="1">
              <a:spcAft>
                <a:spcPts val="600"/>
              </a:spcAft>
            </a:pPr>
            <a:r>
              <a:rPr lang="en-US" smtClean="0"/>
              <a:t>Oversee all aspects of USAC’s functions including program administration, financial oversight, and program integrity and audits</a:t>
            </a:r>
          </a:p>
          <a:p>
            <a:pPr lvl="1">
              <a:spcAft>
                <a:spcPts val="600"/>
              </a:spcAft>
            </a:pPr>
            <a:endParaRPr lang="en-US" smtClean="0">
              <a:solidFill>
                <a:srgbClr val="FF0000"/>
              </a:solidFill>
            </a:endParaRPr>
          </a:p>
          <a:p>
            <a:pPr>
              <a:spcAft>
                <a:spcPts val="600"/>
              </a:spcAft>
            </a:pPr>
            <a:r>
              <a:rPr lang="en-US" b="1" smtClean="0"/>
              <a:t>HHS – </a:t>
            </a:r>
            <a:r>
              <a:rPr lang="en-US" b="1" i="1" smtClean="0"/>
              <a:t>Office of the National Coordinator for Health Information Technology (ONC)</a:t>
            </a:r>
          </a:p>
          <a:p>
            <a:pPr lvl="1">
              <a:lnSpc>
                <a:spcPct val="90000"/>
              </a:lnSpc>
              <a:spcAft>
                <a:spcPts val="600"/>
              </a:spcAft>
            </a:pPr>
            <a:r>
              <a:rPr lang="en-US" smtClean="0"/>
              <a:t>Guide the nationwide implementation of interoperable health IT per the President’s 2004 Executive Order (para 81)</a:t>
            </a:r>
          </a:p>
          <a:p>
            <a:pPr lvl="1">
              <a:lnSpc>
                <a:spcPct val="90000"/>
              </a:lnSpc>
              <a:spcAft>
                <a:spcPts val="600"/>
              </a:spcAft>
            </a:pPr>
            <a:r>
              <a:rPr lang="en-US" smtClean="0"/>
              <a:t>Coordinate HHS and executive branch agencies’ health IT policies and programs</a:t>
            </a:r>
          </a:p>
          <a:p>
            <a:pPr lvl="1">
              <a:lnSpc>
                <a:spcPct val="90000"/>
              </a:lnSpc>
              <a:spcAft>
                <a:spcPts val="600"/>
              </a:spcAft>
            </a:pPr>
            <a:r>
              <a:rPr lang="en-US" smtClean="0"/>
              <a:t>Use health IT to improve health care quality, efficiency and emergency response</a:t>
            </a:r>
          </a:p>
          <a:p>
            <a:pPr>
              <a:spcAft>
                <a:spcPts val="600"/>
              </a:spcAft>
            </a:pPr>
            <a:endParaRPr lang="en-US" smtClean="0"/>
          </a:p>
          <a:p>
            <a:pPr>
              <a:spcAft>
                <a:spcPts val="600"/>
              </a:spcAft>
            </a:pPr>
            <a:r>
              <a:rPr lang="en-US" b="1" smtClean="0"/>
              <a:t>USAC</a:t>
            </a:r>
          </a:p>
          <a:p>
            <a:pPr lvl="1">
              <a:spcAft>
                <a:spcPts val="600"/>
              </a:spcAft>
            </a:pPr>
            <a:r>
              <a:rPr lang="en-US" smtClean="0"/>
              <a:t>Administer the RHCPP, and ensure program and fiscal integrity</a:t>
            </a:r>
          </a:p>
          <a:p>
            <a:pPr lvl="1">
              <a:spcAft>
                <a:spcPts val="600"/>
              </a:spcAft>
            </a:pPr>
            <a:r>
              <a:rPr lang="en-US" smtClean="0"/>
              <a:t>Coordinate with the FCC regarding Program Policies and Procedures</a:t>
            </a:r>
          </a:p>
          <a:p>
            <a:pPr lvl="1">
              <a:spcAft>
                <a:spcPts val="600"/>
              </a:spcAft>
            </a:pPr>
            <a:r>
              <a:rPr lang="en-US" smtClean="0"/>
              <a:t>Address participant questions and concerns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RHCPP Roles (2 of 2)</a:t>
            </a:r>
          </a:p>
        </p:txBody>
      </p:sp>
      <p:sp>
        <p:nvSpPr>
          <p:cNvPr id="22531" name="Rectangle 3"/>
          <p:cNvSpPr>
            <a:spLocks noGrp="1" noChangeArrowheads="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b="1" dirty="0" smtClean="0"/>
              <a:t>Project Reviewers (PRs) – Coaches!</a:t>
            </a:r>
          </a:p>
          <a:p>
            <a:pPr lvl="1">
              <a:spcAft>
                <a:spcPts val="600"/>
              </a:spcAft>
            </a:pPr>
            <a:r>
              <a:rPr lang="en-US" dirty="0" smtClean="0"/>
              <a:t>One PR dedicated to each project; direct point of contact for Project Coordinators (PCs)</a:t>
            </a:r>
          </a:p>
          <a:p>
            <a:pPr lvl="1">
              <a:spcAft>
                <a:spcPts val="600"/>
              </a:spcAft>
            </a:pPr>
            <a:r>
              <a:rPr lang="en-US" dirty="0" smtClean="0"/>
              <a:t>Guide PCs through the information submission and funding process</a:t>
            </a:r>
          </a:p>
          <a:p>
            <a:pPr lvl="1">
              <a:spcAft>
                <a:spcPts val="600"/>
              </a:spcAft>
            </a:pPr>
            <a:r>
              <a:rPr lang="en-US" dirty="0" smtClean="0"/>
              <a:t>Review forms and associated documentation submitted by PCs</a:t>
            </a:r>
          </a:p>
          <a:p>
            <a:pPr lvl="1">
              <a:spcAft>
                <a:spcPts val="600"/>
              </a:spcAft>
            </a:pPr>
            <a:endParaRPr lang="en-US" dirty="0" smtClean="0"/>
          </a:p>
          <a:p>
            <a:pPr>
              <a:spcAft>
                <a:spcPts val="600"/>
              </a:spcAft>
            </a:pPr>
            <a:r>
              <a:rPr lang="en-US" b="1" dirty="0" smtClean="0"/>
              <a:t>Project Coordinators (PCs)  or Associate Project Coordinators (APCs)</a:t>
            </a:r>
          </a:p>
          <a:p>
            <a:pPr lvl="1">
              <a:spcAft>
                <a:spcPts val="600"/>
              </a:spcAft>
            </a:pPr>
            <a:r>
              <a:rPr lang="en-US" dirty="0" smtClean="0"/>
              <a:t>Manage the administrative aspects of the build-out of the approved network</a:t>
            </a:r>
          </a:p>
          <a:p>
            <a:pPr lvl="1">
              <a:spcAft>
                <a:spcPts val="600"/>
              </a:spcAft>
            </a:pPr>
            <a:r>
              <a:rPr lang="en-US" dirty="0" smtClean="0"/>
              <a:t>Complete and submit program forms and supporting documentation; sign off on certifications, invoices, etc.</a:t>
            </a:r>
          </a:p>
          <a:p>
            <a:pPr lvl="1">
              <a:spcAft>
                <a:spcPts val="600"/>
              </a:spcAft>
            </a:pPr>
            <a:r>
              <a:rPr lang="en-US" dirty="0" smtClean="0"/>
              <a:t>Serve as primary point of contact for the project</a:t>
            </a:r>
          </a:p>
          <a:p>
            <a:pPr lvl="1">
              <a:spcAft>
                <a:spcPts val="600"/>
              </a:spcAft>
            </a:pPr>
            <a:r>
              <a:rPr lang="en-US" dirty="0" smtClean="0"/>
              <a:t>Communicate any requirements / requests to participating entities</a:t>
            </a:r>
          </a:p>
          <a:p>
            <a:pPr>
              <a:spcAft>
                <a:spcPts val="600"/>
              </a:spcAft>
            </a:pPr>
            <a:endParaRPr lang="en-US" b="1" dirty="0" smtClean="0"/>
          </a:p>
          <a:p>
            <a:pPr>
              <a:spcAft>
                <a:spcPts val="600"/>
              </a:spcAft>
            </a:pPr>
            <a:r>
              <a:rPr lang="en-US" b="1" dirty="0" smtClean="0"/>
              <a:t>Vendors</a:t>
            </a:r>
          </a:p>
          <a:p>
            <a:pPr lvl="1">
              <a:spcAft>
                <a:spcPts val="600"/>
              </a:spcAft>
            </a:pPr>
            <a:r>
              <a:rPr lang="en-US" dirty="0" smtClean="0"/>
              <a:t>Traditional telecommunications service providers, Internet service providers, network designers, self-provisioning Participants and other entities providing eligible services to Participants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RHCPP </a:t>
            </a:r>
            <a:r>
              <a:rPr lang="en-US" dirty="0" smtClean="0"/>
              <a:t>Websites</a:t>
            </a:r>
          </a:p>
        </p:txBody>
      </p:sp>
      <p:sp>
        <p:nvSpPr>
          <p:cNvPr id="24579" name="Rectangle 3"/>
          <p:cNvSpPr>
            <a:spLocks noGrp="1" noChangeArrowheads="1"/>
          </p:cNvSpPr>
          <p:nvPr>
            <p:ph type="body" idx="1"/>
          </p:nvPr>
        </p:nvSpPr>
        <p:spPr bwMode="auto">
          <a:xfrm>
            <a:off x="457200" y="914400"/>
            <a:ext cx="8229600" cy="5059363"/>
          </a:xfrm>
          <a:noFill/>
          <a:ln>
            <a:miter lim="800000"/>
            <a:headEnd/>
            <a:tailEnd/>
          </a:ln>
        </p:spPr>
        <p:txBody>
          <a:bodyPr vert="horz" wrap="square" lIns="91440" tIns="45720" rIns="91440" bIns="45720" numCol="1" anchor="t" anchorCtr="0" compatLnSpc="1">
            <a:prstTxWarp prst="textNoShape">
              <a:avLst/>
            </a:prstTxWarp>
          </a:bodyPr>
          <a:lstStyle/>
          <a:p>
            <a:r>
              <a:rPr lang="en-US" sz="2000" smtClean="0"/>
              <a:t>FCC RHCPP Website</a:t>
            </a:r>
          </a:p>
          <a:p>
            <a:pPr lvl="1"/>
            <a:r>
              <a:rPr lang="en-US" sz="1800" smtClean="0">
                <a:hlinkClick r:id="rId3"/>
              </a:rPr>
              <a:t>http://www.fcc.gov/cgb/rural/rhcp.html</a:t>
            </a:r>
            <a:endParaRPr lang="en-US" sz="1800" smtClean="0"/>
          </a:p>
          <a:p>
            <a:pPr lvl="1"/>
            <a:r>
              <a:rPr lang="en-US" sz="1800" smtClean="0"/>
              <a:t>Source for official documents and information releases from the FCC</a:t>
            </a:r>
          </a:p>
          <a:p>
            <a:endParaRPr lang="en-US" sz="2000" smtClean="0"/>
          </a:p>
          <a:p>
            <a:r>
              <a:rPr lang="en-US" sz="2000" smtClean="0"/>
              <a:t>USAC RHCPP Website</a:t>
            </a:r>
          </a:p>
          <a:p>
            <a:pPr lvl="1"/>
            <a:r>
              <a:rPr lang="en-US" sz="1800" u="sng" smtClean="0">
                <a:hlinkClick r:id="rId4"/>
              </a:rPr>
              <a:t>http://www.usac.org/rhc-pilot-program/</a:t>
            </a:r>
            <a:endParaRPr lang="en-US" sz="1800" b="1" smtClean="0">
              <a:solidFill>
                <a:srgbClr val="FF0000"/>
              </a:solidFill>
            </a:endParaRPr>
          </a:p>
          <a:p>
            <a:pPr lvl="1"/>
            <a:r>
              <a:rPr lang="en-US" sz="1800" smtClean="0"/>
              <a:t>Source for public information and announcements relative to the program</a:t>
            </a:r>
          </a:p>
          <a:p>
            <a:pPr lvl="1"/>
            <a:endParaRPr lang="en-US" sz="1800" smtClean="0"/>
          </a:p>
          <a:p>
            <a:r>
              <a:rPr lang="en-US" sz="2000" smtClean="0"/>
              <a:t>465 Posting Website</a:t>
            </a:r>
          </a:p>
          <a:p>
            <a:pPr lvl="1"/>
            <a:r>
              <a:rPr lang="en-US" sz="1800" smtClean="0">
                <a:hlinkClick r:id="rId5"/>
              </a:rPr>
              <a:t>http://www.usac.org/rhc-pilot-program//tools/search-postings.aspx</a:t>
            </a:r>
            <a:endParaRPr lang="en-US" sz="1800" smtClean="0"/>
          </a:p>
          <a:p>
            <a:pPr lvl="1"/>
            <a:r>
              <a:rPr lang="en-US" sz="1800" smtClean="0"/>
              <a:t>465 information will be posted for bidding by Vendors</a:t>
            </a:r>
          </a:p>
          <a:p>
            <a:pPr lvl="1">
              <a:buFontTx/>
              <a:buNone/>
            </a:pPr>
            <a:endParaRPr lang="en-US"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Eligibility Overview</a:t>
            </a:r>
          </a:p>
        </p:txBody>
      </p:sp>
      <p:sp>
        <p:nvSpPr>
          <p:cNvPr id="31747" name="Rectangle 3"/>
          <p:cNvSpPr>
            <a:spLocks noGrp="1" noChangeArrowheads="1"/>
          </p:cNvSpPr>
          <p:nvPr>
            <p:ph type="body" idx="1"/>
          </p:nvPr>
        </p:nvSpPr>
        <p:spPr bwMode="auto">
          <a:xfrm>
            <a:off x="1219200" y="1066800"/>
            <a:ext cx="7467600" cy="50593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buFontTx/>
              <a:buNone/>
            </a:pPr>
            <a:r>
              <a:rPr lang="en-US" sz="1800" smtClean="0"/>
              <a:t>Three eligibility components: </a:t>
            </a:r>
          </a:p>
          <a:p>
            <a:pPr>
              <a:spcAft>
                <a:spcPts val="600"/>
              </a:spcAft>
              <a:buFontTx/>
              <a:buAutoNum type="arabicPeriod"/>
            </a:pPr>
            <a:r>
              <a:rPr lang="en-US" sz="1800" smtClean="0"/>
              <a:t>Eligible Participants</a:t>
            </a:r>
          </a:p>
          <a:p>
            <a:pPr marL="857250" lvl="1" indent="-457200">
              <a:spcAft>
                <a:spcPts val="600"/>
              </a:spcAft>
            </a:pPr>
            <a:r>
              <a:rPr lang="en-US" smtClean="0"/>
              <a:t>Only eligible participants may apply for and receive discounts for eligible services</a:t>
            </a:r>
          </a:p>
          <a:p>
            <a:pPr marL="857250" lvl="1" indent="-457200">
              <a:spcAft>
                <a:spcPts val="600"/>
              </a:spcAft>
            </a:pPr>
            <a:r>
              <a:rPr lang="en-US" smtClean="0"/>
              <a:t>Entities are not required to be rural, but must comply with eligibility requirements as set forth in the Order</a:t>
            </a:r>
          </a:p>
          <a:p>
            <a:pPr marL="857250" lvl="1" indent="-457200">
              <a:spcAft>
                <a:spcPts val="600"/>
              </a:spcAft>
              <a:buFontTx/>
              <a:buNone/>
            </a:pPr>
            <a:endParaRPr lang="en-US" smtClean="0"/>
          </a:p>
          <a:p>
            <a:pPr>
              <a:spcAft>
                <a:spcPts val="600"/>
              </a:spcAft>
              <a:buFontTx/>
              <a:buAutoNum type="arabicPeriod"/>
            </a:pPr>
            <a:r>
              <a:rPr lang="en-US" sz="1800" smtClean="0"/>
              <a:t>Eligible Costs</a:t>
            </a:r>
          </a:p>
          <a:p>
            <a:pPr marL="857250" lvl="1" indent="-457200">
              <a:spcAft>
                <a:spcPts val="600"/>
              </a:spcAft>
            </a:pPr>
            <a:r>
              <a:rPr lang="en-US" smtClean="0"/>
              <a:t>USAC will pay 85% of each eligible item (assuming 100% eligible use), as incurred and submitted in invoices</a:t>
            </a:r>
          </a:p>
          <a:p>
            <a:pPr marL="857250" lvl="1" indent="-457200">
              <a:spcAft>
                <a:spcPts val="600"/>
              </a:spcAft>
            </a:pPr>
            <a:r>
              <a:rPr lang="en-US" smtClean="0"/>
              <a:t>Participants must fund the remaining 15% of each item, with funding from an eligible source.  </a:t>
            </a:r>
          </a:p>
          <a:p>
            <a:pPr>
              <a:spcAft>
                <a:spcPts val="600"/>
              </a:spcAft>
              <a:buFontTx/>
              <a:buAutoNum type="arabicPeriod"/>
            </a:pPr>
            <a:endParaRPr lang="en-US" sz="1800" smtClean="0"/>
          </a:p>
          <a:p>
            <a:pPr>
              <a:spcAft>
                <a:spcPts val="600"/>
              </a:spcAft>
              <a:buFontTx/>
              <a:buAutoNum type="arabicPeriod"/>
            </a:pPr>
            <a:r>
              <a:rPr lang="en-US" sz="1800" smtClean="0"/>
              <a:t>Eligible Sources for 15 percent Funding</a:t>
            </a:r>
          </a:p>
          <a:p>
            <a:pPr marL="857250" lvl="1" indent="-457200">
              <a:spcAft>
                <a:spcPts val="600"/>
              </a:spcAft>
            </a:pPr>
            <a:r>
              <a:rPr lang="en-US" smtClean="0"/>
              <a:t>Participants’ minimum 15 percent contribution of eligible network costs must be funded by an eligible source, as detailed in the Order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Participants (1 of 2)</a:t>
            </a:r>
          </a:p>
        </p:txBody>
      </p:sp>
      <p:sp>
        <p:nvSpPr>
          <p:cNvPr id="32771" name="Rectangle 3"/>
          <p:cNvSpPr>
            <a:spLocks noGrp="1" noChangeArrowheads="1"/>
          </p:cNvSpPr>
          <p:nvPr>
            <p:ph type="body" idx="1"/>
          </p:nvPr>
        </p:nvSpPr>
        <p:spPr bwMode="auto">
          <a:xfrm>
            <a:off x="1295400" y="1066800"/>
            <a:ext cx="7391400" cy="50593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sz="1800" dirty="0" smtClean="0"/>
              <a:t>Only eligible HCPs and consortia that include eligible HCPs may apply for and receive discounts</a:t>
            </a:r>
          </a:p>
          <a:p>
            <a:pPr>
              <a:spcAft>
                <a:spcPts val="600"/>
              </a:spcAft>
            </a:pPr>
            <a:endParaRPr lang="en-US" sz="1800" dirty="0" smtClean="0"/>
          </a:p>
          <a:p>
            <a:pPr>
              <a:spcAft>
                <a:spcPts val="600"/>
              </a:spcAft>
            </a:pPr>
            <a:r>
              <a:rPr lang="en-US" sz="1800" dirty="0" smtClean="0"/>
              <a:t>Pursuant to section 254 of the 1996 Act, to be considered eligible, an HCP must be one of the following:</a:t>
            </a:r>
          </a:p>
          <a:p>
            <a:pPr lvl="1">
              <a:spcAft>
                <a:spcPts val="600"/>
              </a:spcAft>
            </a:pPr>
            <a:r>
              <a:rPr lang="en-US" sz="1600" dirty="0" smtClean="0"/>
              <a:t>Post-secondary educational institutions offering health care instruction, teaching hospitals, or medical schools </a:t>
            </a:r>
          </a:p>
          <a:p>
            <a:pPr lvl="1">
              <a:spcAft>
                <a:spcPts val="600"/>
              </a:spcAft>
            </a:pPr>
            <a:r>
              <a:rPr lang="en-US" sz="1600" dirty="0" smtClean="0"/>
              <a:t>Community health centers or health centers providing health care to migrants </a:t>
            </a:r>
          </a:p>
          <a:p>
            <a:pPr lvl="1">
              <a:spcAft>
                <a:spcPts val="600"/>
              </a:spcAft>
            </a:pPr>
            <a:r>
              <a:rPr lang="en-US" sz="1600" dirty="0" smtClean="0"/>
              <a:t>Local health departments or agencies, including dedicated emergency departments of rural for-profit hospitals that participate in Medicare </a:t>
            </a:r>
          </a:p>
          <a:p>
            <a:pPr lvl="1">
              <a:spcAft>
                <a:spcPts val="600"/>
              </a:spcAft>
            </a:pPr>
            <a:r>
              <a:rPr lang="en-US" sz="1600" dirty="0" smtClean="0"/>
              <a:t>Community mental health centers </a:t>
            </a:r>
          </a:p>
          <a:p>
            <a:pPr lvl="1">
              <a:spcAft>
                <a:spcPts val="600"/>
              </a:spcAft>
            </a:pPr>
            <a:r>
              <a:rPr lang="en-US" sz="1600" dirty="0" smtClean="0"/>
              <a:t>Not-for-profit hospitals </a:t>
            </a:r>
          </a:p>
          <a:p>
            <a:pPr lvl="1">
              <a:spcAft>
                <a:spcPts val="600"/>
              </a:spcAft>
            </a:pPr>
            <a:r>
              <a:rPr lang="en-US" sz="1600" dirty="0" smtClean="0"/>
              <a:t>Rural health clinics including mobile clinics </a:t>
            </a:r>
          </a:p>
          <a:p>
            <a:pPr lvl="1">
              <a:spcAft>
                <a:spcPts val="600"/>
              </a:spcAft>
            </a:pPr>
            <a:r>
              <a:rPr lang="en-US" sz="1600" dirty="0" smtClean="0"/>
              <a:t>Consortia of HCPs consisting of one or more of the above entities </a:t>
            </a:r>
          </a:p>
          <a:p>
            <a:pPr lvl="1">
              <a:spcAft>
                <a:spcPts val="600"/>
              </a:spcAft>
            </a:pPr>
            <a:r>
              <a:rPr lang="en-US" sz="1600" dirty="0" smtClean="0"/>
              <a:t>Part-time eligible entities located in otherwise ineligible facilities</a:t>
            </a:r>
            <a:endParaRPr lang="en-US"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Participants (2 of 2)</a:t>
            </a:r>
          </a:p>
        </p:txBody>
      </p:sp>
      <p:sp>
        <p:nvSpPr>
          <p:cNvPr id="33795" name="Rectangle 3"/>
          <p:cNvSpPr>
            <a:spLocks noGrp="1" noChangeArrowheads="1"/>
          </p:cNvSpPr>
          <p:nvPr>
            <p:ph type="body" idx="1"/>
          </p:nvPr>
        </p:nvSpPr>
        <p:spPr bwMode="auto">
          <a:xfrm>
            <a:off x="1295400" y="1066800"/>
            <a:ext cx="7391400" cy="5059363"/>
          </a:xfrm>
          <a:noFill/>
          <a:ln>
            <a:miter lim="800000"/>
            <a:headEnd/>
            <a:tailEnd/>
          </a:ln>
        </p:spPr>
        <p:txBody>
          <a:bodyPr vert="horz" wrap="square" lIns="91440" tIns="45720" rIns="91440" bIns="45720" numCol="1" anchor="t" anchorCtr="0" compatLnSpc="1">
            <a:prstTxWarp prst="textNoShape">
              <a:avLst/>
            </a:prstTxWarp>
          </a:bodyPr>
          <a:lstStyle/>
          <a:p>
            <a:pPr>
              <a:spcAft>
                <a:spcPts val="600"/>
              </a:spcAft>
            </a:pPr>
            <a:r>
              <a:rPr lang="en-US" sz="1800" dirty="0" smtClean="0"/>
              <a:t>State organizations and entities may apply for funding on behalf of consortia members, but cannot themselves receive funding for services under the RHCPP unless they satisfy the statutory definition of health care provider</a:t>
            </a:r>
          </a:p>
          <a:p>
            <a:pPr>
              <a:spcAft>
                <a:spcPts val="600"/>
              </a:spcAft>
            </a:pPr>
            <a:endParaRPr lang="en-US" sz="1800" dirty="0" smtClean="0"/>
          </a:p>
          <a:p>
            <a:pPr>
              <a:spcAft>
                <a:spcPts val="600"/>
              </a:spcAft>
            </a:pPr>
            <a:r>
              <a:rPr lang="en-US" sz="1800" dirty="0" smtClean="0"/>
              <a:t>Participants must demonstrate that they will connect more than a </a:t>
            </a:r>
            <a:r>
              <a:rPr lang="en-US" sz="1800" i="1" dirty="0" smtClean="0"/>
              <a:t>de </a:t>
            </a:r>
            <a:r>
              <a:rPr lang="en-US" sz="1800" i="1" dirty="0" err="1" smtClean="0"/>
              <a:t>minimis</a:t>
            </a:r>
            <a:r>
              <a:rPr lang="en-US" sz="1800" dirty="0" smtClean="0"/>
              <a:t> number of rural health care providers in their networks.</a:t>
            </a:r>
          </a:p>
          <a:p>
            <a:pPr>
              <a:spcAft>
                <a:spcPts val="600"/>
              </a:spcAft>
            </a:pPr>
            <a:endParaRPr lang="en-US" sz="1800" dirty="0" smtClean="0"/>
          </a:p>
          <a:p>
            <a:pPr>
              <a:spcAft>
                <a:spcPts val="600"/>
              </a:spcAft>
            </a:pPr>
            <a:r>
              <a:rPr lang="en-US" sz="1800" dirty="0" smtClean="0"/>
              <a:t>Consortia may contain ineligible health care providers, but these entities are ineligible to receive any support associated with their portion of the program</a:t>
            </a:r>
          </a:p>
          <a:p>
            <a:pPr lvl="1">
              <a:spcAft>
                <a:spcPts val="600"/>
              </a:spcAft>
            </a:pPr>
            <a:endParaRPr lang="en-US" sz="1800" dirty="0" smtClean="0"/>
          </a:p>
          <a:p>
            <a:pPr>
              <a:spcAft>
                <a:spcPts val="600"/>
              </a:spcAft>
            </a:pPr>
            <a:r>
              <a:rPr lang="en-US" sz="1800" dirty="0" smtClean="0"/>
              <a:t>Urban hospitals are eligible to receive Pilot funding, provided they qualify as one of the participant types listed on the previous slide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3176</Words>
  <Application>Microsoft Office PowerPoint</Application>
  <PresentationFormat>On-screen Show (4:3)</PresentationFormat>
  <Paragraphs>434</Paragraphs>
  <Slides>29</Slides>
  <Notes>25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Universal Service Administrative Company  Federal Communications Commission’s Rural Health Care Pilot Program  Rural Health Care Information Session  Tampa, Florida – May 5, 2009 Phoenix, Arizona – May 12, 2009  </vt:lpstr>
      <vt:lpstr>Contact Information</vt:lpstr>
      <vt:lpstr>Rural Health Care Pilot Program (RHCPP) Overview</vt:lpstr>
      <vt:lpstr>RHCPP Roles (1 of 2)</vt:lpstr>
      <vt:lpstr>RHCPP Roles (2 of 2)</vt:lpstr>
      <vt:lpstr>RHCPP Websites</vt:lpstr>
      <vt:lpstr>Eligibility Overview</vt:lpstr>
      <vt:lpstr>Eligible Participants (1 of 2)</vt:lpstr>
      <vt:lpstr>Eligible Participants (2 of 2)</vt:lpstr>
      <vt:lpstr>Eligible Costs</vt:lpstr>
      <vt:lpstr>Ineligible Costs (1 of 2)</vt:lpstr>
      <vt:lpstr>Ineligible Costs (2 of 2)</vt:lpstr>
      <vt:lpstr>Eligible and Ineligible Sources for 15 Percent Funding</vt:lpstr>
      <vt:lpstr>Review Original Project Proposal</vt:lpstr>
      <vt:lpstr>A Guide to the Administrative Process</vt:lpstr>
      <vt:lpstr>Competitive Bidding Overview</vt:lpstr>
      <vt:lpstr>Competitive Bidding Objectives</vt:lpstr>
      <vt:lpstr>“Most Cost Effective”</vt:lpstr>
      <vt:lpstr>Cost Effectiveness</vt:lpstr>
      <vt:lpstr>Service Provider Identification Number (SPIN)</vt:lpstr>
      <vt:lpstr>Vendor Selection/Funding Commitment Letter</vt:lpstr>
      <vt:lpstr>Submit Invoices</vt:lpstr>
      <vt:lpstr>Submit Invoice Supporting Information</vt:lpstr>
      <vt:lpstr>Quarterly Reporting</vt:lpstr>
      <vt:lpstr>Audit Overview</vt:lpstr>
      <vt:lpstr>Projects with RFPs Posted for Competitive Bidding</vt:lpstr>
      <vt:lpstr>Projects with RFPs Posted for Competitive Bidding</vt:lpstr>
      <vt:lpstr>Commitments to Date</vt:lpstr>
      <vt:lpstr>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Communications Commission Universal Service Administrative Company  Rural Health Care Pilot Program   Rural Health Care Information Session   May 8, 2008</dc:title>
  <dc:creator/>
  <cp:lastModifiedBy/>
  <cp:revision>4</cp:revision>
  <dcterms:created xsi:type="dcterms:W3CDTF">2008-02-06T22:12:45Z</dcterms:created>
  <dcterms:modified xsi:type="dcterms:W3CDTF">2009-05-01T14:05:29Z</dcterms:modified>
</cp:coreProperties>
</file>