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notesSlides/notesSlide1.xml" ContentType="application/vnd.openxmlformats-officedocument.presentationml.notesSlide+xml"/>
  <Override PartName="/ppt/tags/tag45.xml" ContentType="application/vnd.openxmlformats-officedocument.presentationml.tags+xml"/>
  <Override PartName="/ppt/notesSlides/notesSlide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87"/>
  </p:notesMasterIdLst>
  <p:handoutMasterIdLst>
    <p:handoutMasterId r:id="rId88"/>
  </p:handoutMasterIdLst>
  <p:sldIdLst>
    <p:sldId id="270" r:id="rId6"/>
    <p:sldId id="395" r:id="rId7"/>
    <p:sldId id="590" r:id="rId8"/>
    <p:sldId id="664" r:id="rId9"/>
    <p:sldId id="427" r:id="rId10"/>
    <p:sldId id="355" r:id="rId11"/>
    <p:sldId id="430" r:id="rId12"/>
    <p:sldId id="566" r:id="rId13"/>
    <p:sldId id="573" r:id="rId14"/>
    <p:sldId id="619" r:id="rId15"/>
    <p:sldId id="666" r:id="rId16"/>
    <p:sldId id="653" r:id="rId17"/>
    <p:sldId id="667" r:id="rId18"/>
    <p:sldId id="668" r:id="rId19"/>
    <p:sldId id="665" r:id="rId20"/>
    <p:sldId id="621" r:id="rId21"/>
    <p:sldId id="624" r:id="rId22"/>
    <p:sldId id="648" r:id="rId23"/>
    <p:sldId id="649" r:id="rId24"/>
    <p:sldId id="650" r:id="rId25"/>
    <p:sldId id="652" r:id="rId26"/>
    <p:sldId id="651" r:id="rId27"/>
    <p:sldId id="644" r:id="rId28"/>
    <p:sldId id="656" r:id="rId29"/>
    <p:sldId id="657" r:id="rId30"/>
    <p:sldId id="658" r:id="rId31"/>
    <p:sldId id="659" r:id="rId32"/>
    <p:sldId id="661" r:id="rId33"/>
    <p:sldId id="337" r:id="rId34"/>
    <p:sldId id="622" r:id="rId35"/>
    <p:sldId id="625" r:id="rId36"/>
    <p:sldId id="627" r:id="rId37"/>
    <p:sldId id="636" r:id="rId38"/>
    <p:sldId id="637" r:id="rId39"/>
    <p:sldId id="638" r:id="rId40"/>
    <p:sldId id="639" r:id="rId41"/>
    <p:sldId id="640" r:id="rId42"/>
    <p:sldId id="641" r:id="rId43"/>
    <p:sldId id="642" r:id="rId44"/>
    <p:sldId id="654" r:id="rId45"/>
    <p:sldId id="663" r:id="rId46"/>
    <p:sldId id="669" r:id="rId47"/>
    <p:sldId id="646" r:id="rId48"/>
    <p:sldId id="643" r:id="rId49"/>
    <p:sldId id="647" r:id="rId50"/>
    <p:sldId id="662" r:id="rId51"/>
    <p:sldId id="618" r:id="rId52"/>
    <p:sldId id="620" r:id="rId53"/>
    <p:sldId id="623" r:id="rId54"/>
    <p:sldId id="626" r:id="rId55"/>
    <p:sldId id="629" r:id="rId56"/>
    <p:sldId id="630" r:id="rId57"/>
    <p:sldId id="631" r:id="rId58"/>
    <p:sldId id="632" r:id="rId59"/>
    <p:sldId id="633" r:id="rId60"/>
    <p:sldId id="670" r:id="rId61"/>
    <p:sldId id="635" r:id="rId62"/>
    <p:sldId id="332" r:id="rId63"/>
    <p:sldId id="437" r:id="rId64"/>
    <p:sldId id="616" r:id="rId65"/>
    <p:sldId id="603" r:id="rId66"/>
    <p:sldId id="605" r:id="rId67"/>
    <p:sldId id="604" r:id="rId68"/>
    <p:sldId id="615" r:id="rId69"/>
    <p:sldId id="606" r:id="rId70"/>
    <p:sldId id="617" r:id="rId71"/>
    <p:sldId id="614" r:id="rId72"/>
    <p:sldId id="613" r:id="rId73"/>
    <p:sldId id="612" r:id="rId74"/>
    <p:sldId id="611" r:id="rId75"/>
    <p:sldId id="610" r:id="rId76"/>
    <p:sldId id="608" r:id="rId77"/>
    <p:sldId id="576" r:id="rId78"/>
    <p:sldId id="628" r:id="rId79"/>
    <p:sldId id="591" r:id="rId80"/>
    <p:sldId id="467" r:id="rId81"/>
    <p:sldId id="462" r:id="rId82"/>
    <p:sldId id="454" r:id="rId83"/>
    <p:sldId id="446" r:id="rId84"/>
    <p:sldId id="554" r:id="rId85"/>
    <p:sldId id="269" r:id="rId86"/>
  </p:sldIdLst>
  <p:sldSz cx="12192000" cy="6858000"/>
  <p:notesSz cx="6858000" cy="9144000"/>
  <p:custDataLst>
    <p:tags r:id="rId8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16B94C-D74C-ADF7-A8EF-C63F539A1133}" name="Blythe Albert" initials="BA" userId="S::balbert@usac.org::39d63985-771e-4789-b191-552128325533" providerId="AD"/>
  <p188:author id="{7369DF82-38B6-7D10-B020-6AE428482B5C}" name="Seth Toplin" initials="ST" userId="S::Seth.Toplin@usac.org::34f8536b-5166-4f1f-9bf5-8d485db5a02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oyan Dimitrov" initials="SD" lastIdx="5" clrIdx="0">
    <p:extLst>
      <p:ext uri="{19B8F6BF-5375-455C-9EA6-DF929625EA0E}">
        <p15:presenceInfo xmlns:p15="http://schemas.microsoft.com/office/powerpoint/2012/main" userId="S-1-5-21-691950464-754195623-6498272-12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D00"/>
    <a:srgbClr val="F7F7F7"/>
    <a:srgbClr val="404040"/>
    <a:srgbClr val="0052EB"/>
    <a:srgbClr val="EEEEEE"/>
    <a:srgbClr val="262626"/>
    <a:srgbClr val="E0E0E0"/>
    <a:srgbClr val="3B3838"/>
    <a:srgbClr val="C4B3A4"/>
    <a:srgbClr val="F7D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75" autoAdjust="0"/>
    <p:restoredTop sz="93922" autoAdjust="0"/>
  </p:normalViewPr>
  <p:slideViewPr>
    <p:cSldViewPr snapToGrid="0" snapToObjects="1">
      <p:cViewPr varScale="1">
        <p:scale>
          <a:sx n="104" d="100"/>
          <a:sy n="104" d="100"/>
        </p:scale>
        <p:origin x="156" y="114"/>
      </p:cViewPr>
      <p:guideLst/>
    </p:cSldViewPr>
  </p:slideViewPr>
  <p:outlineViewPr>
    <p:cViewPr>
      <p:scale>
        <a:sx n="33" d="100"/>
        <a:sy n="33" d="100"/>
      </p:scale>
      <p:origin x="0" y="-9192"/>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4" d="100"/>
          <a:sy n="64" d="100"/>
        </p:scale>
        <p:origin x="2261"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tags" Target="tags/tag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90" Type="http://schemas.openxmlformats.org/officeDocument/2006/relationships/commentAuthors" Target="commentAuthors.xml"/><Relationship Id="rId95" Type="http://schemas.microsoft.com/office/2018/10/relationships/authors" Target="author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43.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09188C-EB7B-4233-A6DC-C8C174AD423E}" type="datetimeFigureOut">
              <a:rPr lang="en-US" smtClean="0"/>
              <a:t>1/21/2026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C025C8-663C-4340-BD7F-1E3CE23A3AE1}" type="slidenum">
              <a:rPr lang="en-US" smtClean="0"/>
              <a:t>‹#›</a:t>
            </a:fld>
            <a:endParaRPr lang="en-US" dirty="0"/>
          </a:p>
        </p:txBody>
      </p:sp>
    </p:spTree>
    <p:custDataLst>
      <p:tags r:id="rId2"/>
    </p:custDataLst>
    <p:extLst>
      <p:ext uri="{BB962C8B-B14F-4D97-AF65-F5344CB8AC3E}">
        <p14:creationId xmlns:p14="http://schemas.microsoft.com/office/powerpoint/2010/main" val="27356922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397B4-5E66-D945-9A97-87D2D53F2C1F}" type="datetimeFigureOut">
              <a:rPr lang="en-US" smtClean="0"/>
              <a:t>1/21/2026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965F5-2E24-1C41-B2B4-6DE930467697}" type="slidenum">
              <a:rPr lang="en-US" smtClean="0"/>
              <a:t>‹#›</a:t>
            </a:fld>
            <a:endParaRPr lang="en-US" dirty="0"/>
          </a:p>
        </p:txBody>
      </p:sp>
    </p:spTree>
    <p:extLst>
      <p:ext uri="{BB962C8B-B14F-4D97-AF65-F5344CB8AC3E}">
        <p14:creationId xmlns:p14="http://schemas.microsoft.com/office/powerpoint/2010/main" val="83267815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1965F5-2E24-1C41-B2B4-6DE930467697}" type="slidenum">
              <a:rPr lang="en-US" smtClean="0"/>
              <a:t>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135876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1965F5-2E24-1C41-B2B4-6DE930467697}" type="slidenum">
              <a:rPr lang="en-US" smtClean="0"/>
              <a:t>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6614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3.png"/><Relationship Id="rId4" Type="http://schemas.openxmlformats.org/officeDocument/2006/relationships/image" Target="../media/image37.jp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Rate - Cover Option 1">
    <p:bg>
      <p:bgPr>
        <a:solidFill>
          <a:schemeClr val="bg1"/>
        </a:solidFill>
        <a:effectLst/>
      </p:bgPr>
    </p:bg>
    <p:spTree>
      <p:nvGrpSpPr>
        <p:cNvPr id="1" name=""/>
        <p:cNvGrpSpPr/>
        <p:nvPr/>
      </p:nvGrpSpPr>
      <p:grpSpPr>
        <a:xfrm>
          <a:off x="0" y="0"/>
          <a:ext cx="0" cy="0"/>
          <a:chOff x="0" y="0"/>
          <a:chExt cx="0" cy="0"/>
        </a:xfrm>
      </p:grpSpPr>
      <p:sp>
        <p:nvSpPr>
          <p:cNvPr id="12" name="object 8"/>
          <p:cNvSpPr/>
          <p:nvPr userDrawn="1"/>
        </p:nvSpPr>
        <p:spPr>
          <a:xfrm>
            <a:off x="545369" y="5711300"/>
            <a:ext cx="2616398" cy="93027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Source Sans Pro" panose="020B0503030403020204" pitchFamily="34" charset="0"/>
            </a:endParaRPr>
          </a:p>
        </p:txBody>
      </p:sp>
      <p:sp>
        <p:nvSpPr>
          <p:cNvPr id="2"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E-Rate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3" name="Picture 2">
            <a:extLst>
              <a:ext uri="{FF2B5EF4-FFF2-40B4-BE49-F238E27FC236}">
                <a16:creationId xmlns:a16="http://schemas.microsoft.com/office/drawing/2014/main" id="{BAA98257-0340-383C-302F-2ED9125A314F}"/>
              </a:ext>
            </a:extLst>
          </p:cNvPr>
          <p:cNvPicPr>
            <a:picLocks noChangeAspect="1"/>
          </p:cNvPicPr>
          <p:nvPr userDrawn="1"/>
        </p:nvPicPr>
        <p:blipFill>
          <a:blip r:embed="rId4">
            <a:alphaModFix amt="50000"/>
          </a:blip>
          <a:srcRect/>
          <a:stretch/>
        </p:blipFill>
        <p:spPr>
          <a:xfrm>
            <a:off x="0" y="-56092"/>
            <a:ext cx="4054642" cy="6928818"/>
          </a:xfrm>
          <a:prstGeom prst="flowChartDelay">
            <a:avLst/>
          </a:prstGeom>
        </p:spPr>
      </p:pic>
      <p:sp>
        <p:nvSpPr>
          <p:cNvPr id="4" name="Google Shape;13;p12">
            <a:extLst>
              <a:ext uri="{FF2B5EF4-FFF2-40B4-BE49-F238E27FC236}">
                <a16:creationId xmlns:a16="http://schemas.microsoft.com/office/drawing/2014/main" id="{14EC47DD-CFE6-B78C-00E7-C924A8A31E9A}"/>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pic>
        <p:nvPicPr>
          <p:cNvPr id="11" name="Picture 10" descr="Graphical user interface, application&#10;&#10;Description automatically generated">
            <a:extLst>
              <a:ext uri="{FF2B5EF4-FFF2-40B4-BE49-F238E27FC236}">
                <a16:creationId xmlns:a16="http://schemas.microsoft.com/office/drawing/2014/main" id="{3D60E1C4-A0BF-D6A7-D01C-7ED6032EF9DD}"/>
              </a:ext>
            </a:extLst>
          </p:cNvPr>
          <p:cNvPicPr>
            <a:picLocks noChangeAspect="1"/>
          </p:cNvPicPr>
          <p:nvPr userDrawn="1"/>
        </p:nvPicPr>
        <p:blipFill>
          <a:blip r:embed="rId5"/>
          <a:stretch>
            <a:fillRect/>
          </a:stretch>
        </p:blipFill>
        <p:spPr>
          <a:xfrm>
            <a:off x="10432370" y="6105155"/>
            <a:ext cx="1489999" cy="528949"/>
          </a:xfrm>
          <a:prstGeom prst="rect">
            <a:avLst/>
          </a:prstGeom>
        </p:spPr>
      </p:pic>
    </p:spTree>
    <p:custDataLst>
      <p:tags r:id="rId1"/>
    </p:custDataLst>
    <p:extLst>
      <p:ext uri="{BB962C8B-B14F-4D97-AF65-F5344CB8AC3E}">
        <p14:creationId xmlns:p14="http://schemas.microsoft.com/office/powerpoint/2010/main" val="3374415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HC - Cover Option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19417"/>
            <a:ext cx="4024562" cy="6877417"/>
          </a:xfrm>
          <a:prstGeom prst="flowChartDelay">
            <a:avLst/>
          </a:prstGeom>
        </p:spPr>
      </p:pic>
      <p:sp>
        <p:nvSpPr>
          <p:cNvPr id="9" name="Title 1"/>
          <p:cNvSpPr>
            <a:spLocks noGrp="1"/>
          </p:cNvSpPr>
          <p:nvPr>
            <p:ph type="title" hasCustomPrompt="1"/>
          </p:nvPr>
        </p:nvSpPr>
        <p:spPr>
          <a:xfrm>
            <a:off x="4454570" y="2688631"/>
            <a:ext cx="11016449" cy="682440"/>
          </a:xfrm>
        </p:spPr>
        <p:txBody>
          <a:bodyPr/>
          <a:lstStyle>
            <a:lvl1pPr>
              <a:defRPr lang="en-US" dirty="0">
                <a:latin typeface="Source Sans Pro" panose="020B0503030403020204" pitchFamily="34" charset="0"/>
              </a:defRPr>
            </a:lvl1pPr>
          </a:lstStyle>
          <a:p>
            <a:r>
              <a:rPr lang="en-US" dirty="0"/>
              <a:t>RHC Cover Option #2 - Title</a:t>
            </a:r>
          </a:p>
        </p:txBody>
      </p:sp>
      <p:sp>
        <p:nvSpPr>
          <p:cNvPr id="7" name="Subtitle 2"/>
          <p:cNvSpPr>
            <a:spLocks noGrp="1"/>
          </p:cNvSpPr>
          <p:nvPr>
            <p:ph type="subTitle" idx="4294967295" hasCustomPrompt="1"/>
          </p:nvPr>
        </p:nvSpPr>
        <p:spPr>
          <a:xfrm>
            <a:off x="4454570" y="3479102"/>
            <a:ext cx="9144000" cy="1036637"/>
          </a:xfrm>
        </p:spPr>
        <p:txBody>
          <a:bodyPr>
            <a:noAutofit/>
          </a:bodyPr>
          <a:lstStyle>
            <a:lvl1pPr marL="0" indent="0" algn="l">
              <a:lnSpc>
                <a:spcPts val="3200"/>
              </a:lnSpc>
              <a:spcBef>
                <a:spcPts val="0"/>
              </a:spcBef>
              <a:buNone/>
              <a:defRPr sz="2800" spc="0" baseline="0">
                <a:solidFill>
                  <a:srgbClr val="262626"/>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ts val="3200"/>
              </a:lnSpc>
              <a:spcBef>
                <a:spcPts val="0"/>
              </a:spcBef>
            </a:pPr>
            <a:r>
              <a:rPr lang="en-US" sz="3300" spc="250" dirty="0">
                <a:solidFill>
                  <a:srgbClr val="404040"/>
                </a:solidFill>
              </a:rPr>
              <a:t>PowerPoint Subtitle Here</a:t>
            </a:r>
          </a:p>
        </p:txBody>
      </p:sp>
      <p:pic>
        <p:nvPicPr>
          <p:cNvPr id="4" name="Picture 3" descr="Graphical user interface, application&#10;&#10;Description automatically generated">
            <a:extLst>
              <a:ext uri="{FF2B5EF4-FFF2-40B4-BE49-F238E27FC236}">
                <a16:creationId xmlns:a16="http://schemas.microsoft.com/office/drawing/2014/main" id="{371359AA-945A-F758-B584-76C5742A08AE}"/>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CB178A1B-3746-A611-7B78-B804DBE48F40}"/>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35412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HC - 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RHC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F1D07B5F-5739-27D0-E2A3-F8E71D187F16}"/>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20063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HC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RHC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E496B4D5-48CD-B9D9-7A3F-285FC96E5B8B}"/>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2337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 Cost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50258"/>
            <a:ext cx="4042610" cy="6908257"/>
          </a:xfrm>
          <a:prstGeom prst="flowChartDelay">
            <a:avLst/>
          </a:prstGeom>
        </p:spPr>
      </p:pic>
      <p:sp>
        <p:nvSpPr>
          <p:cNvPr id="10"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High Cost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sp>
        <p:nvSpPr>
          <p:cNvPr id="6" name="Slide Number Placeholder 5"/>
          <p:cNvSpPr>
            <a:spLocks noGrp="1"/>
          </p:cNvSpPr>
          <p:nvPr>
            <p:ph type="sldNum" sz="quarter" idx="4"/>
          </p:nvPr>
        </p:nvSpPr>
        <p:spPr>
          <a:xfrm>
            <a:off x="9268968" y="6356350"/>
            <a:ext cx="2743200" cy="365125"/>
          </a:xfrm>
          <a:prstGeom prst="rect">
            <a:avLst/>
          </a:prstGeom>
        </p:spPr>
        <p:txBody>
          <a:bodyPr vert="horz" lIns="91440" tIns="45720" rIns="91440" bIns="45720" rtlCol="0" anchor="ctr"/>
          <a:lstStyle>
            <a:lvl1pPr algn="r">
              <a:defRPr sz="1200">
                <a:solidFill>
                  <a:srgbClr val="0052EB"/>
                </a:solidFill>
                <a:latin typeface="Source Sans Pro" charset="0"/>
                <a:ea typeface="Source Sans Pro" charset="0"/>
                <a:cs typeface="Source Sans Pro" charset="0"/>
              </a:defRPr>
            </a:lvl1pPr>
          </a:lstStyle>
          <a:p>
            <a:fld id="{77DFCED7-EB59-654B-ACD8-84CE8F59160C}" type="slidenum">
              <a:rPr lang="en-US" smtClean="0"/>
              <a:pPr/>
              <a:t>‹#›</a:t>
            </a:fld>
            <a:endParaRPr lang="en-US" dirty="0"/>
          </a:p>
        </p:txBody>
      </p:sp>
      <p:pic>
        <p:nvPicPr>
          <p:cNvPr id="2" name="Picture 1" descr="Graphical user interface, application&#10;&#10;Description automatically generated">
            <a:extLst>
              <a:ext uri="{FF2B5EF4-FFF2-40B4-BE49-F238E27FC236}">
                <a16:creationId xmlns:a16="http://schemas.microsoft.com/office/drawing/2014/main" id="{7D951B0B-40D8-D2BD-9903-BDC26FC3A0A8}"/>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4" name="Google Shape;13;p12">
            <a:extLst>
              <a:ext uri="{FF2B5EF4-FFF2-40B4-BE49-F238E27FC236}">
                <a16:creationId xmlns:a16="http://schemas.microsoft.com/office/drawing/2014/main" id="{0155580F-8C38-2831-201C-AEBCDA79700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89038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gh Cost - Cover Option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2648"/>
            <a:ext cx="4042612" cy="6908261"/>
          </a:xfrm>
          <a:prstGeom prst="flowChartDelay">
            <a:avLst/>
          </a:prstGeom>
        </p:spPr>
      </p:pic>
      <p:sp>
        <p:nvSpPr>
          <p:cNvPr id="10"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High Cost Cover Option #2 -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8E001FB8-2643-A14B-5EE4-51CF08C47F42}"/>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BF5A06D5-4C32-5963-87F4-30D7248E332C}"/>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680118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gh Cost - 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High Cost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F070BBCF-36BD-D64C-2349-3AE44C9EBE72}"/>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1200257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igh Cost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High Cost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DB63704F-D153-07D2-598B-1233062BD12E}"/>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1901613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ibal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25558"/>
            <a:ext cx="4024561" cy="6877415"/>
          </a:xfrm>
          <a:prstGeom prst="flowChartDelay">
            <a:avLst/>
          </a:prstGeom>
        </p:spPr>
      </p:pic>
      <p:sp>
        <p:nvSpPr>
          <p:cNvPr id="10"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Tribal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17B96785-625D-BCEB-F9B7-7D55AA63514B}"/>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F6A00494-FB71-7F64-320D-91C565247DA7}"/>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75304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ibal - Cover Option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874"/>
            <a:ext cx="4024562" cy="6877417"/>
          </a:xfrm>
          <a:prstGeom prst="flowChartDelay">
            <a:avLst/>
          </a:prstGeom>
        </p:spPr>
      </p:pic>
      <p:sp>
        <p:nvSpPr>
          <p:cNvPr id="10"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Tribal Cover Option #2 -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9EB84ED3-5DDC-84E6-1230-B6ED2C61A21E}"/>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CF0A97D7-D563-4B26-B7CD-35E304BC4190}"/>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629576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ibal - 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Tribal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0A289774-9489-0ECF-28CA-C0D667DFC54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251742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Rate - Cover Option 2">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alphaModFix amt="50000"/>
          </a:blip>
          <a:srcRect/>
          <a:stretch/>
        </p:blipFill>
        <p:spPr>
          <a:xfrm>
            <a:off x="0" y="-41884"/>
            <a:ext cx="4066674" cy="6949379"/>
          </a:xfrm>
          <a:prstGeom prst="flowChartDelay">
            <a:avLst/>
          </a:prstGeom>
        </p:spPr>
      </p:pic>
      <p:sp>
        <p:nvSpPr>
          <p:cNvPr id="2"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E-Rate Cover Option #2 -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3" name="Picture 2" descr="Graphical user interface, application&#10;&#10;Description automatically generated">
            <a:extLst>
              <a:ext uri="{FF2B5EF4-FFF2-40B4-BE49-F238E27FC236}">
                <a16:creationId xmlns:a16="http://schemas.microsoft.com/office/drawing/2014/main" id="{AB490E78-20B3-1787-5817-DB3A06B12E39}"/>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4" name="Google Shape;13;p12">
            <a:extLst>
              <a:ext uri="{FF2B5EF4-FFF2-40B4-BE49-F238E27FC236}">
                <a16:creationId xmlns:a16="http://schemas.microsoft.com/office/drawing/2014/main" id="{2A8910E3-1B10-3B62-34D9-C6998D161B88}"/>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088999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ibal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Tribal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697D2D11-76FB-E493-90AF-F098BD3D5D2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7117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rvice Providers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17838"/>
            <a:ext cx="4030577" cy="6887695"/>
          </a:xfrm>
          <a:prstGeom prst="flowChartDelay">
            <a:avLst/>
          </a:prstGeom>
        </p:spPr>
      </p:pic>
      <p:sp>
        <p:nvSpPr>
          <p:cNvPr id="10" name="Title 1"/>
          <p:cNvSpPr>
            <a:spLocks noGrp="1"/>
          </p:cNvSpPr>
          <p:nvPr>
            <p:ph type="title" hasCustomPrompt="1"/>
          </p:nvPr>
        </p:nvSpPr>
        <p:spPr>
          <a:xfrm>
            <a:off x="4454571" y="2688631"/>
            <a:ext cx="7557598" cy="682440"/>
          </a:xfrm>
        </p:spPr>
        <p:txBody>
          <a:bodyPr/>
          <a:lstStyle>
            <a:lvl1pPr>
              <a:defRPr>
                <a:latin typeface="Source Sans Pro" panose="020B0503030403020204" pitchFamily="34" charset="0"/>
              </a:defRPr>
            </a:lvl1pPr>
          </a:lstStyle>
          <a:p>
            <a:r>
              <a:rPr lang="en-US" dirty="0"/>
              <a:t>Service Providers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DDE1AE17-46AD-E1CF-E443-5A1AAE347E17}"/>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00E47CD1-8CEF-A11C-EC42-B79E59EA06C1}"/>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650559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rvice Providers - Cover Option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56400"/>
            <a:ext cx="4042610" cy="6908258"/>
          </a:xfrm>
          <a:prstGeom prst="flowChartDelay">
            <a:avLst/>
          </a:prstGeom>
        </p:spPr>
      </p:pic>
      <p:sp>
        <p:nvSpPr>
          <p:cNvPr id="10" name="Title 1"/>
          <p:cNvSpPr>
            <a:spLocks noGrp="1"/>
          </p:cNvSpPr>
          <p:nvPr>
            <p:ph type="title" hasCustomPrompt="1"/>
          </p:nvPr>
        </p:nvSpPr>
        <p:spPr>
          <a:xfrm>
            <a:off x="4454571" y="2688631"/>
            <a:ext cx="7848266" cy="682440"/>
          </a:xfrm>
        </p:spPr>
        <p:txBody>
          <a:bodyPr/>
          <a:lstStyle>
            <a:lvl1pPr>
              <a:defRPr>
                <a:latin typeface="Source Sans Pro" panose="020B0503030403020204" pitchFamily="34" charset="0"/>
              </a:defRPr>
            </a:lvl1pPr>
          </a:lstStyle>
          <a:p>
            <a:r>
              <a:rPr lang="en-US" dirty="0"/>
              <a:t>Service Providers Cover Option #2 -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24D73663-CBF8-035D-C7E3-151C0DBB1053}"/>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F3656F8E-8D51-D049-09D5-DBBBF6EA5531}"/>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641735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rvice Providers - 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Service Providers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87F69B8B-E850-E371-A877-FF088F634574}"/>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2193729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rvice Providers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Service Providers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81878C8F-BD7B-A5C9-18AE-F5EFACEF6187}"/>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951444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treach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0"/>
            <a:ext cx="4016014" cy="6862808"/>
          </a:xfrm>
          <a:prstGeom prst="flowChartDelay">
            <a:avLst/>
          </a:prstGeom>
        </p:spPr>
      </p:pic>
      <p:sp>
        <p:nvSpPr>
          <p:cNvPr id="7"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Outreach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564303DA-DEC3-A9C7-A3F7-DD04F0F117FA}"/>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8C4DF1B9-255D-E62B-A4A4-744921FEEBA5}"/>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38743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treach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Outreach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BC53E530-764D-DA98-778F-0C9E9B8347EC}"/>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796969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ining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19417"/>
            <a:ext cx="4024563" cy="6877417"/>
          </a:xfrm>
          <a:prstGeom prst="flowChartDelay">
            <a:avLst/>
          </a:prstGeom>
        </p:spPr>
      </p:pic>
      <p:sp>
        <p:nvSpPr>
          <p:cNvPr id="7"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Training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4EFE8131-CE1D-DDC4-305B-1EFC84EF7F36}"/>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1E1BBAAE-CEDE-5CF0-5301-34E212B66707}"/>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210475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ining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Training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67F5C422-B040-E3E8-0812-72C9F7F23867}"/>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968374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nce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1"/>
            <a:ext cx="4013200" cy="6858000"/>
          </a:xfrm>
          <a:prstGeom prst="flowChartDelay">
            <a:avLst/>
          </a:prstGeom>
        </p:spPr>
      </p:pic>
      <p:sp>
        <p:nvSpPr>
          <p:cNvPr id="7"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Finance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891C14B7-CEAF-E43A-4E63-2785F183BDCB}"/>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712ADA9D-29B1-6C19-9A14-37A445671440}"/>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23849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Rate - Cover Option 3">
    <p:spTree>
      <p:nvGrpSpPr>
        <p:cNvPr id="1" name=""/>
        <p:cNvGrpSpPr/>
        <p:nvPr/>
      </p:nvGrpSpPr>
      <p:grpSpPr>
        <a:xfrm>
          <a:off x="0" y="0"/>
          <a:ext cx="0" cy="0"/>
          <a:chOff x="0" y="0"/>
          <a:chExt cx="0" cy="0"/>
        </a:xfrm>
      </p:grpSpPr>
      <p:pic>
        <p:nvPicPr>
          <p:cNvPr id="5" name="Picture 4" descr="A picture containing text, book, shelf, sitting&#10;&#10;Description automatically generated">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E-Rate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B8E93420-0C1E-5EF5-4C47-72A69E78577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960798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Finance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Finance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343C128F-44EF-B06A-0D45-DB3B361DA187}"/>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960042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T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70819"/>
            <a:ext cx="4054641" cy="6928818"/>
          </a:xfrm>
          <a:prstGeom prst="flowChartDelay">
            <a:avLst/>
          </a:prstGeom>
        </p:spPr>
      </p:pic>
      <p:sp>
        <p:nvSpPr>
          <p:cNvPr id="7"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IT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7C4C1AC6-4664-94C0-544C-4A9E5874528C}"/>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C01970D8-1F7B-3B8C-02EB-DE46B0E5DB62}"/>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505326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T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IT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B59DA2C7-C984-FEDA-9F19-E7773E94CD0E}"/>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787374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GC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29699"/>
            <a:ext cx="4030579" cy="6887698"/>
          </a:xfrm>
          <a:prstGeom prst="flowChartDelay">
            <a:avLst/>
          </a:prstGeom>
        </p:spPr>
      </p:pic>
      <p:sp>
        <p:nvSpPr>
          <p:cNvPr id="7"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OGC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FCD49DFF-68FE-91B8-1047-F4146CCA44E5}"/>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5A8965FD-6705-12B8-FE89-0B07F7237F1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72826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GC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OGC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1C42BE16-7AD1-6595-D9B7-CC26181F20DE}"/>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2370232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R - Cover Option 1">
    <p:bg>
      <p:bgPr>
        <a:solidFill>
          <a:schemeClr val="bg1"/>
        </a:solidFill>
        <a:effectLst/>
      </p:bgPr>
    </p:bg>
    <p:spTree>
      <p:nvGrpSpPr>
        <p:cNvPr id="1" name=""/>
        <p:cNvGrpSpPr/>
        <p:nvPr/>
      </p:nvGrpSpPr>
      <p:grpSpPr>
        <a:xfrm>
          <a:off x="0" y="0"/>
          <a:ext cx="0" cy="0"/>
          <a:chOff x="0" y="0"/>
          <a:chExt cx="0" cy="0"/>
        </a:xfrm>
      </p:grpSpPr>
      <p:sp>
        <p:nvSpPr>
          <p:cNvPr id="12" name="object 8"/>
          <p:cNvSpPr/>
          <p:nvPr userDrawn="1"/>
        </p:nvSpPr>
        <p:spPr>
          <a:xfrm>
            <a:off x="545369" y="5711300"/>
            <a:ext cx="2616398" cy="93027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latin typeface="Source Sans Pro" panose="020B0503030403020204" pitchFamily="34" charset="0"/>
            </a:endParaRPr>
          </a:p>
        </p:txBody>
      </p:sp>
      <p:sp>
        <p:nvSpPr>
          <p:cNvPr id="2"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HR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3" name="Picture 2">
            <a:extLst>
              <a:ext uri="{FF2B5EF4-FFF2-40B4-BE49-F238E27FC236}">
                <a16:creationId xmlns:a16="http://schemas.microsoft.com/office/drawing/2014/main" id="{A3844BDD-BD51-8B18-A4D6-87BB26636EC7}"/>
              </a:ext>
            </a:extLst>
          </p:cNvPr>
          <p:cNvPicPr>
            <a:picLocks noChangeAspect="1"/>
          </p:cNvPicPr>
          <p:nvPr userDrawn="1"/>
        </p:nvPicPr>
        <p:blipFill>
          <a:blip r:embed="rId4">
            <a:alphaModFix amt="50000"/>
          </a:blip>
          <a:srcRect/>
          <a:stretch/>
        </p:blipFill>
        <p:spPr>
          <a:xfrm>
            <a:off x="0" y="-9137"/>
            <a:ext cx="4018546" cy="6867136"/>
          </a:xfrm>
          <a:prstGeom prst="flowChartDelay">
            <a:avLst/>
          </a:prstGeom>
        </p:spPr>
      </p:pic>
      <p:sp>
        <p:nvSpPr>
          <p:cNvPr id="4" name="Google Shape;13;p12">
            <a:extLst>
              <a:ext uri="{FF2B5EF4-FFF2-40B4-BE49-F238E27FC236}">
                <a16:creationId xmlns:a16="http://schemas.microsoft.com/office/drawing/2014/main" id="{D5F389AB-A096-D0F0-C0B8-C18ABFF56DDB}"/>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pic>
        <p:nvPicPr>
          <p:cNvPr id="9" name="Picture 8" descr="Graphical user interface, application&#10;&#10;Description automatically generated">
            <a:extLst>
              <a:ext uri="{FF2B5EF4-FFF2-40B4-BE49-F238E27FC236}">
                <a16:creationId xmlns:a16="http://schemas.microsoft.com/office/drawing/2014/main" id="{9C051371-48AB-D906-2801-6BAE21524048}"/>
              </a:ext>
            </a:extLst>
          </p:cNvPr>
          <p:cNvPicPr>
            <a:picLocks noChangeAspect="1"/>
          </p:cNvPicPr>
          <p:nvPr userDrawn="1"/>
        </p:nvPicPr>
        <p:blipFill>
          <a:blip r:embed="rId5"/>
          <a:stretch>
            <a:fillRect/>
          </a:stretch>
        </p:blipFill>
        <p:spPr>
          <a:xfrm>
            <a:off x="10432370" y="6105155"/>
            <a:ext cx="1489999" cy="528949"/>
          </a:xfrm>
          <a:prstGeom prst="rect">
            <a:avLst/>
          </a:prstGeom>
        </p:spPr>
      </p:pic>
    </p:spTree>
    <p:custDataLst>
      <p:tags r:id="rId1"/>
    </p:custDataLst>
    <p:extLst>
      <p:ext uri="{BB962C8B-B14F-4D97-AF65-F5344CB8AC3E}">
        <p14:creationId xmlns:p14="http://schemas.microsoft.com/office/powerpoint/2010/main" val="1785140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R - Cover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HR Cover Option #2 -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DFE6FB2A-7461-3668-492D-2BED2D45CE18}"/>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105024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12" name="Google Shape;32;p15"/>
          <p:cNvPicPr preferRelativeResize="0"/>
          <p:nvPr userDrawn="1"/>
        </p:nvPicPr>
        <p:blipFill>
          <a:blip r:embed="rId3" cstate="email">
            <a:extLst>
              <a:ext uri="{28A0092B-C50C-407E-A947-70E740481C1C}">
                <a14:useLocalDpi xmlns:a14="http://schemas.microsoft.com/office/drawing/2010/main"/>
              </a:ext>
            </a:extLst>
          </a:blip>
          <a:stretch>
            <a:fillRect/>
          </a:stretch>
        </p:blipFill>
        <p:spPr>
          <a:xfrm>
            <a:off x="3613608" y="122831"/>
            <a:ext cx="8577266" cy="6735170"/>
          </a:xfrm>
          <a:prstGeom prst="rect">
            <a:avLst/>
          </a:prstGeom>
          <a:noFill/>
          <a:ln>
            <a:noFill/>
          </a:ln>
        </p:spPr>
      </p:pic>
      <p:sp>
        <p:nvSpPr>
          <p:cNvPr id="7" name="Title 1"/>
          <p:cNvSpPr>
            <a:spLocks noGrp="1"/>
          </p:cNvSpPr>
          <p:nvPr>
            <p:ph type="ctrTitle" hasCustomPrompt="1"/>
          </p:nvPr>
        </p:nvSpPr>
        <p:spPr>
          <a:xfrm>
            <a:off x="1524000" y="1171872"/>
            <a:ext cx="9144000" cy="2387600"/>
          </a:xfrm>
        </p:spPr>
        <p:txBody>
          <a:bodyPr anchor="b">
            <a:noAutofit/>
          </a:bodyPr>
          <a:lstStyle>
            <a:lvl1pPr algn="ctr">
              <a:defRPr sz="3600" baseline="0">
                <a:solidFill>
                  <a:srgbClr val="0052EB"/>
                </a:solidFill>
              </a:defRPr>
            </a:lvl1pPr>
          </a:lstStyle>
          <a:p>
            <a:r>
              <a:rPr lang="en-US" dirty="0"/>
              <a:t>Click to Edit Section Divider</a:t>
            </a:r>
          </a:p>
        </p:txBody>
      </p:sp>
      <p:sp>
        <p:nvSpPr>
          <p:cNvPr id="8" name="Subtitle 2"/>
          <p:cNvSpPr>
            <a:spLocks noGrp="1"/>
          </p:cNvSpPr>
          <p:nvPr>
            <p:ph type="subTitle" idx="1" hasCustomPrompt="1"/>
          </p:nvPr>
        </p:nvSpPr>
        <p:spPr>
          <a:xfrm>
            <a:off x="1524000" y="3651547"/>
            <a:ext cx="9144000" cy="1655762"/>
          </a:xfrm>
        </p:spPr>
        <p:txBody>
          <a:bodyPr>
            <a:noAutofit/>
          </a:bodyPr>
          <a:lstStyle>
            <a:lvl1pPr marL="0" indent="0" algn="ctr">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1"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2" name="Google Shape;13;p12">
            <a:extLst>
              <a:ext uri="{FF2B5EF4-FFF2-40B4-BE49-F238E27FC236}">
                <a16:creationId xmlns:a16="http://schemas.microsoft.com/office/drawing/2014/main" id="{F34A9ABE-1DE9-2ABD-358F-72DCACD3218F}"/>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426844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268968" y="6356350"/>
            <a:ext cx="2743200" cy="365125"/>
          </a:xfrm>
          <a:prstGeom prst="rect">
            <a:avLst/>
          </a:prstGeom>
        </p:spPr>
        <p:txBody>
          <a:bodyPr vert="horz" lIns="91440" tIns="45720" rIns="91440" bIns="45720" rtlCol="0" anchor="ctr"/>
          <a:lstStyle>
            <a:lvl1pPr algn="r">
              <a:defRPr sz="1200">
                <a:solidFill>
                  <a:srgbClr val="0052EB"/>
                </a:solidFill>
                <a:latin typeface="Source Sans Pro" charset="0"/>
                <a:ea typeface="Source Sans Pro" charset="0"/>
                <a:cs typeface="Source Sans Pro" charset="0"/>
              </a:defRPr>
            </a:lvl1pPr>
          </a:lstStyle>
          <a:p>
            <a:fld id="{77DFCED7-EB59-654B-ACD8-84CE8F59160C}" type="slidenum">
              <a:rPr lang="en-US" smtClean="0"/>
              <a:pPr/>
              <a:t>‹#›</a:t>
            </a:fld>
            <a:endParaRPr lang="en-US" dirty="0"/>
          </a:p>
        </p:txBody>
      </p:sp>
      <p:sp>
        <p:nvSpPr>
          <p:cNvPr id="2" name="Google Shape;13;p12">
            <a:extLst>
              <a:ext uri="{FF2B5EF4-FFF2-40B4-BE49-F238E27FC236}">
                <a16:creationId xmlns:a16="http://schemas.microsoft.com/office/drawing/2014/main" id="{178C0DD1-77D6-3708-9813-1DE617B27B4B}"/>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185590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No Content Box">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noAutofit/>
          </a:bodyPr>
          <a:lstStyle>
            <a:lvl1pPr>
              <a:defRPr sz="3600">
                <a:solidFill>
                  <a:srgbClr val="0052EB"/>
                </a:solidFill>
              </a:defRPr>
            </a:lvl1pPr>
          </a:lstStyle>
          <a:p>
            <a:r>
              <a:rPr lang="en-US" dirty="0"/>
              <a:t>Click to Edit Header</a:t>
            </a:r>
          </a:p>
        </p:txBody>
      </p:sp>
      <p:sp>
        <p:nvSpPr>
          <p:cNvPr id="7"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3" name="Google Shape;13;p12">
            <a:extLst>
              <a:ext uri="{FF2B5EF4-FFF2-40B4-BE49-F238E27FC236}">
                <a16:creationId xmlns:a16="http://schemas.microsoft.com/office/drawing/2014/main" id="{85FF2C03-6C22-79B3-4B35-5B4153B41FA2}"/>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902743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Rate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E-Rate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07091B8B-99AD-DBDE-3DC8-1AA57A0DFB94}"/>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3535573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Round Single Corner Rectangle 7"/>
          <p:cNvSpPr/>
          <p:nvPr userDrawn="1"/>
        </p:nvSpPr>
        <p:spPr>
          <a:xfrm>
            <a:off x="6350" y="2455100"/>
            <a:ext cx="8235776" cy="4402901"/>
          </a:xfrm>
          <a:prstGeom prst="round1Rect">
            <a:avLst/>
          </a:prstGeom>
          <a:solidFill>
            <a:srgbClr val="005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panose="020B0503030403020204" pitchFamily="34" charset="0"/>
            </a:endParaRPr>
          </a:p>
        </p:txBody>
      </p:sp>
      <p:sp>
        <p:nvSpPr>
          <p:cNvPr id="9" name="Slide Number Placeholder 5"/>
          <p:cNvSpPr>
            <a:spLocks noGrp="1"/>
          </p:cNvSpPr>
          <p:nvPr>
            <p:ph type="sldNum" sz="quarter" idx="4"/>
          </p:nvPr>
        </p:nvSpPr>
        <p:spPr>
          <a:xfrm>
            <a:off x="9268968" y="6356350"/>
            <a:ext cx="2743200" cy="365125"/>
          </a:xfrm>
          <a:prstGeom prst="rect">
            <a:avLst/>
          </a:prstGeom>
        </p:spPr>
        <p:txBody>
          <a:bodyPr vert="horz" lIns="91440" tIns="45720" rIns="91440" bIns="45720" rtlCol="0" anchor="ctr"/>
          <a:lstStyle>
            <a:lvl1pPr algn="r">
              <a:defRPr sz="1200">
                <a:solidFill>
                  <a:srgbClr val="0070C0"/>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fld id="{77DFCED7-EB59-654B-ACD8-84CE8F59160C}" type="slidenum">
              <a:rPr lang="en-US" smtClean="0"/>
              <a:pPr/>
              <a:t>‹#›</a:t>
            </a:fld>
            <a:endParaRPr lang="en-US" dirty="0"/>
          </a:p>
        </p:txBody>
      </p:sp>
      <p:sp>
        <p:nvSpPr>
          <p:cNvPr id="5" name="Title 1"/>
          <p:cNvSpPr>
            <a:spLocks noGrp="1"/>
          </p:cNvSpPr>
          <p:nvPr>
            <p:ph type="title" hasCustomPrompt="1"/>
          </p:nvPr>
        </p:nvSpPr>
        <p:spPr>
          <a:xfrm>
            <a:off x="508245" y="2815776"/>
            <a:ext cx="10974509" cy="682440"/>
          </a:xfrm>
        </p:spPr>
        <p:txBody>
          <a:bodyPr anchor="t" anchorCtr="0">
            <a:noAutofit/>
          </a:bodyPr>
          <a:lstStyle>
            <a:lvl1pPr>
              <a:defRPr sz="2800" b="0" baseline="0">
                <a:solidFill>
                  <a:schemeClr val="bg1"/>
                </a:solidFill>
                <a:latin typeface="Source Sans Pro" panose="020B0503030403020204" pitchFamily="34" charset="0"/>
              </a:defRPr>
            </a:lvl1pPr>
          </a:lstStyle>
          <a:p>
            <a:r>
              <a:rPr lang="en-US" dirty="0"/>
              <a:t>“Type quote here.”</a:t>
            </a:r>
          </a:p>
        </p:txBody>
      </p:sp>
      <p:sp>
        <p:nvSpPr>
          <p:cNvPr id="2" name="Google Shape;13;p12">
            <a:extLst>
              <a:ext uri="{FF2B5EF4-FFF2-40B4-BE49-F238E27FC236}">
                <a16:creationId xmlns:a16="http://schemas.microsoft.com/office/drawing/2014/main" id="{AAF4B53C-0CD1-0557-6048-E66CD944A7F7}"/>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030740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7350" y="1719943"/>
            <a:ext cx="5324895" cy="4263998"/>
          </a:xfrm>
        </p:spPr>
        <p:txBody>
          <a:bodyPr>
            <a:noAutofit/>
          </a:bodyPr>
          <a:lstStyle>
            <a:lvl1pPr marL="339725" indent="-339725">
              <a:buFont typeface="Arial" panose="020B0604020202020204" pitchFamily="34" charset="0"/>
              <a:buChar char="•"/>
              <a:defRPr sz="2800">
                <a:solidFill>
                  <a:srgbClr val="404040"/>
                </a:solidFill>
              </a:defRPr>
            </a:lvl1pPr>
            <a:lvl2pPr marL="796925" indent="-339725">
              <a:buClr>
                <a:srgbClr val="FF7500"/>
              </a:buClr>
              <a:buFont typeface="Arial" panose="020B0604020202020204" pitchFamily="34" charset="0"/>
              <a:buChar char="•"/>
              <a:defRPr sz="2400">
                <a:solidFill>
                  <a:srgbClr val="404040"/>
                </a:solidFill>
              </a:defRPr>
            </a:lvl2pPr>
            <a:lvl3pPr marL="1254125" indent="-339725">
              <a:buClr>
                <a:srgbClr val="B5BD00"/>
              </a:buClr>
              <a:buFont typeface="Arial" panose="020B0604020202020204" pitchFamily="34" charset="0"/>
              <a:buChar char="•"/>
              <a:defRPr sz="2400">
                <a:solidFill>
                  <a:srgbClr val="404040"/>
                </a:solidFill>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9"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8" name="Title 1"/>
          <p:cNvSpPr>
            <a:spLocks noGrp="1"/>
          </p:cNvSpPr>
          <p:nvPr>
            <p:ph type="title" hasCustomPrompt="1"/>
          </p:nvPr>
        </p:nvSpPr>
        <p:spPr>
          <a:xfrm>
            <a:off x="337351" y="693600"/>
            <a:ext cx="11489559" cy="682440"/>
          </a:xfrm>
        </p:spPr>
        <p:txBody>
          <a:bodyPr anchor="t" anchorCtr="0">
            <a:noAutofit/>
          </a:bodyPr>
          <a:lstStyle>
            <a:lvl1pPr>
              <a:defRPr sz="3600">
                <a:solidFill>
                  <a:srgbClr val="0052EB"/>
                </a:solidFill>
                <a:latin typeface="Source Sans Pro" panose="020B0503030403020204" pitchFamily="34" charset="0"/>
              </a:defRPr>
            </a:lvl1pPr>
          </a:lstStyle>
          <a:p>
            <a:r>
              <a:rPr lang="en-US" dirty="0"/>
              <a:t>Agenda</a:t>
            </a:r>
          </a:p>
        </p:txBody>
      </p:sp>
      <p:sp>
        <p:nvSpPr>
          <p:cNvPr id="2" name="Google Shape;13;p12">
            <a:extLst>
              <a:ext uri="{FF2B5EF4-FFF2-40B4-BE49-F238E27FC236}">
                <a16:creationId xmlns:a16="http://schemas.microsoft.com/office/drawing/2014/main" id="{5B110AC6-F99E-A205-CB5F-DBF87537679B}"/>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438115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ragraph Content + Longer Bullet Point Tex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latin typeface="Source Sans Pro" panose="020B0503030403020204" pitchFamily="34" charset="0"/>
              </a:defRPr>
            </a:lvl1pPr>
          </a:lstStyle>
          <a:p>
            <a:fld id="{77DFCED7-EB59-654B-ACD8-84CE8F59160C}" type="slidenum">
              <a:rPr lang="en-US" smtClean="0"/>
              <a:pPr/>
              <a:t>‹#›</a:t>
            </a:fld>
            <a:endParaRPr lang="en-US" dirty="0"/>
          </a:p>
        </p:txBody>
      </p:sp>
      <p:sp>
        <p:nvSpPr>
          <p:cNvPr id="6" name="Text Placeholder 9"/>
          <p:cNvSpPr>
            <a:spLocks noGrp="1"/>
          </p:cNvSpPr>
          <p:nvPr>
            <p:ph type="body" sz="quarter" idx="10" hasCustomPrompt="1"/>
          </p:nvPr>
        </p:nvSpPr>
        <p:spPr>
          <a:xfrm>
            <a:off x="257759" y="1676401"/>
            <a:ext cx="11754353" cy="785446"/>
          </a:xfrm>
        </p:spPr>
        <p:txBody>
          <a:bodyPr/>
          <a:lstStyle>
            <a:lvl1pPr>
              <a:defRPr>
                <a:solidFill>
                  <a:srgbClr val="404040"/>
                </a:solidFill>
              </a:defRPr>
            </a:lvl1pPr>
          </a:lstStyle>
          <a:p>
            <a:r>
              <a:rPr lang="en-US" dirty="0"/>
              <a:t>Use this text box if you have additional introductory text before your bullet points.</a:t>
            </a:r>
          </a:p>
        </p:txBody>
      </p:sp>
      <p:sp>
        <p:nvSpPr>
          <p:cNvPr id="7" name="Content Placeholder 8"/>
          <p:cNvSpPr>
            <a:spLocks noGrp="1"/>
          </p:cNvSpPr>
          <p:nvPr>
            <p:ph idx="1" hasCustomPrompt="1"/>
          </p:nvPr>
        </p:nvSpPr>
        <p:spPr>
          <a:xfrm>
            <a:off x="256972" y="2759006"/>
            <a:ext cx="11755196" cy="3069038"/>
          </a:xfrm>
        </p:spPr>
        <p:txBody>
          <a:bodyPr/>
          <a:lstStyle>
            <a:lvl1pPr marL="339725" indent="-339725">
              <a:buFont typeface="Arial" panose="020B0604020202020204" pitchFamily="34" charset="0"/>
              <a:buChar char="•"/>
              <a:defRPr sz="1800">
                <a:solidFill>
                  <a:srgbClr val="404040"/>
                </a:solidFill>
              </a:defRPr>
            </a:lvl1pPr>
            <a:lvl2pPr marL="796925" indent="-339725">
              <a:buFont typeface="Arial" panose="020B0604020202020204" pitchFamily="34" charset="0"/>
              <a:buChar char="•"/>
              <a:defRPr sz="1800">
                <a:solidFill>
                  <a:srgbClr val="404040"/>
                </a:solidFill>
              </a:defRPr>
            </a:lvl2pPr>
            <a:lvl3pPr marL="1254125" indent="-339725">
              <a:buClr>
                <a:srgbClr val="B5BD00"/>
              </a:buClr>
              <a:buFont typeface="Arial" panose="020B0604020202020204" pitchFamily="34" charset="0"/>
              <a:buChar char="•"/>
              <a:defRPr sz="1800">
                <a:solidFill>
                  <a:srgbClr val="404040"/>
                </a:solidFill>
              </a:defRPr>
            </a:lvl3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p:txBody>
      </p:sp>
      <p:sp>
        <p:nvSpPr>
          <p:cNvPr id="10" name="Title 1"/>
          <p:cNvSpPr>
            <a:spLocks noGrp="1"/>
          </p:cNvSpPr>
          <p:nvPr>
            <p:ph type="title" hasCustomPrompt="1"/>
          </p:nvPr>
        </p:nvSpPr>
        <p:spPr>
          <a:xfrm>
            <a:off x="256972" y="693600"/>
            <a:ext cx="11755195" cy="682440"/>
          </a:xfrm>
        </p:spPr>
        <p:txBody>
          <a:bodyPr anchor="t" anchorCtr="0">
            <a:noAutofit/>
          </a:bodyPr>
          <a:lstStyle>
            <a:lvl1pPr>
              <a:defRPr sz="3600" baseline="0">
                <a:solidFill>
                  <a:srgbClr val="0052EB"/>
                </a:solidFill>
                <a:latin typeface="Source Sans Pro" panose="020B0503030403020204" pitchFamily="34" charset="0"/>
              </a:defRPr>
            </a:lvl1pPr>
          </a:lstStyle>
          <a:p>
            <a:r>
              <a:rPr lang="en-US" dirty="0"/>
              <a:t>Longer Bullet Point Text</a:t>
            </a:r>
          </a:p>
        </p:txBody>
      </p:sp>
      <p:sp>
        <p:nvSpPr>
          <p:cNvPr id="2" name="Google Shape;13;p12">
            <a:extLst>
              <a:ext uri="{FF2B5EF4-FFF2-40B4-BE49-F238E27FC236}">
                <a16:creationId xmlns:a16="http://schemas.microsoft.com/office/drawing/2014/main" id="{F2B23315-9548-DB6C-D233-2EB10C16368F}"/>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456851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nger Bullet Point Text">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a:defRPr>
                <a:latin typeface="Source Sans Pro" panose="020B0503030403020204" pitchFamily="34" charset="0"/>
              </a:defRPr>
            </a:lvl1pPr>
          </a:lstStyle>
          <a:p>
            <a:fld id="{77DFCED7-EB59-654B-ACD8-84CE8F59160C}" type="slidenum">
              <a:rPr lang="en-US" smtClean="0"/>
              <a:pPr/>
              <a:t>‹#›</a:t>
            </a:fld>
            <a:endParaRPr lang="en-US" dirty="0"/>
          </a:p>
        </p:txBody>
      </p:sp>
      <p:sp>
        <p:nvSpPr>
          <p:cNvPr id="6" name="Title 1"/>
          <p:cNvSpPr>
            <a:spLocks noGrp="1"/>
          </p:cNvSpPr>
          <p:nvPr>
            <p:ph type="title" hasCustomPrompt="1"/>
          </p:nvPr>
        </p:nvSpPr>
        <p:spPr>
          <a:xfrm>
            <a:off x="279645" y="693600"/>
            <a:ext cx="11732523" cy="682440"/>
          </a:xfrm>
        </p:spPr>
        <p:txBody>
          <a:bodyPr anchor="t" anchorCtr="0">
            <a:noAutofit/>
          </a:bodyPr>
          <a:lstStyle>
            <a:lvl1pPr>
              <a:defRPr sz="3600" baseline="0">
                <a:solidFill>
                  <a:srgbClr val="0052EB"/>
                </a:solidFill>
                <a:latin typeface="Source Sans Pro" panose="020B0503030403020204" pitchFamily="34" charset="0"/>
              </a:defRPr>
            </a:lvl1pPr>
          </a:lstStyle>
          <a:p>
            <a:r>
              <a:rPr lang="en-US" dirty="0"/>
              <a:t>Longer Bullet Point Text</a:t>
            </a:r>
          </a:p>
        </p:txBody>
      </p:sp>
      <p:sp>
        <p:nvSpPr>
          <p:cNvPr id="7" name="Content Placeholder 2"/>
          <p:cNvSpPr>
            <a:spLocks noGrp="1"/>
          </p:cNvSpPr>
          <p:nvPr>
            <p:ph idx="1" hasCustomPrompt="1"/>
          </p:nvPr>
        </p:nvSpPr>
        <p:spPr>
          <a:xfrm>
            <a:off x="279644" y="1647930"/>
            <a:ext cx="11732524" cy="3069038"/>
          </a:xfrm>
        </p:spPr>
        <p:txBody>
          <a:bodyPr>
            <a:noAutofit/>
          </a:bodyPr>
          <a:lstStyle>
            <a:lvl1pPr marL="339725" indent="-339725">
              <a:buFont typeface="Arial" panose="020B0604020202020204" pitchFamily="34" charset="0"/>
              <a:buChar char="•"/>
              <a:defRPr sz="1800">
                <a:solidFill>
                  <a:srgbClr val="404040"/>
                </a:solidFill>
                <a:latin typeface="Source Sans Pro" panose="020B0503030403020204" pitchFamily="34" charset="0"/>
              </a:defRPr>
            </a:lvl1pPr>
            <a:lvl2pPr marL="796925" indent="-339725">
              <a:buClr>
                <a:srgbClr val="FF7500"/>
              </a:buClr>
              <a:buFont typeface="Arial" panose="020B0604020202020204" pitchFamily="34" charset="0"/>
              <a:buChar char="•"/>
              <a:defRPr sz="1800">
                <a:solidFill>
                  <a:srgbClr val="404040"/>
                </a:solidFill>
                <a:latin typeface="Source Sans Pro" panose="020B0503030403020204" pitchFamily="34" charset="0"/>
              </a:defRPr>
            </a:lvl2pPr>
            <a:lvl3pPr marL="1254125" indent="-339725">
              <a:buClr>
                <a:srgbClr val="B5BD00"/>
              </a:buClr>
              <a:buFont typeface="Arial" panose="020B0604020202020204" pitchFamily="34" charset="0"/>
              <a:buChar char="•"/>
              <a:defRPr sz="1800">
                <a:solidFill>
                  <a:srgbClr val="404040"/>
                </a:solidFill>
                <a:latin typeface="Source Sans Pro" panose="020B0503030403020204" pitchFamily="34" charset="0"/>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2" name="Google Shape;13;p12">
            <a:extLst>
              <a:ext uri="{FF2B5EF4-FFF2-40B4-BE49-F238E27FC236}">
                <a16:creationId xmlns:a16="http://schemas.microsoft.com/office/drawing/2014/main" id="{5D4BE36D-FEC5-436A-8E6C-4879A7367C89}"/>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662194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hort Bullet Point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7350" y="1719943"/>
            <a:ext cx="5324895" cy="4263998"/>
          </a:xfrm>
        </p:spPr>
        <p:txBody>
          <a:bodyPr>
            <a:noAutofit/>
          </a:bodyPr>
          <a:lstStyle>
            <a:lvl1pPr marL="339725" indent="-339725">
              <a:buFont typeface="Arial" panose="020B0604020202020204" pitchFamily="34" charset="0"/>
              <a:buChar char="•"/>
              <a:defRPr sz="2800">
                <a:solidFill>
                  <a:srgbClr val="404040"/>
                </a:solidFill>
              </a:defRPr>
            </a:lvl1pPr>
            <a:lvl2pPr marL="796925" indent="-339725">
              <a:buClr>
                <a:srgbClr val="FF7500"/>
              </a:buClr>
              <a:buFont typeface="Arial" panose="020B0604020202020204" pitchFamily="34" charset="0"/>
              <a:buChar char="•"/>
              <a:defRPr sz="2400">
                <a:solidFill>
                  <a:srgbClr val="404040"/>
                </a:solidFill>
              </a:defRPr>
            </a:lvl2pPr>
            <a:lvl3pPr marL="1254125" indent="-339725">
              <a:buClr>
                <a:srgbClr val="B5BD00"/>
              </a:buClr>
              <a:buFont typeface="Arial" panose="020B0604020202020204" pitchFamily="34" charset="0"/>
              <a:buChar char="•"/>
              <a:defRPr sz="2400">
                <a:solidFill>
                  <a:srgbClr val="404040"/>
                </a:solidFill>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9"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8" name="Title 1"/>
          <p:cNvSpPr>
            <a:spLocks noGrp="1"/>
          </p:cNvSpPr>
          <p:nvPr>
            <p:ph type="title" hasCustomPrompt="1"/>
          </p:nvPr>
        </p:nvSpPr>
        <p:spPr>
          <a:xfrm>
            <a:off x="337351" y="693600"/>
            <a:ext cx="11489559" cy="682440"/>
          </a:xfrm>
        </p:spPr>
        <p:txBody>
          <a:bodyPr anchor="t" anchorCtr="0">
            <a:noAutofit/>
          </a:bodyPr>
          <a:lstStyle>
            <a:lvl1pPr>
              <a:defRPr sz="3600">
                <a:solidFill>
                  <a:srgbClr val="0052EB"/>
                </a:solidFill>
                <a:latin typeface="Source Sans Pro" panose="020B0503030403020204" pitchFamily="34" charset="0"/>
              </a:defRPr>
            </a:lvl1pPr>
          </a:lstStyle>
          <a:p>
            <a:r>
              <a:rPr lang="en-US" dirty="0"/>
              <a:t>Short Bullet Point Text</a:t>
            </a:r>
          </a:p>
        </p:txBody>
      </p:sp>
      <p:sp>
        <p:nvSpPr>
          <p:cNvPr id="4" name="Google Shape;13;p12">
            <a:extLst>
              <a:ext uri="{FF2B5EF4-FFF2-40B4-BE49-F238E27FC236}">
                <a16:creationId xmlns:a16="http://schemas.microsoft.com/office/drawing/2014/main" id="{16D43D5D-C8A6-11B1-CE2E-DCAE73686D36}"/>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794348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hort Content Bullet Point Text + Imag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5566716" y="1719943"/>
            <a:ext cx="6107112" cy="4263998"/>
          </a:xfrm>
        </p:spPr>
        <p:txBody>
          <a:bodyPr/>
          <a:lstStyle>
            <a:lvl1pPr marL="0" indent="0">
              <a:buClr>
                <a:srgbClr val="0052EB"/>
              </a:buClr>
              <a:buNone/>
              <a:defRPr>
                <a:solidFill>
                  <a:srgbClr val="404040"/>
                </a:solidFill>
              </a:defRPr>
            </a:lvl1pPr>
          </a:lstStyle>
          <a:p>
            <a:endParaRPr lang="en-US" dirty="0"/>
          </a:p>
        </p:txBody>
      </p:sp>
      <p:sp>
        <p:nvSpPr>
          <p:cNvPr id="8"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6"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Short Bullet Point Text</a:t>
            </a:r>
          </a:p>
        </p:txBody>
      </p:sp>
      <p:sp>
        <p:nvSpPr>
          <p:cNvPr id="7" name="Content Placeholder 2"/>
          <p:cNvSpPr>
            <a:spLocks noGrp="1"/>
          </p:cNvSpPr>
          <p:nvPr>
            <p:ph idx="1" hasCustomPrompt="1"/>
          </p:nvPr>
        </p:nvSpPr>
        <p:spPr>
          <a:xfrm>
            <a:off x="337351" y="1719943"/>
            <a:ext cx="5125604" cy="4263998"/>
          </a:xfrm>
        </p:spPr>
        <p:txBody>
          <a:bodyPr>
            <a:noAutofit/>
          </a:bodyPr>
          <a:lstStyle>
            <a:lvl1pPr marL="339725" indent="-339725">
              <a:buFont typeface="Arial" panose="020B0604020202020204" pitchFamily="34" charset="0"/>
              <a:buChar char="•"/>
              <a:defRPr sz="2800">
                <a:solidFill>
                  <a:srgbClr val="404040"/>
                </a:solidFill>
              </a:defRPr>
            </a:lvl1pPr>
            <a:lvl2pPr marL="796925" indent="-339725">
              <a:buClr>
                <a:srgbClr val="FF7500"/>
              </a:buClr>
              <a:buFont typeface="Arial" panose="020B0604020202020204" pitchFamily="34" charset="0"/>
              <a:buChar char="•"/>
              <a:defRPr sz="2400">
                <a:solidFill>
                  <a:srgbClr val="404040"/>
                </a:solidFill>
              </a:defRPr>
            </a:lvl2pPr>
            <a:lvl3pPr marL="1254125" indent="-339725">
              <a:buClr>
                <a:srgbClr val="B5BD00"/>
              </a:buClr>
              <a:buFont typeface="Arial" panose="020B0604020202020204" pitchFamily="34" charset="0"/>
              <a:buChar char="•"/>
              <a:defRPr sz="2400">
                <a:solidFill>
                  <a:srgbClr val="404040"/>
                </a:solidFill>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2" name="Google Shape;13;p12">
            <a:extLst>
              <a:ext uri="{FF2B5EF4-FFF2-40B4-BE49-F238E27FC236}">
                <a16:creationId xmlns:a16="http://schemas.microsoft.com/office/drawing/2014/main" id="{264D39D1-7F44-3817-67CC-B652416A22FB}"/>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701864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hort Content Bullet Point Text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5557838" y="1719943"/>
            <a:ext cx="6281737" cy="4263998"/>
          </a:xfrm>
        </p:spPr>
        <p:txBody>
          <a:bodyPr/>
          <a:lstStyle>
            <a:lvl1pPr marL="0" indent="0">
              <a:buNone/>
              <a:defRPr>
                <a:solidFill>
                  <a:srgbClr val="404040"/>
                </a:solidFill>
              </a:defRPr>
            </a:lvl1pPr>
          </a:lstStyle>
          <a:p>
            <a:endParaRPr lang="en-US" dirty="0"/>
          </a:p>
        </p:txBody>
      </p:sp>
      <p:sp>
        <p:nvSpPr>
          <p:cNvPr id="8"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7"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Short Bullet Point Text</a:t>
            </a:r>
          </a:p>
        </p:txBody>
      </p:sp>
      <p:sp>
        <p:nvSpPr>
          <p:cNvPr id="6" name="Content Placeholder 2"/>
          <p:cNvSpPr>
            <a:spLocks noGrp="1"/>
          </p:cNvSpPr>
          <p:nvPr>
            <p:ph idx="1" hasCustomPrompt="1"/>
          </p:nvPr>
        </p:nvSpPr>
        <p:spPr>
          <a:xfrm>
            <a:off x="337351" y="1719943"/>
            <a:ext cx="5125604" cy="4263998"/>
          </a:xfrm>
        </p:spPr>
        <p:txBody>
          <a:bodyPr>
            <a:noAutofit/>
          </a:bodyPr>
          <a:lstStyle>
            <a:lvl1pPr marL="339725" indent="-339725">
              <a:buFont typeface="Arial" panose="020B0604020202020204" pitchFamily="34" charset="0"/>
              <a:buChar char="•"/>
              <a:defRPr sz="2800">
                <a:solidFill>
                  <a:srgbClr val="404040"/>
                </a:solidFill>
              </a:defRPr>
            </a:lvl1pPr>
            <a:lvl2pPr marL="796925" indent="-339725">
              <a:buClr>
                <a:srgbClr val="FF7500"/>
              </a:buClr>
              <a:buFont typeface="Arial" panose="020B0604020202020204" pitchFamily="34" charset="0"/>
              <a:buChar char="•"/>
              <a:defRPr sz="2400">
                <a:solidFill>
                  <a:srgbClr val="404040"/>
                </a:solidFill>
              </a:defRPr>
            </a:lvl2pPr>
            <a:lvl3pPr marL="1254125" indent="-339725">
              <a:buClr>
                <a:srgbClr val="B5BD00"/>
              </a:buClr>
              <a:buFont typeface="Arial" panose="020B0604020202020204" pitchFamily="34" charset="0"/>
              <a:buChar char="•"/>
              <a:defRPr sz="2400">
                <a:solidFill>
                  <a:srgbClr val="404040"/>
                </a:solidFill>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2" name="Google Shape;13;p12">
            <a:extLst>
              <a:ext uri="{FF2B5EF4-FFF2-40B4-BE49-F238E27FC236}">
                <a16:creationId xmlns:a16="http://schemas.microsoft.com/office/drawing/2014/main" id="{525142B4-EBEE-6A75-066C-7EC28E79801F}"/>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967849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_Paragraph + Table">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338137" y="1654174"/>
            <a:ext cx="3862073" cy="4518026"/>
          </a:xfrm>
        </p:spPr>
        <p:txBody>
          <a:bodyPr>
            <a:normAutofit/>
          </a:bodyPr>
          <a:lstStyle>
            <a:lvl1pPr marL="0" indent="0">
              <a:buNone/>
              <a:defRPr sz="2400" baseline="0">
                <a:solidFill>
                  <a:srgbClr val="404040"/>
                </a:solidFill>
              </a:defRPr>
            </a:lvl1pPr>
          </a:lstStyle>
          <a:p>
            <a:pPr lvl="0"/>
            <a:r>
              <a:rPr lang="en-US" dirty="0"/>
              <a:t>Lorem ipsum </a:t>
            </a:r>
            <a:r>
              <a:rPr lang="en-US" dirty="0" err="1"/>
              <a:t>doler</a:t>
            </a:r>
            <a:r>
              <a:rPr lang="en-US" dirty="0"/>
              <a:t> sit </a:t>
            </a:r>
            <a:r>
              <a:rPr lang="en-US" dirty="0" err="1"/>
              <a:t>amet</a:t>
            </a:r>
            <a:r>
              <a:rPr lang="en-US" dirty="0"/>
              <a:t>, </a:t>
            </a:r>
            <a:r>
              <a:rPr lang="en-US" dirty="0" err="1"/>
              <a:t>consecteur</a:t>
            </a:r>
            <a:r>
              <a:rPr lang="en-US" dirty="0"/>
              <a:t> </a:t>
            </a:r>
            <a:r>
              <a:rPr lang="en-US" dirty="0" err="1"/>
              <a:t>adipiscing</a:t>
            </a:r>
            <a:r>
              <a:rPr lang="en-US" dirty="0"/>
              <a:t> </a:t>
            </a:r>
            <a:r>
              <a:rPr lang="en-US" dirty="0" err="1"/>
              <a:t>elit</a:t>
            </a:r>
            <a:r>
              <a:rPr lang="en-US" dirty="0"/>
              <a:t>. </a:t>
            </a:r>
            <a:r>
              <a:rPr lang="en-US" dirty="0" err="1"/>
              <a:t>Vestibulum</a:t>
            </a:r>
            <a:r>
              <a:rPr lang="en-US" dirty="0"/>
              <a:t> </a:t>
            </a:r>
            <a:r>
              <a:rPr lang="en-US" dirty="0" err="1"/>
              <a:t>bibendum</a:t>
            </a:r>
            <a:r>
              <a:rPr lang="en-US" dirty="0"/>
              <a:t> </a:t>
            </a:r>
            <a:r>
              <a:rPr lang="en-US" dirty="0" err="1"/>
              <a:t>egestas</a:t>
            </a:r>
            <a:r>
              <a:rPr lang="en-US" dirty="0"/>
              <a:t> </a:t>
            </a:r>
            <a:r>
              <a:rPr lang="en-US" dirty="0" err="1"/>
              <a:t>iaculis</a:t>
            </a:r>
            <a:r>
              <a:rPr lang="en-US" dirty="0"/>
              <a:t> </a:t>
            </a:r>
            <a:r>
              <a:rPr lang="en-US" dirty="0" err="1"/>
              <a:t>est</a:t>
            </a:r>
            <a:r>
              <a:rPr lang="en-US" dirty="0"/>
              <a:t> </a:t>
            </a:r>
            <a:r>
              <a:rPr lang="en-US" dirty="0" err="1"/>
              <a:t>faucibus</a:t>
            </a:r>
            <a:r>
              <a:rPr lang="en-US" dirty="0"/>
              <a:t> </a:t>
            </a:r>
            <a:r>
              <a:rPr lang="en-US" dirty="0" err="1"/>
              <a:t>eu</a:t>
            </a:r>
            <a:r>
              <a:rPr lang="en-US" dirty="0"/>
              <a:t>. </a:t>
            </a:r>
          </a:p>
        </p:txBody>
      </p:sp>
      <p:sp>
        <p:nvSpPr>
          <p:cNvPr id="3" name="Table Placeholder 2"/>
          <p:cNvSpPr>
            <a:spLocks noGrp="1"/>
          </p:cNvSpPr>
          <p:nvPr>
            <p:ph type="tbl" sz="quarter" idx="11"/>
          </p:nvPr>
        </p:nvSpPr>
        <p:spPr>
          <a:xfrm>
            <a:off x="4441371" y="1654174"/>
            <a:ext cx="7374392" cy="4518026"/>
          </a:xfrm>
        </p:spPr>
        <p:txBody>
          <a:bodyPr/>
          <a:lstStyle>
            <a:lvl1pPr marL="0" indent="0">
              <a:buNone/>
              <a:defRPr>
                <a:solidFill>
                  <a:srgbClr val="404040"/>
                </a:solidFill>
              </a:defRPr>
            </a:lvl1pPr>
          </a:lstStyle>
          <a:p>
            <a:endParaRPr lang="en-US" dirty="0"/>
          </a:p>
        </p:txBody>
      </p:sp>
      <p:sp>
        <p:nvSpPr>
          <p:cNvPr id="9" name="Slide Number Placeholder 3"/>
          <p:cNvSpPr>
            <a:spLocks noGrp="1"/>
          </p:cNvSpPr>
          <p:nvPr>
            <p:ph type="sldNum" sz="quarter" idx="13"/>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7"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Click to Edit Header</a:t>
            </a:r>
          </a:p>
        </p:txBody>
      </p:sp>
      <p:sp>
        <p:nvSpPr>
          <p:cNvPr id="2" name="Google Shape;13;p12">
            <a:extLst>
              <a:ext uri="{FF2B5EF4-FFF2-40B4-BE49-F238E27FC236}">
                <a16:creationId xmlns:a16="http://schemas.microsoft.com/office/drawing/2014/main" id="{C7F8F968-530F-C96F-675F-D87EF4FBA533}"/>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963297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11" name="Slide Number Placeholder 3"/>
          <p:cNvSpPr>
            <a:spLocks noGrp="1"/>
          </p:cNvSpPr>
          <p:nvPr>
            <p:ph type="sldNum" sz="quarter" idx="16"/>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12"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Meet Our Team</a:t>
            </a:r>
          </a:p>
        </p:txBody>
      </p:sp>
      <p:sp>
        <p:nvSpPr>
          <p:cNvPr id="14" name="Picture Placeholder 2"/>
          <p:cNvSpPr>
            <a:spLocks noGrp="1"/>
          </p:cNvSpPr>
          <p:nvPr>
            <p:ph type="pic" sz="quarter" idx="13"/>
          </p:nvPr>
        </p:nvSpPr>
        <p:spPr>
          <a:xfrm>
            <a:off x="8851901" y="1759155"/>
            <a:ext cx="1828800" cy="1828800"/>
          </a:xfrm>
        </p:spPr>
        <p:txBody>
          <a:bodyPr>
            <a:normAutofit/>
          </a:bodyPr>
          <a:lstStyle>
            <a:lvl1pPr>
              <a:defRPr sz="2000">
                <a:solidFill>
                  <a:srgbClr val="404040"/>
                </a:solidFill>
              </a:defRPr>
            </a:lvl1pPr>
          </a:lstStyle>
          <a:p>
            <a:endParaRPr lang="en-US" dirty="0"/>
          </a:p>
        </p:txBody>
      </p:sp>
      <p:sp>
        <p:nvSpPr>
          <p:cNvPr id="15" name="Picture Placeholder 2"/>
          <p:cNvSpPr>
            <a:spLocks noGrp="1"/>
          </p:cNvSpPr>
          <p:nvPr>
            <p:ph type="pic" sz="quarter" idx="12"/>
          </p:nvPr>
        </p:nvSpPr>
        <p:spPr>
          <a:xfrm>
            <a:off x="4747916" y="1763153"/>
            <a:ext cx="1828800" cy="1828800"/>
          </a:xfrm>
        </p:spPr>
        <p:txBody>
          <a:bodyPr>
            <a:normAutofit/>
          </a:bodyPr>
          <a:lstStyle>
            <a:lvl1pPr>
              <a:defRPr sz="2000">
                <a:solidFill>
                  <a:srgbClr val="404040"/>
                </a:solidFill>
              </a:defRPr>
            </a:lvl1pPr>
          </a:lstStyle>
          <a:p>
            <a:endParaRPr lang="en-US" dirty="0"/>
          </a:p>
        </p:txBody>
      </p:sp>
      <p:sp>
        <p:nvSpPr>
          <p:cNvPr id="17" name="Picture Placeholder 2"/>
          <p:cNvSpPr>
            <a:spLocks noGrp="1"/>
          </p:cNvSpPr>
          <p:nvPr>
            <p:ph type="pic" sz="quarter" idx="11"/>
          </p:nvPr>
        </p:nvSpPr>
        <p:spPr>
          <a:xfrm>
            <a:off x="502609" y="1759155"/>
            <a:ext cx="1828800" cy="1828800"/>
          </a:xfrm>
        </p:spPr>
        <p:txBody>
          <a:bodyPr>
            <a:normAutofit/>
          </a:bodyPr>
          <a:lstStyle>
            <a:lvl1pPr>
              <a:defRPr sz="2000">
                <a:solidFill>
                  <a:srgbClr val="404040"/>
                </a:solidFill>
              </a:defRPr>
            </a:lvl1pPr>
          </a:lstStyle>
          <a:p>
            <a:endParaRPr lang="en-US" dirty="0"/>
          </a:p>
        </p:txBody>
      </p:sp>
      <p:sp>
        <p:nvSpPr>
          <p:cNvPr id="24" name="Text Placeholder 2"/>
          <p:cNvSpPr>
            <a:spLocks noGrp="1"/>
          </p:cNvSpPr>
          <p:nvPr>
            <p:ph type="body" sz="quarter" idx="21" hasCustomPrompt="1"/>
          </p:nvPr>
        </p:nvSpPr>
        <p:spPr>
          <a:xfrm>
            <a:off x="385043" y="4131526"/>
            <a:ext cx="3207242" cy="335971"/>
          </a:xfrm>
        </p:spPr>
        <p:txBody>
          <a:bodyPr>
            <a:normAutofit/>
          </a:bodyPr>
          <a:lstStyle>
            <a:lvl1pPr marL="0" indent="0">
              <a:buNone/>
              <a:defRPr sz="1600" baseline="0">
                <a:solidFill>
                  <a:srgbClr val="404040"/>
                </a:solidFill>
              </a:defRPr>
            </a:lvl1pPr>
          </a:lstStyle>
          <a:p>
            <a:pPr lvl="0"/>
            <a:r>
              <a:rPr lang="en-US" dirty="0"/>
              <a:t>Title | Department</a:t>
            </a:r>
          </a:p>
        </p:txBody>
      </p:sp>
      <p:sp>
        <p:nvSpPr>
          <p:cNvPr id="28" name="Text Placeholder 2"/>
          <p:cNvSpPr>
            <a:spLocks noGrp="1"/>
          </p:cNvSpPr>
          <p:nvPr>
            <p:ph type="body" sz="quarter" idx="25" hasCustomPrompt="1"/>
          </p:nvPr>
        </p:nvSpPr>
        <p:spPr>
          <a:xfrm>
            <a:off x="4630350" y="4122744"/>
            <a:ext cx="3207242" cy="335971"/>
          </a:xfrm>
        </p:spPr>
        <p:txBody>
          <a:bodyPr>
            <a:normAutofit/>
          </a:bodyPr>
          <a:lstStyle>
            <a:lvl1pPr marL="0" indent="0">
              <a:buNone/>
              <a:defRPr sz="1600" baseline="0">
                <a:solidFill>
                  <a:srgbClr val="404040"/>
                </a:solidFill>
              </a:defRPr>
            </a:lvl1pPr>
          </a:lstStyle>
          <a:p>
            <a:pPr lvl="0"/>
            <a:r>
              <a:rPr lang="en-US" dirty="0"/>
              <a:t>Title | Department</a:t>
            </a:r>
          </a:p>
        </p:txBody>
      </p:sp>
      <p:sp>
        <p:nvSpPr>
          <p:cNvPr id="32" name="Text Placeholder 2"/>
          <p:cNvSpPr>
            <a:spLocks noGrp="1"/>
          </p:cNvSpPr>
          <p:nvPr>
            <p:ph type="body" sz="quarter" idx="29" hasCustomPrompt="1"/>
          </p:nvPr>
        </p:nvSpPr>
        <p:spPr>
          <a:xfrm>
            <a:off x="8734335" y="4122744"/>
            <a:ext cx="3207242" cy="335971"/>
          </a:xfrm>
        </p:spPr>
        <p:txBody>
          <a:bodyPr>
            <a:normAutofit/>
          </a:bodyPr>
          <a:lstStyle>
            <a:lvl1pPr marL="0" indent="0">
              <a:buNone/>
              <a:defRPr sz="1600" baseline="0">
                <a:solidFill>
                  <a:srgbClr val="404040"/>
                </a:solidFill>
              </a:defRPr>
            </a:lvl1pPr>
          </a:lstStyle>
          <a:p>
            <a:pPr lvl="0"/>
            <a:r>
              <a:rPr lang="en-US" dirty="0"/>
              <a:t>Title | Department</a:t>
            </a:r>
          </a:p>
        </p:txBody>
      </p:sp>
      <p:sp>
        <p:nvSpPr>
          <p:cNvPr id="5" name="Text Placeholder 4"/>
          <p:cNvSpPr>
            <a:spLocks noGrp="1"/>
          </p:cNvSpPr>
          <p:nvPr>
            <p:ph type="body" sz="quarter" idx="32" hasCustomPrompt="1"/>
          </p:nvPr>
        </p:nvSpPr>
        <p:spPr>
          <a:xfrm>
            <a:off x="4630351" y="3666472"/>
            <a:ext cx="3207241" cy="311365"/>
          </a:xfrm>
        </p:spPr>
        <p:txBody>
          <a:bodyPr anchor="ctr"/>
          <a:lstStyle>
            <a:lvl1pPr>
              <a:defRPr sz="2800" b="1">
                <a:solidFill>
                  <a:srgbClr val="0052EB"/>
                </a:solidFill>
              </a:defRPr>
            </a:lvl1pPr>
          </a:lstStyle>
          <a:p>
            <a:pPr lvl="0"/>
            <a:r>
              <a:rPr lang="en-US" dirty="0"/>
              <a:t>Name</a:t>
            </a:r>
          </a:p>
        </p:txBody>
      </p:sp>
      <p:sp>
        <p:nvSpPr>
          <p:cNvPr id="35" name="Text Placeholder 4"/>
          <p:cNvSpPr>
            <a:spLocks noGrp="1"/>
          </p:cNvSpPr>
          <p:nvPr>
            <p:ph type="body" sz="quarter" idx="33" hasCustomPrompt="1"/>
          </p:nvPr>
        </p:nvSpPr>
        <p:spPr>
          <a:xfrm>
            <a:off x="8734335" y="3666472"/>
            <a:ext cx="3207241" cy="311365"/>
          </a:xfrm>
        </p:spPr>
        <p:txBody>
          <a:bodyPr anchor="ctr"/>
          <a:lstStyle>
            <a:lvl1pPr>
              <a:defRPr sz="2800" b="1">
                <a:solidFill>
                  <a:srgbClr val="0052EB"/>
                </a:solidFill>
              </a:defRPr>
            </a:lvl1pPr>
          </a:lstStyle>
          <a:p>
            <a:pPr lvl="0"/>
            <a:r>
              <a:rPr lang="en-US" dirty="0"/>
              <a:t>Name</a:t>
            </a:r>
          </a:p>
        </p:txBody>
      </p:sp>
      <p:sp>
        <p:nvSpPr>
          <p:cNvPr id="36" name="Text Placeholder 4"/>
          <p:cNvSpPr>
            <a:spLocks noGrp="1"/>
          </p:cNvSpPr>
          <p:nvPr>
            <p:ph type="body" sz="quarter" idx="34" hasCustomPrompt="1"/>
          </p:nvPr>
        </p:nvSpPr>
        <p:spPr>
          <a:xfrm>
            <a:off x="385042" y="3666472"/>
            <a:ext cx="3207241" cy="311365"/>
          </a:xfrm>
        </p:spPr>
        <p:txBody>
          <a:bodyPr anchor="ctr"/>
          <a:lstStyle>
            <a:lvl1pPr>
              <a:defRPr sz="2800" b="1">
                <a:solidFill>
                  <a:srgbClr val="0052EB"/>
                </a:solidFill>
              </a:defRPr>
            </a:lvl1pPr>
          </a:lstStyle>
          <a:p>
            <a:pPr lvl="0"/>
            <a:r>
              <a:rPr lang="en-US" dirty="0"/>
              <a:t>Name</a:t>
            </a:r>
          </a:p>
        </p:txBody>
      </p:sp>
      <p:sp>
        <p:nvSpPr>
          <p:cNvPr id="38" name="Text Placeholder 4"/>
          <p:cNvSpPr>
            <a:spLocks noGrp="1"/>
          </p:cNvSpPr>
          <p:nvPr>
            <p:ph type="body" sz="quarter" idx="35" hasCustomPrompt="1"/>
          </p:nvPr>
        </p:nvSpPr>
        <p:spPr>
          <a:xfrm>
            <a:off x="4630350" y="5628617"/>
            <a:ext cx="3207241" cy="311365"/>
          </a:xfrm>
        </p:spPr>
        <p:txBody>
          <a:bodyPr anchor="ctr"/>
          <a:lstStyle>
            <a:lvl1pPr>
              <a:defRPr sz="1600" b="0" u="sng">
                <a:solidFill>
                  <a:srgbClr val="0052EB"/>
                </a:solidFill>
              </a:defRPr>
            </a:lvl1pPr>
          </a:lstStyle>
          <a:p>
            <a:pPr lvl="0"/>
            <a:r>
              <a:rPr lang="en-US" dirty="0"/>
              <a:t>xxx@usac.org</a:t>
            </a:r>
          </a:p>
        </p:txBody>
      </p:sp>
      <p:sp>
        <p:nvSpPr>
          <p:cNvPr id="39" name="Text Placeholder 4"/>
          <p:cNvSpPr>
            <a:spLocks noGrp="1"/>
          </p:cNvSpPr>
          <p:nvPr>
            <p:ph type="body" sz="quarter" idx="36" hasCustomPrompt="1"/>
          </p:nvPr>
        </p:nvSpPr>
        <p:spPr>
          <a:xfrm>
            <a:off x="8734336" y="5629032"/>
            <a:ext cx="3207241" cy="311365"/>
          </a:xfrm>
        </p:spPr>
        <p:txBody>
          <a:bodyPr anchor="ctr"/>
          <a:lstStyle>
            <a:lvl1pPr>
              <a:defRPr sz="1600" b="0" u="sng">
                <a:solidFill>
                  <a:srgbClr val="0052EB"/>
                </a:solidFill>
              </a:defRPr>
            </a:lvl1pPr>
          </a:lstStyle>
          <a:p>
            <a:pPr lvl="0"/>
            <a:r>
              <a:rPr lang="en-US" dirty="0"/>
              <a:t>xxx@usac.org</a:t>
            </a:r>
          </a:p>
        </p:txBody>
      </p:sp>
      <p:sp>
        <p:nvSpPr>
          <p:cNvPr id="40" name="Text Placeholder 4"/>
          <p:cNvSpPr>
            <a:spLocks noGrp="1"/>
          </p:cNvSpPr>
          <p:nvPr>
            <p:ph type="body" sz="quarter" idx="37" hasCustomPrompt="1"/>
          </p:nvPr>
        </p:nvSpPr>
        <p:spPr>
          <a:xfrm>
            <a:off x="385044" y="5628617"/>
            <a:ext cx="3207241" cy="311365"/>
          </a:xfrm>
        </p:spPr>
        <p:txBody>
          <a:bodyPr anchor="ctr"/>
          <a:lstStyle>
            <a:lvl1pPr>
              <a:defRPr sz="1600" b="0" u="sng">
                <a:solidFill>
                  <a:srgbClr val="0052EB"/>
                </a:solidFill>
              </a:defRPr>
            </a:lvl1pPr>
          </a:lstStyle>
          <a:p>
            <a:pPr lvl="0"/>
            <a:r>
              <a:rPr lang="en-US" dirty="0"/>
              <a:t>xxx@usac.org</a:t>
            </a:r>
          </a:p>
        </p:txBody>
      </p:sp>
      <p:sp>
        <p:nvSpPr>
          <p:cNvPr id="19" name="Text Placeholder 2"/>
          <p:cNvSpPr>
            <a:spLocks noGrp="1"/>
          </p:cNvSpPr>
          <p:nvPr>
            <p:ph type="body" sz="quarter" idx="38" hasCustomPrompt="1"/>
          </p:nvPr>
        </p:nvSpPr>
        <p:spPr>
          <a:xfrm>
            <a:off x="8734336" y="4699909"/>
            <a:ext cx="3207242" cy="775434"/>
          </a:xfrm>
        </p:spPr>
        <p:txBody>
          <a:bodyPr>
            <a:noAutofit/>
          </a:bodyPr>
          <a:lstStyle>
            <a:lvl1pPr marL="0" indent="0">
              <a:buNone/>
              <a:defRPr sz="1600" baseline="0">
                <a:solidFill>
                  <a:srgbClr val="404040"/>
                </a:solidFill>
              </a:defRPr>
            </a:lvl1pPr>
          </a:lstStyle>
          <a:p>
            <a:pPr lvl="0"/>
            <a:r>
              <a:rPr lang="en-US" sz="1600" dirty="0"/>
              <a:t>A brief sentence describing who this person is and his/her role on the project (optional).</a:t>
            </a:r>
            <a:endParaRPr lang="en-US" dirty="0"/>
          </a:p>
        </p:txBody>
      </p:sp>
      <p:sp>
        <p:nvSpPr>
          <p:cNvPr id="20" name="Text Placeholder 2"/>
          <p:cNvSpPr>
            <a:spLocks noGrp="1"/>
          </p:cNvSpPr>
          <p:nvPr>
            <p:ph type="body" sz="quarter" idx="39" hasCustomPrompt="1"/>
          </p:nvPr>
        </p:nvSpPr>
        <p:spPr>
          <a:xfrm>
            <a:off x="4630351" y="4699909"/>
            <a:ext cx="3207242" cy="775434"/>
          </a:xfrm>
        </p:spPr>
        <p:txBody>
          <a:bodyPr>
            <a:noAutofit/>
          </a:bodyPr>
          <a:lstStyle>
            <a:lvl1pPr marL="0" indent="0">
              <a:buNone/>
              <a:defRPr sz="1600" baseline="0">
                <a:solidFill>
                  <a:srgbClr val="404040"/>
                </a:solidFill>
              </a:defRPr>
            </a:lvl1pPr>
          </a:lstStyle>
          <a:p>
            <a:pPr lvl="0"/>
            <a:r>
              <a:rPr lang="en-US" sz="1600" dirty="0"/>
              <a:t>A brief sentence describing who this person is and his/her role on the project (optional).</a:t>
            </a:r>
            <a:endParaRPr lang="en-US" dirty="0"/>
          </a:p>
        </p:txBody>
      </p:sp>
      <p:sp>
        <p:nvSpPr>
          <p:cNvPr id="21" name="Text Placeholder 2"/>
          <p:cNvSpPr>
            <a:spLocks noGrp="1"/>
          </p:cNvSpPr>
          <p:nvPr>
            <p:ph type="body" sz="quarter" idx="40" hasCustomPrompt="1"/>
          </p:nvPr>
        </p:nvSpPr>
        <p:spPr>
          <a:xfrm>
            <a:off x="385044" y="4699909"/>
            <a:ext cx="3207242" cy="775434"/>
          </a:xfrm>
        </p:spPr>
        <p:txBody>
          <a:bodyPr>
            <a:noAutofit/>
          </a:bodyPr>
          <a:lstStyle>
            <a:lvl1pPr marL="0" indent="0">
              <a:buNone/>
              <a:defRPr sz="1600" baseline="0">
                <a:solidFill>
                  <a:srgbClr val="404040"/>
                </a:solidFill>
              </a:defRPr>
            </a:lvl1pPr>
          </a:lstStyle>
          <a:p>
            <a:pPr lvl="0"/>
            <a:r>
              <a:rPr lang="en-US" sz="1600" dirty="0"/>
              <a:t>A brief sentence describing who this person is and his/her role on the project (optional).</a:t>
            </a:r>
            <a:endParaRPr lang="en-US" dirty="0"/>
          </a:p>
        </p:txBody>
      </p:sp>
      <p:sp>
        <p:nvSpPr>
          <p:cNvPr id="2" name="Google Shape;13;p12">
            <a:extLst>
              <a:ext uri="{FF2B5EF4-FFF2-40B4-BE49-F238E27FC236}">
                <a16:creationId xmlns:a16="http://schemas.microsoft.com/office/drawing/2014/main" id="{7E4D1AEE-4E7A-9D02-30E2-4131197F2A9C}"/>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257141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eet Our Team Single Presenter">
    <p:spTree>
      <p:nvGrpSpPr>
        <p:cNvPr id="1" name=""/>
        <p:cNvGrpSpPr/>
        <p:nvPr/>
      </p:nvGrpSpPr>
      <p:grpSpPr>
        <a:xfrm>
          <a:off x="0" y="0"/>
          <a:ext cx="0" cy="0"/>
          <a:chOff x="0" y="0"/>
          <a:chExt cx="0" cy="0"/>
        </a:xfrm>
      </p:grpSpPr>
      <p:sp>
        <p:nvSpPr>
          <p:cNvPr id="11" name="Slide Number Placeholder 3"/>
          <p:cNvSpPr>
            <a:spLocks noGrp="1"/>
          </p:cNvSpPr>
          <p:nvPr>
            <p:ph type="sldNum" sz="quarter" idx="16"/>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12"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Meet Our Team</a:t>
            </a:r>
          </a:p>
        </p:txBody>
      </p:sp>
      <p:sp>
        <p:nvSpPr>
          <p:cNvPr id="14" name="Title 2"/>
          <p:cNvSpPr txBox="1">
            <a:spLocks/>
          </p:cNvSpPr>
          <p:nvPr userDrawn="1"/>
        </p:nvSpPr>
        <p:spPr>
          <a:xfrm>
            <a:off x="337351" y="693738"/>
            <a:ext cx="7108478" cy="77628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baseline="0">
                <a:solidFill>
                  <a:srgbClr val="0052EB"/>
                </a:solidFill>
                <a:latin typeface="Source Sans Pro" charset="0"/>
                <a:ea typeface="Source Sans Pro" charset="0"/>
                <a:cs typeface="Source Sans Pro" charset="0"/>
              </a:defRPr>
            </a:lvl1pPr>
          </a:lstStyle>
          <a:p>
            <a:r>
              <a:rPr lang="en-US" dirty="0"/>
              <a:t>Meet Our Team – Single Presenter</a:t>
            </a:r>
          </a:p>
        </p:txBody>
      </p:sp>
      <p:sp>
        <p:nvSpPr>
          <p:cNvPr id="15" name="Picture Placeholder 2"/>
          <p:cNvSpPr>
            <a:spLocks noGrp="1"/>
          </p:cNvSpPr>
          <p:nvPr>
            <p:ph type="pic" sz="quarter" idx="11"/>
          </p:nvPr>
        </p:nvSpPr>
        <p:spPr>
          <a:xfrm>
            <a:off x="2029909" y="1843087"/>
            <a:ext cx="3635805" cy="3635805"/>
          </a:xfrm>
        </p:spPr>
        <p:txBody>
          <a:bodyPr>
            <a:normAutofit/>
          </a:bodyPr>
          <a:lstStyle>
            <a:lvl1pPr>
              <a:defRPr sz="2000">
                <a:solidFill>
                  <a:srgbClr val="404040"/>
                </a:solidFill>
              </a:defRPr>
            </a:lvl1pPr>
          </a:lstStyle>
          <a:p>
            <a:endParaRPr lang="en-US" dirty="0"/>
          </a:p>
        </p:txBody>
      </p:sp>
      <p:sp>
        <p:nvSpPr>
          <p:cNvPr id="19" name="Text Placeholder 2"/>
          <p:cNvSpPr>
            <a:spLocks noGrp="1"/>
          </p:cNvSpPr>
          <p:nvPr>
            <p:ph type="body" sz="quarter" idx="21" hasCustomPrompt="1"/>
          </p:nvPr>
        </p:nvSpPr>
        <p:spPr>
          <a:xfrm>
            <a:off x="6183348" y="3106795"/>
            <a:ext cx="5025758" cy="335971"/>
          </a:xfrm>
        </p:spPr>
        <p:txBody>
          <a:bodyPr>
            <a:noAutofit/>
          </a:bodyPr>
          <a:lstStyle>
            <a:lvl1pPr marL="0" indent="0">
              <a:buNone/>
              <a:defRPr sz="1800" baseline="0">
                <a:solidFill>
                  <a:srgbClr val="404040"/>
                </a:solidFill>
              </a:defRPr>
            </a:lvl1pPr>
          </a:lstStyle>
          <a:p>
            <a:pPr lvl="0"/>
            <a:r>
              <a:rPr lang="en-US" dirty="0"/>
              <a:t>Title | Department</a:t>
            </a:r>
          </a:p>
        </p:txBody>
      </p:sp>
      <p:sp>
        <p:nvSpPr>
          <p:cNvPr id="10" name="Text Placeholder 4"/>
          <p:cNvSpPr>
            <a:spLocks noGrp="1"/>
          </p:cNvSpPr>
          <p:nvPr>
            <p:ph type="body" sz="quarter" idx="34" hasCustomPrompt="1"/>
          </p:nvPr>
        </p:nvSpPr>
        <p:spPr>
          <a:xfrm>
            <a:off x="6183348" y="2684837"/>
            <a:ext cx="3207241" cy="311365"/>
          </a:xfrm>
        </p:spPr>
        <p:txBody>
          <a:bodyPr anchor="ctr"/>
          <a:lstStyle>
            <a:lvl1pPr>
              <a:defRPr sz="2800" b="1">
                <a:solidFill>
                  <a:srgbClr val="0052EB"/>
                </a:solidFill>
              </a:defRPr>
            </a:lvl1pPr>
          </a:lstStyle>
          <a:p>
            <a:pPr lvl="0"/>
            <a:r>
              <a:rPr lang="en-US" dirty="0"/>
              <a:t>Name</a:t>
            </a:r>
          </a:p>
        </p:txBody>
      </p:sp>
      <p:sp>
        <p:nvSpPr>
          <p:cNvPr id="13" name="Text Placeholder 4"/>
          <p:cNvSpPr>
            <a:spLocks noGrp="1"/>
          </p:cNvSpPr>
          <p:nvPr>
            <p:ph type="body" sz="quarter" idx="37" hasCustomPrompt="1"/>
          </p:nvPr>
        </p:nvSpPr>
        <p:spPr>
          <a:xfrm>
            <a:off x="6183350" y="4646982"/>
            <a:ext cx="3207241" cy="311365"/>
          </a:xfrm>
        </p:spPr>
        <p:txBody>
          <a:bodyPr anchor="ctr"/>
          <a:lstStyle>
            <a:lvl1pPr>
              <a:defRPr sz="1800" b="0" u="sng">
                <a:solidFill>
                  <a:srgbClr val="0052EB"/>
                </a:solidFill>
              </a:defRPr>
            </a:lvl1pPr>
          </a:lstStyle>
          <a:p>
            <a:pPr lvl="0"/>
            <a:r>
              <a:rPr lang="en-US" dirty="0"/>
              <a:t>xxx@usac.org</a:t>
            </a:r>
          </a:p>
        </p:txBody>
      </p:sp>
      <p:sp>
        <p:nvSpPr>
          <p:cNvPr id="18" name="Text Placeholder 4"/>
          <p:cNvSpPr>
            <a:spLocks noGrp="1"/>
          </p:cNvSpPr>
          <p:nvPr>
            <p:ph type="body" sz="quarter" idx="41" hasCustomPrompt="1"/>
          </p:nvPr>
        </p:nvSpPr>
        <p:spPr>
          <a:xfrm>
            <a:off x="6183350" y="3677560"/>
            <a:ext cx="5025758" cy="507933"/>
          </a:xfrm>
        </p:spPr>
        <p:txBody>
          <a:bodyPr anchor="ctr"/>
          <a:lstStyle>
            <a:lvl1pPr>
              <a:defRPr sz="1800" b="0" baseline="0">
                <a:solidFill>
                  <a:srgbClr val="404040"/>
                </a:solidFill>
              </a:defRPr>
            </a:lvl1pPr>
          </a:lstStyle>
          <a:p>
            <a:pPr lvl="0"/>
            <a:r>
              <a:rPr lang="en-US" dirty="0"/>
              <a:t>A brief sentence describing who this person is and his/her role on the project (optional).</a:t>
            </a:r>
          </a:p>
        </p:txBody>
      </p:sp>
      <p:sp>
        <p:nvSpPr>
          <p:cNvPr id="2" name="Google Shape;13;p12">
            <a:extLst>
              <a:ext uri="{FF2B5EF4-FFF2-40B4-BE49-F238E27FC236}">
                <a16:creationId xmlns:a16="http://schemas.microsoft.com/office/drawing/2014/main" id="{C5AFE8E4-6905-3D15-2259-B41E046A69EF}"/>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160013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feline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44790"/>
            <a:ext cx="4039410" cy="6902789"/>
          </a:xfrm>
          <a:prstGeom prst="flowChartDelay">
            <a:avLst/>
          </a:prstGeom>
        </p:spPr>
      </p:pic>
      <p:sp>
        <p:nvSpPr>
          <p:cNvPr id="9" name="Title 1"/>
          <p:cNvSpPr>
            <a:spLocks noGrp="1"/>
          </p:cNvSpPr>
          <p:nvPr>
            <p:ph type="title" hasCustomPrompt="1"/>
          </p:nvPr>
        </p:nvSpPr>
        <p:spPr>
          <a:xfrm>
            <a:off x="4454570" y="2688631"/>
            <a:ext cx="11016449" cy="682440"/>
          </a:xfrm>
        </p:spPr>
        <p:txBody>
          <a:bodyPr/>
          <a:lstStyle>
            <a:lvl1pPr>
              <a:defRPr>
                <a:solidFill>
                  <a:srgbClr val="0052EB"/>
                </a:solidFill>
                <a:latin typeface="Source Sans Pro" panose="020B0503030403020204" pitchFamily="34" charset="0"/>
              </a:defRPr>
            </a:lvl1pPr>
          </a:lstStyle>
          <a:p>
            <a:r>
              <a:rPr lang="en-US" dirty="0"/>
              <a:t>Lifeline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2" name="Picture 1" descr="Graphical user interface, application&#10;&#10;Description automatically generated">
            <a:extLst>
              <a:ext uri="{FF2B5EF4-FFF2-40B4-BE49-F238E27FC236}">
                <a16:creationId xmlns:a16="http://schemas.microsoft.com/office/drawing/2014/main" id="{5A944EE7-13DB-9EFE-9DBD-3C63F5E6D998}"/>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4" name="Google Shape;13;p12">
            <a:extLst>
              <a:ext uri="{FF2B5EF4-FFF2-40B4-BE49-F238E27FC236}">
                <a16:creationId xmlns:a16="http://schemas.microsoft.com/office/drawing/2014/main" id="{6BA238FD-7059-B5B0-7042-F18250D7F8C1}"/>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84451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hort Bullet Point Text+Motif">
    <p:spTree>
      <p:nvGrpSpPr>
        <p:cNvPr id="1" name=""/>
        <p:cNvGrpSpPr/>
        <p:nvPr/>
      </p:nvGrpSpPr>
      <p:grpSpPr>
        <a:xfrm>
          <a:off x="0" y="0"/>
          <a:ext cx="0" cy="0"/>
          <a:chOff x="0" y="0"/>
          <a:chExt cx="0" cy="0"/>
        </a:xfrm>
      </p:grpSpPr>
      <p:pic>
        <p:nvPicPr>
          <p:cNvPr id="14" name="Google Shape;32;p15"/>
          <p:cNvPicPr preferRelativeResize="0"/>
          <p:nvPr userDrawn="1"/>
        </p:nvPicPr>
        <p:blipFill>
          <a:blip r:embed="rId3" cstate="email">
            <a:extLst>
              <a:ext uri="{28A0092B-C50C-407E-A947-70E740481C1C}">
                <a14:useLocalDpi xmlns:a14="http://schemas.microsoft.com/office/drawing/2010/main"/>
              </a:ext>
            </a:extLst>
          </a:blip>
          <a:stretch>
            <a:fillRect/>
          </a:stretch>
        </p:blipFill>
        <p:spPr>
          <a:xfrm>
            <a:off x="3613608" y="122831"/>
            <a:ext cx="8577266" cy="6735170"/>
          </a:xfrm>
          <a:prstGeom prst="rect">
            <a:avLst/>
          </a:prstGeom>
          <a:noFill/>
          <a:ln>
            <a:noFill/>
          </a:ln>
        </p:spPr>
      </p:pic>
      <p:sp>
        <p:nvSpPr>
          <p:cNvPr id="9" name="Slide Number Placeholder 3"/>
          <p:cNvSpPr>
            <a:spLocks noGrp="1"/>
          </p:cNvSpPr>
          <p:nvPr>
            <p:ph type="sldNum" sz="quarter" idx="12"/>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11" name="Title 1"/>
          <p:cNvSpPr>
            <a:spLocks noGrp="1"/>
          </p:cNvSpPr>
          <p:nvPr>
            <p:ph type="title" hasCustomPrompt="1"/>
          </p:nvPr>
        </p:nvSpPr>
        <p:spPr>
          <a:xfrm>
            <a:off x="337351" y="693599"/>
            <a:ext cx="9949649" cy="776426"/>
          </a:xfrm>
        </p:spPr>
        <p:txBody>
          <a:bodyPr>
            <a:noAutofit/>
          </a:bodyPr>
          <a:lstStyle>
            <a:lvl1pPr>
              <a:defRPr sz="3600">
                <a:solidFill>
                  <a:srgbClr val="0052EB"/>
                </a:solidFill>
              </a:defRPr>
            </a:lvl1pPr>
          </a:lstStyle>
          <a:p>
            <a:r>
              <a:rPr lang="en-US" dirty="0"/>
              <a:t>Short Bullet Point Text and Motif</a:t>
            </a:r>
          </a:p>
        </p:txBody>
      </p:sp>
      <p:sp>
        <p:nvSpPr>
          <p:cNvPr id="6" name="Content Placeholder 2"/>
          <p:cNvSpPr>
            <a:spLocks noGrp="1"/>
          </p:cNvSpPr>
          <p:nvPr>
            <p:ph idx="1" hasCustomPrompt="1"/>
          </p:nvPr>
        </p:nvSpPr>
        <p:spPr>
          <a:xfrm>
            <a:off x="337351" y="1719943"/>
            <a:ext cx="5125604" cy="4263998"/>
          </a:xfrm>
        </p:spPr>
        <p:txBody>
          <a:bodyPr>
            <a:noAutofit/>
          </a:bodyPr>
          <a:lstStyle>
            <a:lvl1pPr marL="339725" indent="-339725">
              <a:buFont typeface="Arial" panose="020B0604020202020204" pitchFamily="34" charset="0"/>
              <a:buChar char="•"/>
              <a:defRPr sz="2800">
                <a:solidFill>
                  <a:srgbClr val="404040"/>
                </a:solidFill>
              </a:defRPr>
            </a:lvl1pPr>
            <a:lvl2pPr marL="796925" indent="-339725">
              <a:buClr>
                <a:srgbClr val="FF7500"/>
              </a:buClr>
              <a:buFont typeface="Arial" panose="020B0604020202020204" pitchFamily="34" charset="0"/>
              <a:buChar char="•"/>
              <a:defRPr sz="2400">
                <a:solidFill>
                  <a:srgbClr val="404040"/>
                </a:solidFill>
              </a:defRPr>
            </a:lvl2pPr>
            <a:lvl3pPr marL="1254125" indent="-339725">
              <a:buClr>
                <a:srgbClr val="B5BD00"/>
              </a:buClr>
              <a:buFont typeface="Arial" panose="020B0604020202020204" pitchFamily="34" charset="0"/>
              <a:buChar char="•"/>
              <a:defRPr sz="2400">
                <a:solidFill>
                  <a:srgbClr val="404040"/>
                </a:solidFill>
              </a:defRPr>
            </a:lvl3pPr>
            <a:lvl4pPr>
              <a:defRPr sz="2000"/>
            </a:lvl4pPr>
            <a:lvl5pPr>
              <a:defRPr sz="2000"/>
            </a:lvl5pPr>
          </a:lstStyle>
          <a:p>
            <a:pPr lvl="0"/>
            <a:r>
              <a:rPr lang="en-US" dirty="0"/>
              <a:t>Main Point</a:t>
            </a:r>
          </a:p>
          <a:p>
            <a:pPr lvl="1"/>
            <a:r>
              <a:rPr lang="en-US" dirty="0"/>
              <a:t>Supporting Point</a:t>
            </a:r>
          </a:p>
          <a:p>
            <a:pPr lvl="2"/>
            <a:r>
              <a:rPr lang="en-US" dirty="0"/>
              <a:t>Details</a:t>
            </a:r>
          </a:p>
          <a:p>
            <a:pPr lvl="0"/>
            <a:r>
              <a:rPr lang="en-US" dirty="0"/>
              <a:t>Main Point</a:t>
            </a:r>
          </a:p>
          <a:p>
            <a:pPr lvl="1"/>
            <a:r>
              <a:rPr lang="en-US" dirty="0"/>
              <a:t>Supporting Point</a:t>
            </a:r>
          </a:p>
          <a:p>
            <a:pPr lvl="2"/>
            <a:r>
              <a:rPr lang="en-US" dirty="0"/>
              <a:t>Details</a:t>
            </a:r>
          </a:p>
          <a:p>
            <a:pPr lvl="2"/>
            <a:endParaRPr lang="en-US" dirty="0"/>
          </a:p>
        </p:txBody>
      </p:sp>
      <p:sp>
        <p:nvSpPr>
          <p:cNvPr id="2" name="Google Shape;13;p12">
            <a:extLst>
              <a:ext uri="{FF2B5EF4-FFF2-40B4-BE49-F238E27FC236}">
                <a16:creationId xmlns:a16="http://schemas.microsoft.com/office/drawing/2014/main" id="{49476BBA-8751-F16D-7867-8F60048AF54A}"/>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690518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MultipleParagraphs">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8453946" y="2176272"/>
            <a:ext cx="3465766" cy="3995928"/>
          </a:xfrm>
        </p:spPr>
        <p:txBody>
          <a:bodyPr anchor="t" anchorCtr="0">
            <a:noAutofit/>
          </a:bodyPr>
          <a:lstStyle>
            <a:lvl1pPr marL="0" indent="0">
              <a:buNone/>
              <a:defRPr sz="2400" baseline="0">
                <a:solidFill>
                  <a:srgbClr val="404040"/>
                </a:solidFill>
              </a:defRPr>
            </a:lvl1pPr>
          </a:lstStyle>
          <a:p>
            <a:pPr lvl="0"/>
            <a:r>
              <a:rPr lang="en-US" dirty="0"/>
              <a:t>Click to edit text</a:t>
            </a:r>
          </a:p>
        </p:txBody>
      </p:sp>
      <p:sp>
        <p:nvSpPr>
          <p:cNvPr id="6" name="Text Placeholder 2"/>
          <p:cNvSpPr>
            <a:spLocks noGrp="1"/>
          </p:cNvSpPr>
          <p:nvPr>
            <p:ph type="body" sz="quarter" idx="11" hasCustomPrompt="1"/>
          </p:nvPr>
        </p:nvSpPr>
        <p:spPr>
          <a:xfrm>
            <a:off x="4411431" y="2200656"/>
            <a:ext cx="3477958" cy="3995928"/>
          </a:xfrm>
        </p:spPr>
        <p:txBody>
          <a:bodyPr anchor="t" anchorCtr="0">
            <a:noAutofit/>
          </a:bodyPr>
          <a:lstStyle>
            <a:lvl1pPr marL="0" indent="0">
              <a:buNone/>
              <a:defRPr sz="2400" baseline="0">
                <a:solidFill>
                  <a:srgbClr val="404040"/>
                </a:solidFill>
              </a:defRPr>
            </a:lvl1pPr>
          </a:lstStyle>
          <a:p>
            <a:pPr lvl="0"/>
            <a:r>
              <a:rPr lang="en-US" dirty="0"/>
              <a:t>Click to edit text</a:t>
            </a:r>
          </a:p>
        </p:txBody>
      </p:sp>
      <p:sp>
        <p:nvSpPr>
          <p:cNvPr id="14" name="Text Placeholder 2"/>
          <p:cNvSpPr>
            <a:spLocks noGrp="1"/>
          </p:cNvSpPr>
          <p:nvPr>
            <p:ph type="body" sz="quarter" idx="12" hasCustomPrompt="1"/>
          </p:nvPr>
        </p:nvSpPr>
        <p:spPr>
          <a:xfrm>
            <a:off x="338216" y="2200656"/>
            <a:ext cx="3465766" cy="3995928"/>
          </a:xfrm>
        </p:spPr>
        <p:txBody>
          <a:bodyPr anchor="t" anchorCtr="0">
            <a:noAutofit/>
          </a:bodyPr>
          <a:lstStyle>
            <a:lvl1pPr marL="0" indent="0">
              <a:buNone/>
              <a:defRPr sz="2400" baseline="0">
                <a:solidFill>
                  <a:srgbClr val="404040"/>
                </a:solidFill>
              </a:defRPr>
            </a:lvl1pPr>
          </a:lstStyle>
          <a:p>
            <a:pPr lvl="0"/>
            <a:r>
              <a:rPr lang="en-US" dirty="0"/>
              <a:t>If you need to write more than a few bullets worth of information, consider using an image or simple phrase as provocation and speaking to the content you want to write. </a:t>
            </a:r>
          </a:p>
        </p:txBody>
      </p:sp>
      <p:cxnSp>
        <p:nvCxnSpPr>
          <p:cNvPr id="16" name="Straight Connector 15"/>
          <p:cNvCxnSpPr/>
          <p:nvPr userDrawn="1"/>
        </p:nvCxnSpPr>
        <p:spPr>
          <a:xfrm>
            <a:off x="4110892"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8173720" y="717982"/>
            <a:ext cx="0" cy="5049772"/>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Slide Number Placeholder 3"/>
          <p:cNvSpPr>
            <a:spLocks noGrp="1"/>
          </p:cNvSpPr>
          <p:nvPr>
            <p:ph type="sldNum" sz="quarter" idx="14"/>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3" name="Content Placeholder 2"/>
          <p:cNvSpPr>
            <a:spLocks noGrp="1"/>
          </p:cNvSpPr>
          <p:nvPr>
            <p:ph sz="quarter" idx="15" hasCustomPrompt="1"/>
          </p:nvPr>
        </p:nvSpPr>
        <p:spPr>
          <a:xfrm>
            <a:off x="405707" y="717982"/>
            <a:ext cx="3543589" cy="914400"/>
          </a:xfrm>
        </p:spPr>
        <p:txBody>
          <a:bodyPr/>
          <a:lstStyle>
            <a:lvl1pPr>
              <a:defRPr sz="2800" b="1">
                <a:solidFill>
                  <a:srgbClr val="0052EB"/>
                </a:solidFill>
              </a:defRPr>
            </a:lvl1pPr>
          </a:lstStyle>
          <a:p>
            <a:r>
              <a:rPr lang="en-US" dirty="0"/>
              <a:t>Click to Edit Header</a:t>
            </a:r>
          </a:p>
        </p:txBody>
      </p:sp>
      <p:sp>
        <p:nvSpPr>
          <p:cNvPr id="28" name="Content Placeholder 2"/>
          <p:cNvSpPr>
            <a:spLocks noGrp="1"/>
          </p:cNvSpPr>
          <p:nvPr>
            <p:ph sz="quarter" idx="16" hasCustomPrompt="1"/>
          </p:nvPr>
        </p:nvSpPr>
        <p:spPr>
          <a:xfrm>
            <a:off x="4381171" y="717982"/>
            <a:ext cx="3543589" cy="914400"/>
          </a:xfrm>
        </p:spPr>
        <p:txBody>
          <a:bodyPr/>
          <a:lstStyle>
            <a:lvl1pPr>
              <a:defRPr sz="2800" b="1">
                <a:solidFill>
                  <a:srgbClr val="0052EB"/>
                </a:solidFill>
              </a:defRPr>
            </a:lvl1pPr>
          </a:lstStyle>
          <a:p>
            <a:r>
              <a:rPr lang="en-US" dirty="0"/>
              <a:t>Click to Edit Header</a:t>
            </a:r>
          </a:p>
        </p:txBody>
      </p:sp>
      <p:sp>
        <p:nvSpPr>
          <p:cNvPr id="30" name="Content Placeholder 2"/>
          <p:cNvSpPr>
            <a:spLocks noGrp="1"/>
          </p:cNvSpPr>
          <p:nvPr>
            <p:ph sz="quarter" idx="17" hasCustomPrompt="1"/>
          </p:nvPr>
        </p:nvSpPr>
        <p:spPr>
          <a:xfrm>
            <a:off x="8422681" y="712597"/>
            <a:ext cx="3543589" cy="914400"/>
          </a:xfrm>
        </p:spPr>
        <p:txBody>
          <a:bodyPr/>
          <a:lstStyle>
            <a:lvl1pPr>
              <a:defRPr sz="2800" b="1">
                <a:solidFill>
                  <a:srgbClr val="0052EB"/>
                </a:solidFill>
              </a:defRPr>
            </a:lvl1pPr>
          </a:lstStyle>
          <a:p>
            <a:r>
              <a:rPr lang="en-US" dirty="0"/>
              <a:t>Click to Edit Header</a:t>
            </a:r>
          </a:p>
        </p:txBody>
      </p:sp>
      <p:sp>
        <p:nvSpPr>
          <p:cNvPr id="2" name="Google Shape;13;p12">
            <a:extLst>
              <a:ext uri="{FF2B5EF4-FFF2-40B4-BE49-F238E27FC236}">
                <a16:creationId xmlns:a16="http://schemas.microsoft.com/office/drawing/2014/main" id="{ED3B546D-6BDC-AA40-246C-DD4D004FA024}"/>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906937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75210" y="592853"/>
            <a:ext cx="11836958" cy="5763498"/>
          </a:xfrm>
        </p:spPr>
        <p:txBody>
          <a:bodyPr/>
          <a:lstStyle>
            <a:lvl1pPr marL="0" indent="0">
              <a:buClr>
                <a:srgbClr val="0052EB"/>
              </a:buClr>
              <a:buNone/>
              <a:defRPr lang="en-US" dirty="0">
                <a:solidFill>
                  <a:srgbClr val="404040"/>
                </a:solidFill>
              </a:defRPr>
            </a:lvl1pPr>
          </a:lstStyle>
          <a:p>
            <a:endParaRPr lang="en-US" dirty="0"/>
          </a:p>
        </p:txBody>
      </p:sp>
      <p:sp>
        <p:nvSpPr>
          <p:cNvPr id="8" name="Slide Number Placeholder 3"/>
          <p:cNvSpPr>
            <a:spLocks noGrp="1"/>
          </p:cNvSpPr>
          <p:nvPr>
            <p:ph type="sldNum" sz="quarter" idx="13"/>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2" name="Google Shape;13;p12">
            <a:extLst>
              <a:ext uri="{FF2B5EF4-FFF2-40B4-BE49-F238E27FC236}">
                <a16:creationId xmlns:a16="http://schemas.microsoft.com/office/drawing/2014/main" id="{F543DE5E-5667-1C89-76E5-60FD56698E9E}"/>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824497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 Title">
    <p:spTree>
      <p:nvGrpSpPr>
        <p:cNvPr id="1" name=""/>
        <p:cNvGrpSpPr/>
        <p:nvPr/>
      </p:nvGrpSpPr>
      <p:grpSpPr>
        <a:xfrm>
          <a:off x="0" y="0"/>
          <a:ext cx="0" cy="0"/>
          <a:chOff x="0" y="0"/>
          <a:chExt cx="0" cy="0"/>
        </a:xfrm>
      </p:grpSpPr>
      <p:sp>
        <p:nvSpPr>
          <p:cNvPr id="7" name="Picture Placeholder 5"/>
          <p:cNvSpPr>
            <a:spLocks noGrp="1"/>
          </p:cNvSpPr>
          <p:nvPr>
            <p:ph type="pic" sz="quarter" idx="14"/>
          </p:nvPr>
        </p:nvSpPr>
        <p:spPr>
          <a:xfrm>
            <a:off x="175210" y="592853"/>
            <a:ext cx="11836958" cy="5763498"/>
          </a:xfrm>
        </p:spPr>
        <p:txBody>
          <a:bodyPr/>
          <a:lstStyle>
            <a:lvl1pPr marL="0" indent="0">
              <a:buClr>
                <a:srgbClr val="0052EB"/>
              </a:buClr>
              <a:buNone/>
              <a:defRPr lang="en-US" dirty="0">
                <a:solidFill>
                  <a:srgbClr val="404040"/>
                </a:solidFill>
              </a:defRPr>
            </a:lvl1pPr>
          </a:lstStyle>
          <a:p>
            <a:endParaRPr lang="en-US" dirty="0"/>
          </a:p>
        </p:txBody>
      </p:sp>
      <p:sp>
        <p:nvSpPr>
          <p:cNvPr id="10" name="Slide Number Placeholder 3"/>
          <p:cNvSpPr>
            <a:spLocks noGrp="1"/>
          </p:cNvSpPr>
          <p:nvPr>
            <p:ph type="sldNum" sz="quarter" idx="13"/>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8" name="Rectangle 7"/>
          <p:cNvSpPr/>
          <p:nvPr userDrawn="1"/>
        </p:nvSpPr>
        <p:spPr>
          <a:xfrm>
            <a:off x="0" y="3767187"/>
            <a:ext cx="4290646" cy="1838960"/>
          </a:xfrm>
          <a:prstGeom prst="rect">
            <a:avLst/>
          </a:prstGeom>
          <a:solidFill>
            <a:srgbClr val="0052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337351" y="4258451"/>
            <a:ext cx="3782473" cy="856431"/>
          </a:xfrm>
        </p:spPr>
        <p:txBody>
          <a:bodyPr>
            <a:normAutofit/>
          </a:bodyPr>
          <a:lstStyle>
            <a:lvl1pPr>
              <a:defRPr sz="2800" baseline="0">
                <a:solidFill>
                  <a:schemeClr val="bg1"/>
                </a:solidFill>
              </a:defRPr>
            </a:lvl1pPr>
          </a:lstStyle>
          <a:p>
            <a:r>
              <a:rPr lang="en-US" dirty="0"/>
              <a:t>Click to Edit Text for Title of Image</a:t>
            </a:r>
          </a:p>
        </p:txBody>
      </p:sp>
      <p:sp>
        <p:nvSpPr>
          <p:cNvPr id="2" name="Google Shape;13;p12">
            <a:extLst>
              <a:ext uri="{FF2B5EF4-FFF2-40B4-BE49-F238E27FC236}">
                <a16:creationId xmlns:a16="http://schemas.microsoft.com/office/drawing/2014/main" id="{23F31603-CA40-ADDD-C0F9-C880D9189D2C}"/>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6509306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5" name="Rectangle 4" descr="Image of &quot;Questions?&quot; PowerPoint Slide" title="Image of &quot;Questions?&quot; PowerPoint Slide"/>
          <p:cNvSpPr/>
          <p:nvPr userDrawn="1"/>
        </p:nvSpPr>
        <p:spPr>
          <a:xfrm>
            <a:off x="0" y="926124"/>
            <a:ext cx="12192000" cy="5931876"/>
          </a:xfrm>
          <a:prstGeom prst="rect">
            <a:avLst/>
          </a:prstGeom>
          <a:solidFill>
            <a:srgbClr val="005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Questions?</a:t>
            </a:r>
          </a:p>
        </p:txBody>
      </p:sp>
      <p:sp>
        <p:nvSpPr>
          <p:cNvPr id="6" name="Slide Number Placeholder 3"/>
          <p:cNvSpPr>
            <a:spLocks noGrp="1"/>
          </p:cNvSpPr>
          <p:nvPr>
            <p:ph type="sldNum" sz="quarter" idx="13"/>
          </p:nvPr>
        </p:nvSpPr>
        <p:spPr>
          <a:xfrm>
            <a:off x="9268968" y="6356350"/>
            <a:ext cx="2743200" cy="365125"/>
          </a:xfrm>
        </p:spPr>
        <p:txBody>
          <a:bodyPr/>
          <a:lstStyle>
            <a:lvl1pPr>
              <a:defRPr>
                <a:solidFill>
                  <a:schemeClr val="bg1"/>
                </a:solidFill>
              </a:defRPr>
            </a:lvl1pPr>
          </a:lstStyle>
          <a:p>
            <a:fld id="{77DFCED7-EB59-654B-ACD8-84CE8F59160C}" type="slidenum">
              <a:rPr lang="en-US" smtClean="0"/>
              <a:pPr/>
              <a:t>‹#›</a:t>
            </a:fld>
            <a:endParaRPr lang="en-US" dirty="0"/>
          </a:p>
        </p:txBody>
      </p:sp>
      <p:sp>
        <p:nvSpPr>
          <p:cNvPr id="3" name="Google Shape;13;p12">
            <a:extLst>
              <a:ext uri="{FF2B5EF4-FFF2-40B4-BE49-F238E27FC236}">
                <a16:creationId xmlns:a16="http://schemas.microsoft.com/office/drawing/2014/main" id="{7BD902B8-B8C7-ACC7-9197-A448F7E981A9}"/>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077951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5" name="Slide Number Placeholder 3"/>
          <p:cNvSpPr>
            <a:spLocks noGrp="1"/>
          </p:cNvSpPr>
          <p:nvPr>
            <p:ph type="sldNum" sz="quarter" idx="14"/>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6" name="Rectangle 5"/>
          <p:cNvSpPr/>
          <p:nvPr userDrawn="1"/>
        </p:nvSpPr>
        <p:spPr>
          <a:xfrm>
            <a:off x="-1" y="3875728"/>
            <a:ext cx="7022123" cy="999398"/>
          </a:xfrm>
          <a:prstGeom prst="rect">
            <a:avLst/>
          </a:prstGeom>
          <a:solidFill>
            <a:srgbClr val="005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t>           Questions?</a:t>
            </a:r>
          </a:p>
        </p:txBody>
      </p:sp>
      <p:sp>
        <p:nvSpPr>
          <p:cNvPr id="7" name="Picture Placeholder 1"/>
          <p:cNvSpPr>
            <a:spLocks noGrp="1"/>
          </p:cNvSpPr>
          <p:nvPr>
            <p:ph type="pic" sz="quarter" idx="13"/>
          </p:nvPr>
        </p:nvSpPr>
        <p:spPr>
          <a:xfrm>
            <a:off x="4835672" y="1103006"/>
            <a:ext cx="7106158" cy="4747108"/>
          </a:xfrm>
        </p:spPr>
      </p:sp>
      <p:sp>
        <p:nvSpPr>
          <p:cNvPr id="2" name="Google Shape;13;p12">
            <a:extLst>
              <a:ext uri="{FF2B5EF4-FFF2-40B4-BE49-F238E27FC236}">
                <a16:creationId xmlns:a16="http://schemas.microsoft.com/office/drawing/2014/main" id="{3723EDDD-87DB-98D7-D011-E3238D2D1110}"/>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3302770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5" name="Rectangle 4" descr="Image of &quot;Thank You!&quot; PowerPoint Slide" title="Image of &quot;Thank You!&quot; PowerPoint Slide"/>
          <p:cNvSpPr/>
          <p:nvPr userDrawn="1"/>
        </p:nvSpPr>
        <p:spPr>
          <a:xfrm>
            <a:off x="0" y="926124"/>
            <a:ext cx="12192000" cy="5931876"/>
          </a:xfrm>
          <a:prstGeom prst="rect">
            <a:avLst/>
          </a:prstGeom>
          <a:solidFill>
            <a:srgbClr val="005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Thank You!</a:t>
            </a:r>
          </a:p>
        </p:txBody>
      </p:sp>
      <p:sp>
        <p:nvSpPr>
          <p:cNvPr id="6" name="Slide Number Placeholder 3"/>
          <p:cNvSpPr>
            <a:spLocks noGrp="1"/>
          </p:cNvSpPr>
          <p:nvPr>
            <p:ph type="sldNum" sz="quarter" idx="13"/>
          </p:nvPr>
        </p:nvSpPr>
        <p:spPr>
          <a:xfrm>
            <a:off x="9268968" y="6356350"/>
            <a:ext cx="2743200" cy="365125"/>
          </a:xfrm>
        </p:spPr>
        <p:txBody>
          <a:bodyPr/>
          <a:lstStyle>
            <a:lvl1pPr>
              <a:defRPr>
                <a:solidFill>
                  <a:schemeClr val="bg1"/>
                </a:solidFill>
              </a:defRPr>
            </a:lvl1pPr>
          </a:lstStyle>
          <a:p>
            <a:fld id="{77DFCED7-EB59-654B-ACD8-84CE8F59160C}" type="slidenum">
              <a:rPr lang="en-US" smtClean="0"/>
              <a:pPr/>
              <a:t>‹#›</a:t>
            </a:fld>
            <a:endParaRPr lang="en-US" dirty="0"/>
          </a:p>
        </p:txBody>
      </p:sp>
      <p:pic>
        <p:nvPicPr>
          <p:cNvPr id="2" name="Picture 1">
            <a:extLst>
              <a:ext uri="{FF2B5EF4-FFF2-40B4-BE49-F238E27FC236}">
                <a16:creationId xmlns:a16="http://schemas.microsoft.com/office/drawing/2014/main" id="{4D75425E-30E6-9BA7-658B-45E9D29326BF}"/>
              </a:ext>
            </a:extLst>
          </p:cNvPr>
          <p:cNvPicPr>
            <a:picLocks noChangeAspect="1"/>
          </p:cNvPicPr>
          <p:nvPr userDrawn="1"/>
        </p:nvPicPr>
        <p:blipFill>
          <a:blip r:embed="rId3"/>
          <a:stretch>
            <a:fillRect/>
          </a:stretch>
        </p:blipFill>
        <p:spPr>
          <a:xfrm>
            <a:off x="0" y="3377184"/>
            <a:ext cx="12192000" cy="103632"/>
          </a:xfrm>
          <a:prstGeom prst="rect">
            <a:avLst/>
          </a:prstGeom>
        </p:spPr>
      </p:pic>
      <p:sp>
        <p:nvSpPr>
          <p:cNvPr id="3" name="Google Shape;13;p12">
            <a:extLst>
              <a:ext uri="{FF2B5EF4-FFF2-40B4-BE49-F238E27FC236}">
                <a16:creationId xmlns:a16="http://schemas.microsoft.com/office/drawing/2014/main" id="{0DDEAB8A-1D51-5D45-D4E6-E77A8428CEA2}"/>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814559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5" name="Slide Number Placeholder 3"/>
          <p:cNvSpPr>
            <a:spLocks noGrp="1"/>
          </p:cNvSpPr>
          <p:nvPr>
            <p:ph type="sldNum" sz="quarter" idx="14"/>
          </p:nvPr>
        </p:nvSpPr>
        <p:spPr>
          <a:xfrm>
            <a:off x="9268968" y="6356350"/>
            <a:ext cx="2743200" cy="365125"/>
          </a:xfrm>
        </p:spPr>
        <p:txBody>
          <a:bodyPr/>
          <a:lstStyle>
            <a:lvl1pPr>
              <a:defRPr>
                <a:solidFill>
                  <a:srgbClr val="0052EB"/>
                </a:solidFill>
              </a:defRPr>
            </a:lvl1pPr>
          </a:lstStyle>
          <a:p>
            <a:fld id="{77DFCED7-EB59-654B-ACD8-84CE8F59160C}" type="slidenum">
              <a:rPr lang="en-US" smtClean="0"/>
              <a:pPr/>
              <a:t>‹#›</a:t>
            </a:fld>
            <a:endParaRPr lang="en-US" dirty="0"/>
          </a:p>
        </p:txBody>
      </p:sp>
      <p:sp>
        <p:nvSpPr>
          <p:cNvPr id="6" name="Rectangle 5" descr="Image of &quot;Thank You!&quot; " title="Image of &quot;Thank You!&quot; "/>
          <p:cNvSpPr/>
          <p:nvPr userDrawn="1"/>
        </p:nvSpPr>
        <p:spPr>
          <a:xfrm>
            <a:off x="-1" y="3875728"/>
            <a:ext cx="7022123" cy="999398"/>
          </a:xfrm>
          <a:prstGeom prst="rect">
            <a:avLst/>
          </a:prstGeom>
          <a:solidFill>
            <a:srgbClr val="005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t>           Thank You!</a:t>
            </a:r>
          </a:p>
        </p:txBody>
      </p:sp>
      <p:sp>
        <p:nvSpPr>
          <p:cNvPr id="7" name="Picture Placeholder 1"/>
          <p:cNvSpPr>
            <a:spLocks noGrp="1"/>
          </p:cNvSpPr>
          <p:nvPr>
            <p:ph type="pic" sz="quarter" idx="13"/>
          </p:nvPr>
        </p:nvSpPr>
        <p:spPr>
          <a:xfrm>
            <a:off x="4835672" y="1103006"/>
            <a:ext cx="7106158" cy="4747108"/>
          </a:xfrm>
        </p:spPr>
      </p:sp>
      <p:sp>
        <p:nvSpPr>
          <p:cNvPr id="2" name="Google Shape;13;p12">
            <a:extLst>
              <a:ext uri="{FF2B5EF4-FFF2-40B4-BE49-F238E27FC236}">
                <a16:creationId xmlns:a16="http://schemas.microsoft.com/office/drawing/2014/main" id="{D7A142E9-E8B2-45D9-9893-9867DCF10230}"/>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608375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Image of Universal Service Administrative Company Logo, which includes the text &quot;Universal Service Administrative Co.&quot; on the right hand side. " title="Image of Universal Service Administrative Company Logo"/>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02436" y="2434888"/>
            <a:ext cx="5587129" cy="1988225"/>
          </a:xfrm>
          <a:prstGeom prst="rect">
            <a:avLst/>
          </a:prstGeom>
        </p:spPr>
      </p:pic>
      <p:sp>
        <p:nvSpPr>
          <p:cNvPr id="2" name="Google Shape;13;p12">
            <a:extLst>
              <a:ext uri="{FF2B5EF4-FFF2-40B4-BE49-F238E27FC236}">
                <a16:creationId xmlns:a16="http://schemas.microsoft.com/office/drawing/2014/main" id="{D17EE76D-994A-D57D-58DB-F287194E61E7}"/>
              </a:ext>
            </a:extLst>
          </p:cNvPr>
          <p:cNvSpPr/>
          <p:nvPr userDrawn="1"/>
        </p:nvSpPr>
        <p:spPr>
          <a:xfrm>
            <a:off x="0" y="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188829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feline - Cover Option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0" y="-52050"/>
            <a:ext cx="4043658" cy="6910049"/>
          </a:xfrm>
          <a:prstGeom prst="flowChartDelay">
            <a:avLst/>
          </a:prstGeom>
        </p:spPr>
      </p:pic>
      <p:sp>
        <p:nvSpPr>
          <p:cNvPr id="9" name="Title 1"/>
          <p:cNvSpPr>
            <a:spLocks noGrp="1"/>
          </p:cNvSpPr>
          <p:nvPr>
            <p:ph type="title" hasCustomPrompt="1"/>
          </p:nvPr>
        </p:nvSpPr>
        <p:spPr>
          <a:xfrm>
            <a:off x="4454570" y="2688631"/>
            <a:ext cx="11016449" cy="682440"/>
          </a:xfrm>
        </p:spPr>
        <p:txBody>
          <a:bodyPr/>
          <a:lstStyle>
            <a:lvl1pPr>
              <a:defRPr>
                <a:latin typeface="Source Sans Pro" panose="020B0503030403020204" pitchFamily="34" charset="0"/>
              </a:defRPr>
            </a:lvl1pPr>
          </a:lstStyle>
          <a:p>
            <a:r>
              <a:rPr lang="en-US" dirty="0"/>
              <a:t>Lifeline Cover Option #2 -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C63D5F94-A090-B81D-4143-8B764021B40D}"/>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9D288DC8-8B7B-81BA-F41B-A15D0DD7D6A2}"/>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403407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feline - Cov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Lifeline Cover Option #3 -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F94DB70E-EA56-E51C-0200-0EF28E4DA372}"/>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431733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feline - Cover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C6475F-1C82-82DF-9B90-2FB2342FCD3F}"/>
              </a:ext>
            </a:extLst>
          </p:cNvPr>
          <p:cNvPicPr>
            <a:picLocks noChangeAspect="1"/>
          </p:cNvPicPr>
          <p:nvPr userDrawn="1"/>
        </p:nvPicPr>
        <p:blipFill>
          <a:blip r:embed="rId2">
            <a:alphaModFix amt="35000"/>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57F6A3E-24A9-33D9-385F-7C8D655970CF}"/>
              </a:ext>
            </a:extLst>
          </p:cNvPr>
          <p:cNvSpPr>
            <a:spLocks noGrp="1"/>
          </p:cNvSpPr>
          <p:nvPr>
            <p:ph type="ctrTitle" hasCustomPrompt="1"/>
          </p:nvPr>
        </p:nvSpPr>
        <p:spPr>
          <a:xfrm>
            <a:off x="1728229" y="2887218"/>
            <a:ext cx="9144000" cy="648524"/>
          </a:xfrm>
        </p:spPr>
        <p:txBody>
          <a:bodyPr/>
          <a:lstStyle>
            <a:lvl1pPr algn="ctr">
              <a:defRPr/>
            </a:lvl1pPr>
          </a:lstStyle>
          <a:p>
            <a:r>
              <a:rPr lang="en-US" dirty="0"/>
              <a:t>Lifeline Cover Option #4 - Title</a:t>
            </a:r>
          </a:p>
        </p:txBody>
      </p:sp>
      <p:sp>
        <p:nvSpPr>
          <p:cNvPr id="13" name="Subtitle 2">
            <a:extLst>
              <a:ext uri="{FF2B5EF4-FFF2-40B4-BE49-F238E27FC236}">
                <a16:creationId xmlns:a16="http://schemas.microsoft.com/office/drawing/2014/main" id="{CA78F01E-F04D-25E3-C995-15574645F096}"/>
              </a:ext>
            </a:extLst>
          </p:cNvPr>
          <p:cNvSpPr>
            <a:spLocks noGrp="1"/>
          </p:cNvSpPr>
          <p:nvPr>
            <p:ph type="subTitle" idx="1" hasCustomPrompt="1"/>
          </p:nvPr>
        </p:nvSpPr>
        <p:spPr>
          <a:xfrm>
            <a:off x="1524000" y="3429000"/>
            <a:ext cx="9144000" cy="1655762"/>
          </a:xfrm>
        </p:spPr>
        <p:txBody>
          <a:bodyPr/>
          <a:lstStyle>
            <a:lvl1pPr algn="ctr">
              <a:defRPr sz="2400"/>
            </a:lvl1pPr>
          </a:lstStyle>
          <a:p>
            <a:pPr>
              <a:lnSpc>
                <a:spcPts val="3200"/>
              </a:lnSpc>
              <a:spcBef>
                <a:spcPts val="0"/>
              </a:spcBef>
            </a:pPr>
            <a:r>
              <a:rPr lang="en-US" dirty="0"/>
              <a:t>PowerPoint Subtitle</a:t>
            </a:r>
          </a:p>
        </p:txBody>
      </p:sp>
      <p:pic>
        <p:nvPicPr>
          <p:cNvPr id="20" name="Picture 19" descr="Text&#10;&#10;Description automatically generated">
            <a:extLst>
              <a:ext uri="{FF2B5EF4-FFF2-40B4-BE49-F238E27FC236}">
                <a16:creationId xmlns:a16="http://schemas.microsoft.com/office/drawing/2014/main" id="{530D7857-3673-C8E9-CC88-A7DF54F54266}"/>
              </a:ext>
            </a:extLst>
          </p:cNvPr>
          <p:cNvPicPr>
            <a:picLocks noChangeAspect="1"/>
          </p:cNvPicPr>
          <p:nvPr userDrawn="1"/>
        </p:nvPicPr>
        <p:blipFill>
          <a:blip r:embed="rId3"/>
          <a:stretch>
            <a:fillRect/>
          </a:stretch>
        </p:blipFill>
        <p:spPr>
          <a:xfrm>
            <a:off x="10489764" y="6204427"/>
            <a:ext cx="1487673" cy="528677"/>
          </a:xfrm>
          <a:prstGeom prst="rect">
            <a:avLst/>
          </a:prstGeom>
        </p:spPr>
      </p:pic>
      <p:sp>
        <p:nvSpPr>
          <p:cNvPr id="2" name="Google Shape;13;p12">
            <a:extLst>
              <a:ext uri="{FF2B5EF4-FFF2-40B4-BE49-F238E27FC236}">
                <a16:creationId xmlns:a16="http://schemas.microsoft.com/office/drawing/2014/main" id="{74CBFB10-C45E-537F-BA74-23FC4D93620F}"/>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extLst>
      <p:ext uri="{BB962C8B-B14F-4D97-AF65-F5344CB8AC3E}">
        <p14:creationId xmlns:p14="http://schemas.microsoft.com/office/powerpoint/2010/main" val="194785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HC - Cover Option 1">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alphaModFix amt="50000"/>
          </a:blip>
          <a:srcRect/>
          <a:stretch/>
        </p:blipFill>
        <p:spPr>
          <a:xfrm>
            <a:off x="-1" y="-9689"/>
            <a:ext cx="4042611" cy="6908259"/>
          </a:xfrm>
          <a:prstGeom prst="flowChartDelay">
            <a:avLst/>
          </a:prstGeom>
          <a:ln>
            <a:solidFill>
              <a:schemeClr val="bg1"/>
            </a:solidFill>
          </a:ln>
        </p:spPr>
      </p:pic>
      <p:sp>
        <p:nvSpPr>
          <p:cNvPr id="9" name="Title 1"/>
          <p:cNvSpPr>
            <a:spLocks noGrp="1"/>
          </p:cNvSpPr>
          <p:nvPr>
            <p:ph type="title" hasCustomPrompt="1"/>
          </p:nvPr>
        </p:nvSpPr>
        <p:spPr>
          <a:xfrm>
            <a:off x="4454571" y="2688631"/>
            <a:ext cx="7682012" cy="682440"/>
          </a:xfrm>
        </p:spPr>
        <p:txBody>
          <a:bodyPr/>
          <a:lstStyle>
            <a:lvl1pPr>
              <a:defRPr lang="en-US" dirty="0">
                <a:latin typeface="Source Sans Pro" panose="020B0503030403020204" pitchFamily="34" charset="0"/>
              </a:defRPr>
            </a:lvl1pPr>
          </a:lstStyle>
          <a:p>
            <a:r>
              <a:rPr lang="en-US" dirty="0"/>
              <a:t>RHC Cover Option #1 - Title</a:t>
            </a:r>
          </a:p>
        </p:txBody>
      </p:sp>
      <p:sp>
        <p:nvSpPr>
          <p:cNvPr id="8" name="Subtitle 2"/>
          <p:cNvSpPr>
            <a:spLocks noGrp="1"/>
          </p:cNvSpPr>
          <p:nvPr>
            <p:ph type="subTitle" idx="1" hasCustomPrompt="1"/>
          </p:nvPr>
        </p:nvSpPr>
        <p:spPr>
          <a:xfrm>
            <a:off x="4454570" y="3467099"/>
            <a:ext cx="9144000" cy="1655762"/>
          </a:xfrm>
        </p:spPr>
        <p:txBody>
          <a:bodyPr>
            <a:noAutofit/>
          </a:bodyPr>
          <a:lstStyle>
            <a:lvl1pPr marL="0" indent="0" algn="l">
              <a:buNone/>
              <a:defRPr sz="32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PowerPoint Subtitle</a:t>
            </a:r>
          </a:p>
        </p:txBody>
      </p:sp>
      <p:pic>
        <p:nvPicPr>
          <p:cNvPr id="4" name="Picture 3" descr="Graphical user interface, application&#10;&#10;Description automatically generated">
            <a:extLst>
              <a:ext uri="{FF2B5EF4-FFF2-40B4-BE49-F238E27FC236}">
                <a16:creationId xmlns:a16="http://schemas.microsoft.com/office/drawing/2014/main" id="{CD8680FB-C72F-D646-1A68-2A01BE4C692B}"/>
              </a:ext>
            </a:extLst>
          </p:cNvPr>
          <p:cNvPicPr>
            <a:picLocks noChangeAspect="1"/>
          </p:cNvPicPr>
          <p:nvPr userDrawn="1"/>
        </p:nvPicPr>
        <p:blipFill>
          <a:blip r:embed="rId4"/>
          <a:stretch>
            <a:fillRect/>
          </a:stretch>
        </p:blipFill>
        <p:spPr>
          <a:xfrm>
            <a:off x="10432370" y="6105155"/>
            <a:ext cx="1489999" cy="528949"/>
          </a:xfrm>
          <a:prstGeom prst="rect">
            <a:avLst/>
          </a:prstGeom>
        </p:spPr>
      </p:pic>
      <p:sp>
        <p:nvSpPr>
          <p:cNvPr id="2" name="Google Shape;13;p12">
            <a:extLst>
              <a:ext uri="{FF2B5EF4-FFF2-40B4-BE49-F238E27FC236}">
                <a16:creationId xmlns:a16="http://schemas.microsoft.com/office/drawing/2014/main" id="{4C69B328-F1A0-D065-834A-6BDF6FBF1F95}"/>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1"/>
    </p:custDataLst>
    <p:extLst>
      <p:ext uri="{BB962C8B-B14F-4D97-AF65-F5344CB8AC3E}">
        <p14:creationId xmlns:p14="http://schemas.microsoft.com/office/powerpoint/2010/main" val="20972473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7351" y="693600"/>
            <a:ext cx="11674816" cy="682440"/>
          </a:xfrm>
          <a:prstGeom prst="rect">
            <a:avLst/>
          </a:prstGeom>
        </p:spPr>
        <p:txBody>
          <a:bodyPr vert="horz" lIns="91440" tIns="45720" rIns="91440" bIns="45720" rtlCol="0" anchor="t" anchorCtr="0">
            <a:noAutofit/>
          </a:bodyPr>
          <a:lstStyle/>
          <a:p>
            <a:r>
              <a:rPr lang="en-US" dirty="0"/>
              <a:t>Click to Edit Header</a:t>
            </a:r>
          </a:p>
        </p:txBody>
      </p:sp>
      <p:sp>
        <p:nvSpPr>
          <p:cNvPr id="3" name="Text Placeholder 2"/>
          <p:cNvSpPr>
            <a:spLocks noGrp="1"/>
          </p:cNvSpPr>
          <p:nvPr>
            <p:ph type="body" idx="1"/>
          </p:nvPr>
        </p:nvSpPr>
        <p:spPr>
          <a:xfrm>
            <a:off x="337350" y="1634863"/>
            <a:ext cx="11674817" cy="3380108"/>
          </a:xfrm>
          <a:prstGeom prst="rect">
            <a:avLst/>
          </a:prstGeom>
        </p:spPr>
        <p:txBody>
          <a:bodyPr vert="horz" lIns="91440" tIns="45720" rIns="91440" bIns="45720" rtlCol="0">
            <a:noAutofit/>
          </a:bodyPr>
          <a:lstStyle/>
          <a:p>
            <a:pPr lvl="0"/>
            <a:r>
              <a:rPr lang="en-US" dirty="0"/>
              <a:t>Click to edit Master text styles</a:t>
            </a:r>
          </a:p>
        </p:txBody>
      </p:sp>
      <p:sp>
        <p:nvSpPr>
          <p:cNvPr id="9" name="Slide Number Placeholder 5"/>
          <p:cNvSpPr>
            <a:spLocks noGrp="1"/>
          </p:cNvSpPr>
          <p:nvPr>
            <p:ph type="sldNum" sz="quarter" idx="4"/>
          </p:nvPr>
        </p:nvSpPr>
        <p:spPr>
          <a:xfrm>
            <a:off x="9268968" y="6356350"/>
            <a:ext cx="2743200" cy="365125"/>
          </a:xfrm>
          <a:prstGeom prst="rect">
            <a:avLst/>
          </a:prstGeom>
        </p:spPr>
        <p:txBody>
          <a:bodyPr vert="horz" lIns="91440" tIns="45720" rIns="91440" bIns="45720" rtlCol="0" anchor="ctr"/>
          <a:lstStyle>
            <a:lvl1pPr algn="r">
              <a:defRPr sz="1200">
                <a:solidFill>
                  <a:srgbClr val="0052EB"/>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fld id="{77DFCED7-EB59-654B-ACD8-84CE8F59160C}" type="slidenum">
              <a:rPr lang="en-US" smtClean="0"/>
              <a:pPr/>
              <a:t>‹#›</a:t>
            </a:fld>
            <a:endParaRPr lang="en-US" dirty="0"/>
          </a:p>
        </p:txBody>
      </p:sp>
      <p:sp>
        <p:nvSpPr>
          <p:cNvPr id="10" name="TextBox 9"/>
          <p:cNvSpPr txBox="1"/>
          <p:nvPr userDrawn="1"/>
        </p:nvSpPr>
        <p:spPr>
          <a:xfrm>
            <a:off x="9008829" y="127000"/>
            <a:ext cx="3183172" cy="307777"/>
          </a:xfrm>
          <a:prstGeom prst="rect">
            <a:avLst/>
          </a:prstGeom>
          <a:noFill/>
        </p:spPr>
        <p:txBody>
          <a:bodyPr wrap="square" rtlCol="0">
            <a:spAutoFit/>
          </a:bodyPr>
          <a:lstStyle/>
          <a:p>
            <a:pPr algn="r"/>
            <a:r>
              <a:rPr lang="en-US" sz="1400" dirty="0">
                <a:solidFill>
                  <a:srgbClr val="9E9E9E"/>
                </a:solidFill>
                <a:latin typeface="Source Sans Pro" panose="020B0503030403020204" pitchFamily="34" charset="0"/>
                <a:ea typeface="Source Sans Pro" panose="020B0503030403020204" pitchFamily="34" charset="0"/>
              </a:rPr>
              <a:t>Available</a:t>
            </a:r>
            <a:r>
              <a:rPr lang="en-US" sz="1400" baseline="0" dirty="0">
                <a:solidFill>
                  <a:srgbClr val="9E9E9E"/>
                </a:solidFill>
                <a:latin typeface="Source Sans Pro" panose="020B0503030403020204" pitchFamily="34" charset="0"/>
                <a:ea typeface="Source Sans Pro" panose="020B0503030403020204" pitchFamily="34" charset="0"/>
              </a:rPr>
              <a:t> for Public Use</a:t>
            </a:r>
            <a:endParaRPr lang="en-US" sz="1400" dirty="0">
              <a:solidFill>
                <a:srgbClr val="9E9E9E"/>
              </a:solidFill>
              <a:latin typeface="Source Sans Pro" panose="020B0503030403020204" pitchFamily="34" charset="0"/>
              <a:ea typeface="Source Sans Pro" panose="020B0503030403020204" pitchFamily="34" charset="0"/>
            </a:endParaRPr>
          </a:p>
        </p:txBody>
      </p:sp>
      <p:sp>
        <p:nvSpPr>
          <p:cNvPr id="4" name="Google Shape;13;p12">
            <a:extLst>
              <a:ext uri="{FF2B5EF4-FFF2-40B4-BE49-F238E27FC236}">
                <a16:creationId xmlns:a16="http://schemas.microsoft.com/office/drawing/2014/main" id="{99B24A82-0F52-557D-2A4F-9B22BD36CC9B}"/>
              </a:ext>
            </a:extLst>
          </p:cNvPr>
          <p:cNvSpPr/>
          <p:nvPr userDrawn="1"/>
        </p:nvSpPr>
        <p:spPr>
          <a:xfrm>
            <a:off x="1" y="-50800"/>
            <a:ext cx="12192000" cy="101600"/>
          </a:xfrm>
          <a:custGeom>
            <a:avLst/>
            <a:gdLst/>
            <a:ahLst/>
            <a:cxnLst/>
            <a:rect l="l" t="t" r="r" b="b"/>
            <a:pathLst>
              <a:path w="12185650" h="69850" extrusionOk="0">
                <a:moveTo>
                  <a:pt x="0" y="69850"/>
                </a:moveTo>
                <a:lnTo>
                  <a:pt x="12185345" y="69850"/>
                </a:lnTo>
                <a:lnTo>
                  <a:pt x="12185345" y="0"/>
                </a:lnTo>
                <a:lnTo>
                  <a:pt x="0" y="0"/>
                </a:lnTo>
                <a:lnTo>
                  <a:pt x="0" y="69850"/>
                </a:lnTo>
                <a:close/>
              </a:path>
            </a:pathLst>
          </a:custGeom>
          <a:solidFill>
            <a:srgbClr val="0052EB"/>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US" sz="1800" baseline="0" dirty="0">
                <a:solidFill>
                  <a:schemeClr val="dk1"/>
                </a:solidFill>
                <a:latin typeface="Source Sans Pro" panose="020B0503030403020204" pitchFamily="34" charset="0"/>
                <a:ea typeface="Calibri"/>
                <a:cs typeface="Calibri"/>
                <a:sym typeface="Calibri"/>
              </a:rPr>
              <a:t> </a:t>
            </a:r>
            <a:endParaRPr sz="1800" baseline="0" dirty="0">
              <a:solidFill>
                <a:schemeClr val="dk1"/>
              </a:solidFill>
              <a:latin typeface="Source Sans Pro" panose="020B0503030403020204" pitchFamily="34" charset="0"/>
              <a:ea typeface="Calibri"/>
              <a:cs typeface="Calibri"/>
              <a:sym typeface="Calibri"/>
            </a:endParaRPr>
          </a:p>
        </p:txBody>
      </p:sp>
    </p:spTree>
    <p:custDataLst>
      <p:tags r:id="rId60"/>
    </p:custDataLst>
    <p:extLst>
      <p:ext uri="{BB962C8B-B14F-4D97-AF65-F5344CB8AC3E}">
        <p14:creationId xmlns:p14="http://schemas.microsoft.com/office/powerpoint/2010/main" val="1024626215"/>
      </p:ext>
    </p:extLst>
  </p:cSld>
  <p:clrMap bg1="lt1" tx1="dk1" bg2="lt2" tx2="dk2" accent1="accent1" accent2="accent2" accent3="accent3" accent4="accent4" accent5="accent5" accent6="accent6" hlink="hlink" folHlink="folHlink"/>
  <p:sldLayoutIdLst>
    <p:sldLayoutId id="2147483731" r:id="rId1"/>
    <p:sldLayoutId id="2147483818" r:id="rId2"/>
    <p:sldLayoutId id="2147483784" r:id="rId3"/>
    <p:sldLayoutId id="2147483785" r:id="rId4"/>
    <p:sldLayoutId id="2147483819" r:id="rId5"/>
    <p:sldLayoutId id="2147483820" r:id="rId6"/>
    <p:sldLayoutId id="2147483788" r:id="rId7"/>
    <p:sldLayoutId id="2147483789" r:id="rId8"/>
    <p:sldLayoutId id="2147483821" r:id="rId9"/>
    <p:sldLayoutId id="2147483822" r:id="rId10"/>
    <p:sldLayoutId id="2147483792" r:id="rId11"/>
    <p:sldLayoutId id="2147483793" r:id="rId12"/>
    <p:sldLayoutId id="2147483823" r:id="rId13"/>
    <p:sldLayoutId id="2147483824" r:id="rId14"/>
    <p:sldLayoutId id="2147483796" r:id="rId15"/>
    <p:sldLayoutId id="2147483797" r:id="rId16"/>
    <p:sldLayoutId id="2147483825" r:id="rId17"/>
    <p:sldLayoutId id="2147483826" r:id="rId18"/>
    <p:sldLayoutId id="2147483800" r:id="rId19"/>
    <p:sldLayoutId id="2147483801" r:id="rId20"/>
    <p:sldLayoutId id="2147483829" r:id="rId21"/>
    <p:sldLayoutId id="2147483830" r:id="rId22"/>
    <p:sldLayoutId id="2147483804" r:id="rId23"/>
    <p:sldLayoutId id="2147483805" r:id="rId24"/>
    <p:sldLayoutId id="2147483831" r:id="rId25"/>
    <p:sldLayoutId id="2147483807" r:id="rId26"/>
    <p:sldLayoutId id="2147483832" r:id="rId27"/>
    <p:sldLayoutId id="2147483809" r:id="rId28"/>
    <p:sldLayoutId id="2147483833" r:id="rId29"/>
    <p:sldLayoutId id="2147483811" r:id="rId30"/>
    <p:sldLayoutId id="2147483834" r:id="rId31"/>
    <p:sldLayoutId id="2147483813" r:id="rId32"/>
    <p:sldLayoutId id="2147483835" r:id="rId33"/>
    <p:sldLayoutId id="2147483815" r:id="rId34"/>
    <p:sldLayoutId id="2147483836" r:id="rId35"/>
    <p:sldLayoutId id="2147483817" r:id="rId36"/>
    <p:sldLayoutId id="2147483677" r:id="rId37"/>
    <p:sldLayoutId id="2147483698" r:id="rId38"/>
    <p:sldLayoutId id="2147483697" r:id="rId39"/>
    <p:sldLayoutId id="2147483651" r:id="rId40"/>
    <p:sldLayoutId id="2147483667" r:id="rId41"/>
    <p:sldLayoutId id="2147483665" r:id="rId42"/>
    <p:sldLayoutId id="2147483756" r:id="rId43"/>
    <p:sldLayoutId id="2147483757" r:id="rId44"/>
    <p:sldLayoutId id="2147483652" r:id="rId45"/>
    <p:sldLayoutId id="2147483688" r:id="rId46"/>
    <p:sldLayoutId id="2147483674" r:id="rId47"/>
    <p:sldLayoutId id="2147483777" r:id="rId48"/>
    <p:sldLayoutId id="2147483778" r:id="rId49"/>
    <p:sldLayoutId id="2147483779" r:id="rId50"/>
    <p:sldLayoutId id="2147483682" r:id="rId51"/>
    <p:sldLayoutId id="2147483683" r:id="rId52"/>
    <p:sldLayoutId id="2147483684" r:id="rId53"/>
    <p:sldLayoutId id="2147483729" r:id="rId54"/>
    <p:sldLayoutId id="2147483685" r:id="rId55"/>
    <p:sldLayoutId id="2147483754" r:id="rId56"/>
    <p:sldLayoutId id="2147483755" r:id="rId57"/>
    <p:sldLayoutId id="2147483686" r:id="rId58"/>
  </p:sldLayoutIdLst>
  <p:hf hdr="0" ftr="0" dt="0"/>
  <p:txStyles>
    <p:titleStyle>
      <a:lvl1pPr algn="l" defTabSz="914400" rtl="0" eaLnBrk="1" latinLnBrk="0" hangingPunct="1">
        <a:lnSpc>
          <a:spcPct val="90000"/>
        </a:lnSpc>
        <a:spcBef>
          <a:spcPct val="0"/>
        </a:spcBef>
        <a:buNone/>
        <a:defRPr sz="3600" b="1" i="0" kern="1200" baseline="0">
          <a:solidFill>
            <a:srgbClr val="0052EB"/>
          </a:solidFill>
          <a:latin typeface="Source Sans Pro" panose="020B0503030403020204" pitchFamily="34" charset="0"/>
          <a:ea typeface="Source Sans Pro" panose="020B0503030403020204" pitchFamily="34" charset="0"/>
          <a:cs typeface="Source Sans Pro" panose="020B0503030403020204" pitchFamily="34" charset="0"/>
        </a:defRPr>
      </a:lvl1pPr>
    </p:titleStyle>
    <p:bodyStyle>
      <a:lvl1pPr marL="0" indent="0" algn="l" defTabSz="914400" rtl="0" eaLnBrk="1" latinLnBrk="0" hangingPunct="1">
        <a:lnSpc>
          <a:spcPct val="100000"/>
        </a:lnSpc>
        <a:spcBef>
          <a:spcPts val="1000"/>
        </a:spcBef>
        <a:spcAft>
          <a:spcPts val="300"/>
        </a:spcAft>
        <a:buClr>
          <a:srgbClr val="0052EB"/>
        </a:buClr>
        <a:buFontTx/>
        <a:buNone/>
        <a:defRPr sz="1800" kern="1200">
          <a:solidFill>
            <a:srgbClr val="262626"/>
          </a:solidFill>
          <a:latin typeface="Source Sans Pro" panose="020B0503030403020204" pitchFamily="34" charset="0"/>
          <a:ea typeface="Source Sans Pro" panose="020B0503030403020204" pitchFamily="34" charset="0"/>
          <a:cs typeface="Source Sans Pro" panose="020B0503030403020204" pitchFamily="34" charset="0"/>
        </a:defRPr>
      </a:lvl1pPr>
      <a:lvl2pPr marL="457200" indent="0" algn="l" defTabSz="914400" rtl="0" eaLnBrk="1" latinLnBrk="0" hangingPunct="1">
        <a:lnSpc>
          <a:spcPct val="100000"/>
        </a:lnSpc>
        <a:spcBef>
          <a:spcPts val="500"/>
        </a:spcBef>
        <a:spcAft>
          <a:spcPts val="300"/>
        </a:spcAft>
        <a:buClr>
          <a:srgbClr val="FE5000"/>
        </a:buClr>
        <a:buFontTx/>
        <a:buNone/>
        <a:defRPr sz="2400" kern="1200">
          <a:solidFill>
            <a:srgbClr val="3B3838"/>
          </a:solidFill>
          <a:latin typeface="Source Sans Pro" charset="0"/>
          <a:ea typeface="Source Sans Pro" charset="0"/>
          <a:cs typeface="Source Sans Pro" charset="0"/>
        </a:defRPr>
      </a:lvl2pPr>
      <a:lvl3pPr marL="914400" indent="0" algn="l" defTabSz="914400" rtl="0" eaLnBrk="1" latinLnBrk="0" hangingPunct="1">
        <a:lnSpc>
          <a:spcPct val="100000"/>
        </a:lnSpc>
        <a:spcBef>
          <a:spcPts val="500"/>
        </a:spcBef>
        <a:spcAft>
          <a:spcPts val="300"/>
        </a:spcAft>
        <a:buClr>
          <a:srgbClr val="FE5000"/>
        </a:buClr>
        <a:buSzPct val="85000"/>
        <a:buFontTx/>
        <a:buNone/>
        <a:defRPr sz="2000" kern="1200">
          <a:solidFill>
            <a:srgbClr val="3B3838"/>
          </a:solidFill>
          <a:latin typeface="Source Sans Pro" charset="0"/>
          <a:ea typeface="Source Sans Pro" charset="0"/>
          <a:cs typeface="Source Sans Pro" charset="0"/>
        </a:defRPr>
      </a:lvl3pPr>
      <a:lvl4pPr marL="1600200" indent="-228600" algn="l" defTabSz="914400" rtl="0" eaLnBrk="1" latinLnBrk="0" hangingPunct="1">
        <a:lnSpc>
          <a:spcPct val="100000"/>
        </a:lnSpc>
        <a:spcBef>
          <a:spcPts val="500"/>
        </a:spcBef>
        <a:spcAft>
          <a:spcPts val="300"/>
        </a:spcAft>
        <a:buClr>
          <a:srgbClr val="FE5000"/>
        </a:buClr>
        <a:buFont typeface="Arial" panose="020B0604020202020204" pitchFamily="34" charset="0"/>
        <a:buChar char="•"/>
        <a:defRPr sz="1800" kern="1200">
          <a:solidFill>
            <a:schemeClr val="tx1">
              <a:lumMod val="65000"/>
              <a:lumOff val="35000"/>
            </a:schemeClr>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spcAft>
          <a:spcPts val="300"/>
        </a:spcAft>
        <a:buClr>
          <a:srgbClr val="FE5000"/>
        </a:buClr>
        <a:buFont typeface="Arial" panose="020B0604020202020204" pitchFamily="34" charset="0"/>
        <a:buChar char="•"/>
        <a:defRPr sz="1800" kern="1200">
          <a:solidFill>
            <a:schemeClr val="tx1">
              <a:lumMod val="65000"/>
              <a:lumOff val="35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hyperlink" Target="https://www.usac.org/rhc-connect_user-guide-tpa_updated-12-2025-2/" TargetMode="External"/><Relationship Id="rId2" Type="http://schemas.openxmlformats.org/officeDocument/2006/relationships/hyperlink" Target="https://www.usac.org/rural-health-care/additional-program-guidance/authorizations/consultants-third-parties/third-party-authorization/" TargetMode="Externa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4.jpeg"/><Relationship Id="rId2" Type="http://schemas.openxmlformats.org/officeDocument/2006/relationships/slideLayout" Target="../slideLayouts/slideLayout38.xml"/><Relationship Id="rId1" Type="http://schemas.openxmlformats.org/officeDocument/2006/relationships/tags" Target="../tags/tag4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usac.org/rural-health-care/learn/webinars/" TargetMode="Externa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usac.org/rural-health-care/resources/my-portal/" TargetMode="Externa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8" Type="http://schemas.openxmlformats.org/officeDocument/2006/relationships/hyperlink" Target="https://www.usac.org/rhc-connect-user-guide-loa-and-loe_final_updated-12/" TargetMode="External"/><Relationship Id="rId3" Type="http://schemas.openxmlformats.org/officeDocument/2006/relationships/hyperlink" Target="https://www.usac.org/rural-health-care/additional-program-guidance/authorizations/consultants-third-parties/" TargetMode="External"/><Relationship Id="rId7" Type="http://schemas.openxmlformats.org/officeDocument/2006/relationships/hyperlink" Target="https://www.usac.org/rural-health-care/additional-program-guidance/authorizations/consultants-third-parties/letter-of-exemption/" TargetMode="External"/><Relationship Id="rId2" Type="http://schemas.openxmlformats.org/officeDocument/2006/relationships/hyperlink" Target="https://www.usac.org/rural-health-care/additional-program-guidance/authorizations/consultants-third-parties/third-party-authorization/" TargetMode="External"/><Relationship Id="rId1" Type="http://schemas.openxmlformats.org/officeDocument/2006/relationships/slideLayout" Target="../slideLayouts/slideLayout43.xml"/><Relationship Id="rId6" Type="http://schemas.openxmlformats.org/officeDocument/2006/relationships/hyperlink" Target="https://www.usac.org/sample-loa-and-loa-guide_-revised-12/" TargetMode="External"/><Relationship Id="rId5" Type="http://schemas.openxmlformats.org/officeDocument/2006/relationships/hyperlink" Target="https://www.usac.org/rural-health-care/additional-program-guidance/authorizations/consultants-third-parties/letter-of-agency/" TargetMode="External"/><Relationship Id="rId4" Type="http://schemas.openxmlformats.org/officeDocument/2006/relationships/hyperlink" Target="https://www.usac.org/rhc-connect_user-guide-tpa_updated-12-2025-2/" TargetMode="External"/><Relationship Id="rId9" Type="http://schemas.openxmlformats.org/officeDocument/2006/relationships/hyperlink" Target="https://www.usac.org/rural-health-care/learn/webinars/"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attendee.gotowebinar.com/register/6964095996773536341" TargetMode="External"/><Relationship Id="rId2" Type="http://schemas.openxmlformats.org/officeDocument/2006/relationships/hyperlink" Target="https://attendee.gotowebinar.com/register/5909197052605343840" TargetMode="External"/><Relationship Id="rId1" Type="http://schemas.openxmlformats.org/officeDocument/2006/relationships/slideLayout" Target="../slideLayouts/slideLayout43.xml"/><Relationship Id="rId5" Type="http://schemas.openxmlformats.org/officeDocument/2006/relationships/hyperlink" Target="https://www.usac.org/rural-health-care/resources/upcoming-dates/" TargetMode="External"/><Relationship Id="rId4" Type="http://schemas.openxmlformats.org/officeDocument/2006/relationships/hyperlink" Target="https://attendee.gotowebinar.com/register/6644559226044299352"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mailto:RHC-Assist@usac.org" TargetMode="External"/><Relationship Id="rId1" Type="http://schemas.openxmlformats.org/officeDocument/2006/relationships/slideLayout" Target="../slideLayouts/slideLayout43.xml"/><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47.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57.xml"/><Relationship Id="rId1" Type="http://schemas.openxmlformats.org/officeDocument/2006/relationships/tags" Target="../tags/tag48.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244078" y="2688631"/>
            <a:ext cx="7469386" cy="682440"/>
          </a:xfrm>
        </p:spPr>
        <p:txBody>
          <a:bodyPr/>
          <a:lstStyle/>
          <a:p>
            <a:pPr algn="ctr"/>
            <a:r>
              <a:rPr lang="en-US" dirty="0"/>
              <a:t>Authorizations &amp; User Management in RHC Connect</a:t>
            </a:r>
          </a:p>
        </p:txBody>
      </p:sp>
      <p:sp>
        <p:nvSpPr>
          <p:cNvPr id="9" name="Subtitle 2"/>
          <p:cNvSpPr>
            <a:spLocks noGrp="1"/>
          </p:cNvSpPr>
          <p:nvPr>
            <p:ph type="subTitle" idx="4294967295"/>
          </p:nvPr>
        </p:nvSpPr>
        <p:spPr>
          <a:xfrm>
            <a:off x="4518212" y="4023359"/>
            <a:ext cx="7387842" cy="492379"/>
          </a:xfrm>
        </p:spPr>
        <p:txBody>
          <a:bodyPr/>
          <a:lstStyle/>
          <a:p>
            <a:pPr algn="ctr">
              <a:lnSpc>
                <a:spcPts val="3200"/>
              </a:lnSpc>
              <a:spcBef>
                <a:spcPts val="0"/>
              </a:spcBef>
            </a:pPr>
            <a:r>
              <a:rPr lang="en-US" sz="2800" dirty="0"/>
              <a:t>Third-Party Authorizations and Letters of Agency/Letters of Exemption </a:t>
            </a:r>
          </a:p>
          <a:p>
            <a:pPr algn="ctr">
              <a:lnSpc>
                <a:spcPts val="3200"/>
              </a:lnSpc>
              <a:spcBef>
                <a:spcPts val="0"/>
              </a:spcBef>
            </a:pPr>
            <a:r>
              <a:rPr lang="en-US" sz="2800" dirty="0"/>
              <a:t>January 21, 2026</a:t>
            </a:r>
          </a:p>
        </p:txBody>
      </p:sp>
    </p:spTree>
    <p:custDataLst>
      <p:tags r:id="rId1"/>
    </p:custDataLst>
    <p:extLst>
      <p:ext uri="{BB962C8B-B14F-4D97-AF65-F5344CB8AC3E}">
        <p14:creationId xmlns:p14="http://schemas.microsoft.com/office/powerpoint/2010/main" val="37501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RHC Connect - Updates</a:t>
            </a:r>
          </a:p>
        </p:txBody>
      </p:sp>
      <p:sp>
        <p:nvSpPr>
          <p:cNvPr id="3" name="Subtitle 2"/>
          <p:cNvSpPr>
            <a:spLocks noGrp="1"/>
          </p:cNvSpPr>
          <p:nvPr>
            <p:ph type="subTitle" idx="1"/>
          </p:nvPr>
        </p:nvSpPr>
        <p:spPr>
          <a:xfrm>
            <a:off x="2825496" y="3941063"/>
            <a:ext cx="6656832" cy="1366245"/>
          </a:xfrm>
        </p:spPr>
        <p:txBody>
          <a:bodyPr/>
          <a:lstStyle/>
          <a:p>
            <a:r>
              <a:rPr lang="en-US" dirty="0"/>
              <a:t>Authorizations &amp; User Management in RHC Connect</a:t>
            </a:r>
          </a:p>
        </p:txBody>
      </p:sp>
      <p:sp>
        <p:nvSpPr>
          <p:cNvPr id="4" name="Slide Number Placeholder 3"/>
          <p:cNvSpPr>
            <a:spLocks noGrp="1"/>
          </p:cNvSpPr>
          <p:nvPr>
            <p:ph type="sldNum" sz="quarter" idx="12"/>
          </p:nvPr>
        </p:nvSpPr>
        <p:spPr/>
        <p:txBody>
          <a:bodyPr/>
          <a:lstStyle/>
          <a:p>
            <a:fld id="{77DFCED7-EB59-654B-ACD8-84CE8F59160C}" type="slidenum">
              <a:rPr lang="en-US" smtClean="0"/>
              <a:pPr/>
              <a:t>10</a:t>
            </a:fld>
            <a:endParaRPr lang="en-US" dirty="0"/>
          </a:p>
        </p:txBody>
      </p:sp>
    </p:spTree>
    <p:extLst>
      <p:ext uri="{BB962C8B-B14F-4D97-AF65-F5344CB8AC3E}">
        <p14:creationId xmlns:p14="http://schemas.microsoft.com/office/powerpoint/2010/main" val="2315843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D9CF02-171C-96B6-B855-9DB38A004355}"/>
              </a:ext>
            </a:extLst>
          </p:cNvPr>
          <p:cNvSpPr>
            <a:spLocks noGrp="1"/>
          </p:cNvSpPr>
          <p:nvPr>
            <p:ph type="sldNum" sz="quarter" idx="11"/>
          </p:nvPr>
        </p:nvSpPr>
        <p:spPr/>
        <p:txBody>
          <a:bodyPr/>
          <a:lstStyle/>
          <a:p>
            <a:fld id="{77DFCED7-EB59-654B-ACD8-84CE8F59160C}" type="slidenum">
              <a:rPr lang="en-US" smtClean="0"/>
              <a:pPr/>
              <a:t>11</a:t>
            </a:fld>
            <a:endParaRPr lang="en-US" dirty="0"/>
          </a:p>
        </p:txBody>
      </p:sp>
      <p:sp>
        <p:nvSpPr>
          <p:cNvPr id="3" name="Title 2">
            <a:extLst>
              <a:ext uri="{FF2B5EF4-FFF2-40B4-BE49-F238E27FC236}">
                <a16:creationId xmlns:a16="http://schemas.microsoft.com/office/drawing/2014/main" id="{868E4968-66FA-2DB0-2DB5-54FD6ABE066A}"/>
              </a:ext>
            </a:extLst>
          </p:cNvPr>
          <p:cNvSpPr>
            <a:spLocks noGrp="1"/>
          </p:cNvSpPr>
          <p:nvPr>
            <p:ph type="title"/>
          </p:nvPr>
        </p:nvSpPr>
        <p:spPr>
          <a:xfrm>
            <a:off x="279645" y="581891"/>
            <a:ext cx="11732523" cy="794149"/>
          </a:xfrm>
        </p:spPr>
        <p:txBody>
          <a:bodyPr/>
          <a:lstStyle/>
          <a:p>
            <a:r>
              <a:rPr lang="en-US" dirty="0"/>
              <a:t>RHC Connect - TPA and User Management </a:t>
            </a:r>
          </a:p>
        </p:txBody>
      </p:sp>
      <p:sp>
        <p:nvSpPr>
          <p:cNvPr id="4" name="Content Placeholder 3">
            <a:extLst>
              <a:ext uri="{FF2B5EF4-FFF2-40B4-BE49-F238E27FC236}">
                <a16:creationId xmlns:a16="http://schemas.microsoft.com/office/drawing/2014/main" id="{7F903F04-C541-6CFA-027A-916E2E0BEC29}"/>
              </a:ext>
            </a:extLst>
          </p:cNvPr>
          <p:cNvSpPr>
            <a:spLocks noGrp="1"/>
          </p:cNvSpPr>
          <p:nvPr>
            <p:ph idx="1"/>
          </p:nvPr>
        </p:nvSpPr>
        <p:spPr>
          <a:xfrm>
            <a:off x="279644" y="1459345"/>
            <a:ext cx="11732524" cy="3257623"/>
          </a:xfrm>
        </p:spPr>
        <p:txBody>
          <a:bodyPr/>
          <a:lstStyle/>
          <a:p>
            <a:r>
              <a:rPr lang="en-US" sz="2000" dirty="0"/>
              <a:t>Do not submit third-party authorizations (TPAs) in My Portal or through the RHC Customer Service Center.</a:t>
            </a:r>
          </a:p>
          <a:p>
            <a:r>
              <a:rPr lang="en-US" sz="2000" dirty="0"/>
              <a:t>Submit all TPAs and manage Consultant Groups using the following online resources:</a:t>
            </a:r>
          </a:p>
          <a:p>
            <a:pPr lvl="1"/>
            <a:r>
              <a:rPr lang="en-US" sz="2000" dirty="0">
                <a:hlinkClick r:id="rId2"/>
              </a:rPr>
              <a:t>Third-Party Authorization </a:t>
            </a:r>
            <a:r>
              <a:rPr lang="en-US" sz="2000" dirty="0"/>
              <a:t>webpage</a:t>
            </a:r>
          </a:p>
          <a:p>
            <a:pPr lvl="1"/>
            <a:r>
              <a:rPr lang="en-US" sz="2000" dirty="0">
                <a:hlinkClick r:id="rId3"/>
              </a:rPr>
              <a:t>RHC Connect  User Guide - TPA</a:t>
            </a:r>
            <a:endParaRPr lang="en-US" sz="2000" dirty="0"/>
          </a:p>
          <a:p>
            <a:r>
              <a:rPr lang="en-US" sz="2000" dirty="0"/>
              <a:t>The decommissioning of My Portal has been pushed back to the middle of calendar year (CY) 2026. </a:t>
            </a:r>
          </a:p>
          <a:p>
            <a:pPr lvl="1"/>
            <a:r>
              <a:rPr lang="en-US" sz="2000" dirty="0"/>
              <a:t>TPAs will not be migrated to RHC Connect. </a:t>
            </a:r>
          </a:p>
          <a:p>
            <a:pPr lvl="1"/>
            <a:r>
              <a:rPr lang="en-US" sz="2000" dirty="0"/>
              <a:t>Continue to track your TPAs expiration date(s) in RHC Connect as email reminders will not be sent.</a:t>
            </a:r>
          </a:p>
          <a:p>
            <a:pPr lvl="1"/>
            <a:r>
              <a:rPr lang="en-US" sz="2000" dirty="0"/>
              <a:t>The RHC outreach team will continue to provide information about important deadlines and the decommissioning of My Portal. </a:t>
            </a:r>
          </a:p>
        </p:txBody>
      </p:sp>
    </p:spTree>
    <p:extLst>
      <p:ext uri="{BB962C8B-B14F-4D97-AF65-F5344CB8AC3E}">
        <p14:creationId xmlns:p14="http://schemas.microsoft.com/office/powerpoint/2010/main" val="365219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E9CB0-E7B2-53B8-E33F-367C11ECBCD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7D8651-4796-5307-5E11-177B3A6BB076}"/>
              </a:ext>
            </a:extLst>
          </p:cNvPr>
          <p:cNvSpPr>
            <a:spLocks noGrp="1"/>
          </p:cNvSpPr>
          <p:nvPr>
            <p:ph type="sldNum" sz="quarter" idx="11"/>
          </p:nvPr>
        </p:nvSpPr>
        <p:spPr/>
        <p:txBody>
          <a:bodyPr/>
          <a:lstStyle/>
          <a:p>
            <a:fld id="{77DFCED7-EB59-654B-ACD8-84CE8F59160C}" type="slidenum">
              <a:rPr lang="en-US" smtClean="0"/>
              <a:pPr/>
              <a:t>12</a:t>
            </a:fld>
            <a:endParaRPr lang="en-US" dirty="0"/>
          </a:p>
        </p:txBody>
      </p:sp>
      <p:sp>
        <p:nvSpPr>
          <p:cNvPr id="3" name="Title 2">
            <a:extLst>
              <a:ext uri="{FF2B5EF4-FFF2-40B4-BE49-F238E27FC236}">
                <a16:creationId xmlns:a16="http://schemas.microsoft.com/office/drawing/2014/main" id="{E773057F-3A16-9ED3-B40A-7B222D8551E9}"/>
              </a:ext>
            </a:extLst>
          </p:cNvPr>
          <p:cNvSpPr>
            <a:spLocks noGrp="1"/>
          </p:cNvSpPr>
          <p:nvPr>
            <p:ph type="title"/>
          </p:nvPr>
        </p:nvSpPr>
        <p:spPr>
          <a:xfrm>
            <a:off x="279645" y="415636"/>
            <a:ext cx="11732523" cy="960404"/>
          </a:xfrm>
        </p:spPr>
        <p:txBody>
          <a:bodyPr/>
          <a:lstStyle/>
          <a:p>
            <a:r>
              <a:rPr lang="en-US" dirty="0"/>
              <a:t>TPA REPORT</a:t>
            </a:r>
          </a:p>
        </p:txBody>
      </p:sp>
      <p:sp>
        <p:nvSpPr>
          <p:cNvPr id="4" name="Content Placeholder 3">
            <a:extLst>
              <a:ext uri="{FF2B5EF4-FFF2-40B4-BE49-F238E27FC236}">
                <a16:creationId xmlns:a16="http://schemas.microsoft.com/office/drawing/2014/main" id="{93B49A0E-E14E-EF15-ABB5-7F28AFB5A332}"/>
              </a:ext>
            </a:extLst>
          </p:cNvPr>
          <p:cNvSpPr>
            <a:spLocks noGrp="1"/>
          </p:cNvSpPr>
          <p:nvPr>
            <p:ph idx="1"/>
          </p:nvPr>
        </p:nvSpPr>
        <p:spPr>
          <a:xfrm>
            <a:off x="279644" y="1145309"/>
            <a:ext cx="11732524" cy="3571659"/>
          </a:xfrm>
        </p:spPr>
        <p:txBody>
          <a:bodyPr/>
          <a:lstStyle/>
          <a:p>
            <a:r>
              <a:rPr lang="en-US" sz="2400" dirty="0"/>
              <a:t>Excel download is available on the RHC Dashboard.</a:t>
            </a:r>
          </a:p>
          <a:p>
            <a:r>
              <a:rPr lang="en-US" sz="2400" dirty="0"/>
              <a:t>Includes information about all HCPs consultants have access to and those that have not yet moved to RHC Connect..</a:t>
            </a:r>
          </a:p>
        </p:txBody>
      </p:sp>
      <p:pic>
        <p:nvPicPr>
          <p:cNvPr id="7" name="Picture 6" descr="Screen shot of RHC Connect Dashboard with the &quot;Generate Excel Report&quot; button emphasized.">
            <a:extLst>
              <a:ext uri="{FF2B5EF4-FFF2-40B4-BE49-F238E27FC236}">
                <a16:creationId xmlns:a16="http://schemas.microsoft.com/office/drawing/2014/main" id="{B174E5F3-7E1B-FF5F-F627-0650EB4815CE}"/>
              </a:ext>
            </a:extLst>
          </p:cNvPr>
          <p:cNvPicPr>
            <a:picLocks noChangeAspect="1"/>
          </p:cNvPicPr>
          <p:nvPr/>
        </p:nvPicPr>
        <p:blipFill>
          <a:blip r:embed="rId2"/>
          <a:stretch>
            <a:fillRect/>
          </a:stretch>
        </p:blipFill>
        <p:spPr>
          <a:xfrm>
            <a:off x="1227191" y="2777914"/>
            <a:ext cx="9837430" cy="3386486"/>
          </a:xfrm>
          <a:prstGeom prst="rect">
            <a:avLst/>
          </a:prstGeom>
          <a:ln>
            <a:solidFill>
              <a:srgbClr val="B5BD00"/>
            </a:solidFill>
          </a:ln>
        </p:spPr>
      </p:pic>
    </p:spTree>
    <p:extLst>
      <p:ext uri="{BB962C8B-B14F-4D97-AF65-F5344CB8AC3E}">
        <p14:creationId xmlns:p14="http://schemas.microsoft.com/office/powerpoint/2010/main" val="1490461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3E286D-F576-2519-6A70-DBEFC9C3C310}"/>
              </a:ext>
            </a:extLst>
          </p:cNvPr>
          <p:cNvSpPr>
            <a:spLocks noGrp="1"/>
          </p:cNvSpPr>
          <p:nvPr>
            <p:ph type="sldNum" sz="quarter" idx="11"/>
          </p:nvPr>
        </p:nvSpPr>
        <p:spPr/>
        <p:txBody>
          <a:bodyPr/>
          <a:lstStyle/>
          <a:p>
            <a:fld id="{77DFCED7-EB59-654B-ACD8-84CE8F59160C}" type="slidenum">
              <a:rPr lang="en-US" smtClean="0"/>
              <a:pPr/>
              <a:t>13</a:t>
            </a:fld>
            <a:endParaRPr lang="en-US" dirty="0"/>
          </a:p>
        </p:txBody>
      </p:sp>
      <p:sp>
        <p:nvSpPr>
          <p:cNvPr id="3" name="Title 2">
            <a:extLst>
              <a:ext uri="{FF2B5EF4-FFF2-40B4-BE49-F238E27FC236}">
                <a16:creationId xmlns:a16="http://schemas.microsoft.com/office/drawing/2014/main" id="{D17B0638-A583-27CE-08FF-AA1E67F64805}"/>
              </a:ext>
            </a:extLst>
          </p:cNvPr>
          <p:cNvSpPr>
            <a:spLocks noGrp="1"/>
          </p:cNvSpPr>
          <p:nvPr>
            <p:ph type="title"/>
          </p:nvPr>
        </p:nvSpPr>
        <p:spPr/>
        <p:txBody>
          <a:bodyPr/>
          <a:lstStyle/>
          <a:p>
            <a:r>
              <a:rPr lang="en-US" dirty="0"/>
              <a:t>Organizations Report</a:t>
            </a:r>
          </a:p>
        </p:txBody>
      </p:sp>
      <p:sp>
        <p:nvSpPr>
          <p:cNvPr id="4" name="Content Placeholder 3">
            <a:extLst>
              <a:ext uri="{FF2B5EF4-FFF2-40B4-BE49-F238E27FC236}">
                <a16:creationId xmlns:a16="http://schemas.microsoft.com/office/drawing/2014/main" id="{35E44D93-B27A-A614-E29D-CDC03EA1BFAC}"/>
              </a:ext>
            </a:extLst>
          </p:cNvPr>
          <p:cNvSpPr>
            <a:spLocks noGrp="1"/>
          </p:cNvSpPr>
          <p:nvPr>
            <p:ph idx="1"/>
          </p:nvPr>
        </p:nvSpPr>
        <p:spPr/>
        <p:txBody>
          <a:bodyPr/>
          <a:lstStyle/>
          <a:p>
            <a:r>
              <a:rPr lang="en-US" sz="2400" dirty="0"/>
              <a:t>Excel download is available on the My Organizations tab.</a:t>
            </a:r>
          </a:p>
          <a:p>
            <a:r>
              <a:rPr lang="en-US" sz="2400" dirty="0"/>
              <a:t>Includes information about all HCPs consultants have access to.</a:t>
            </a:r>
          </a:p>
        </p:txBody>
      </p:sp>
      <p:pic>
        <p:nvPicPr>
          <p:cNvPr id="6" name="Picture 5" descr="Screen shot on the Dashboard of the My Organizations page. Toggle for &quot;Show Only My Consortia is emphasized with the toggle open and Generate Organization Report button emphasized.">
            <a:extLst>
              <a:ext uri="{FF2B5EF4-FFF2-40B4-BE49-F238E27FC236}">
                <a16:creationId xmlns:a16="http://schemas.microsoft.com/office/drawing/2014/main" id="{D39FB9EF-8F7E-776D-ACA5-5E8D7019C420}"/>
              </a:ext>
            </a:extLst>
          </p:cNvPr>
          <p:cNvPicPr>
            <a:picLocks noChangeAspect="1"/>
          </p:cNvPicPr>
          <p:nvPr/>
        </p:nvPicPr>
        <p:blipFill>
          <a:blip r:embed="rId2"/>
          <a:stretch>
            <a:fillRect/>
          </a:stretch>
        </p:blipFill>
        <p:spPr>
          <a:xfrm>
            <a:off x="1209214" y="2833533"/>
            <a:ext cx="9873383" cy="3069038"/>
          </a:xfrm>
          <a:prstGeom prst="rect">
            <a:avLst/>
          </a:prstGeom>
          <a:ln w="9525">
            <a:solidFill>
              <a:srgbClr val="B5BD00"/>
            </a:solidFill>
          </a:ln>
        </p:spPr>
      </p:pic>
    </p:spTree>
    <p:extLst>
      <p:ext uri="{BB962C8B-B14F-4D97-AF65-F5344CB8AC3E}">
        <p14:creationId xmlns:p14="http://schemas.microsoft.com/office/powerpoint/2010/main" val="1111926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40BC5-C4FC-38A3-A79C-8F0E362DF82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EF7313-6230-89FE-73EA-18A0A24884D7}"/>
              </a:ext>
            </a:extLst>
          </p:cNvPr>
          <p:cNvSpPr>
            <a:spLocks noGrp="1"/>
          </p:cNvSpPr>
          <p:nvPr>
            <p:ph type="sldNum" sz="quarter" idx="11"/>
          </p:nvPr>
        </p:nvSpPr>
        <p:spPr/>
        <p:txBody>
          <a:bodyPr/>
          <a:lstStyle/>
          <a:p>
            <a:fld id="{77DFCED7-EB59-654B-ACD8-84CE8F59160C}" type="slidenum">
              <a:rPr lang="en-US" smtClean="0"/>
              <a:pPr/>
              <a:t>14</a:t>
            </a:fld>
            <a:endParaRPr lang="en-US" dirty="0"/>
          </a:p>
        </p:txBody>
      </p:sp>
      <p:sp>
        <p:nvSpPr>
          <p:cNvPr id="3" name="Title 2">
            <a:extLst>
              <a:ext uri="{FF2B5EF4-FFF2-40B4-BE49-F238E27FC236}">
                <a16:creationId xmlns:a16="http://schemas.microsoft.com/office/drawing/2014/main" id="{7602794C-38DE-91AD-AB8A-DA3BA81B1FDE}"/>
              </a:ext>
            </a:extLst>
          </p:cNvPr>
          <p:cNvSpPr>
            <a:spLocks noGrp="1"/>
          </p:cNvSpPr>
          <p:nvPr>
            <p:ph type="title"/>
          </p:nvPr>
        </p:nvSpPr>
        <p:spPr/>
        <p:txBody>
          <a:bodyPr/>
          <a:lstStyle/>
          <a:p>
            <a:r>
              <a:rPr lang="en-US" dirty="0"/>
              <a:t>TPA Information</a:t>
            </a:r>
          </a:p>
        </p:txBody>
      </p:sp>
      <p:sp>
        <p:nvSpPr>
          <p:cNvPr id="4" name="Content Placeholder 3">
            <a:extLst>
              <a:ext uri="{FF2B5EF4-FFF2-40B4-BE49-F238E27FC236}">
                <a16:creationId xmlns:a16="http://schemas.microsoft.com/office/drawing/2014/main" id="{BBF26A8F-DAA5-9F65-5CB5-7E974B652CBA}"/>
              </a:ext>
            </a:extLst>
          </p:cNvPr>
          <p:cNvSpPr>
            <a:spLocks noGrp="1"/>
          </p:cNvSpPr>
          <p:nvPr>
            <p:ph idx="1"/>
          </p:nvPr>
        </p:nvSpPr>
        <p:spPr>
          <a:xfrm>
            <a:off x="279644" y="1376040"/>
            <a:ext cx="11732524" cy="3340928"/>
          </a:xfrm>
        </p:spPr>
        <p:txBody>
          <a:bodyPr/>
          <a:lstStyle/>
          <a:p>
            <a:r>
              <a:rPr lang="en-US" sz="2400" dirty="0"/>
              <a:t>For complete information, do not use the TPA page under the </a:t>
            </a:r>
            <a:r>
              <a:rPr lang="en-US" sz="2400" b="1" dirty="0"/>
              <a:t>My Forms </a:t>
            </a:r>
            <a:r>
              <a:rPr lang="en-US" sz="2400" dirty="0"/>
              <a:t>tab.</a:t>
            </a:r>
          </a:p>
          <a:p>
            <a:r>
              <a:rPr lang="en-US" sz="2400" dirty="0"/>
              <a:t>Navigate to </a:t>
            </a:r>
            <a:r>
              <a:rPr lang="en-US" sz="2400" b="1" dirty="0"/>
              <a:t>Tools</a:t>
            </a:r>
            <a:r>
              <a:rPr lang="en-US" sz="2400" dirty="0"/>
              <a:t>-&gt; </a:t>
            </a:r>
            <a:r>
              <a:rPr lang="en-US" sz="2400" b="1" dirty="0"/>
              <a:t>Manage Consultant Groups </a:t>
            </a:r>
            <a:r>
              <a:rPr lang="en-US" sz="2400" dirty="0"/>
              <a:t>-&gt; </a:t>
            </a:r>
            <a:r>
              <a:rPr lang="en-US" sz="2400" b="1" dirty="0"/>
              <a:t>Manage Group</a:t>
            </a:r>
          </a:p>
        </p:txBody>
      </p:sp>
      <p:pic>
        <p:nvPicPr>
          <p:cNvPr id="6" name="Picture 5" descr="Screen shot of the Manage Group page in the the Tools section. &quot;Manage Group&quot; selection is emphasized as is the &quot;+Add TPA&quot; button and the Actions column.">
            <a:extLst>
              <a:ext uri="{FF2B5EF4-FFF2-40B4-BE49-F238E27FC236}">
                <a16:creationId xmlns:a16="http://schemas.microsoft.com/office/drawing/2014/main" id="{CDF2E027-F9D2-0955-E72C-85614527FA5C}"/>
              </a:ext>
            </a:extLst>
          </p:cNvPr>
          <p:cNvPicPr>
            <a:picLocks noChangeAspect="1"/>
          </p:cNvPicPr>
          <p:nvPr/>
        </p:nvPicPr>
        <p:blipFill>
          <a:blip r:embed="rId2"/>
          <a:stretch>
            <a:fillRect/>
          </a:stretch>
        </p:blipFill>
        <p:spPr>
          <a:xfrm>
            <a:off x="1197627" y="2480361"/>
            <a:ext cx="9796745" cy="3968565"/>
          </a:xfrm>
          <a:prstGeom prst="rect">
            <a:avLst/>
          </a:prstGeom>
          <a:ln w="9525">
            <a:solidFill>
              <a:srgbClr val="B5BD00"/>
            </a:solidFill>
          </a:ln>
        </p:spPr>
      </p:pic>
    </p:spTree>
    <p:extLst>
      <p:ext uri="{BB962C8B-B14F-4D97-AF65-F5344CB8AC3E}">
        <p14:creationId xmlns:p14="http://schemas.microsoft.com/office/powerpoint/2010/main" val="618056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A645F-989C-752B-AB1E-27A68DE8F1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0D35D7-CCF9-9DC4-04EB-8B9F2879DB95}"/>
              </a:ext>
            </a:extLst>
          </p:cNvPr>
          <p:cNvSpPr>
            <a:spLocks noGrp="1"/>
          </p:cNvSpPr>
          <p:nvPr>
            <p:ph type="ctrTitle"/>
          </p:nvPr>
        </p:nvSpPr>
        <p:spPr/>
        <p:txBody>
          <a:bodyPr/>
          <a:lstStyle/>
          <a:p>
            <a:r>
              <a:rPr lang="en-US" dirty="0"/>
              <a:t>Submitting TPAs in RHC Connect -  </a:t>
            </a:r>
            <a:br>
              <a:rPr lang="en-US" dirty="0"/>
            </a:br>
            <a:r>
              <a:rPr lang="en-US" dirty="0"/>
              <a:t>FCC Form 460 or FCC Form 460 Revision</a:t>
            </a:r>
          </a:p>
        </p:txBody>
      </p:sp>
      <p:sp>
        <p:nvSpPr>
          <p:cNvPr id="3" name="Subtitle 2">
            <a:extLst>
              <a:ext uri="{FF2B5EF4-FFF2-40B4-BE49-F238E27FC236}">
                <a16:creationId xmlns:a16="http://schemas.microsoft.com/office/drawing/2014/main" id="{8298BCEE-0DE6-B921-2640-7AADD0611D0D}"/>
              </a:ext>
            </a:extLst>
          </p:cNvPr>
          <p:cNvSpPr>
            <a:spLocks noGrp="1"/>
          </p:cNvSpPr>
          <p:nvPr>
            <p:ph type="subTitle" idx="1"/>
          </p:nvPr>
        </p:nvSpPr>
        <p:spPr>
          <a:xfrm>
            <a:off x="2825496" y="3941063"/>
            <a:ext cx="6656832" cy="1366245"/>
          </a:xfrm>
        </p:spPr>
        <p:txBody>
          <a:bodyPr/>
          <a:lstStyle/>
          <a:p>
            <a:r>
              <a:rPr lang="en-US" dirty="0"/>
              <a:t>Authorizations &amp; User Management in RHC Connect</a:t>
            </a:r>
          </a:p>
        </p:txBody>
      </p:sp>
      <p:sp>
        <p:nvSpPr>
          <p:cNvPr id="4" name="Slide Number Placeholder 3">
            <a:extLst>
              <a:ext uri="{FF2B5EF4-FFF2-40B4-BE49-F238E27FC236}">
                <a16:creationId xmlns:a16="http://schemas.microsoft.com/office/drawing/2014/main" id="{025001BF-D63F-6D8C-96EA-37922498044A}"/>
              </a:ext>
            </a:extLst>
          </p:cNvPr>
          <p:cNvSpPr>
            <a:spLocks noGrp="1"/>
          </p:cNvSpPr>
          <p:nvPr>
            <p:ph type="sldNum" sz="quarter" idx="12"/>
          </p:nvPr>
        </p:nvSpPr>
        <p:spPr/>
        <p:txBody>
          <a:bodyPr/>
          <a:lstStyle/>
          <a:p>
            <a:fld id="{77DFCED7-EB59-654B-ACD8-84CE8F59160C}" type="slidenum">
              <a:rPr lang="en-US" smtClean="0"/>
              <a:pPr/>
              <a:t>15</a:t>
            </a:fld>
            <a:endParaRPr lang="en-US" dirty="0"/>
          </a:p>
        </p:txBody>
      </p:sp>
    </p:spTree>
    <p:extLst>
      <p:ext uri="{BB962C8B-B14F-4D97-AF65-F5344CB8AC3E}">
        <p14:creationId xmlns:p14="http://schemas.microsoft.com/office/powerpoint/2010/main" val="1680901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C38BD4-6042-E66F-D607-918254A21FD3}"/>
              </a:ext>
            </a:extLst>
          </p:cNvPr>
          <p:cNvSpPr>
            <a:spLocks noGrp="1"/>
          </p:cNvSpPr>
          <p:nvPr>
            <p:ph type="sldNum" sz="quarter" idx="11"/>
          </p:nvPr>
        </p:nvSpPr>
        <p:spPr/>
        <p:txBody>
          <a:bodyPr/>
          <a:lstStyle/>
          <a:p>
            <a:fld id="{77DFCED7-EB59-654B-ACD8-84CE8F59160C}" type="slidenum">
              <a:rPr lang="en-US" smtClean="0"/>
              <a:pPr/>
              <a:t>16</a:t>
            </a:fld>
            <a:endParaRPr lang="en-US" dirty="0"/>
          </a:p>
        </p:txBody>
      </p:sp>
      <p:sp>
        <p:nvSpPr>
          <p:cNvPr id="5" name="Title 4">
            <a:extLst>
              <a:ext uri="{FF2B5EF4-FFF2-40B4-BE49-F238E27FC236}">
                <a16:creationId xmlns:a16="http://schemas.microsoft.com/office/drawing/2014/main" id="{3DBDFB05-9BC9-4F8F-17E7-A87CCA232049}"/>
              </a:ext>
            </a:extLst>
          </p:cNvPr>
          <p:cNvSpPr>
            <a:spLocks noGrp="1"/>
          </p:cNvSpPr>
          <p:nvPr>
            <p:ph type="title"/>
          </p:nvPr>
        </p:nvSpPr>
        <p:spPr/>
        <p:txBody>
          <a:bodyPr/>
          <a:lstStyle/>
          <a:p>
            <a:r>
              <a:rPr lang="en-US" dirty="0"/>
              <a:t>My Portal Landing Page</a:t>
            </a:r>
          </a:p>
        </p:txBody>
      </p:sp>
      <p:sp>
        <p:nvSpPr>
          <p:cNvPr id="6" name="Content Placeholder 5">
            <a:extLst>
              <a:ext uri="{FF2B5EF4-FFF2-40B4-BE49-F238E27FC236}">
                <a16:creationId xmlns:a16="http://schemas.microsoft.com/office/drawing/2014/main" id="{B83B2532-BFD4-B0B7-8FB1-D2C4AEF4ADFF}"/>
              </a:ext>
            </a:extLst>
          </p:cNvPr>
          <p:cNvSpPr>
            <a:spLocks noGrp="1"/>
          </p:cNvSpPr>
          <p:nvPr>
            <p:ph idx="1"/>
          </p:nvPr>
        </p:nvSpPr>
        <p:spPr/>
        <p:txBody>
          <a:bodyPr/>
          <a:lstStyle/>
          <a:p>
            <a:r>
              <a:rPr lang="en-US" sz="2400" dirty="0">
                <a:effectLst/>
                <a:latin typeface="Source Sans Pro" panose="020B0503030403020204" pitchFamily="34" charset="0"/>
                <a:ea typeface="Calibri" panose="020F0502020204030204" pitchFamily="34" charset="0"/>
                <a:cs typeface="Calibri" panose="020F0502020204030204" pitchFamily="34" charset="0"/>
              </a:rPr>
              <a:t>Log into My Portal and click </a:t>
            </a:r>
            <a:r>
              <a:rPr lang="en-US" sz="2400" b="1" dirty="0">
                <a:effectLst/>
                <a:latin typeface="Source Sans Pro" panose="020B0503030403020204" pitchFamily="34" charset="0"/>
                <a:ea typeface="Calibri" panose="020F0502020204030204" pitchFamily="34" charset="0"/>
                <a:cs typeface="Calibri" panose="020F0502020204030204" pitchFamily="34" charset="0"/>
              </a:rPr>
              <a:t>RHC Connect</a:t>
            </a:r>
            <a:r>
              <a:rPr lang="en-US" sz="2400" dirty="0">
                <a:effectLst/>
                <a:latin typeface="Source Sans Pro" panose="020B0503030403020204" pitchFamily="34" charset="0"/>
                <a:ea typeface="Calibri" panose="020F0502020204030204" pitchFamily="34" charset="0"/>
                <a:cs typeface="Calibri" panose="020F0502020204030204" pitchFamily="34" charset="0"/>
              </a:rPr>
              <a:t>.</a:t>
            </a:r>
            <a:endParaRPr lang="en-US" sz="2400" dirty="0"/>
          </a:p>
        </p:txBody>
      </p:sp>
      <p:pic>
        <p:nvPicPr>
          <p:cNvPr id="8" name="Picture 7" descr="Rural Health Care Dashboard&#10;&#10;Login screen for Rural Health Care Systems.">
            <a:extLst>
              <a:ext uri="{FF2B5EF4-FFF2-40B4-BE49-F238E27FC236}">
                <a16:creationId xmlns:a16="http://schemas.microsoft.com/office/drawing/2014/main" id="{49956A10-36FF-2D54-C25D-4B8F32CFA3C2}"/>
              </a:ext>
            </a:extLst>
          </p:cNvPr>
          <p:cNvPicPr>
            <a:picLocks noChangeAspect="1"/>
          </p:cNvPicPr>
          <p:nvPr/>
        </p:nvPicPr>
        <p:blipFill>
          <a:blip r:embed="rId2"/>
          <a:stretch>
            <a:fillRect/>
          </a:stretch>
        </p:blipFill>
        <p:spPr>
          <a:xfrm>
            <a:off x="2699214" y="2270044"/>
            <a:ext cx="6409524" cy="3780952"/>
          </a:xfrm>
          <a:prstGeom prst="rect">
            <a:avLst/>
          </a:prstGeom>
          <a:ln w="9525">
            <a:solidFill>
              <a:srgbClr val="B5BD00"/>
            </a:solidFill>
          </a:ln>
        </p:spPr>
      </p:pic>
    </p:spTree>
    <p:extLst>
      <p:ext uri="{BB962C8B-B14F-4D97-AF65-F5344CB8AC3E}">
        <p14:creationId xmlns:p14="http://schemas.microsoft.com/office/powerpoint/2010/main" val="2090821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A0CF45-5577-C980-C16C-841BF04349A9}"/>
              </a:ext>
            </a:extLst>
          </p:cNvPr>
          <p:cNvSpPr>
            <a:spLocks noGrp="1"/>
          </p:cNvSpPr>
          <p:nvPr>
            <p:ph type="sldNum" sz="quarter" idx="11"/>
          </p:nvPr>
        </p:nvSpPr>
        <p:spPr/>
        <p:txBody>
          <a:bodyPr/>
          <a:lstStyle/>
          <a:p>
            <a:fld id="{77DFCED7-EB59-654B-ACD8-84CE8F59160C}" type="slidenum">
              <a:rPr lang="en-US" smtClean="0"/>
              <a:pPr/>
              <a:t>17</a:t>
            </a:fld>
            <a:endParaRPr lang="en-US" dirty="0"/>
          </a:p>
        </p:txBody>
      </p:sp>
      <p:sp>
        <p:nvSpPr>
          <p:cNvPr id="3" name="Title 2">
            <a:extLst>
              <a:ext uri="{FF2B5EF4-FFF2-40B4-BE49-F238E27FC236}">
                <a16:creationId xmlns:a16="http://schemas.microsoft.com/office/drawing/2014/main" id="{488BB62D-D9A7-BD31-1E0D-67F16200EC13}"/>
              </a:ext>
            </a:extLst>
          </p:cNvPr>
          <p:cNvSpPr>
            <a:spLocks noGrp="1"/>
          </p:cNvSpPr>
          <p:nvPr>
            <p:ph type="title"/>
          </p:nvPr>
        </p:nvSpPr>
        <p:spPr/>
        <p:txBody>
          <a:bodyPr/>
          <a:lstStyle/>
          <a:p>
            <a:r>
              <a:rPr lang="en-US" dirty="0"/>
              <a:t>Start a Form</a:t>
            </a:r>
          </a:p>
        </p:txBody>
      </p:sp>
      <p:sp>
        <p:nvSpPr>
          <p:cNvPr id="4" name="Content Placeholder 3">
            <a:extLst>
              <a:ext uri="{FF2B5EF4-FFF2-40B4-BE49-F238E27FC236}">
                <a16:creationId xmlns:a16="http://schemas.microsoft.com/office/drawing/2014/main" id="{794545D3-3DF9-9851-FDB4-1BED88AB56F7}"/>
              </a:ext>
            </a:extLst>
          </p:cNvPr>
          <p:cNvSpPr>
            <a:spLocks noGrp="1"/>
          </p:cNvSpPr>
          <p:nvPr>
            <p:ph idx="1"/>
          </p:nvPr>
        </p:nvSpPr>
        <p:spPr/>
        <p:txBody>
          <a:bodyPr/>
          <a:lstStyle/>
          <a:p>
            <a:r>
              <a:rPr lang="en-US" sz="2400" dirty="0">
                <a:effectLst/>
                <a:latin typeface="Source Sans Pro" panose="020B0503030403020204" pitchFamily="34" charset="0"/>
                <a:ea typeface="Calibri" panose="020F0502020204030204" pitchFamily="34" charset="0"/>
                <a:cs typeface="Calibri" panose="020F0502020204030204" pitchFamily="34" charset="0"/>
              </a:rPr>
              <a:t>On the </a:t>
            </a:r>
            <a:r>
              <a:rPr lang="en-US" sz="2400" b="1" dirty="0">
                <a:effectLst/>
                <a:latin typeface="Source Sans Pro" panose="020B0503030403020204" pitchFamily="34" charset="0"/>
                <a:ea typeface="Calibri" panose="020F0502020204030204" pitchFamily="34" charset="0"/>
                <a:cs typeface="Calibri" panose="020F0502020204030204" pitchFamily="34" charset="0"/>
              </a:rPr>
              <a:t>Dashboard</a:t>
            </a:r>
            <a:r>
              <a:rPr lang="en-US" sz="2400" dirty="0">
                <a:effectLst/>
                <a:latin typeface="Source Sans Pro" panose="020B0503030403020204" pitchFamily="34" charset="0"/>
                <a:ea typeface="Calibri" panose="020F0502020204030204" pitchFamily="34" charset="0"/>
                <a:cs typeface="Calibri" panose="020F0502020204030204" pitchFamily="34" charset="0"/>
              </a:rPr>
              <a:t>, click </a:t>
            </a:r>
            <a:r>
              <a:rPr lang="en-US" sz="2400" b="1" dirty="0">
                <a:effectLst/>
                <a:latin typeface="Source Sans Pro" panose="020B0503030403020204" pitchFamily="34" charset="0"/>
                <a:ea typeface="Calibri" panose="020F0502020204030204" pitchFamily="34" charset="0"/>
                <a:cs typeface="Calibri" panose="020F0502020204030204" pitchFamily="34" charset="0"/>
              </a:rPr>
              <a:t>Start a Form</a:t>
            </a:r>
            <a:r>
              <a:rPr lang="en-US" sz="2400" dirty="0">
                <a:effectLst/>
                <a:latin typeface="Source Sans Pro" panose="020B0503030403020204" pitchFamily="34" charset="0"/>
                <a:ea typeface="Calibri" panose="020F0502020204030204" pitchFamily="34" charset="0"/>
                <a:cs typeface="Calibri" panose="020F0502020204030204" pitchFamily="34" charset="0"/>
              </a:rPr>
              <a:t>. </a:t>
            </a:r>
            <a:endParaRPr lang="en-US" sz="2400" dirty="0"/>
          </a:p>
        </p:txBody>
      </p:sp>
      <p:pic>
        <p:nvPicPr>
          <p:cNvPr id="6" name="Picture 5" descr="RHC Connect Dashboard&#10;&#10;Screen shot of the RHC Connect Dashboard with arrow and red box emphasizing Start a Form button on the top left,.">
            <a:extLst>
              <a:ext uri="{FF2B5EF4-FFF2-40B4-BE49-F238E27FC236}">
                <a16:creationId xmlns:a16="http://schemas.microsoft.com/office/drawing/2014/main" id="{33A5AFF2-98C5-AC4F-644B-606392DBD26A}"/>
              </a:ext>
            </a:extLst>
          </p:cNvPr>
          <p:cNvPicPr>
            <a:picLocks noChangeAspect="1"/>
          </p:cNvPicPr>
          <p:nvPr/>
        </p:nvPicPr>
        <p:blipFill>
          <a:blip r:embed="rId2"/>
          <a:stretch>
            <a:fillRect/>
          </a:stretch>
        </p:blipFill>
        <p:spPr>
          <a:xfrm>
            <a:off x="1842941" y="2391963"/>
            <a:ext cx="8605930" cy="3265887"/>
          </a:xfrm>
          <a:prstGeom prst="rect">
            <a:avLst/>
          </a:prstGeom>
          <a:ln>
            <a:solidFill>
              <a:srgbClr val="B5BD00"/>
            </a:solidFill>
          </a:ln>
        </p:spPr>
      </p:pic>
    </p:spTree>
    <p:extLst>
      <p:ext uri="{BB962C8B-B14F-4D97-AF65-F5344CB8AC3E}">
        <p14:creationId xmlns:p14="http://schemas.microsoft.com/office/powerpoint/2010/main" val="4090520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5A1006-E3CD-ECB1-8D88-349621431F05}"/>
              </a:ext>
            </a:extLst>
          </p:cNvPr>
          <p:cNvSpPr>
            <a:spLocks noGrp="1"/>
          </p:cNvSpPr>
          <p:nvPr>
            <p:ph type="sldNum" sz="quarter" idx="11"/>
          </p:nvPr>
        </p:nvSpPr>
        <p:spPr/>
        <p:txBody>
          <a:bodyPr/>
          <a:lstStyle/>
          <a:p>
            <a:fld id="{77DFCED7-EB59-654B-ACD8-84CE8F59160C}" type="slidenum">
              <a:rPr lang="en-US" smtClean="0"/>
              <a:pPr/>
              <a:t>18</a:t>
            </a:fld>
            <a:endParaRPr lang="en-US" dirty="0"/>
          </a:p>
        </p:txBody>
      </p:sp>
      <p:sp>
        <p:nvSpPr>
          <p:cNvPr id="3" name="Title 2">
            <a:extLst>
              <a:ext uri="{FF2B5EF4-FFF2-40B4-BE49-F238E27FC236}">
                <a16:creationId xmlns:a16="http://schemas.microsoft.com/office/drawing/2014/main" id="{FEEFBA32-2FB6-E4E6-B64C-03F3EA8CE055}"/>
              </a:ext>
            </a:extLst>
          </p:cNvPr>
          <p:cNvSpPr>
            <a:spLocks noGrp="1"/>
          </p:cNvSpPr>
          <p:nvPr>
            <p:ph type="title"/>
          </p:nvPr>
        </p:nvSpPr>
        <p:spPr/>
        <p:txBody>
          <a:bodyPr/>
          <a:lstStyle/>
          <a:p>
            <a:r>
              <a:rPr lang="en-US" dirty="0"/>
              <a:t>FCC Form 460</a:t>
            </a:r>
          </a:p>
        </p:txBody>
      </p:sp>
      <p:sp>
        <p:nvSpPr>
          <p:cNvPr id="4" name="Content Placeholder 3">
            <a:extLst>
              <a:ext uri="{FF2B5EF4-FFF2-40B4-BE49-F238E27FC236}">
                <a16:creationId xmlns:a16="http://schemas.microsoft.com/office/drawing/2014/main" id="{E6C1A212-5960-9297-C090-50CFEEBC46B5}"/>
              </a:ext>
            </a:extLst>
          </p:cNvPr>
          <p:cNvSpPr>
            <a:spLocks noGrp="1"/>
          </p:cNvSpPr>
          <p:nvPr>
            <p:ph idx="1"/>
          </p:nvPr>
        </p:nvSpPr>
        <p:spPr>
          <a:xfrm>
            <a:off x="279644" y="1499616"/>
            <a:ext cx="11732524" cy="3217352"/>
          </a:xfrm>
        </p:spPr>
        <p:txBody>
          <a:bodyPr/>
          <a:lstStyle/>
          <a:p>
            <a:r>
              <a:rPr lang="en-US" sz="2400" dirty="0">
                <a:effectLst/>
                <a:latin typeface="Calibri" panose="020F0502020204030204" pitchFamily="34" charset="0"/>
                <a:ea typeface="Calibri" panose="020F0502020204030204" pitchFamily="34" charset="0"/>
              </a:rPr>
              <a:t>Click </a:t>
            </a:r>
            <a:r>
              <a:rPr lang="en-US" sz="2400" b="1" dirty="0">
                <a:effectLst/>
                <a:latin typeface="Calibri" panose="020F0502020204030204" pitchFamily="34" charset="0"/>
                <a:ea typeface="Calibri" panose="020F0502020204030204" pitchFamily="34" charset="0"/>
              </a:rPr>
              <a:t>FCC Form 460 </a:t>
            </a:r>
            <a:r>
              <a:rPr lang="en-US" sz="2400" dirty="0">
                <a:effectLst/>
                <a:latin typeface="Calibri" panose="020F0502020204030204" pitchFamily="34" charset="0"/>
                <a:ea typeface="Calibri" panose="020F0502020204030204" pitchFamily="34" charset="0"/>
              </a:rPr>
              <a:t>then click</a:t>
            </a:r>
            <a:r>
              <a:rPr lang="en-US" sz="2400" b="1" dirty="0">
                <a:effectLst/>
                <a:latin typeface="Calibri" panose="020F0502020204030204" pitchFamily="34" charset="0"/>
                <a:ea typeface="Calibri" panose="020F0502020204030204" pitchFamily="34" charset="0"/>
              </a:rPr>
              <a:t> Next </a:t>
            </a:r>
            <a:r>
              <a:rPr lang="en-US" sz="2400" dirty="0">
                <a:effectLst/>
                <a:latin typeface="Calibri" panose="020F0502020204030204" pitchFamily="34" charset="0"/>
                <a:ea typeface="Calibri" panose="020F0502020204030204" pitchFamily="34" charset="0"/>
              </a:rPr>
              <a:t>(bottom right on the screen).</a:t>
            </a:r>
            <a:endParaRPr lang="en-US" sz="2400" dirty="0"/>
          </a:p>
        </p:txBody>
      </p:sp>
      <p:pic>
        <p:nvPicPr>
          <p:cNvPr id="8" name="Picture 7" descr="Screen shot from RHC Connect of page where FCC forms can be selected. FCC Form 460 is emphasized.">
            <a:extLst>
              <a:ext uri="{FF2B5EF4-FFF2-40B4-BE49-F238E27FC236}">
                <a16:creationId xmlns:a16="http://schemas.microsoft.com/office/drawing/2014/main" id="{3D39C889-62E9-7FF4-CACB-30AEB80AC5DF}"/>
              </a:ext>
            </a:extLst>
          </p:cNvPr>
          <p:cNvPicPr>
            <a:picLocks noChangeAspect="1"/>
          </p:cNvPicPr>
          <p:nvPr/>
        </p:nvPicPr>
        <p:blipFill>
          <a:blip r:embed="rId2"/>
          <a:stretch>
            <a:fillRect/>
          </a:stretch>
        </p:blipFill>
        <p:spPr>
          <a:xfrm>
            <a:off x="1578932" y="2197091"/>
            <a:ext cx="9133948" cy="3872427"/>
          </a:xfrm>
          <a:prstGeom prst="rect">
            <a:avLst/>
          </a:prstGeom>
          <a:ln>
            <a:solidFill>
              <a:srgbClr val="B5BD00"/>
            </a:solidFill>
          </a:ln>
        </p:spPr>
      </p:pic>
    </p:spTree>
    <p:extLst>
      <p:ext uri="{BB962C8B-B14F-4D97-AF65-F5344CB8AC3E}">
        <p14:creationId xmlns:p14="http://schemas.microsoft.com/office/powerpoint/2010/main" val="3151287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0581EC-5BC6-4084-26E0-E8E8C548848F}"/>
              </a:ext>
            </a:extLst>
          </p:cNvPr>
          <p:cNvSpPr>
            <a:spLocks noGrp="1"/>
          </p:cNvSpPr>
          <p:nvPr>
            <p:ph type="sldNum" sz="quarter" idx="11"/>
          </p:nvPr>
        </p:nvSpPr>
        <p:spPr/>
        <p:txBody>
          <a:bodyPr/>
          <a:lstStyle/>
          <a:p>
            <a:fld id="{77DFCED7-EB59-654B-ACD8-84CE8F59160C}" type="slidenum">
              <a:rPr lang="en-US" smtClean="0"/>
              <a:pPr/>
              <a:t>19</a:t>
            </a:fld>
            <a:endParaRPr lang="en-US" dirty="0"/>
          </a:p>
        </p:txBody>
      </p:sp>
      <p:sp>
        <p:nvSpPr>
          <p:cNvPr id="3" name="Title 2">
            <a:extLst>
              <a:ext uri="{FF2B5EF4-FFF2-40B4-BE49-F238E27FC236}">
                <a16:creationId xmlns:a16="http://schemas.microsoft.com/office/drawing/2014/main" id="{E52EC377-3DA1-99F5-8899-B2B20836AF2D}"/>
              </a:ext>
            </a:extLst>
          </p:cNvPr>
          <p:cNvSpPr>
            <a:spLocks noGrp="1"/>
          </p:cNvSpPr>
          <p:nvPr>
            <p:ph type="title"/>
          </p:nvPr>
        </p:nvSpPr>
        <p:spPr/>
        <p:txBody>
          <a:bodyPr/>
          <a:lstStyle/>
          <a:p>
            <a:r>
              <a:rPr lang="en-US" dirty="0"/>
              <a:t>FCC Form 460</a:t>
            </a:r>
          </a:p>
        </p:txBody>
      </p:sp>
      <p:sp>
        <p:nvSpPr>
          <p:cNvPr id="4" name="Content Placeholder 3">
            <a:extLst>
              <a:ext uri="{FF2B5EF4-FFF2-40B4-BE49-F238E27FC236}">
                <a16:creationId xmlns:a16="http://schemas.microsoft.com/office/drawing/2014/main" id="{F2D2A663-3B6B-2E25-A2F7-0E1714EAF4A6}"/>
              </a:ext>
            </a:extLst>
          </p:cNvPr>
          <p:cNvSpPr>
            <a:spLocks noGrp="1"/>
          </p:cNvSpPr>
          <p:nvPr>
            <p:ph idx="1"/>
          </p:nvPr>
        </p:nvSpPr>
        <p:spPr>
          <a:xfrm>
            <a:off x="279644" y="1647930"/>
            <a:ext cx="3825631" cy="3069038"/>
          </a:xfrm>
        </p:spPr>
        <p:txBody>
          <a:bodyPr/>
          <a:lstStyle/>
          <a:p>
            <a:r>
              <a:rPr lang="en-US" sz="2400" dirty="0">
                <a:effectLst/>
                <a:latin typeface="Calibri" panose="020F0502020204030204" pitchFamily="34" charset="0"/>
                <a:ea typeface="Calibri" panose="020F0502020204030204" pitchFamily="34" charset="0"/>
              </a:rPr>
              <a:t>Click</a:t>
            </a:r>
            <a:r>
              <a:rPr lang="en-US" sz="2400" b="1" dirty="0">
                <a:effectLst/>
                <a:latin typeface="Calibri" panose="020F0502020204030204" pitchFamily="34" charset="0"/>
                <a:ea typeface="Calibri" panose="020F0502020204030204" pitchFamily="34" charset="0"/>
              </a:rPr>
              <a:t> File a New FCC Form 460</a:t>
            </a:r>
            <a:r>
              <a:rPr lang="en-US" sz="2400" dirty="0">
                <a:effectLst/>
                <a:latin typeface="Calibri" panose="020F0502020204030204" pitchFamily="34" charset="0"/>
                <a:ea typeface="Calibri" panose="020F0502020204030204" pitchFamily="34" charset="0"/>
              </a:rPr>
              <a:t>. Then click </a:t>
            </a:r>
            <a:r>
              <a:rPr lang="en-US" sz="2400" b="1" dirty="0">
                <a:effectLst/>
                <a:latin typeface="Calibri" panose="020F0502020204030204" pitchFamily="34" charset="0"/>
                <a:ea typeface="Calibri" panose="020F0502020204030204" pitchFamily="34" charset="0"/>
              </a:rPr>
              <a:t>Next</a:t>
            </a:r>
            <a:r>
              <a:rPr lang="en-US" sz="2400" dirty="0">
                <a:effectLst/>
                <a:latin typeface="Calibri" panose="020F0502020204030204" pitchFamily="34" charset="0"/>
                <a:ea typeface="Calibri" panose="020F0502020204030204" pitchFamily="34" charset="0"/>
              </a:rPr>
              <a:t>.</a:t>
            </a:r>
          </a:p>
          <a:p>
            <a:r>
              <a:rPr lang="en-US" sz="2400" dirty="0">
                <a:latin typeface="Calibri" panose="020F0502020204030204" pitchFamily="34" charset="0"/>
              </a:rPr>
              <a:t>Same process for </a:t>
            </a:r>
            <a:r>
              <a:rPr lang="en-US" sz="2400" b="1" dirty="0">
                <a:latin typeface="Calibri" panose="020F0502020204030204" pitchFamily="34" charset="0"/>
              </a:rPr>
              <a:t>File a New FCC Form 460 Revision</a:t>
            </a:r>
            <a:r>
              <a:rPr lang="en-US" sz="2400" dirty="0">
                <a:latin typeface="Calibri" panose="020F0502020204030204" pitchFamily="34" charset="0"/>
              </a:rPr>
              <a:t>.</a:t>
            </a:r>
            <a:endParaRPr lang="en-US" sz="2400" dirty="0"/>
          </a:p>
        </p:txBody>
      </p:sp>
      <p:pic>
        <p:nvPicPr>
          <p:cNvPr id="6" name="Picture 5" descr="Screen shot from RHC Connect of screen where New FCC Form 460 or FCC Form 460 Revision may be selected. &quot;File a New FCC Form 460&quot; button is emphasized.">
            <a:extLst>
              <a:ext uri="{FF2B5EF4-FFF2-40B4-BE49-F238E27FC236}">
                <a16:creationId xmlns:a16="http://schemas.microsoft.com/office/drawing/2014/main" id="{9EBFA603-1A50-C7CF-F435-96F4E7B186A7}"/>
              </a:ext>
            </a:extLst>
          </p:cNvPr>
          <p:cNvPicPr>
            <a:picLocks noChangeAspect="1"/>
          </p:cNvPicPr>
          <p:nvPr/>
        </p:nvPicPr>
        <p:blipFill>
          <a:blip r:embed="rId2"/>
          <a:stretch>
            <a:fillRect/>
          </a:stretch>
        </p:blipFill>
        <p:spPr>
          <a:xfrm>
            <a:off x="5144238" y="1647930"/>
            <a:ext cx="4798053" cy="3932690"/>
          </a:xfrm>
          <a:prstGeom prst="rect">
            <a:avLst/>
          </a:prstGeom>
          <a:ln>
            <a:solidFill>
              <a:srgbClr val="B5BD00"/>
            </a:solidFill>
          </a:ln>
        </p:spPr>
      </p:pic>
    </p:spTree>
    <p:extLst>
      <p:ext uri="{BB962C8B-B14F-4D97-AF65-F5344CB8AC3E}">
        <p14:creationId xmlns:p14="http://schemas.microsoft.com/office/powerpoint/2010/main" val="1580864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p:cNvSpPr>
            <a:spLocks noGrp="1"/>
          </p:cNvSpPr>
          <p:nvPr>
            <p:ph type="sldNum" sz="quarter" idx="4"/>
          </p:nvPr>
        </p:nvSpPr>
        <p:spPr>
          <a:xfrm>
            <a:off x="9268968" y="6356350"/>
            <a:ext cx="2743200" cy="365125"/>
          </a:xfrm>
        </p:spPr>
        <p:txBody>
          <a:bodyPr/>
          <a:lstStyle/>
          <a:p>
            <a:fld id="{77DFCED7-EB59-654B-ACD8-84CE8F59160C}" type="slidenum">
              <a:rPr lang="en-US" smtClean="0">
                <a:solidFill>
                  <a:srgbClr val="0052EB"/>
                </a:solidFill>
              </a:rPr>
              <a:pPr/>
              <a:t>2</a:t>
            </a:fld>
            <a:endParaRPr lang="en-US">
              <a:solidFill>
                <a:srgbClr val="0052EB"/>
              </a:solidFill>
            </a:endParaRPr>
          </a:p>
        </p:txBody>
      </p:sp>
      <p:sp>
        <p:nvSpPr>
          <p:cNvPr id="2" name="Title 3">
            <a:extLst>
              <a:ext uri="{FF2B5EF4-FFF2-40B4-BE49-F238E27FC236}">
                <a16:creationId xmlns:a16="http://schemas.microsoft.com/office/drawing/2014/main" id="{1FA0437D-83FA-4579-A7D5-A2CB7993C5F2}"/>
              </a:ext>
            </a:extLst>
          </p:cNvPr>
          <p:cNvSpPr>
            <a:spLocks noGrp="1"/>
          </p:cNvSpPr>
          <p:nvPr/>
        </p:nvSpPr>
        <p:spPr>
          <a:xfrm>
            <a:off x="338328" y="694944"/>
            <a:ext cx="11489559" cy="68244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baseline="0">
                <a:solidFill>
                  <a:srgbClr val="0052EB"/>
                </a:solidFill>
                <a:latin typeface="Source Sans Pro" panose="020B0503030403020204" pitchFamily="34" charset="0"/>
                <a:ea typeface="Source Sans Pro" panose="020B0503030403020204" pitchFamily="34" charset="0"/>
                <a:cs typeface="Source Sans Pro" panose="020B0503030403020204" pitchFamily="34" charset="0"/>
              </a:defRPr>
            </a:lvl1pPr>
          </a:lstStyle>
          <a:p>
            <a:r>
              <a:rPr lang="en-US" dirty="0"/>
              <a:t>Housekeeping – Closed Captioning (CC)</a:t>
            </a:r>
          </a:p>
        </p:txBody>
      </p:sp>
      <p:sp>
        <p:nvSpPr>
          <p:cNvPr id="3" name="Content Placeholder 1">
            <a:extLst>
              <a:ext uri="{FF2B5EF4-FFF2-40B4-BE49-F238E27FC236}">
                <a16:creationId xmlns:a16="http://schemas.microsoft.com/office/drawing/2014/main" id="{1661F48F-C3CF-2DD6-4A30-74BD880322C8}"/>
              </a:ext>
            </a:extLst>
          </p:cNvPr>
          <p:cNvSpPr>
            <a:spLocks noGrp="1"/>
          </p:cNvSpPr>
          <p:nvPr/>
        </p:nvSpPr>
        <p:spPr>
          <a:xfrm>
            <a:off x="338328" y="1463040"/>
            <a:ext cx="11030087" cy="3347008"/>
          </a:xfrm>
          <a:prstGeom prst="rect">
            <a:avLst/>
          </a:prstGeom>
        </p:spPr>
        <p:txBody>
          <a:bodyPr vert="horz" lIns="91440" tIns="45720" rIns="91440" bIns="45720" rtlCol="0" anchor="t">
            <a:noAutofit/>
          </a:bodyPr>
          <a:lstStyle>
            <a:lvl1pPr marL="339725" indent="-339725" algn="l" defTabSz="914400" rtl="0" eaLnBrk="1" latinLnBrk="0" hangingPunct="1">
              <a:lnSpc>
                <a:spcPct val="100000"/>
              </a:lnSpc>
              <a:spcBef>
                <a:spcPts val="1000"/>
              </a:spcBef>
              <a:spcAft>
                <a:spcPts val="300"/>
              </a:spcAft>
              <a:buClr>
                <a:srgbClr val="0052EB"/>
              </a:buClr>
              <a:buFont typeface="Arial" panose="020B0604020202020204" pitchFamily="34" charset="0"/>
              <a:buChar char="•"/>
              <a:defRPr sz="2800" kern="1200">
                <a:solidFill>
                  <a:srgbClr val="404040"/>
                </a:solidFill>
                <a:latin typeface="Source Sans Pro" panose="020B0503030403020204" pitchFamily="34" charset="0"/>
                <a:ea typeface="Source Sans Pro" panose="020B0503030403020204" pitchFamily="34" charset="0"/>
                <a:cs typeface="Source Sans Pro" panose="020B0503030403020204" pitchFamily="34" charset="0"/>
              </a:defRPr>
            </a:lvl1pPr>
            <a:lvl2pPr marL="796925" indent="-339725" algn="l" defTabSz="914400" rtl="0" eaLnBrk="1" latinLnBrk="0" hangingPunct="1">
              <a:lnSpc>
                <a:spcPct val="100000"/>
              </a:lnSpc>
              <a:spcBef>
                <a:spcPts val="500"/>
              </a:spcBef>
              <a:spcAft>
                <a:spcPts val="300"/>
              </a:spcAft>
              <a:buClr>
                <a:srgbClr val="FF7500"/>
              </a:buClr>
              <a:buFont typeface="Arial" panose="020B0604020202020204" pitchFamily="34" charset="0"/>
              <a:buChar char="•"/>
              <a:defRPr sz="2400" kern="1200">
                <a:solidFill>
                  <a:srgbClr val="404040"/>
                </a:solidFill>
                <a:latin typeface="Source Sans Pro" charset="0"/>
                <a:ea typeface="Source Sans Pro" charset="0"/>
                <a:cs typeface="Source Sans Pro" charset="0"/>
              </a:defRPr>
            </a:lvl2pPr>
            <a:lvl3pPr marL="1254125" indent="-339725" algn="l" defTabSz="914400" rtl="0" eaLnBrk="1" latinLnBrk="0" hangingPunct="1">
              <a:lnSpc>
                <a:spcPct val="100000"/>
              </a:lnSpc>
              <a:spcBef>
                <a:spcPts val="500"/>
              </a:spcBef>
              <a:spcAft>
                <a:spcPts val="300"/>
              </a:spcAft>
              <a:buClr>
                <a:srgbClr val="B5BD00"/>
              </a:buClr>
              <a:buSzPct val="85000"/>
              <a:buFont typeface="Arial" panose="020B0604020202020204" pitchFamily="34" charset="0"/>
              <a:buChar char="•"/>
              <a:defRPr sz="2400" kern="1200">
                <a:solidFill>
                  <a:srgbClr val="404040"/>
                </a:solidFill>
                <a:latin typeface="Source Sans Pro" charset="0"/>
                <a:ea typeface="Source Sans Pro" charset="0"/>
                <a:cs typeface="Source Sans Pro" charset="0"/>
              </a:defRPr>
            </a:lvl3pPr>
            <a:lvl4pPr marL="1600200" indent="-228600" algn="l" defTabSz="914400" rtl="0" eaLnBrk="1" latinLnBrk="0" hangingPunct="1">
              <a:lnSpc>
                <a:spcPct val="100000"/>
              </a:lnSpc>
              <a:spcBef>
                <a:spcPts val="500"/>
              </a:spcBef>
              <a:spcAft>
                <a:spcPts val="300"/>
              </a:spcAft>
              <a:buClr>
                <a:srgbClr val="FE5000"/>
              </a:buClr>
              <a:buFont typeface="Arial" panose="020B0604020202020204" pitchFamily="34" charset="0"/>
              <a:buChar char="•"/>
              <a:defRPr sz="2000" kern="1200">
                <a:solidFill>
                  <a:schemeClr val="tx1">
                    <a:lumMod val="65000"/>
                    <a:lumOff val="35000"/>
                  </a:schemeClr>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spcAft>
                <a:spcPts val="300"/>
              </a:spcAft>
              <a:buClr>
                <a:srgbClr val="FE5000"/>
              </a:buClr>
              <a:buFont typeface="Arial" panose="020B0604020202020204" pitchFamily="34" charset="0"/>
              <a:buChar char="•"/>
              <a:defRPr sz="2000" kern="1200">
                <a:solidFill>
                  <a:schemeClr val="tx1">
                    <a:lumMod val="65000"/>
                    <a:lumOff val="35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SzPct val="100000"/>
            </a:pPr>
            <a:r>
              <a:rPr lang="en-US" sz="2400" dirty="0"/>
              <a:t>Attendees control their own captioning.</a:t>
            </a:r>
          </a:p>
          <a:p>
            <a:pPr>
              <a:spcAft>
                <a:spcPts val="300"/>
              </a:spcAft>
              <a:buSzPct val="100000"/>
            </a:pPr>
            <a:endParaRPr lang="en-US" b="1" dirty="0"/>
          </a:p>
          <a:p>
            <a:pPr marL="0" indent="0">
              <a:spcAft>
                <a:spcPts val="300"/>
              </a:spcAft>
              <a:buSzPct val="100000"/>
              <a:buNone/>
            </a:pPr>
            <a:endParaRPr lang="en-US" b="1" dirty="0"/>
          </a:p>
          <a:p>
            <a:pPr>
              <a:buSzPct val="100000"/>
            </a:pPr>
            <a:r>
              <a:rPr lang="en-US" sz="2400" dirty="0"/>
              <a:t>You control the caption font size and color.</a:t>
            </a:r>
          </a:p>
          <a:p>
            <a:pPr>
              <a:buSzPct val="100000"/>
            </a:pPr>
            <a:r>
              <a:rPr lang="en-US" sz="2400" dirty="0"/>
              <a:t>Toggle CC off and on at your preference.</a:t>
            </a:r>
          </a:p>
        </p:txBody>
      </p:sp>
      <p:pic>
        <p:nvPicPr>
          <p:cNvPr id="1031" name="Picture 7" descr="Screen shot of closed caption section of GotoWebinar.">
            <a:extLst>
              <a:ext uri="{FF2B5EF4-FFF2-40B4-BE49-F238E27FC236}">
                <a16:creationId xmlns:a16="http://schemas.microsoft.com/office/drawing/2014/main" id="{BC005F1B-669A-40EB-58C7-0F5D38649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 y="2032355"/>
            <a:ext cx="9099160" cy="97747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creen shot of closed caption section of GotoWebinar.">
            <a:extLst>
              <a:ext uri="{FF2B5EF4-FFF2-40B4-BE49-F238E27FC236}">
                <a16:creationId xmlns:a16="http://schemas.microsoft.com/office/drawing/2014/main" id="{B570757E-DDF2-4649-9736-2FE6EC982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890" y="3249466"/>
            <a:ext cx="2668498" cy="329247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Screen shot of closed caption section of GotoWebinar.">
            <a:extLst>
              <a:ext uri="{FF2B5EF4-FFF2-40B4-BE49-F238E27FC236}">
                <a16:creationId xmlns:a16="http://schemas.microsoft.com/office/drawing/2014/main" id="{B5B9D9F0-9D5A-CC6F-723E-C687450888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447" y="4415425"/>
            <a:ext cx="1297644" cy="124708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Screen shot of closed caption section of GotoWebinar.">
            <a:extLst>
              <a:ext uri="{FF2B5EF4-FFF2-40B4-BE49-F238E27FC236}">
                <a16:creationId xmlns:a16="http://schemas.microsoft.com/office/drawing/2014/main" id="{87A6F525-5138-3ACD-CB62-64CE2E65BF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256" y="4415425"/>
            <a:ext cx="1407001" cy="1285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3">
            <a:extLst>
              <a:ext uri="{FF2B5EF4-FFF2-40B4-BE49-F238E27FC236}">
                <a16:creationId xmlns:a16="http://schemas.microsoft.com/office/drawing/2014/main" id="{F92F3C8C-D13D-5565-7758-ACE05734E444}"/>
              </a:ext>
            </a:extLst>
          </p:cNvPr>
          <p:cNvSpPr txBox="1"/>
          <p:nvPr/>
        </p:nvSpPr>
        <p:spPr>
          <a:xfrm>
            <a:off x="1400256" y="5793724"/>
            <a:ext cx="1546302" cy="36933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a:latin typeface="+mn-lt"/>
              </a:rPr>
              <a:t>Captions ON</a:t>
            </a:r>
          </a:p>
        </p:txBody>
      </p:sp>
      <p:sp>
        <p:nvSpPr>
          <p:cNvPr id="8" name="TextBox 19">
            <a:extLst>
              <a:ext uri="{FF2B5EF4-FFF2-40B4-BE49-F238E27FC236}">
                <a16:creationId xmlns:a16="http://schemas.microsoft.com/office/drawing/2014/main" id="{C6D8F448-ABA0-7E34-4396-166F364A535F}"/>
              </a:ext>
            </a:extLst>
          </p:cNvPr>
          <p:cNvSpPr txBox="1"/>
          <p:nvPr/>
        </p:nvSpPr>
        <p:spPr>
          <a:xfrm>
            <a:off x="4290072" y="5793724"/>
            <a:ext cx="1708394" cy="36933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a:latin typeface="+mn-lt"/>
              </a:rPr>
              <a:t>Captions OFF</a:t>
            </a:r>
          </a:p>
        </p:txBody>
      </p:sp>
    </p:spTree>
    <p:custDataLst>
      <p:tags r:id="rId1"/>
    </p:custDataLst>
    <p:extLst>
      <p:ext uri="{BB962C8B-B14F-4D97-AF65-F5344CB8AC3E}">
        <p14:creationId xmlns:p14="http://schemas.microsoft.com/office/powerpoint/2010/main" val="1297944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0FF897-13D4-6852-D8DC-C455D8E6824A}"/>
              </a:ext>
            </a:extLst>
          </p:cNvPr>
          <p:cNvSpPr>
            <a:spLocks noGrp="1"/>
          </p:cNvSpPr>
          <p:nvPr>
            <p:ph type="sldNum" sz="quarter" idx="11"/>
          </p:nvPr>
        </p:nvSpPr>
        <p:spPr/>
        <p:txBody>
          <a:bodyPr/>
          <a:lstStyle/>
          <a:p>
            <a:fld id="{77DFCED7-EB59-654B-ACD8-84CE8F59160C}" type="slidenum">
              <a:rPr lang="en-US" smtClean="0"/>
              <a:pPr/>
              <a:t>20</a:t>
            </a:fld>
            <a:endParaRPr lang="en-US" dirty="0"/>
          </a:p>
        </p:txBody>
      </p:sp>
      <p:sp>
        <p:nvSpPr>
          <p:cNvPr id="3" name="Title 2">
            <a:extLst>
              <a:ext uri="{FF2B5EF4-FFF2-40B4-BE49-F238E27FC236}">
                <a16:creationId xmlns:a16="http://schemas.microsoft.com/office/drawing/2014/main" id="{87981290-55DF-5B4C-2E48-B4E3445A0C13}"/>
              </a:ext>
            </a:extLst>
          </p:cNvPr>
          <p:cNvSpPr>
            <a:spLocks noGrp="1"/>
          </p:cNvSpPr>
          <p:nvPr>
            <p:ph type="title"/>
          </p:nvPr>
        </p:nvSpPr>
        <p:spPr/>
        <p:txBody>
          <a:bodyPr/>
          <a:lstStyle/>
          <a:p>
            <a:r>
              <a:rPr lang="en-US" dirty="0"/>
              <a:t>FCC Form 460 – Supporting Documentation</a:t>
            </a:r>
          </a:p>
        </p:txBody>
      </p:sp>
      <p:sp>
        <p:nvSpPr>
          <p:cNvPr id="4" name="Content Placeholder 3">
            <a:extLst>
              <a:ext uri="{FF2B5EF4-FFF2-40B4-BE49-F238E27FC236}">
                <a16:creationId xmlns:a16="http://schemas.microsoft.com/office/drawing/2014/main" id="{4ECA2BEC-CCF5-0091-208E-1E1AF7DE25D6}"/>
              </a:ext>
            </a:extLst>
          </p:cNvPr>
          <p:cNvSpPr>
            <a:spLocks noGrp="1"/>
          </p:cNvSpPr>
          <p:nvPr>
            <p:ph idx="1"/>
          </p:nvPr>
        </p:nvSpPr>
        <p:spPr/>
        <p:txBody>
          <a:bodyPr/>
          <a:lstStyle/>
          <a:p>
            <a:r>
              <a:rPr lang="en-US" sz="2400" dirty="0">
                <a:effectLst/>
                <a:latin typeface="Calibri" panose="020F0502020204030204" pitchFamily="34" charset="0"/>
                <a:ea typeface="Calibri" panose="020F0502020204030204" pitchFamily="34" charset="0"/>
              </a:rPr>
              <a:t>Follow all steps for submitting an FCC Form 460.</a:t>
            </a:r>
          </a:p>
          <a:p>
            <a:r>
              <a:rPr lang="en-US" sz="2400" dirty="0">
                <a:effectLst/>
                <a:latin typeface="Calibri" panose="020F0502020204030204" pitchFamily="34" charset="0"/>
                <a:ea typeface="Calibri" panose="020F0502020204030204" pitchFamily="34" charset="0"/>
                <a:cs typeface="Calibri" panose="020F0502020204030204" pitchFamily="34" charset="0"/>
              </a:rPr>
              <a:t>On the </a:t>
            </a:r>
            <a:r>
              <a:rPr lang="en-US" sz="2400" b="1" dirty="0">
                <a:effectLst/>
                <a:latin typeface="Calibri" panose="020F0502020204030204" pitchFamily="34" charset="0"/>
                <a:ea typeface="Calibri" panose="020F0502020204030204" pitchFamily="34" charset="0"/>
                <a:cs typeface="Calibri" panose="020F0502020204030204" pitchFamily="34" charset="0"/>
              </a:rPr>
              <a:t>Supporting Documentation</a:t>
            </a:r>
            <a:r>
              <a:rPr lang="en-US" sz="2400" dirty="0">
                <a:effectLst/>
                <a:latin typeface="Calibri" panose="020F0502020204030204" pitchFamily="34" charset="0"/>
                <a:ea typeface="Calibri" panose="020F0502020204030204" pitchFamily="34" charset="0"/>
                <a:cs typeface="Calibri" panose="020F0502020204030204" pitchFamily="34" charset="0"/>
              </a:rPr>
              <a:t> tab, answer the questions and upload the TPA or LOA as applicable.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7" name="Picture 6" descr="Screen shot of Supporting Documentation page with .the questions about filing as a member site vs. filing as an individual site emphasized. A red arrow points to an alert that since the user is a consultant, a TPA is required.">
            <a:extLst>
              <a:ext uri="{FF2B5EF4-FFF2-40B4-BE49-F238E27FC236}">
                <a16:creationId xmlns:a16="http://schemas.microsoft.com/office/drawing/2014/main" id="{F5B4D188-752B-58A8-85DE-62A02D8B21DB}"/>
              </a:ext>
            </a:extLst>
          </p:cNvPr>
          <p:cNvPicPr>
            <a:picLocks noChangeAspect="1"/>
          </p:cNvPicPr>
          <p:nvPr/>
        </p:nvPicPr>
        <p:blipFill>
          <a:blip r:embed="rId2"/>
          <a:stretch>
            <a:fillRect/>
          </a:stretch>
        </p:blipFill>
        <p:spPr>
          <a:xfrm>
            <a:off x="1668379" y="3022171"/>
            <a:ext cx="8855242" cy="3334179"/>
          </a:xfrm>
          <a:prstGeom prst="rect">
            <a:avLst/>
          </a:prstGeom>
          <a:ln>
            <a:solidFill>
              <a:srgbClr val="B5BD00"/>
            </a:solidFill>
          </a:ln>
        </p:spPr>
      </p:pic>
    </p:spTree>
    <p:extLst>
      <p:ext uri="{BB962C8B-B14F-4D97-AF65-F5344CB8AC3E}">
        <p14:creationId xmlns:p14="http://schemas.microsoft.com/office/powerpoint/2010/main" val="3922875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934EE-B344-FCC3-E225-F065A4EAA0D6}"/>
              </a:ext>
            </a:extLst>
          </p:cNvPr>
          <p:cNvSpPr>
            <a:spLocks noGrp="1"/>
          </p:cNvSpPr>
          <p:nvPr>
            <p:ph type="sldNum" sz="quarter" idx="11"/>
          </p:nvPr>
        </p:nvSpPr>
        <p:spPr/>
        <p:txBody>
          <a:bodyPr/>
          <a:lstStyle/>
          <a:p>
            <a:fld id="{77DFCED7-EB59-654B-ACD8-84CE8F59160C}" type="slidenum">
              <a:rPr lang="en-US" smtClean="0"/>
              <a:pPr/>
              <a:t>21</a:t>
            </a:fld>
            <a:endParaRPr lang="en-US" dirty="0"/>
          </a:p>
        </p:txBody>
      </p:sp>
      <p:sp>
        <p:nvSpPr>
          <p:cNvPr id="3" name="Title 2">
            <a:extLst>
              <a:ext uri="{FF2B5EF4-FFF2-40B4-BE49-F238E27FC236}">
                <a16:creationId xmlns:a16="http://schemas.microsoft.com/office/drawing/2014/main" id="{0092BDB0-7FD0-AF79-3FB4-85A4730BA7EA}"/>
              </a:ext>
            </a:extLst>
          </p:cNvPr>
          <p:cNvSpPr>
            <a:spLocks noGrp="1"/>
          </p:cNvSpPr>
          <p:nvPr>
            <p:ph type="title"/>
          </p:nvPr>
        </p:nvSpPr>
        <p:spPr/>
        <p:txBody>
          <a:bodyPr/>
          <a:lstStyle/>
          <a:p>
            <a:r>
              <a:rPr lang="en-US" dirty="0"/>
              <a:t>TPA Upload – Third Party Selection</a:t>
            </a:r>
          </a:p>
        </p:txBody>
      </p:sp>
      <p:sp>
        <p:nvSpPr>
          <p:cNvPr id="4" name="Content Placeholder 3">
            <a:extLst>
              <a:ext uri="{FF2B5EF4-FFF2-40B4-BE49-F238E27FC236}">
                <a16:creationId xmlns:a16="http://schemas.microsoft.com/office/drawing/2014/main" id="{DC934B5C-DB34-D7C4-F00A-78297BEA96B8}"/>
              </a:ext>
            </a:extLst>
          </p:cNvPr>
          <p:cNvSpPr>
            <a:spLocks noGrp="1"/>
          </p:cNvSpPr>
          <p:nvPr>
            <p:ph idx="1"/>
          </p:nvPr>
        </p:nvSpPr>
        <p:spPr>
          <a:xfrm>
            <a:off x="279644" y="1463040"/>
            <a:ext cx="11732524" cy="3253928"/>
          </a:xfrm>
        </p:spPr>
        <p:txBody>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Information is prepopulated based on information about consultant group in the system. </a:t>
            </a:r>
          </a:p>
          <a:p>
            <a:r>
              <a:rPr lang="en-US" sz="2400" dirty="0">
                <a:effectLst/>
                <a:latin typeface="Calibri" panose="020F0502020204030204" pitchFamily="34" charset="0"/>
                <a:ea typeface="Calibri" panose="020F0502020204030204" pitchFamily="34" charset="0"/>
                <a:cs typeface="Calibri" panose="020F0502020204030204" pitchFamily="34" charset="0"/>
              </a:rPr>
              <a:t>Third-parties are required to upload the TPA document. </a:t>
            </a:r>
          </a:p>
          <a:p>
            <a:r>
              <a:rPr lang="en-US" sz="2400" dirty="0">
                <a:effectLst/>
                <a:latin typeface="Calibri" panose="020F0502020204030204" pitchFamily="34" charset="0"/>
                <a:ea typeface="Calibri" panose="020F0502020204030204" pitchFamily="34" charset="0"/>
                <a:cs typeface="Calibri" panose="020F0502020204030204" pitchFamily="34" charset="0"/>
              </a:rPr>
              <a:t>Click upload under </a:t>
            </a:r>
            <a:r>
              <a:rPr lang="en-US" sz="2400" b="1" dirty="0">
                <a:effectLst/>
                <a:latin typeface="Calibri" panose="020F0502020204030204" pitchFamily="34" charset="0"/>
                <a:ea typeface="Calibri" panose="020F0502020204030204" pitchFamily="34" charset="0"/>
                <a:cs typeface="Calibri" panose="020F0502020204030204" pitchFamily="34" charset="0"/>
              </a:rPr>
              <a:t>File Upload</a:t>
            </a:r>
            <a:r>
              <a:rPr lang="en-US" sz="2400" dirty="0">
                <a:effectLst/>
                <a:latin typeface="Calibri" panose="020F0502020204030204" pitchFamily="34" charset="0"/>
                <a:ea typeface="Calibri" panose="020F0502020204030204" pitchFamily="34" charset="0"/>
                <a:cs typeface="Calibri" panose="020F0502020204030204" pitchFamily="34" charset="0"/>
              </a:rPr>
              <a:t>, then click </a:t>
            </a:r>
            <a:r>
              <a:rPr lang="en-US" sz="2400" b="1" dirty="0">
                <a:effectLst/>
                <a:latin typeface="Calibri" panose="020F0502020204030204" pitchFamily="34" charset="0"/>
                <a:ea typeface="Calibri" panose="020F0502020204030204" pitchFamily="34" charset="0"/>
                <a:cs typeface="Calibri" panose="020F0502020204030204" pitchFamily="34" charset="0"/>
              </a:rPr>
              <a:t>Next</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Screen shot of the Third Party Selection page with the File Upload button emphasized.">
            <a:extLst>
              <a:ext uri="{FF2B5EF4-FFF2-40B4-BE49-F238E27FC236}">
                <a16:creationId xmlns:a16="http://schemas.microsoft.com/office/drawing/2014/main" id="{9CF560BD-F9C1-AF9B-3733-204D9D49F227}"/>
              </a:ext>
            </a:extLst>
          </p:cNvPr>
          <p:cNvPicPr>
            <a:picLocks noChangeAspect="1"/>
          </p:cNvPicPr>
          <p:nvPr/>
        </p:nvPicPr>
        <p:blipFill>
          <a:blip r:embed="rId2"/>
          <a:stretch>
            <a:fillRect/>
          </a:stretch>
        </p:blipFill>
        <p:spPr>
          <a:xfrm>
            <a:off x="1644768" y="3292302"/>
            <a:ext cx="8883413" cy="2003493"/>
          </a:xfrm>
          <a:prstGeom prst="rect">
            <a:avLst/>
          </a:prstGeom>
          <a:ln>
            <a:solidFill>
              <a:srgbClr val="B5BD00"/>
            </a:solidFill>
          </a:ln>
        </p:spPr>
      </p:pic>
    </p:spTree>
    <p:extLst>
      <p:ext uri="{BB962C8B-B14F-4D97-AF65-F5344CB8AC3E}">
        <p14:creationId xmlns:p14="http://schemas.microsoft.com/office/powerpoint/2010/main" val="109122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CF13FC-131E-377D-3DC5-EDBD76F7C9B9}"/>
              </a:ext>
            </a:extLst>
          </p:cNvPr>
          <p:cNvSpPr>
            <a:spLocks noGrp="1"/>
          </p:cNvSpPr>
          <p:nvPr>
            <p:ph type="sldNum" sz="quarter" idx="11"/>
          </p:nvPr>
        </p:nvSpPr>
        <p:spPr/>
        <p:txBody>
          <a:bodyPr/>
          <a:lstStyle/>
          <a:p>
            <a:fld id="{77DFCED7-EB59-654B-ACD8-84CE8F59160C}" type="slidenum">
              <a:rPr lang="en-US" smtClean="0"/>
              <a:pPr/>
              <a:t>22</a:t>
            </a:fld>
            <a:endParaRPr lang="en-US" dirty="0"/>
          </a:p>
        </p:txBody>
      </p:sp>
      <p:sp>
        <p:nvSpPr>
          <p:cNvPr id="3" name="Title 2">
            <a:extLst>
              <a:ext uri="{FF2B5EF4-FFF2-40B4-BE49-F238E27FC236}">
                <a16:creationId xmlns:a16="http://schemas.microsoft.com/office/drawing/2014/main" id="{B01BD60F-39A4-07DE-0FAB-8347580C0760}"/>
              </a:ext>
            </a:extLst>
          </p:cNvPr>
          <p:cNvSpPr>
            <a:spLocks noGrp="1"/>
          </p:cNvSpPr>
          <p:nvPr>
            <p:ph type="title"/>
          </p:nvPr>
        </p:nvSpPr>
        <p:spPr/>
        <p:txBody>
          <a:bodyPr/>
          <a:lstStyle/>
          <a:p>
            <a:r>
              <a:rPr lang="en-US" dirty="0"/>
              <a:t>TPA Upload – Letter Details </a:t>
            </a:r>
          </a:p>
        </p:txBody>
      </p:sp>
      <p:sp>
        <p:nvSpPr>
          <p:cNvPr id="4" name="Content Placeholder 3">
            <a:extLst>
              <a:ext uri="{FF2B5EF4-FFF2-40B4-BE49-F238E27FC236}">
                <a16:creationId xmlns:a16="http://schemas.microsoft.com/office/drawing/2014/main" id="{F478926C-F179-4674-EAF0-179C9D5B3DC6}"/>
              </a:ext>
            </a:extLst>
          </p:cNvPr>
          <p:cNvSpPr>
            <a:spLocks noGrp="1"/>
          </p:cNvSpPr>
          <p:nvPr>
            <p:ph idx="1"/>
          </p:nvPr>
        </p:nvSpPr>
        <p:spPr/>
        <p:txBody>
          <a:bodyPr/>
          <a:lstStyle/>
          <a:p>
            <a:r>
              <a:rPr lang="en-US" sz="2400" dirty="0">
                <a:effectLst/>
                <a:latin typeface="Calibri" panose="020F0502020204030204" pitchFamily="34" charset="0"/>
                <a:ea typeface="Calibri" panose="020F0502020204030204" pitchFamily="34" charset="0"/>
              </a:rPr>
              <a:t>Enter the </a:t>
            </a:r>
            <a:r>
              <a:rPr lang="en-US" sz="2400" b="1" dirty="0">
                <a:effectLst/>
                <a:latin typeface="Calibri" panose="020F0502020204030204" pitchFamily="34" charset="0"/>
                <a:ea typeface="Calibri" panose="020F0502020204030204" pitchFamily="34" charset="0"/>
              </a:rPr>
              <a:t>Expiration Date</a:t>
            </a:r>
            <a:r>
              <a:rPr lang="en-US" sz="2400" dirty="0">
                <a:effectLst/>
                <a:latin typeface="Calibri" panose="020F0502020204030204" pitchFamily="34" charset="0"/>
                <a:ea typeface="Calibri" panose="020F0502020204030204" pitchFamily="34" charset="0"/>
              </a:rPr>
              <a:t>.</a:t>
            </a:r>
          </a:p>
          <a:p>
            <a:r>
              <a:rPr lang="en-US" sz="2400" dirty="0">
                <a:effectLst/>
                <a:latin typeface="Calibri" panose="020F0502020204030204" pitchFamily="34" charset="0"/>
                <a:ea typeface="Calibri" panose="020F0502020204030204" pitchFamily="34" charset="0"/>
              </a:rPr>
              <a:t>Information for the HCP will be prepopulated. </a:t>
            </a:r>
          </a:p>
          <a:p>
            <a:r>
              <a:rPr lang="en-US" sz="2400" dirty="0">
                <a:effectLst/>
                <a:latin typeface="Calibri" panose="020F0502020204030204" pitchFamily="34" charset="0"/>
                <a:ea typeface="Calibri" panose="020F0502020204030204" pitchFamily="34" charset="0"/>
              </a:rPr>
              <a:t>Click </a:t>
            </a:r>
            <a:r>
              <a:rPr lang="en-US" sz="2400" b="1" dirty="0">
                <a:effectLst/>
                <a:latin typeface="Calibri" panose="020F0502020204030204" pitchFamily="34" charset="0"/>
                <a:ea typeface="Calibri" panose="020F0502020204030204" pitchFamily="34" charset="0"/>
              </a:rPr>
              <a:t>Next</a:t>
            </a:r>
            <a:r>
              <a:rPr lang="en-US" sz="2400" dirty="0">
                <a:effectLst/>
                <a:latin typeface="Calibri" panose="020F0502020204030204" pitchFamily="34" charset="0"/>
                <a:ea typeface="Calibri" panose="020F0502020204030204" pitchFamily="34" charset="0"/>
              </a:rPr>
              <a:t>.</a:t>
            </a:r>
            <a:endParaRPr lang="en-US" sz="2400" dirty="0"/>
          </a:p>
        </p:txBody>
      </p:sp>
      <p:pic>
        <p:nvPicPr>
          <p:cNvPr id="6" name="Picture 5" descr="Screen shot of the Letter Details section with the Expiration Date Field emphasized. would be the ACSD.">
            <a:extLst>
              <a:ext uri="{FF2B5EF4-FFF2-40B4-BE49-F238E27FC236}">
                <a16:creationId xmlns:a16="http://schemas.microsoft.com/office/drawing/2014/main" id="{144FCB3F-E910-B2B8-4524-2B32581ED31A}"/>
              </a:ext>
            </a:extLst>
          </p:cNvPr>
          <p:cNvPicPr>
            <a:picLocks noChangeAspect="1"/>
          </p:cNvPicPr>
          <p:nvPr/>
        </p:nvPicPr>
        <p:blipFill>
          <a:blip r:embed="rId2"/>
          <a:stretch>
            <a:fillRect/>
          </a:stretch>
        </p:blipFill>
        <p:spPr>
          <a:xfrm>
            <a:off x="1299447" y="3346826"/>
            <a:ext cx="9885714" cy="3009524"/>
          </a:xfrm>
          <a:prstGeom prst="rect">
            <a:avLst/>
          </a:prstGeom>
          <a:ln w="9525">
            <a:solidFill>
              <a:srgbClr val="B5BD00"/>
            </a:solidFill>
          </a:ln>
        </p:spPr>
      </p:pic>
    </p:spTree>
    <p:extLst>
      <p:ext uri="{BB962C8B-B14F-4D97-AF65-F5344CB8AC3E}">
        <p14:creationId xmlns:p14="http://schemas.microsoft.com/office/powerpoint/2010/main" val="204506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CE942D-9AEB-1EC6-8151-376CD6045EC4}"/>
              </a:ext>
            </a:extLst>
          </p:cNvPr>
          <p:cNvSpPr>
            <a:spLocks noGrp="1"/>
          </p:cNvSpPr>
          <p:nvPr>
            <p:ph type="sldNum" sz="quarter" idx="11"/>
          </p:nvPr>
        </p:nvSpPr>
        <p:spPr/>
        <p:txBody>
          <a:bodyPr/>
          <a:lstStyle/>
          <a:p>
            <a:fld id="{77DFCED7-EB59-654B-ACD8-84CE8F59160C}" type="slidenum">
              <a:rPr lang="en-US" smtClean="0"/>
              <a:pPr/>
              <a:t>23</a:t>
            </a:fld>
            <a:endParaRPr lang="en-US" dirty="0"/>
          </a:p>
        </p:txBody>
      </p:sp>
      <p:sp>
        <p:nvSpPr>
          <p:cNvPr id="3" name="Title 2">
            <a:extLst>
              <a:ext uri="{FF2B5EF4-FFF2-40B4-BE49-F238E27FC236}">
                <a16:creationId xmlns:a16="http://schemas.microsoft.com/office/drawing/2014/main" id="{EFEDCEA1-76F8-EB88-90DF-A4AE0B538BBA}"/>
              </a:ext>
            </a:extLst>
          </p:cNvPr>
          <p:cNvSpPr>
            <a:spLocks noGrp="1"/>
          </p:cNvSpPr>
          <p:nvPr>
            <p:ph type="title"/>
          </p:nvPr>
        </p:nvSpPr>
        <p:spPr/>
        <p:txBody>
          <a:bodyPr/>
          <a:lstStyle/>
          <a:p>
            <a:r>
              <a:rPr lang="en-US" dirty="0"/>
              <a:t>TPA Upload - Signature</a:t>
            </a:r>
          </a:p>
        </p:txBody>
      </p:sp>
      <p:sp>
        <p:nvSpPr>
          <p:cNvPr id="4" name="Content Placeholder 3">
            <a:extLst>
              <a:ext uri="{FF2B5EF4-FFF2-40B4-BE49-F238E27FC236}">
                <a16:creationId xmlns:a16="http://schemas.microsoft.com/office/drawing/2014/main" id="{909468E2-4640-339C-03BE-42C9663A35DC}"/>
              </a:ext>
            </a:extLst>
          </p:cNvPr>
          <p:cNvSpPr>
            <a:spLocks noGrp="1"/>
          </p:cNvSpPr>
          <p:nvPr>
            <p:ph idx="1"/>
          </p:nvPr>
        </p:nvSpPr>
        <p:spPr/>
        <p:txBody>
          <a:bodyPr/>
          <a:lstStyle/>
          <a:p>
            <a:r>
              <a:rPr lang="en-US" sz="2400" dirty="0"/>
              <a:t>Click all the </a:t>
            </a:r>
            <a:r>
              <a:rPr lang="en-US" sz="2400" b="1" dirty="0"/>
              <a:t>Acknowledgements</a:t>
            </a:r>
            <a:r>
              <a:rPr lang="en-US" sz="2400" dirty="0"/>
              <a:t> and type your full name as it appears in RHC Connect in the </a:t>
            </a:r>
            <a:r>
              <a:rPr lang="en-US" sz="2400" b="1" dirty="0"/>
              <a:t>Digital Signature </a:t>
            </a:r>
            <a:r>
              <a:rPr lang="en-US" sz="2400" dirty="0"/>
              <a:t>field.</a:t>
            </a:r>
          </a:p>
          <a:p>
            <a:r>
              <a:rPr lang="en-US" sz="2400" dirty="0"/>
              <a:t>Then click </a:t>
            </a:r>
            <a:r>
              <a:rPr lang="en-US" sz="2400" b="1" dirty="0"/>
              <a:t>Next</a:t>
            </a:r>
            <a:r>
              <a:rPr lang="en-US" sz="2400" dirty="0"/>
              <a:t>.</a:t>
            </a:r>
          </a:p>
        </p:txBody>
      </p:sp>
      <p:pic>
        <p:nvPicPr>
          <p:cNvPr id="6" name="Picture 5" descr="Screen shots of the Signature page with the check boxes for the Acknowledgements and the Digital Signature field emphasized. Next button is also emphasized.">
            <a:extLst>
              <a:ext uri="{FF2B5EF4-FFF2-40B4-BE49-F238E27FC236}">
                <a16:creationId xmlns:a16="http://schemas.microsoft.com/office/drawing/2014/main" id="{584514E2-A303-FB05-49CC-0021ADF70263}"/>
              </a:ext>
            </a:extLst>
          </p:cNvPr>
          <p:cNvPicPr>
            <a:picLocks noChangeAspect="1"/>
          </p:cNvPicPr>
          <p:nvPr/>
        </p:nvPicPr>
        <p:blipFill>
          <a:blip r:embed="rId2"/>
          <a:stretch>
            <a:fillRect/>
          </a:stretch>
        </p:blipFill>
        <p:spPr>
          <a:xfrm>
            <a:off x="1293758" y="3182449"/>
            <a:ext cx="10124920" cy="3236743"/>
          </a:xfrm>
          <a:prstGeom prst="rect">
            <a:avLst/>
          </a:prstGeom>
          <a:ln>
            <a:solidFill>
              <a:srgbClr val="B5BD00"/>
            </a:solidFill>
          </a:ln>
        </p:spPr>
      </p:pic>
    </p:spTree>
    <p:extLst>
      <p:ext uri="{BB962C8B-B14F-4D97-AF65-F5344CB8AC3E}">
        <p14:creationId xmlns:p14="http://schemas.microsoft.com/office/powerpoint/2010/main" val="2928111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B96B8C-69CB-45F0-C027-051ABE9552CE}"/>
              </a:ext>
            </a:extLst>
          </p:cNvPr>
          <p:cNvSpPr>
            <a:spLocks noGrp="1"/>
          </p:cNvSpPr>
          <p:nvPr>
            <p:ph type="sldNum" sz="quarter" idx="11"/>
          </p:nvPr>
        </p:nvSpPr>
        <p:spPr/>
        <p:txBody>
          <a:bodyPr/>
          <a:lstStyle/>
          <a:p>
            <a:fld id="{77DFCED7-EB59-654B-ACD8-84CE8F59160C}" type="slidenum">
              <a:rPr lang="en-US" smtClean="0"/>
              <a:pPr/>
              <a:t>24</a:t>
            </a:fld>
            <a:endParaRPr lang="en-US" dirty="0"/>
          </a:p>
        </p:txBody>
      </p:sp>
      <p:sp>
        <p:nvSpPr>
          <p:cNvPr id="3" name="Title 2">
            <a:extLst>
              <a:ext uri="{FF2B5EF4-FFF2-40B4-BE49-F238E27FC236}">
                <a16:creationId xmlns:a16="http://schemas.microsoft.com/office/drawing/2014/main" id="{AA1412A2-961F-60DE-AA62-4F72EA39BC7F}"/>
              </a:ext>
            </a:extLst>
          </p:cNvPr>
          <p:cNvSpPr>
            <a:spLocks noGrp="1"/>
          </p:cNvSpPr>
          <p:nvPr>
            <p:ph type="title"/>
          </p:nvPr>
        </p:nvSpPr>
        <p:spPr>
          <a:xfrm>
            <a:off x="279645" y="595930"/>
            <a:ext cx="11732523" cy="780110"/>
          </a:xfrm>
        </p:spPr>
        <p:txBody>
          <a:bodyPr/>
          <a:lstStyle/>
          <a:p>
            <a:r>
              <a:rPr lang="en-US" dirty="0"/>
              <a:t>Review</a:t>
            </a:r>
          </a:p>
        </p:txBody>
      </p:sp>
      <p:sp>
        <p:nvSpPr>
          <p:cNvPr id="4" name="Content Placeholder 3">
            <a:extLst>
              <a:ext uri="{FF2B5EF4-FFF2-40B4-BE49-F238E27FC236}">
                <a16:creationId xmlns:a16="http://schemas.microsoft.com/office/drawing/2014/main" id="{62BACAEB-6DEB-7FB1-51FD-AC5BA77B48A8}"/>
              </a:ext>
            </a:extLst>
          </p:cNvPr>
          <p:cNvSpPr>
            <a:spLocks noGrp="1"/>
          </p:cNvSpPr>
          <p:nvPr>
            <p:ph idx="1"/>
          </p:nvPr>
        </p:nvSpPr>
        <p:spPr>
          <a:xfrm>
            <a:off x="279644" y="1238250"/>
            <a:ext cx="11732524" cy="3478718"/>
          </a:xfrm>
        </p:spPr>
        <p:txBody>
          <a:bodyPr/>
          <a:lstStyle/>
          <a:p>
            <a:r>
              <a:rPr lang="en-US" sz="2400" dirty="0"/>
              <a:t>Review the information, then click </a:t>
            </a:r>
            <a:r>
              <a:rPr lang="en-US" sz="2400" b="1" dirty="0"/>
              <a:t>Submit</a:t>
            </a:r>
            <a:r>
              <a:rPr lang="en-US" sz="2400" dirty="0"/>
              <a:t>.</a:t>
            </a:r>
          </a:p>
        </p:txBody>
      </p:sp>
      <p:pic>
        <p:nvPicPr>
          <p:cNvPr id="6" name="Picture 5" descr="Screen shot of Review page.">
            <a:extLst>
              <a:ext uri="{FF2B5EF4-FFF2-40B4-BE49-F238E27FC236}">
                <a16:creationId xmlns:a16="http://schemas.microsoft.com/office/drawing/2014/main" id="{E7A9C3B2-EFE7-C816-EB0C-426F28E21AAC}"/>
              </a:ext>
            </a:extLst>
          </p:cNvPr>
          <p:cNvPicPr>
            <a:picLocks noChangeAspect="1"/>
          </p:cNvPicPr>
          <p:nvPr/>
        </p:nvPicPr>
        <p:blipFill>
          <a:blip r:embed="rId2"/>
          <a:stretch>
            <a:fillRect/>
          </a:stretch>
        </p:blipFill>
        <p:spPr>
          <a:xfrm>
            <a:off x="1183029" y="1824626"/>
            <a:ext cx="9533333" cy="4714286"/>
          </a:xfrm>
          <a:prstGeom prst="rect">
            <a:avLst/>
          </a:prstGeom>
          <a:ln w="9525">
            <a:solidFill>
              <a:srgbClr val="B5BD00"/>
            </a:solidFill>
          </a:ln>
        </p:spPr>
      </p:pic>
    </p:spTree>
    <p:extLst>
      <p:ext uri="{BB962C8B-B14F-4D97-AF65-F5344CB8AC3E}">
        <p14:creationId xmlns:p14="http://schemas.microsoft.com/office/powerpoint/2010/main" val="2903733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ECC6E6-EF84-E0D0-82C4-D78AD5D1A3F5}"/>
              </a:ext>
            </a:extLst>
          </p:cNvPr>
          <p:cNvSpPr>
            <a:spLocks noGrp="1"/>
          </p:cNvSpPr>
          <p:nvPr>
            <p:ph type="sldNum" sz="quarter" idx="11"/>
          </p:nvPr>
        </p:nvSpPr>
        <p:spPr/>
        <p:txBody>
          <a:bodyPr/>
          <a:lstStyle/>
          <a:p>
            <a:fld id="{77DFCED7-EB59-654B-ACD8-84CE8F59160C}" type="slidenum">
              <a:rPr lang="en-US" smtClean="0"/>
              <a:pPr/>
              <a:t>25</a:t>
            </a:fld>
            <a:endParaRPr lang="en-US" dirty="0"/>
          </a:p>
        </p:txBody>
      </p:sp>
      <p:sp>
        <p:nvSpPr>
          <p:cNvPr id="3" name="Title 2">
            <a:extLst>
              <a:ext uri="{FF2B5EF4-FFF2-40B4-BE49-F238E27FC236}">
                <a16:creationId xmlns:a16="http://schemas.microsoft.com/office/drawing/2014/main" id="{09957598-56F9-DAFC-B5C6-6EF83ED0E8BB}"/>
              </a:ext>
            </a:extLst>
          </p:cNvPr>
          <p:cNvSpPr>
            <a:spLocks noGrp="1"/>
          </p:cNvSpPr>
          <p:nvPr>
            <p:ph type="title"/>
          </p:nvPr>
        </p:nvSpPr>
        <p:spPr/>
        <p:txBody>
          <a:bodyPr/>
          <a:lstStyle/>
          <a:p>
            <a:r>
              <a:rPr lang="en-US" dirty="0"/>
              <a:t>Submit FCC Form 460</a:t>
            </a:r>
          </a:p>
        </p:txBody>
      </p:sp>
      <p:sp>
        <p:nvSpPr>
          <p:cNvPr id="4" name="Content Placeholder 3">
            <a:extLst>
              <a:ext uri="{FF2B5EF4-FFF2-40B4-BE49-F238E27FC236}">
                <a16:creationId xmlns:a16="http://schemas.microsoft.com/office/drawing/2014/main" id="{BD4D19DA-AF42-7B7B-B940-C8FDE189BC54}"/>
              </a:ext>
            </a:extLst>
          </p:cNvPr>
          <p:cNvSpPr>
            <a:spLocks noGrp="1"/>
          </p:cNvSpPr>
          <p:nvPr>
            <p:ph idx="1"/>
          </p:nvPr>
        </p:nvSpPr>
        <p:spPr>
          <a:xfrm>
            <a:off x="279644" y="1481328"/>
            <a:ext cx="11732524" cy="3235640"/>
          </a:xfrm>
        </p:spPr>
        <p:txBody>
          <a:bodyPr/>
          <a:lstStyle/>
          <a:p>
            <a:r>
              <a:rPr lang="en-US" sz="2400" dirty="0">
                <a:effectLst/>
                <a:latin typeface="Calibri" panose="020F0502020204030204" pitchFamily="34" charset="0"/>
                <a:ea typeface="Calibri" panose="020F0502020204030204" pitchFamily="34" charset="0"/>
              </a:rPr>
              <a:t>Continue with steps to submit the FCC Form 460.</a:t>
            </a:r>
            <a:endParaRPr lang="en-US" sz="2400" dirty="0"/>
          </a:p>
        </p:txBody>
      </p:sp>
      <p:pic>
        <p:nvPicPr>
          <p:cNvPr id="6" name="Picture 5" descr="Screen shot of Supporting Documentation page. Save &amp; Continue button is emphasized.">
            <a:extLst>
              <a:ext uri="{FF2B5EF4-FFF2-40B4-BE49-F238E27FC236}">
                <a16:creationId xmlns:a16="http://schemas.microsoft.com/office/drawing/2014/main" id="{9C971D5B-7CE8-8559-64C7-CEB573BB2E6D}"/>
              </a:ext>
            </a:extLst>
          </p:cNvPr>
          <p:cNvPicPr>
            <a:picLocks noChangeAspect="1"/>
          </p:cNvPicPr>
          <p:nvPr/>
        </p:nvPicPr>
        <p:blipFill>
          <a:blip r:embed="rId2"/>
          <a:stretch>
            <a:fillRect/>
          </a:stretch>
        </p:blipFill>
        <p:spPr>
          <a:xfrm>
            <a:off x="1004887" y="2543972"/>
            <a:ext cx="10182225" cy="2666098"/>
          </a:xfrm>
          <a:prstGeom prst="rect">
            <a:avLst/>
          </a:prstGeom>
          <a:ln>
            <a:solidFill>
              <a:srgbClr val="B5BD00"/>
            </a:solidFill>
          </a:ln>
        </p:spPr>
      </p:pic>
    </p:spTree>
    <p:extLst>
      <p:ext uri="{BB962C8B-B14F-4D97-AF65-F5344CB8AC3E}">
        <p14:creationId xmlns:p14="http://schemas.microsoft.com/office/powerpoint/2010/main" val="2339439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C7F698-35B6-F25A-84F4-495CA20D5E97}"/>
              </a:ext>
            </a:extLst>
          </p:cNvPr>
          <p:cNvSpPr>
            <a:spLocks noGrp="1"/>
          </p:cNvSpPr>
          <p:nvPr>
            <p:ph type="sldNum" sz="quarter" idx="11"/>
          </p:nvPr>
        </p:nvSpPr>
        <p:spPr/>
        <p:txBody>
          <a:bodyPr/>
          <a:lstStyle/>
          <a:p>
            <a:fld id="{77DFCED7-EB59-654B-ACD8-84CE8F59160C}" type="slidenum">
              <a:rPr lang="en-US" smtClean="0"/>
              <a:pPr/>
              <a:t>26</a:t>
            </a:fld>
            <a:endParaRPr lang="en-US" dirty="0"/>
          </a:p>
        </p:txBody>
      </p:sp>
      <p:sp>
        <p:nvSpPr>
          <p:cNvPr id="3" name="Title 2">
            <a:extLst>
              <a:ext uri="{FF2B5EF4-FFF2-40B4-BE49-F238E27FC236}">
                <a16:creationId xmlns:a16="http://schemas.microsoft.com/office/drawing/2014/main" id="{F7E6EB2E-0F00-0DCE-4DC0-6C264CB72BD2}"/>
              </a:ext>
            </a:extLst>
          </p:cNvPr>
          <p:cNvSpPr>
            <a:spLocks noGrp="1"/>
          </p:cNvSpPr>
          <p:nvPr>
            <p:ph type="title"/>
          </p:nvPr>
        </p:nvSpPr>
        <p:spPr>
          <a:xfrm>
            <a:off x="279645" y="501650"/>
            <a:ext cx="11732523" cy="874390"/>
          </a:xfrm>
        </p:spPr>
        <p:txBody>
          <a:bodyPr/>
          <a:lstStyle/>
          <a:p>
            <a:r>
              <a:rPr lang="en-US" dirty="0"/>
              <a:t>My Forms Tab</a:t>
            </a:r>
          </a:p>
        </p:txBody>
      </p:sp>
      <p:sp>
        <p:nvSpPr>
          <p:cNvPr id="4" name="Content Placeholder 3">
            <a:extLst>
              <a:ext uri="{FF2B5EF4-FFF2-40B4-BE49-F238E27FC236}">
                <a16:creationId xmlns:a16="http://schemas.microsoft.com/office/drawing/2014/main" id="{D3160594-09AA-CA1A-62AF-EC162A49DC05}"/>
              </a:ext>
            </a:extLst>
          </p:cNvPr>
          <p:cNvSpPr>
            <a:spLocks noGrp="1"/>
          </p:cNvSpPr>
          <p:nvPr>
            <p:ph idx="1"/>
          </p:nvPr>
        </p:nvSpPr>
        <p:spPr>
          <a:xfrm>
            <a:off x="279644" y="1216152"/>
            <a:ext cx="11632711" cy="3500816"/>
          </a:xfrm>
        </p:spPr>
        <p:txBody>
          <a:bodyPr/>
          <a:lstStyle/>
          <a:p>
            <a:r>
              <a:rPr lang="en-US" sz="2400" dirty="0">
                <a:effectLst/>
                <a:latin typeface="Calibri" panose="020F0502020204030204" pitchFamily="34" charset="0"/>
                <a:ea typeface="Calibri" panose="020F0502020204030204" pitchFamily="34" charset="0"/>
              </a:rPr>
              <a:t>To view TPAs, navigate to the </a:t>
            </a:r>
            <a:r>
              <a:rPr lang="en-US" sz="2400" b="1" dirty="0">
                <a:effectLst/>
                <a:latin typeface="Calibri" panose="020F0502020204030204" pitchFamily="34" charset="0"/>
                <a:ea typeface="Calibri" panose="020F0502020204030204" pitchFamily="34" charset="0"/>
              </a:rPr>
              <a:t>My Forms</a:t>
            </a:r>
            <a:r>
              <a:rPr lang="en-US" sz="2400" dirty="0">
                <a:effectLst/>
                <a:latin typeface="Calibri" panose="020F0502020204030204" pitchFamily="34" charset="0"/>
                <a:ea typeface="Calibri" panose="020F0502020204030204" pitchFamily="34" charset="0"/>
              </a:rPr>
              <a:t> tab on the </a:t>
            </a:r>
            <a:r>
              <a:rPr lang="en-US" sz="2400" b="1" dirty="0">
                <a:effectLst/>
                <a:latin typeface="Calibri" panose="020F0502020204030204" pitchFamily="34" charset="0"/>
                <a:ea typeface="Calibri" panose="020F0502020204030204" pitchFamily="34" charset="0"/>
              </a:rPr>
              <a:t>Dashboard</a:t>
            </a:r>
            <a:r>
              <a:rPr lang="en-US" sz="2400" dirty="0">
                <a:effectLst/>
                <a:latin typeface="Calibri" panose="020F0502020204030204" pitchFamily="34" charset="0"/>
                <a:ea typeface="Calibri" panose="020F0502020204030204" pitchFamily="34" charset="0"/>
              </a:rPr>
              <a:t> and </a:t>
            </a:r>
            <a:r>
              <a:rPr lang="en-US" sz="2400" dirty="0">
                <a:latin typeface="Calibri" panose="020F0502020204030204" pitchFamily="34" charset="0"/>
                <a:ea typeface="Calibri" panose="020F0502020204030204" pitchFamily="34" charset="0"/>
              </a:rPr>
              <a:t>click on the TPA hyperlink</a:t>
            </a:r>
            <a:r>
              <a:rPr lang="en-US" sz="2400" dirty="0">
                <a:effectLst/>
                <a:latin typeface="Calibri" panose="020F0502020204030204" pitchFamily="34" charset="0"/>
                <a:ea typeface="Calibri" panose="020F0502020204030204" pitchFamily="34" charset="0"/>
              </a:rPr>
              <a:t>.</a:t>
            </a:r>
          </a:p>
          <a:p>
            <a:r>
              <a:rPr lang="en-US" sz="2400" dirty="0">
                <a:effectLst/>
                <a:latin typeface="Calibri" panose="020F0502020204030204" pitchFamily="34" charset="0"/>
                <a:ea typeface="Calibri" panose="020F0502020204030204" pitchFamily="34" charset="0"/>
                <a:cs typeface="Calibri" panose="020F0502020204030204" pitchFamily="34" charset="0"/>
              </a:rPr>
              <a:t>Click on the “eye” icon under the </a:t>
            </a:r>
            <a:r>
              <a:rPr lang="en-US" sz="2400" b="1" dirty="0">
                <a:effectLst/>
                <a:latin typeface="Calibri" panose="020F0502020204030204" pitchFamily="34" charset="0"/>
                <a:ea typeface="Calibri" panose="020F0502020204030204" pitchFamily="34" charset="0"/>
                <a:cs typeface="Calibri" panose="020F0502020204030204" pitchFamily="34" charset="0"/>
              </a:rPr>
              <a:t>Action(s) </a:t>
            </a:r>
            <a:r>
              <a:rPr lang="en-US" sz="2400" dirty="0">
                <a:effectLst/>
                <a:latin typeface="Calibri" panose="020F0502020204030204" pitchFamily="34" charset="0"/>
                <a:ea typeface="Calibri" panose="020F0502020204030204" pitchFamily="34" charset="0"/>
                <a:cs typeface="Calibri" panose="020F0502020204030204" pitchFamily="34" charset="0"/>
              </a:rPr>
              <a:t>column.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Screen shot of the My Forms tab on the RHC Connect Dashboard with the TPA section and the Actions column emphasized.">
            <a:extLst>
              <a:ext uri="{FF2B5EF4-FFF2-40B4-BE49-F238E27FC236}">
                <a16:creationId xmlns:a16="http://schemas.microsoft.com/office/drawing/2014/main" id="{9305F21D-B215-059F-E5C1-D6AC87E28179}"/>
              </a:ext>
            </a:extLst>
          </p:cNvPr>
          <p:cNvPicPr>
            <a:picLocks noChangeAspect="1"/>
          </p:cNvPicPr>
          <p:nvPr/>
        </p:nvPicPr>
        <p:blipFill>
          <a:blip r:embed="rId2"/>
          <a:stretch>
            <a:fillRect/>
          </a:stretch>
        </p:blipFill>
        <p:spPr>
          <a:xfrm>
            <a:off x="1012233" y="2701424"/>
            <a:ext cx="10167532" cy="3500816"/>
          </a:xfrm>
          <a:prstGeom prst="rect">
            <a:avLst/>
          </a:prstGeom>
          <a:ln>
            <a:solidFill>
              <a:srgbClr val="B5BD00"/>
            </a:solidFill>
          </a:ln>
        </p:spPr>
      </p:pic>
    </p:spTree>
    <p:extLst>
      <p:ext uri="{BB962C8B-B14F-4D97-AF65-F5344CB8AC3E}">
        <p14:creationId xmlns:p14="http://schemas.microsoft.com/office/powerpoint/2010/main" val="332492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DB1D32-9ACB-35DA-E392-CC3D521DCAC0}"/>
              </a:ext>
            </a:extLst>
          </p:cNvPr>
          <p:cNvSpPr>
            <a:spLocks noGrp="1"/>
          </p:cNvSpPr>
          <p:nvPr>
            <p:ph type="sldNum" sz="quarter" idx="11"/>
          </p:nvPr>
        </p:nvSpPr>
        <p:spPr/>
        <p:txBody>
          <a:bodyPr/>
          <a:lstStyle/>
          <a:p>
            <a:fld id="{77DFCED7-EB59-654B-ACD8-84CE8F59160C}" type="slidenum">
              <a:rPr lang="en-US" smtClean="0"/>
              <a:pPr/>
              <a:t>27</a:t>
            </a:fld>
            <a:endParaRPr lang="en-US" dirty="0"/>
          </a:p>
        </p:txBody>
      </p:sp>
      <p:sp>
        <p:nvSpPr>
          <p:cNvPr id="3" name="Title 2">
            <a:extLst>
              <a:ext uri="{FF2B5EF4-FFF2-40B4-BE49-F238E27FC236}">
                <a16:creationId xmlns:a16="http://schemas.microsoft.com/office/drawing/2014/main" id="{9D8D4B72-F16C-9D93-3A61-135A144645D7}"/>
              </a:ext>
            </a:extLst>
          </p:cNvPr>
          <p:cNvSpPr>
            <a:spLocks noGrp="1"/>
          </p:cNvSpPr>
          <p:nvPr>
            <p:ph type="title"/>
          </p:nvPr>
        </p:nvSpPr>
        <p:spPr>
          <a:xfrm>
            <a:off x="279645" y="347473"/>
            <a:ext cx="11732523" cy="1028568"/>
          </a:xfrm>
        </p:spPr>
        <p:txBody>
          <a:bodyPr/>
          <a:lstStyle/>
          <a:p>
            <a:r>
              <a:rPr lang="en-US" dirty="0"/>
              <a:t>TPA – Summary Screen</a:t>
            </a:r>
          </a:p>
        </p:txBody>
      </p:sp>
      <p:sp>
        <p:nvSpPr>
          <p:cNvPr id="4" name="Content Placeholder 3">
            <a:extLst>
              <a:ext uri="{FF2B5EF4-FFF2-40B4-BE49-F238E27FC236}">
                <a16:creationId xmlns:a16="http://schemas.microsoft.com/office/drawing/2014/main" id="{3D17E338-A83A-ECAE-595A-87480AD912AA}"/>
              </a:ext>
            </a:extLst>
          </p:cNvPr>
          <p:cNvSpPr>
            <a:spLocks noGrp="1"/>
          </p:cNvSpPr>
          <p:nvPr>
            <p:ph idx="1"/>
          </p:nvPr>
        </p:nvSpPr>
        <p:spPr>
          <a:xfrm>
            <a:off x="279644" y="1005841"/>
            <a:ext cx="11732524" cy="3711128"/>
          </a:xfrm>
        </p:spPr>
        <p:txBody>
          <a:bodyPr/>
          <a:lstStyle/>
          <a:p>
            <a:r>
              <a:rPr lang="en-US" sz="2400" dirty="0">
                <a:effectLst/>
                <a:latin typeface="Calibri" panose="020F0502020204030204" pitchFamily="34" charset="0"/>
                <a:ea typeface="Calibri" panose="020F0502020204030204" pitchFamily="34" charset="0"/>
              </a:rPr>
              <a:t>To view the system generated TPA, click the hyperlink under the </a:t>
            </a:r>
            <a:r>
              <a:rPr lang="en-US" sz="2400" b="1" dirty="0">
                <a:effectLst/>
                <a:latin typeface="Calibri" panose="020F0502020204030204" pitchFamily="34" charset="0"/>
                <a:ea typeface="Calibri" panose="020F0502020204030204" pitchFamily="34" charset="0"/>
              </a:rPr>
              <a:t>TPA Document section</a:t>
            </a:r>
            <a:r>
              <a:rPr lang="en-US" sz="2400" dirty="0">
                <a:effectLst/>
                <a:latin typeface="Calibri" panose="020F0502020204030204" pitchFamily="34" charset="0"/>
                <a:ea typeface="Calibri" panose="020F0502020204030204" pitchFamily="34" charset="0"/>
              </a:rPr>
              <a:t>.</a:t>
            </a:r>
          </a:p>
          <a:p>
            <a:r>
              <a:rPr lang="en-US" sz="2400" dirty="0">
                <a:effectLst/>
                <a:latin typeface="Calibri" panose="020F0502020204030204" pitchFamily="34" charset="0"/>
                <a:ea typeface="Calibri" panose="020F0502020204030204" pitchFamily="34" charset="0"/>
                <a:cs typeface="Calibri" panose="020F0502020204030204" pitchFamily="34" charset="0"/>
              </a:rPr>
              <a:t>If you uploaded a TPA, it would also appear in the </a:t>
            </a:r>
            <a:r>
              <a:rPr lang="en-US" sz="2400" b="1" dirty="0">
                <a:effectLst/>
                <a:latin typeface="Calibri" panose="020F0502020204030204" pitchFamily="34" charset="0"/>
                <a:ea typeface="Calibri" panose="020F0502020204030204" pitchFamily="34" charset="0"/>
                <a:cs typeface="Calibri" panose="020F0502020204030204" pitchFamily="34" charset="0"/>
              </a:rPr>
              <a:t>TPA Document</a:t>
            </a:r>
            <a:r>
              <a:rPr lang="en-US" sz="2400" dirty="0">
                <a:effectLst/>
                <a:latin typeface="Calibri" panose="020F0502020204030204" pitchFamily="34" charset="0"/>
                <a:ea typeface="Calibri" panose="020F0502020204030204" pitchFamily="34" charset="0"/>
                <a:cs typeface="Calibri" panose="020F0502020204030204" pitchFamily="34" charset="0"/>
              </a:rPr>
              <a:t> section. </a:t>
            </a:r>
          </a:p>
          <a:p>
            <a:r>
              <a:rPr lang="en-US" sz="2400" dirty="0">
                <a:effectLst/>
                <a:latin typeface="Calibri" panose="020F0502020204030204" pitchFamily="34" charset="0"/>
                <a:ea typeface="Calibri" panose="020F0502020204030204" pitchFamily="34" charset="0"/>
                <a:cs typeface="Calibri" panose="020F0502020204030204" pitchFamily="34" charset="0"/>
              </a:rPr>
              <a:t>To return to the </a:t>
            </a:r>
            <a:r>
              <a:rPr lang="en-US" sz="2400" b="1" dirty="0">
                <a:effectLst/>
                <a:latin typeface="Calibri" panose="020F0502020204030204" pitchFamily="34" charset="0"/>
                <a:ea typeface="Calibri" panose="020F0502020204030204" pitchFamily="34" charset="0"/>
                <a:cs typeface="Calibri" panose="020F0502020204030204" pitchFamily="34" charset="0"/>
              </a:rPr>
              <a:t>Dashboard</a:t>
            </a:r>
            <a:r>
              <a:rPr lang="en-US" sz="2400" dirty="0">
                <a:effectLst/>
                <a:latin typeface="Calibri" panose="020F0502020204030204" pitchFamily="34" charset="0"/>
                <a:ea typeface="Calibri" panose="020F0502020204030204" pitchFamily="34" charset="0"/>
                <a:cs typeface="Calibri" panose="020F0502020204030204" pitchFamily="34" charset="0"/>
              </a:rPr>
              <a:t>, click </a:t>
            </a:r>
            <a:r>
              <a:rPr lang="en-US" sz="2400" b="1" dirty="0">
                <a:effectLst/>
                <a:latin typeface="Calibri" panose="020F0502020204030204" pitchFamily="34" charset="0"/>
                <a:ea typeface="Calibri" panose="020F0502020204030204" pitchFamily="34" charset="0"/>
                <a:cs typeface="Calibri" panose="020F0502020204030204" pitchFamily="34" charset="0"/>
              </a:rPr>
              <a:t>Return to Dashboard</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Screen shot of a TPA page with the TPA Document section emphasized as well as the hyperlink to view the generated TPA">
            <a:extLst>
              <a:ext uri="{FF2B5EF4-FFF2-40B4-BE49-F238E27FC236}">
                <a16:creationId xmlns:a16="http://schemas.microsoft.com/office/drawing/2014/main" id="{6E0179FC-AF03-B60B-7117-B46ADB8E0AA9}"/>
              </a:ext>
            </a:extLst>
          </p:cNvPr>
          <p:cNvPicPr>
            <a:picLocks noChangeAspect="1"/>
          </p:cNvPicPr>
          <p:nvPr/>
        </p:nvPicPr>
        <p:blipFill>
          <a:blip r:embed="rId2"/>
          <a:stretch>
            <a:fillRect/>
          </a:stretch>
        </p:blipFill>
        <p:spPr>
          <a:xfrm>
            <a:off x="2174798" y="2707772"/>
            <a:ext cx="7842404" cy="3802755"/>
          </a:xfrm>
          <a:prstGeom prst="rect">
            <a:avLst/>
          </a:prstGeom>
          <a:ln>
            <a:solidFill>
              <a:srgbClr val="B5BD00"/>
            </a:solidFill>
          </a:ln>
        </p:spPr>
      </p:pic>
    </p:spTree>
    <p:extLst>
      <p:ext uri="{BB962C8B-B14F-4D97-AF65-F5344CB8AC3E}">
        <p14:creationId xmlns:p14="http://schemas.microsoft.com/office/powerpoint/2010/main" val="2507111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3DA07D-A321-0ED3-47DC-DF5556428817}"/>
              </a:ext>
            </a:extLst>
          </p:cNvPr>
          <p:cNvSpPr>
            <a:spLocks noGrp="1"/>
          </p:cNvSpPr>
          <p:nvPr>
            <p:ph type="sldNum" sz="quarter" idx="13"/>
          </p:nvPr>
        </p:nvSpPr>
        <p:spPr/>
        <p:txBody>
          <a:bodyPr/>
          <a:lstStyle/>
          <a:p>
            <a:fld id="{77DFCED7-EB59-654B-ACD8-84CE8F59160C}" type="slidenum">
              <a:rPr lang="en-US" smtClean="0"/>
              <a:pPr/>
              <a:t>28</a:t>
            </a:fld>
            <a:endParaRPr lang="en-US" dirty="0"/>
          </a:p>
        </p:txBody>
      </p:sp>
    </p:spTree>
    <p:extLst>
      <p:ext uri="{BB962C8B-B14F-4D97-AF65-F5344CB8AC3E}">
        <p14:creationId xmlns:p14="http://schemas.microsoft.com/office/powerpoint/2010/main" val="151684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Submitting TPAs in RHC Connect - </a:t>
            </a:r>
            <a:br>
              <a:rPr lang="en-US" dirty="0"/>
            </a:br>
            <a:r>
              <a:rPr lang="en-US" dirty="0"/>
              <a:t>Consultant Groups</a:t>
            </a:r>
          </a:p>
        </p:txBody>
      </p:sp>
      <p:sp>
        <p:nvSpPr>
          <p:cNvPr id="3" name="Subtitle 2"/>
          <p:cNvSpPr>
            <a:spLocks noGrp="1"/>
          </p:cNvSpPr>
          <p:nvPr>
            <p:ph type="subTitle" idx="1"/>
          </p:nvPr>
        </p:nvSpPr>
        <p:spPr>
          <a:xfrm>
            <a:off x="2788920" y="3941063"/>
            <a:ext cx="6702552" cy="1366245"/>
          </a:xfrm>
        </p:spPr>
        <p:txBody>
          <a:bodyPr/>
          <a:lstStyle/>
          <a:p>
            <a:r>
              <a:rPr lang="en-US" dirty="0"/>
              <a:t>Authorizations &amp; User Management in RHC Connect</a:t>
            </a:r>
          </a:p>
        </p:txBody>
      </p:sp>
      <p:sp>
        <p:nvSpPr>
          <p:cNvPr id="4" name="Slide Number Placeholder 3"/>
          <p:cNvSpPr>
            <a:spLocks noGrp="1"/>
          </p:cNvSpPr>
          <p:nvPr>
            <p:ph type="sldNum" sz="quarter" idx="12"/>
          </p:nvPr>
        </p:nvSpPr>
        <p:spPr/>
        <p:txBody>
          <a:bodyPr/>
          <a:lstStyle/>
          <a:p>
            <a:fld id="{77DFCED7-EB59-654B-ACD8-84CE8F59160C}" type="slidenum">
              <a:rPr lang="en-US" smtClean="0"/>
              <a:pPr/>
              <a:t>29</a:t>
            </a:fld>
            <a:endParaRPr lang="en-US" dirty="0"/>
          </a:p>
        </p:txBody>
      </p:sp>
    </p:spTree>
    <p:extLst>
      <p:ext uri="{BB962C8B-B14F-4D97-AF65-F5344CB8AC3E}">
        <p14:creationId xmlns:p14="http://schemas.microsoft.com/office/powerpoint/2010/main" val="1694568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7DFCED7-EB59-654B-ACD8-84CE8F59160C}" type="slidenum">
              <a:rPr lang="en-US" smtClean="0"/>
              <a:pPr/>
              <a:t>3</a:t>
            </a:fld>
            <a:endParaRPr lang="en-US" dirty="0"/>
          </a:p>
        </p:txBody>
      </p:sp>
      <p:sp>
        <p:nvSpPr>
          <p:cNvPr id="4" name="Title 3"/>
          <p:cNvSpPr>
            <a:spLocks noGrp="1"/>
          </p:cNvSpPr>
          <p:nvPr>
            <p:ph type="title"/>
          </p:nvPr>
        </p:nvSpPr>
        <p:spPr/>
        <p:txBody>
          <a:bodyPr/>
          <a:lstStyle/>
          <a:p>
            <a:r>
              <a:rPr lang="en-US" dirty="0"/>
              <a:t>Housekeeping</a:t>
            </a:r>
          </a:p>
        </p:txBody>
      </p:sp>
      <p:sp>
        <p:nvSpPr>
          <p:cNvPr id="5" name="Content Placeholder 4"/>
          <p:cNvSpPr>
            <a:spLocks noGrp="1"/>
          </p:cNvSpPr>
          <p:nvPr>
            <p:ph idx="1"/>
          </p:nvPr>
        </p:nvSpPr>
        <p:spPr>
          <a:xfrm>
            <a:off x="337351" y="1719943"/>
            <a:ext cx="6376716" cy="4263998"/>
          </a:xfrm>
        </p:spPr>
        <p:txBody>
          <a:bodyPr/>
          <a:lstStyle/>
          <a:p>
            <a:r>
              <a:rPr lang="en-US" sz="2000" dirty="0"/>
              <a:t>Use the “Audio” section of your control panel to select an audio source and connect to sound</a:t>
            </a:r>
          </a:p>
          <a:p>
            <a:pPr lvl="1"/>
            <a:r>
              <a:rPr lang="en-US" sz="2000" dirty="0"/>
              <a:t>Turn on your computer’s speakers, or</a:t>
            </a:r>
          </a:p>
          <a:p>
            <a:pPr lvl="1"/>
            <a:r>
              <a:rPr lang="en-US" sz="2000" dirty="0"/>
              <a:t>Use the call-in instructions in your confirmation email</a:t>
            </a:r>
          </a:p>
          <a:p>
            <a:r>
              <a:rPr lang="en-US" sz="2000" dirty="0"/>
              <a:t>All participants are on mute</a:t>
            </a:r>
          </a:p>
          <a:p>
            <a:r>
              <a:rPr lang="en-US" sz="2000" dirty="0"/>
              <a:t>Submit questions at any time using the “Questions” box</a:t>
            </a:r>
          </a:p>
          <a:p>
            <a:r>
              <a:rPr lang="en-US" sz="2000" dirty="0"/>
              <a:t>Slides attached to GoToWebinar Panel and will be posted with the recording to the </a:t>
            </a:r>
            <a:r>
              <a:rPr lang="en-US" sz="2000" dirty="0">
                <a:hlinkClick r:id="rId2"/>
              </a:rPr>
              <a:t>Webinars</a:t>
            </a:r>
            <a:r>
              <a:rPr lang="en-US" sz="2000" dirty="0"/>
              <a:t> webpage</a:t>
            </a:r>
          </a:p>
          <a:p>
            <a:endParaRPr lang="en-US" sz="2400" dirty="0"/>
          </a:p>
        </p:txBody>
      </p:sp>
      <p:pic>
        <p:nvPicPr>
          <p:cNvPr id="1026" name="Picture 2" descr="Picture shows mute button, handout section where pdf of slide deck can be found and questions box." title="Go to Webinar Dash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943" y="1257795"/>
            <a:ext cx="2808057" cy="5188294"/>
          </a:xfrm>
          <a:prstGeom prst="rect">
            <a:avLst/>
          </a:prstGeom>
          <a:noFill/>
          <a:ln w="9525">
            <a:solidFill>
              <a:srgbClr val="B5BD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937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C38BD4-6042-E66F-D607-918254A21FD3}"/>
              </a:ext>
            </a:extLst>
          </p:cNvPr>
          <p:cNvSpPr>
            <a:spLocks noGrp="1"/>
          </p:cNvSpPr>
          <p:nvPr>
            <p:ph type="sldNum" sz="quarter" idx="11"/>
          </p:nvPr>
        </p:nvSpPr>
        <p:spPr/>
        <p:txBody>
          <a:bodyPr/>
          <a:lstStyle/>
          <a:p>
            <a:fld id="{77DFCED7-EB59-654B-ACD8-84CE8F59160C}" type="slidenum">
              <a:rPr lang="en-US" smtClean="0"/>
              <a:pPr/>
              <a:t>30</a:t>
            </a:fld>
            <a:endParaRPr lang="en-US" dirty="0"/>
          </a:p>
        </p:txBody>
      </p:sp>
      <p:sp>
        <p:nvSpPr>
          <p:cNvPr id="5" name="Title 4">
            <a:extLst>
              <a:ext uri="{FF2B5EF4-FFF2-40B4-BE49-F238E27FC236}">
                <a16:creationId xmlns:a16="http://schemas.microsoft.com/office/drawing/2014/main" id="{3DBDFB05-9BC9-4F8F-17E7-A87CCA232049}"/>
              </a:ext>
            </a:extLst>
          </p:cNvPr>
          <p:cNvSpPr>
            <a:spLocks noGrp="1"/>
          </p:cNvSpPr>
          <p:nvPr>
            <p:ph type="title"/>
          </p:nvPr>
        </p:nvSpPr>
        <p:spPr/>
        <p:txBody>
          <a:bodyPr/>
          <a:lstStyle/>
          <a:p>
            <a:r>
              <a:rPr lang="en-US" dirty="0"/>
              <a:t>My Portal Landing Page</a:t>
            </a:r>
          </a:p>
        </p:txBody>
      </p:sp>
      <p:sp>
        <p:nvSpPr>
          <p:cNvPr id="6" name="Content Placeholder 5">
            <a:extLst>
              <a:ext uri="{FF2B5EF4-FFF2-40B4-BE49-F238E27FC236}">
                <a16:creationId xmlns:a16="http://schemas.microsoft.com/office/drawing/2014/main" id="{B83B2532-BFD4-B0B7-8FB1-D2C4AEF4ADFF}"/>
              </a:ext>
            </a:extLst>
          </p:cNvPr>
          <p:cNvSpPr>
            <a:spLocks noGrp="1"/>
          </p:cNvSpPr>
          <p:nvPr>
            <p:ph idx="1"/>
          </p:nvPr>
        </p:nvSpPr>
        <p:spPr/>
        <p:txBody>
          <a:bodyPr/>
          <a:lstStyle/>
          <a:p>
            <a:r>
              <a:rPr lang="en-US" sz="2400" dirty="0">
                <a:effectLst/>
                <a:latin typeface="Source Sans Pro" panose="020B0503030403020204" pitchFamily="34" charset="0"/>
                <a:ea typeface="Calibri" panose="020F0502020204030204" pitchFamily="34" charset="0"/>
                <a:cs typeface="Calibri" panose="020F0502020204030204" pitchFamily="34" charset="0"/>
              </a:rPr>
              <a:t>Log into My Portal and click </a:t>
            </a:r>
            <a:r>
              <a:rPr lang="en-US" sz="2400" b="1" dirty="0">
                <a:effectLst/>
                <a:latin typeface="Source Sans Pro" panose="020B0503030403020204" pitchFamily="34" charset="0"/>
                <a:ea typeface="Calibri" panose="020F0502020204030204" pitchFamily="34" charset="0"/>
                <a:cs typeface="Calibri" panose="020F0502020204030204" pitchFamily="34" charset="0"/>
              </a:rPr>
              <a:t>RHC Connect</a:t>
            </a:r>
            <a:r>
              <a:rPr lang="en-US" sz="2400" dirty="0">
                <a:effectLst/>
                <a:latin typeface="Source Sans Pro" panose="020B0503030403020204" pitchFamily="34" charset="0"/>
                <a:ea typeface="Calibri" panose="020F0502020204030204" pitchFamily="34" charset="0"/>
                <a:cs typeface="Calibri" panose="020F0502020204030204" pitchFamily="34" charset="0"/>
              </a:rPr>
              <a:t>.</a:t>
            </a:r>
            <a:endParaRPr lang="en-US" sz="2400" dirty="0"/>
          </a:p>
        </p:txBody>
      </p:sp>
      <p:pic>
        <p:nvPicPr>
          <p:cNvPr id="8" name="Picture 7" descr="RHC Connect Dashboard&#10;&#10;Screen shot of the RHC Connect Dashboard with arrow and red box emphasizing Tools hyperlink ">
            <a:extLst>
              <a:ext uri="{FF2B5EF4-FFF2-40B4-BE49-F238E27FC236}">
                <a16:creationId xmlns:a16="http://schemas.microsoft.com/office/drawing/2014/main" id="{49956A10-36FF-2D54-C25D-4B8F32CFA3C2}"/>
              </a:ext>
            </a:extLst>
          </p:cNvPr>
          <p:cNvPicPr>
            <a:picLocks noChangeAspect="1"/>
          </p:cNvPicPr>
          <p:nvPr/>
        </p:nvPicPr>
        <p:blipFill>
          <a:blip r:embed="rId2"/>
          <a:stretch>
            <a:fillRect/>
          </a:stretch>
        </p:blipFill>
        <p:spPr>
          <a:xfrm>
            <a:off x="2941144" y="2383448"/>
            <a:ext cx="6409524" cy="3780952"/>
          </a:xfrm>
          <a:prstGeom prst="rect">
            <a:avLst/>
          </a:prstGeom>
          <a:ln w="9525">
            <a:solidFill>
              <a:srgbClr val="B5BD00"/>
            </a:solidFill>
          </a:ln>
        </p:spPr>
      </p:pic>
    </p:spTree>
    <p:extLst>
      <p:ext uri="{BB962C8B-B14F-4D97-AF65-F5344CB8AC3E}">
        <p14:creationId xmlns:p14="http://schemas.microsoft.com/office/powerpoint/2010/main" val="1717726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F7BC8-FF92-A27B-7E75-05A5416BE63F}"/>
              </a:ext>
            </a:extLst>
          </p:cNvPr>
          <p:cNvSpPr>
            <a:spLocks noGrp="1"/>
          </p:cNvSpPr>
          <p:nvPr>
            <p:ph type="sldNum" sz="quarter" idx="11"/>
          </p:nvPr>
        </p:nvSpPr>
        <p:spPr/>
        <p:txBody>
          <a:bodyPr/>
          <a:lstStyle/>
          <a:p>
            <a:fld id="{77DFCED7-EB59-654B-ACD8-84CE8F59160C}" type="slidenum">
              <a:rPr lang="en-US" smtClean="0"/>
              <a:pPr/>
              <a:t>31</a:t>
            </a:fld>
            <a:endParaRPr lang="en-US" dirty="0"/>
          </a:p>
        </p:txBody>
      </p:sp>
      <p:sp>
        <p:nvSpPr>
          <p:cNvPr id="3" name="Title 2">
            <a:extLst>
              <a:ext uri="{FF2B5EF4-FFF2-40B4-BE49-F238E27FC236}">
                <a16:creationId xmlns:a16="http://schemas.microsoft.com/office/drawing/2014/main" id="{845F7417-BD43-833C-C7D9-B36E23798BBE}"/>
              </a:ext>
            </a:extLst>
          </p:cNvPr>
          <p:cNvSpPr>
            <a:spLocks noGrp="1"/>
          </p:cNvSpPr>
          <p:nvPr>
            <p:ph type="title"/>
          </p:nvPr>
        </p:nvSpPr>
        <p:spPr/>
        <p:txBody>
          <a:bodyPr/>
          <a:lstStyle/>
          <a:p>
            <a:r>
              <a:rPr lang="en-US" dirty="0"/>
              <a:t>RHC Connect Dashboard</a:t>
            </a:r>
          </a:p>
        </p:txBody>
      </p:sp>
      <p:sp>
        <p:nvSpPr>
          <p:cNvPr id="4" name="Content Placeholder 3">
            <a:extLst>
              <a:ext uri="{FF2B5EF4-FFF2-40B4-BE49-F238E27FC236}">
                <a16:creationId xmlns:a16="http://schemas.microsoft.com/office/drawing/2014/main" id="{B5E8FDFB-8267-2B52-171E-44D1E0E0F833}"/>
              </a:ext>
            </a:extLst>
          </p:cNvPr>
          <p:cNvSpPr>
            <a:spLocks noGrp="1"/>
          </p:cNvSpPr>
          <p:nvPr>
            <p:ph idx="1"/>
          </p:nvPr>
        </p:nvSpPr>
        <p:spPr/>
        <p:txBody>
          <a:bodyPr/>
          <a:lstStyle/>
          <a:p>
            <a:r>
              <a:rPr lang="en-US" sz="2400" dirty="0">
                <a:effectLst/>
                <a:latin typeface="Source Sans Pro" panose="020B0503030403020204" pitchFamily="34" charset="0"/>
                <a:ea typeface="Calibri" panose="020F0502020204030204" pitchFamily="34" charset="0"/>
                <a:cs typeface="Calibri" panose="020F0502020204030204" pitchFamily="34" charset="0"/>
              </a:rPr>
              <a:t>On the </a:t>
            </a:r>
            <a:r>
              <a:rPr lang="en-US" sz="2400" b="1" dirty="0">
                <a:effectLst/>
                <a:latin typeface="Source Sans Pro" panose="020B0503030403020204" pitchFamily="34" charset="0"/>
                <a:ea typeface="Calibri" panose="020F0502020204030204" pitchFamily="34" charset="0"/>
                <a:cs typeface="Calibri" panose="020F0502020204030204" pitchFamily="34" charset="0"/>
              </a:rPr>
              <a:t>Dashboard</a:t>
            </a:r>
            <a:r>
              <a:rPr lang="en-US" sz="2400" dirty="0">
                <a:effectLst/>
                <a:latin typeface="Source Sans Pro" panose="020B0503030403020204" pitchFamily="34" charset="0"/>
                <a:ea typeface="Calibri" panose="020F0502020204030204" pitchFamily="34" charset="0"/>
                <a:cs typeface="Calibri" panose="020F0502020204030204" pitchFamily="34" charset="0"/>
              </a:rPr>
              <a:t>, click </a:t>
            </a:r>
            <a:r>
              <a:rPr lang="en-US" sz="2400" b="1" dirty="0">
                <a:effectLst/>
                <a:latin typeface="Source Sans Pro" panose="020B0503030403020204" pitchFamily="34" charset="0"/>
                <a:ea typeface="Calibri" panose="020F0502020204030204" pitchFamily="34" charset="0"/>
                <a:cs typeface="Calibri" panose="020F0502020204030204" pitchFamily="34" charset="0"/>
              </a:rPr>
              <a:t>Tools</a:t>
            </a:r>
            <a:r>
              <a:rPr lang="en-US" sz="2400" dirty="0">
                <a:effectLst/>
                <a:latin typeface="Source Sans Pro" panose="020B0503030403020204" pitchFamily="34" charset="0"/>
                <a:ea typeface="Calibri" panose="020F0502020204030204" pitchFamily="34" charset="0"/>
                <a:cs typeface="Calibri" panose="020F0502020204030204" pitchFamily="34" charset="0"/>
              </a:rPr>
              <a:t>. </a:t>
            </a:r>
            <a:endParaRPr lang="en-US" sz="2400" dirty="0"/>
          </a:p>
        </p:txBody>
      </p:sp>
      <p:pic>
        <p:nvPicPr>
          <p:cNvPr id="8" name="Picture 7" descr="RHC Connect Dashboard&#10;&#10;Screen shot of the RHC Connect Dashboard with arrow and red box emphasizing Tools hyperlink ">
            <a:extLst>
              <a:ext uri="{FF2B5EF4-FFF2-40B4-BE49-F238E27FC236}">
                <a16:creationId xmlns:a16="http://schemas.microsoft.com/office/drawing/2014/main" id="{DBC34EC8-B935-99C2-A965-18561263A13D}"/>
              </a:ext>
            </a:extLst>
          </p:cNvPr>
          <p:cNvPicPr>
            <a:picLocks noChangeAspect="1"/>
          </p:cNvPicPr>
          <p:nvPr/>
        </p:nvPicPr>
        <p:blipFill>
          <a:blip r:embed="rId2"/>
          <a:stretch>
            <a:fillRect/>
          </a:stretch>
        </p:blipFill>
        <p:spPr>
          <a:xfrm>
            <a:off x="1443041" y="2360568"/>
            <a:ext cx="9090039" cy="3449603"/>
          </a:xfrm>
          <a:prstGeom prst="rect">
            <a:avLst/>
          </a:prstGeom>
          <a:ln w="9525">
            <a:solidFill>
              <a:srgbClr val="B5BD00"/>
            </a:solidFill>
          </a:ln>
        </p:spPr>
      </p:pic>
    </p:spTree>
    <p:extLst>
      <p:ext uri="{BB962C8B-B14F-4D97-AF65-F5344CB8AC3E}">
        <p14:creationId xmlns:p14="http://schemas.microsoft.com/office/powerpoint/2010/main" val="945895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6B2D82-850D-4D23-9A45-BAD72D14ACDF}"/>
              </a:ext>
            </a:extLst>
          </p:cNvPr>
          <p:cNvSpPr>
            <a:spLocks noGrp="1"/>
          </p:cNvSpPr>
          <p:nvPr>
            <p:ph type="sldNum" sz="quarter" idx="11"/>
          </p:nvPr>
        </p:nvSpPr>
        <p:spPr/>
        <p:txBody>
          <a:bodyPr/>
          <a:lstStyle/>
          <a:p>
            <a:fld id="{77DFCED7-EB59-654B-ACD8-84CE8F59160C}" type="slidenum">
              <a:rPr lang="en-US" smtClean="0"/>
              <a:pPr/>
              <a:t>32</a:t>
            </a:fld>
            <a:endParaRPr lang="en-US" dirty="0"/>
          </a:p>
        </p:txBody>
      </p:sp>
      <p:sp>
        <p:nvSpPr>
          <p:cNvPr id="3" name="Title 2">
            <a:extLst>
              <a:ext uri="{FF2B5EF4-FFF2-40B4-BE49-F238E27FC236}">
                <a16:creationId xmlns:a16="http://schemas.microsoft.com/office/drawing/2014/main" id="{2CE6E368-F66F-437A-BF3C-25C419837A07}"/>
              </a:ext>
            </a:extLst>
          </p:cNvPr>
          <p:cNvSpPr>
            <a:spLocks noGrp="1"/>
          </p:cNvSpPr>
          <p:nvPr>
            <p:ph type="title"/>
          </p:nvPr>
        </p:nvSpPr>
        <p:spPr/>
        <p:txBody>
          <a:bodyPr/>
          <a:lstStyle/>
          <a:p>
            <a:r>
              <a:rPr lang="en-US" dirty="0"/>
              <a:t>Manage HCP Access</a:t>
            </a:r>
          </a:p>
        </p:txBody>
      </p:sp>
      <p:sp>
        <p:nvSpPr>
          <p:cNvPr id="4" name="Content Placeholder 3">
            <a:extLst>
              <a:ext uri="{FF2B5EF4-FFF2-40B4-BE49-F238E27FC236}">
                <a16:creationId xmlns:a16="http://schemas.microsoft.com/office/drawing/2014/main" id="{E3795E90-DDB6-EFB5-E41B-3BBF97E189C3}"/>
              </a:ext>
            </a:extLst>
          </p:cNvPr>
          <p:cNvSpPr>
            <a:spLocks noGrp="1"/>
          </p:cNvSpPr>
          <p:nvPr>
            <p:ph idx="1"/>
          </p:nvPr>
        </p:nvSpPr>
        <p:spPr/>
        <p:txBody>
          <a:bodyPr/>
          <a:lstStyle/>
          <a:p>
            <a:r>
              <a:rPr lang="en-US" sz="2400" dirty="0">
                <a:effectLst/>
                <a:latin typeface="Calibri" panose="020F0502020204030204" pitchFamily="34" charset="0"/>
                <a:ea typeface="Calibri" panose="020F0502020204030204" pitchFamily="34" charset="0"/>
              </a:rPr>
              <a:t>Click </a:t>
            </a:r>
            <a:r>
              <a:rPr lang="en-US" sz="2400" b="1" dirty="0">
                <a:effectLst/>
                <a:latin typeface="Calibri" panose="020F0502020204030204" pitchFamily="34" charset="0"/>
                <a:ea typeface="Calibri" panose="020F0502020204030204" pitchFamily="34" charset="0"/>
              </a:rPr>
              <a:t>Consultant Groups</a:t>
            </a:r>
            <a:r>
              <a:rPr lang="en-US" sz="2400" dirty="0">
                <a:effectLst/>
                <a:latin typeface="Calibri" panose="020F0502020204030204" pitchFamily="34" charset="0"/>
                <a:ea typeface="Calibri" panose="020F0502020204030204" pitchFamily="34" charset="0"/>
              </a:rPr>
              <a:t>.</a:t>
            </a:r>
            <a:endParaRPr lang="en-US" sz="2400" dirty="0"/>
          </a:p>
        </p:txBody>
      </p:sp>
      <p:pic>
        <p:nvPicPr>
          <p:cNvPr id="6" name="Picture 5" descr="Screen shot of the Manage HCP Access page with the Consultant Groups button emphasized.">
            <a:extLst>
              <a:ext uri="{FF2B5EF4-FFF2-40B4-BE49-F238E27FC236}">
                <a16:creationId xmlns:a16="http://schemas.microsoft.com/office/drawing/2014/main" id="{F926A4DE-2D5E-4B91-1661-10DD99398959}"/>
              </a:ext>
            </a:extLst>
          </p:cNvPr>
          <p:cNvPicPr>
            <a:picLocks noChangeAspect="1"/>
          </p:cNvPicPr>
          <p:nvPr/>
        </p:nvPicPr>
        <p:blipFill>
          <a:blip r:embed="rId2"/>
          <a:stretch>
            <a:fillRect/>
          </a:stretch>
        </p:blipFill>
        <p:spPr>
          <a:xfrm>
            <a:off x="1652147" y="2274588"/>
            <a:ext cx="8887706" cy="4081762"/>
          </a:xfrm>
          <a:prstGeom prst="rect">
            <a:avLst/>
          </a:prstGeom>
          <a:ln w="9525">
            <a:solidFill>
              <a:srgbClr val="B5BD00"/>
            </a:solidFill>
          </a:ln>
        </p:spPr>
      </p:pic>
    </p:spTree>
    <p:extLst>
      <p:ext uri="{BB962C8B-B14F-4D97-AF65-F5344CB8AC3E}">
        <p14:creationId xmlns:p14="http://schemas.microsoft.com/office/powerpoint/2010/main" val="4159419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1E3307-D639-54C7-DBE8-B360536FADCB}"/>
              </a:ext>
            </a:extLst>
          </p:cNvPr>
          <p:cNvSpPr>
            <a:spLocks noGrp="1"/>
          </p:cNvSpPr>
          <p:nvPr>
            <p:ph type="sldNum" sz="quarter" idx="11"/>
          </p:nvPr>
        </p:nvSpPr>
        <p:spPr/>
        <p:txBody>
          <a:bodyPr/>
          <a:lstStyle/>
          <a:p>
            <a:fld id="{77DFCED7-EB59-654B-ACD8-84CE8F59160C}" type="slidenum">
              <a:rPr lang="en-US" smtClean="0"/>
              <a:pPr/>
              <a:t>33</a:t>
            </a:fld>
            <a:endParaRPr lang="en-US" dirty="0"/>
          </a:p>
        </p:txBody>
      </p:sp>
      <p:sp>
        <p:nvSpPr>
          <p:cNvPr id="3" name="Title 2">
            <a:extLst>
              <a:ext uri="{FF2B5EF4-FFF2-40B4-BE49-F238E27FC236}">
                <a16:creationId xmlns:a16="http://schemas.microsoft.com/office/drawing/2014/main" id="{38E9717E-4228-1A21-9B01-712736CE9795}"/>
              </a:ext>
            </a:extLst>
          </p:cNvPr>
          <p:cNvSpPr>
            <a:spLocks noGrp="1"/>
          </p:cNvSpPr>
          <p:nvPr>
            <p:ph type="title"/>
          </p:nvPr>
        </p:nvSpPr>
        <p:spPr/>
        <p:txBody>
          <a:bodyPr/>
          <a:lstStyle/>
          <a:p>
            <a:r>
              <a:rPr lang="en-US" dirty="0"/>
              <a:t>Consultant Group Registration</a:t>
            </a:r>
          </a:p>
        </p:txBody>
      </p:sp>
      <p:sp>
        <p:nvSpPr>
          <p:cNvPr id="4" name="Content Placeholder 3">
            <a:extLst>
              <a:ext uri="{FF2B5EF4-FFF2-40B4-BE49-F238E27FC236}">
                <a16:creationId xmlns:a16="http://schemas.microsoft.com/office/drawing/2014/main" id="{E68072F4-E204-91C2-BC0A-410ED6B8447D}"/>
              </a:ext>
            </a:extLst>
          </p:cNvPr>
          <p:cNvSpPr>
            <a:spLocks noGrp="1"/>
          </p:cNvSpPr>
          <p:nvPr>
            <p:ph idx="1"/>
          </p:nvPr>
        </p:nvSpPr>
        <p:spPr/>
        <p:txBody>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Enter information about the consultant group in the fields, then click </a:t>
            </a:r>
            <a:r>
              <a:rPr lang="en-US" sz="2400" b="1" dirty="0">
                <a:effectLst/>
                <a:latin typeface="Calibri" panose="020F0502020204030204" pitchFamily="34" charset="0"/>
                <a:ea typeface="Calibri" panose="020F0502020204030204" pitchFamily="34" charset="0"/>
                <a:cs typeface="Calibri" panose="020F0502020204030204" pitchFamily="34" charset="0"/>
              </a:rPr>
              <a:t>Submit</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6" name="Picture 5" descr="Screen shot of the Consultant Group Registration page with the Submit button Emphasized.">
            <a:extLst>
              <a:ext uri="{FF2B5EF4-FFF2-40B4-BE49-F238E27FC236}">
                <a16:creationId xmlns:a16="http://schemas.microsoft.com/office/drawing/2014/main" id="{2D999043-0986-3840-7EA7-7BE38A2CE92A}"/>
              </a:ext>
            </a:extLst>
          </p:cNvPr>
          <p:cNvPicPr>
            <a:picLocks noChangeAspect="1"/>
          </p:cNvPicPr>
          <p:nvPr/>
        </p:nvPicPr>
        <p:blipFill>
          <a:blip r:embed="rId2"/>
          <a:stretch>
            <a:fillRect/>
          </a:stretch>
        </p:blipFill>
        <p:spPr>
          <a:xfrm>
            <a:off x="923925" y="2727922"/>
            <a:ext cx="10085832" cy="2482148"/>
          </a:xfrm>
          <a:prstGeom prst="rect">
            <a:avLst/>
          </a:prstGeom>
          <a:ln>
            <a:solidFill>
              <a:srgbClr val="B5BD00"/>
            </a:solidFill>
          </a:ln>
        </p:spPr>
      </p:pic>
    </p:spTree>
    <p:extLst>
      <p:ext uri="{BB962C8B-B14F-4D97-AF65-F5344CB8AC3E}">
        <p14:creationId xmlns:p14="http://schemas.microsoft.com/office/powerpoint/2010/main" val="889839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A4B736-2D28-3DD9-7A5D-E78975BAA22B}"/>
              </a:ext>
            </a:extLst>
          </p:cNvPr>
          <p:cNvSpPr>
            <a:spLocks noGrp="1"/>
          </p:cNvSpPr>
          <p:nvPr>
            <p:ph type="sldNum" sz="quarter" idx="11"/>
          </p:nvPr>
        </p:nvSpPr>
        <p:spPr/>
        <p:txBody>
          <a:bodyPr/>
          <a:lstStyle/>
          <a:p>
            <a:fld id="{77DFCED7-EB59-654B-ACD8-84CE8F59160C}" type="slidenum">
              <a:rPr lang="en-US" smtClean="0"/>
              <a:pPr/>
              <a:t>34</a:t>
            </a:fld>
            <a:endParaRPr lang="en-US" dirty="0"/>
          </a:p>
        </p:txBody>
      </p:sp>
      <p:sp>
        <p:nvSpPr>
          <p:cNvPr id="3" name="Title 2">
            <a:extLst>
              <a:ext uri="{FF2B5EF4-FFF2-40B4-BE49-F238E27FC236}">
                <a16:creationId xmlns:a16="http://schemas.microsoft.com/office/drawing/2014/main" id="{7127810B-2583-D2B1-B926-36CA99D53560}"/>
              </a:ext>
            </a:extLst>
          </p:cNvPr>
          <p:cNvSpPr>
            <a:spLocks noGrp="1"/>
          </p:cNvSpPr>
          <p:nvPr>
            <p:ph type="title"/>
          </p:nvPr>
        </p:nvSpPr>
        <p:spPr/>
        <p:txBody>
          <a:bodyPr/>
          <a:lstStyle/>
          <a:p>
            <a:r>
              <a:rPr lang="en-US" dirty="0"/>
              <a:t>Consultant Group Registration - Confirmation</a:t>
            </a:r>
          </a:p>
        </p:txBody>
      </p:sp>
      <p:sp>
        <p:nvSpPr>
          <p:cNvPr id="4" name="Content Placeholder 3">
            <a:extLst>
              <a:ext uri="{FF2B5EF4-FFF2-40B4-BE49-F238E27FC236}">
                <a16:creationId xmlns:a16="http://schemas.microsoft.com/office/drawing/2014/main" id="{942755A7-8F36-E756-38A0-0E36CA5FD837}"/>
              </a:ext>
            </a:extLst>
          </p:cNvPr>
          <p:cNvSpPr>
            <a:spLocks noGrp="1"/>
          </p:cNvSpPr>
          <p:nvPr>
            <p:ph idx="1"/>
          </p:nvPr>
        </p:nvSpPr>
        <p:spPr/>
        <p:txBody>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Each consultant group is assigned a </a:t>
            </a:r>
            <a:r>
              <a:rPr lang="en-US" sz="2400" b="1" dirty="0">
                <a:effectLst/>
                <a:latin typeface="Calibri" panose="020F0502020204030204" pitchFamily="34" charset="0"/>
                <a:ea typeface="Calibri" panose="020F0502020204030204" pitchFamily="34" charset="0"/>
                <a:cs typeface="Calibri" panose="020F0502020204030204" pitchFamily="34" charset="0"/>
              </a:rPr>
              <a:t>Consultant Group Registration Number</a:t>
            </a:r>
            <a:r>
              <a:rPr lang="en-US" sz="2400" dirty="0">
                <a:effectLst/>
                <a:latin typeface="Calibri" panose="020F0502020204030204" pitchFamily="34" charset="0"/>
                <a:ea typeface="Calibri" panose="020F0502020204030204" pitchFamily="34" charset="0"/>
                <a:cs typeface="Calibri" panose="020F0502020204030204" pitchFamily="34" charset="0"/>
              </a:rPr>
              <a:t>. </a:t>
            </a:r>
          </a:p>
          <a:p>
            <a:r>
              <a:rPr lang="en-US" sz="2400" dirty="0">
                <a:effectLst/>
                <a:latin typeface="Calibri" panose="020F0502020204030204" pitchFamily="34" charset="0"/>
                <a:ea typeface="Calibri" panose="020F0502020204030204" pitchFamily="34" charset="0"/>
                <a:cs typeface="Calibri" panose="020F0502020204030204" pitchFamily="34" charset="0"/>
              </a:rPr>
              <a:t>Click </a:t>
            </a:r>
            <a:r>
              <a:rPr lang="en-US" sz="2400" b="1" dirty="0">
                <a:effectLst/>
                <a:latin typeface="Calibri" panose="020F0502020204030204" pitchFamily="34" charset="0"/>
                <a:ea typeface="Calibri" panose="020F0502020204030204" pitchFamily="34" charset="0"/>
                <a:cs typeface="Calibri" panose="020F0502020204030204" pitchFamily="34" charset="0"/>
              </a:rPr>
              <a:t>Close </a:t>
            </a:r>
            <a:r>
              <a:rPr lang="en-US" sz="2400" dirty="0">
                <a:effectLst/>
                <a:latin typeface="Calibri" panose="020F0502020204030204" pitchFamily="34" charset="0"/>
                <a:ea typeface="Calibri" panose="020F0502020204030204" pitchFamily="34" charset="0"/>
                <a:cs typeface="Calibri" panose="020F0502020204030204" pitchFamily="34" charset="0"/>
              </a:rPr>
              <a:t>to continue.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Screen shot of the Confirmation page that's displayed once the consultant group has been created. Consultant group Registration Number is emphasized as is the Close button.">
            <a:extLst>
              <a:ext uri="{FF2B5EF4-FFF2-40B4-BE49-F238E27FC236}">
                <a16:creationId xmlns:a16="http://schemas.microsoft.com/office/drawing/2014/main" id="{4F481C16-156E-48C4-CEE2-741F9C9F7F04}"/>
              </a:ext>
            </a:extLst>
          </p:cNvPr>
          <p:cNvPicPr>
            <a:picLocks noChangeAspect="1"/>
          </p:cNvPicPr>
          <p:nvPr/>
        </p:nvPicPr>
        <p:blipFill>
          <a:blip r:embed="rId2"/>
          <a:stretch>
            <a:fillRect/>
          </a:stretch>
        </p:blipFill>
        <p:spPr>
          <a:xfrm>
            <a:off x="1371600" y="2869118"/>
            <a:ext cx="9548612" cy="2794975"/>
          </a:xfrm>
          <a:prstGeom prst="rect">
            <a:avLst/>
          </a:prstGeom>
          <a:ln>
            <a:solidFill>
              <a:srgbClr val="B5BD00"/>
            </a:solidFill>
          </a:ln>
        </p:spPr>
      </p:pic>
    </p:spTree>
    <p:extLst>
      <p:ext uri="{BB962C8B-B14F-4D97-AF65-F5344CB8AC3E}">
        <p14:creationId xmlns:p14="http://schemas.microsoft.com/office/powerpoint/2010/main" val="2699855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A3381E-2E5F-63B2-92CB-F17F5A269D0E}"/>
              </a:ext>
            </a:extLst>
          </p:cNvPr>
          <p:cNvSpPr>
            <a:spLocks noGrp="1"/>
          </p:cNvSpPr>
          <p:nvPr>
            <p:ph type="sldNum" sz="quarter" idx="11"/>
          </p:nvPr>
        </p:nvSpPr>
        <p:spPr/>
        <p:txBody>
          <a:bodyPr/>
          <a:lstStyle/>
          <a:p>
            <a:fld id="{77DFCED7-EB59-654B-ACD8-84CE8F59160C}" type="slidenum">
              <a:rPr lang="en-US" smtClean="0"/>
              <a:pPr/>
              <a:t>35</a:t>
            </a:fld>
            <a:endParaRPr lang="en-US" dirty="0"/>
          </a:p>
        </p:txBody>
      </p:sp>
      <p:sp>
        <p:nvSpPr>
          <p:cNvPr id="3" name="Title 2">
            <a:extLst>
              <a:ext uri="{FF2B5EF4-FFF2-40B4-BE49-F238E27FC236}">
                <a16:creationId xmlns:a16="http://schemas.microsoft.com/office/drawing/2014/main" id="{0FA8217B-3E59-65DE-592B-145BE6E0EA50}"/>
              </a:ext>
            </a:extLst>
          </p:cNvPr>
          <p:cNvSpPr>
            <a:spLocks noGrp="1"/>
          </p:cNvSpPr>
          <p:nvPr>
            <p:ph type="title"/>
          </p:nvPr>
        </p:nvSpPr>
        <p:spPr/>
        <p:txBody>
          <a:bodyPr/>
          <a:lstStyle/>
          <a:p>
            <a:r>
              <a:rPr lang="en-US" dirty="0"/>
              <a:t>Manage HCP Access</a:t>
            </a:r>
          </a:p>
        </p:txBody>
      </p:sp>
      <p:sp>
        <p:nvSpPr>
          <p:cNvPr id="4" name="Content Placeholder 3">
            <a:extLst>
              <a:ext uri="{FF2B5EF4-FFF2-40B4-BE49-F238E27FC236}">
                <a16:creationId xmlns:a16="http://schemas.microsoft.com/office/drawing/2014/main" id="{EFBAE89E-319D-D0FF-BEF0-6E5D2F6A3FCD}"/>
              </a:ext>
            </a:extLst>
          </p:cNvPr>
          <p:cNvSpPr>
            <a:spLocks noGrp="1"/>
          </p:cNvSpPr>
          <p:nvPr>
            <p:ph idx="1"/>
          </p:nvPr>
        </p:nvSpPr>
        <p:spPr>
          <a:xfrm>
            <a:off x="279644" y="1472184"/>
            <a:ext cx="11732524" cy="3244784"/>
          </a:xfrm>
        </p:spPr>
        <p:txBody>
          <a:bodyPr/>
          <a:lstStyle/>
          <a:p>
            <a:r>
              <a:rPr lang="en-US" sz="2400" dirty="0">
                <a:effectLst/>
                <a:latin typeface="Calibri" panose="020F0502020204030204" pitchFamily="34" charset="0"/>
                <a:ea typeface="Calibri" panose="020F0502020204030204" pitchFamily="34" charset="0"/>
              </a:rPr>
              <a:t>Click </a:t>
            </a:r>
            <a:r>
              <a:rPr lang="en-US" sz="2400" b="1" dirty="0">
                <a:effectLst/>
                <a:latin typeface="Calibri" panose="020F0502020204030204" pitchFamily="34" charset="0"/>
                <a:ea typeface="Calibri" panose="020F0502020204030204" pitchFamily="34" charset="0"/>
              </a:rPr>
              <a:t>Consultant Groups</a:t>
            </a:r>
            <a:r>
              <a:rPr lang="en-US" sz="2400" dirty="0">
                <a:effectLst/>
                <a:latin typeface="Calibri" panose="020F0502020204030204" pitchFamily="34" charset="0"/>
                <a:ea typeface="Calibri" panose="020F0502020204030204" pitchFamily="34" charset="0"/>
              </a:rPr>
              <a:t>.</a:t>
            </a:r>
            <a:endParaRPr lang="en-US" sz="2400" dirty="0"/>
          </a:p>
        </p:txBody>
      </p:sp>
      <p:pic>
        <p:nvPicPr>
          <p:cNvPr id="6" name="Picture 5" descr="Screen shot of Manage HCP Access section with Consultant Groups button emphasized.">
            <a:extLst>
              <a:ext uri="{FF2B5EF4-FFF2-40B4-BE49-F238E27FC236}">
                <a16:creationId xmlns:a16="http://schemas.microsoft.com/office/drawing/2014/main" id="{21652D9D-1ABB-10EF-FC1B-5D9C2663047D}"/>
              </a:ext>
            </a:extLst>
          </p:cNvPr>
          <p:cNvPicPr>
            <a:picLocks noChangeAspect="1"/>
          </p:cNvPicPr>
          <p:nvPr/>
        </p:nvPicPr>
        <p:blipFill>
          <a:blip r:embed="rId2"/>
          <a:stretch>
            <a:fillRect/>
          </a:stretch>
        </p:blipFill>
        <p:spPr>
          <a:xfrm>
            <a:off x="1644758" y="2144746"/>
            <a:ext cx="8902484" cy="4221129"/>
          </a:xfrm>
          <a:prstGeom prst="rect">
            <a:avLst/>
          </a:prstGeom>
          <a:ln>
            <a:solidFill>
              <a:srgbClr val="B5BD00"/>
            </a:solidFill>
          </a:ln>
        </p:spPr>
      </p:pic>
    </p:spTree>
    <p:extLst>
      <p:ext uri="{BB962C8B-B14F-4D97-AF65-F5344CB8AC3E}">
        <p14:creationId xmlns:p14="http://schemas.microsoft.com/office/powerpoint/2010/main" val="2552954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F67A5-4E1E-43F9-32C1-82C861826E06}"/>
              </a:ext>
            </a:extLst>
          </p:cNvPr>
          <p:cNvSpPr>
            <a:spLocks noGrp="1"/>
          </p:cNvSpPr>
          <p:nvPr>
            <p:ph type="sldNum" sz="quarter" idx="11"/>
          </p:nvPr>
        </p:nvSpPr>
        <p:spPr/>
        <p:txBody>
          <a:bodyPr/>
          <a:lstStyle/>
          <a:p>
            <a:fld id="{77DFCED7-EB59-654B-ACD8-84CE8F59160C}" type="slidenum">
              <a:rPr lang="en-US" smtClean="0"/>
              <a:pPr/>
              <a:t>36</a:t>
            </a:fld>
            <a:endParaRPr lang="en-US" dirty="0"/>
          </a:p>
        </p:txBody>
      </p:sp>
      <p:sp>
        <p:nvSpPr>
          <p:cNvPr id="3" name="Title 2">
            <a:extLst>
              <a:ext uri="{FF2B5EF4-FFF2-40B4-BE49-F238E27FC236}">
                <a16:creationId xmlns:a16="http://schemas.microsoft.com/office/drawing/2014/main" id="{06097F5D-7ED9-B65E-3953-238538595651}"/>
              </a:ext>
            </a:extLst>
          </p:cNvPr>
          <p:cNvSpPr>
            <a:spLocks noGrp="1"/>
          </p:cNvSpPr>
          <p:nvPr>
            <p:ph type="title"/>
          </p:nvPr>
        </p:nvSpPr>
        <p:spPr/>
        <p:txBody>
          <a:bodyPr/>
          <a:lstStyle/>
          <a:p>
            <a:r>
              <a:rPr lang="en-US" dirty="0"/>
              <a:t>Group Users – Adding Users</a:t>
            </a:r>
          </a:p>
        </p:txBody>
      </p:sp>
      <p:sp>
        <p:nvSpPr>
          <p:cNvPr id="4" name="Content Placeholder 3">
            <a:extLst>
              <a:ext uri="{FF2B5EF4-FFF2-40B4-BE49-F238E27FC236}">
                <a16:creationId xmlns:a16="http://schemas.microsoft.com/office/drawing/2014/main" id="{2C89DE9D-CF97-2B5B-47C9-175B29ED5218}"/>
              </a:ext>
            </a:extLst>
          </p:cNvPr>
          <p:cNvSpPr>
            <a:spLocks noGrp="1"/>
          </p:cNvSpPr>
          <p:nvPr>
            <p:ph idx="1"/>
          </p:nvPr>
        </p:nvSpPr>
        <p:spPr>
          <a:xfrm>
            <a:off x="279644" y="1499616"/>
            <a:ext cx="11732524" cy="3217352"/>
          </a:xfrm>
        </p:spPr>
        <p:txBody>
          <a:bodyPr/>
          <a:lstStyle/>
          <a:p>
            <a:r>
              <a:rPr lang="en-US" sz="2400" dirty="0">
                <a:latin typeface="Calibri" panose="020F0502020204030204" pitchFamily="34" charset="0"/>
                <a:ea typeface="Calibri" panose="020F0502020204030204" pitchFamily="34" charset="0"/>
              </a:rPr>
              <a:t>C</a:t>
            </a:r>
            <a:r>
              <a:rPr lang="en-US" sz="2400" dirty="0">
                <a:effectLst/>
                <a:latin typeface="Calibri" panose="020F0502020204030204" pitchFamily="34" charset="0"/>
                <a:ea typeface="Calibri" panose="020F0502020204030204" pitchFamily="34" charset="0"/>
              </a:rPr>
              <a:t>lick </a:t>
            </a:r>
            <a:r>
              <a:rPr lang="en-US" sz="2400" b="1" dirty="0">
                <a:effectLst/>
                <a:latin typeface="Calibri" panose="020F0502020204030204" pitchFamily="34" charset="0"/>
                <a:ea typeface="Calibri" panose="020F0502020204030204" pitchFamily="34" charset="0"/>
              </a:rPr>
              <a:t>Group Users </a:t>
            </a:r>
            <a:r>
              <a:rPr lang="en-US" sz="2400" dirty="0">
                <a:effectLst/>
                <a:latin typeface="Calibri" panose="020F0502020204030204" pitchFamily="34" charset="0"/>
                <a:ea typeface="Calibri" panose="020F0502020204030204" pitchFamily="34" charset="0"/>
              </a:rPr>
              <a:t>and </a:t>
            </a:r>
            <a:r>
              <a:rPr lang="en-US" sz="2400" dirty="0">
                <a:latin typeface="Calibri" panose="020F0502020204030204" pitchFamily="34" charset="0"/>
                <a:ea typeface="Calibri" panose="020F0502020204030204" pitchFamily="34" charset="0"/>
              </a:rPr>
              <a:t>enter</a:t>
            </a:r>
            <a:r>
              <a:rPr lang="en-US" sz="2400" dirty="0">
                <a:effectLst/>
                <a:latin typeface="Calibri" panose="020F0502020204030204" pitchFamily="34" charset="0"/>
                <a:ea typeface="Calibri" panose="020F0502020204030204" pitchFamily="34" charset="0"/>
              </a:rPr>
              <a:t> user information in the </a:t>
            </a:r>
            <a:r>
              <a:rPr lang="en-US" sz="2400" b="1" dirty="0">
                <a:effectLst/>
                <a:latin typeface="Calibri" panose="020F0502020204030204" pitchFamily="34" charset="0"/>
                <a:ea typeface="Calibri" panose="020F0502020204030204" pitchFamily="34" charset="0"/>
              </a:rPr>
              <a:t>Add User(s) to the Group</a:t>
            </a:r>
            <a:r>
              <a:rPr lang="en-US" sz="2400" dirty="0">
                <a:effectLst/>
                <a:latin typeface="Calibri" panose="020F0502020204030204" pitchFamily="34" charset="0"/>
                <a:ea typeface="Calibri" panose="020F0502020204030204" pitchFamily="34" charset="0"/>
              </a:rPr>
              <a:t> field. </a:t>
            </a:r>
          </a:p>
          <a:p>
            <a:r>
              <a:rPr lang="en-US" sz="2400" dirty="0">
                <a:latin typeface="Calibri" panose="020F0502020204030204" pitchFamily="34" charset="0"/>
                <a:ea typeface="Calibri" panose="020F0502020204030204" pitchFamily="34" charset="0"/>
              </a:rPr>
              <a:t>A</a:t>
            </a:r>
            <a:r>
              <a:rPr lang="en-US" sz="2400" dirty="0">
                <a:effectLst/>
                <a:latin typeface="Calibri" panose="020F0502020204030204" pitchFamily="34" charset="0"/>
                <a:ea typeface="Calibri" panose="020F0502020204030204" pitchFamily="34" charset="0"/>
              </a:rPr>
              <a:t>dded user must have created their user profile using </a:t>
            </a:r>
            <a:r>
              <a:rPr lang="en-US" sz="24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Multi-Factor Authentication</a:t>
            </a:r>
            <a:r>
              <a:rPr lang="en-US" sz="2400" dirty="0">
                <a:latin typeface="Calibri" panose="020F0502020204030204" pitchFamily="34" charset="0"/>
              </a:rPr>
              <a:t>.</a:t>
            </a:r>
          </a:p>
          <a:p>
            <a:r>
              <a:rPr lang="en-US" sz="2400" dirty="0">
                <a:effectLst/>
                <a:latin typeface="Calibri" panose="020F0502020204030204" pitchFamily="34" charset="0"/>
                <a:ea typeface="Calibri" panose="020F0502020204030204" pitchFamily="34" charset="0"/>
              </a:rPr>
              <a:t>To remove users, select the user and click </a:t>
            </a:r>
            <a:r>
              <a:rPr lang="en-US" sz="2400" b="1" dirty="0">
                <a:effectLst/>
                <a:latin typeface="Calibri" panose="020F0502020204030204" pitchFamily="34" charset="0"/>
                <a:ea typeface="Calibri" panose="020F0502020204030204" pitchFamily="34" charset="0"/>
              </a:rPr>
              <a:t>Remove</a:t>
            </a:r>
            <a:r>
              <a:rPr lang="en-US" sz="2400" dirty="0">
                <a:effectLst/>
                <a:latin typeface="Calibri" panose="020F0502020204030204" pitchFamily="34" charset="0"/>
                <a:ea typeface="Calibri" panose="020F0502020204030204" pitchFamily="34" charset="0"/>
              </a:rPr>
              <a:t>.</a:t>
            </a:r>
            <a:endParaRPr lang="en-US" sz="2400" dirty="0">
              <a:latin typeface="Calibri" panose="020F0502020204030204" pitchFamily="34" charset="0"/>
            </a:endParaRPr>
          </a:p>
        </p:txBody>
      </p:sp>
      <p:pic>
        <p:nvPicPr>
          <p:cNvPr id="6" name="Picture 5" descr="Screen shot of the Group User(s) page with the Add User to Group field emphasized. The Add and Remove buttons are also emphasized.">
            <a:extLst>
              <a:ext uri="{FF2B5EF4-FFF2-40B4-BE49-F238E27FC236}">
                <a16:creationId xmlns:a16="http://schemas.microsoft.com/office/drawing/2014/main" id="{F18A97DE-AEE3-E3CE-9F06-7E3FDE3B4D5D}"/>
              </a:ext>
            </a:extLst>
          </p:cNvPr>
          <p:cNvPicPr>
            <a:picLocks noChangeAspect="1"/>
          </p:cNvPicPr>
          <p:nvPr/>
        </p:nvPicPr>
        <p:blipFill>
          <a:blip r:embed="rId3"/>
          <a:stretch>
            <a:fillRect/>
          </a:stretch>
        </p:blipFill>
        <p:spPr>
          <a:xfrm>
            <a:off x="1441323" y="3182449"/>
            <a:ext cx="9309354" cy="3306658"/>
          </a:xfrm>
          <a:prstGeom prst="rect">
            <a:avLst/>
          </a:prstGeom>
          <a:ln>
            <a:solidFill>
              <a:srgbClr val="B5BD00"/>
            </a:solidFill>
          </a:ln>
        </p:spPr>
      </p:pic>
    </p:spTree>
    <p:extLst>
      <p:ext uri="{BB962C8B-B14F-4D97-AF65-F5344CB8AC3E}">
        <p14:creationId xmlns:p14="http://schemas.microsoft.com/office/powerpoint/2010/main" val="635985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76A416-6281-1EF9-DC4A-CCCF40399289}"/>
              </a:ext>
            </a:extLst>
          </p:cNvPr>
          <p:cNvSpPr>
            <a:spLocks noGrp="1"/>
          </p:cNvSpPr>
          <p:nvPr>
            <p:ph type="sldNum" sz="quarter" idx="11"/>
          </p:nvPr>
        </p:nvSpPr>
        <p:spPr/>
        <p:txBody>
          <a:bodyPr/>
          <a:lstStyle/>
          <a:p>
            <a:fld id="{77DFCED7-EB59-654B-ACD8-84CE8F59160C}" type="slidenum">
              <a:rPr lang="en-US" smtClean="0"/>
              <a:pPr/>
              <a:t>37</a:t>
            </a:fld>
            <a:endParaRPr lang="en-US" dirty="0"/>
          </a:p>
        </p:txBody>
      </p:sp>
      <p:sp>
        <p:nvSpPr>
          <p:cNvPr id="3" name="Title 2" descr="Screen shot of the Manage Group(s) page with emphasis on the &quot;+Add TPA&quot; button, the Actions column, and an arrow on the bottom right pointing to the Delete Group button.">
            <a:extLst>
              <a:ext uri="{FF2B5EF4-FFF2-40B4-BE49-F238E27FC236}">
                <a16:creationId xmlns:a16="http://schemas.microsoft.com/office/drawing/2014/main" id="{046BB36B-149E-FEED-FE4F-1FFD124159C7}"/>
              </a:ext>
            </a:extLst>
          </p:cNvPr>
          <p:cNvSpPr>
            <a:spLocks noGrp="1"/>
          </p:cNvSpPr>
          <p:nvPr>
            <p:ph type="title"/>
          </p:nvPr>
        </p:nvSpPr>
        <p:spPr/>
        <p:txBody>
          <a:bodyPr/>
          <a:lstStyle/>
          <a:p>
            <a:r>
              <a:rPr lang="en-US" dirty="0"/>
              <a:t>Manage Groups Tab</a:t>
            </a:r>
          </a:p>
        </p:txBody>
      </p:sp>
      <p:sp>
        <p:nvSpPr>
          <p:cNvPr id="4" name="Content Placeholder 3">
            <a:extLst>
              <a:ext uri="{FF2B5EF4-FFF2-40B4-BE49-F238E27FC236}">
                <a16:creationId xmlns:a16="http://schemas.microsoft.com/office/drawing/2014/main" id="{3A5F3648-1DF3-D793-A234-3A7A2D779CC3}"/>
              </a:ext>
            </a:extLst>
          </p:cNvPr>
          <p:cNvSpPr>
            <a:spLocks noGrp="1"/>
          </p:cNvSpPr>
          <p:nvPr>
            <p:ph idx="1"/>
          </p:nvPr>
        </p:nvSpPr>
        <p:spPr>
          <a:xfrm>
            <a:off x="279644" y="1647930"/>
            <a:ext cx="3762004" cy="3069038"/>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A</a:t>
            </a:r>
            <a:r>
              <a:rPr lang="en-US" sz="2400" dirty="0">
                <a:effectLst/>
                <a:latin typeface="Calibri" panose="020F0502020204030204" pitchFamily="34" charset="0"/>
                <a:ea typeface="Calibri" panose="020F0502020204030204" pitchFamily="34" charset="0"/>
                <a:cs typeface="Calibri" panose="020F0502020204030204" pitchFamily="34" charset="0"/>
              </a:rPr>
              <a:t>ll HCPs will be displayed. </a:t>
            </a:r>
          </a:p>
          <a:p>
            <a:r>
              <a:rPr lang="en-US" sz="2400" dirty="0">
                <a:effectLst/>
                <a:latin typeface="Calibri" panose="020F0502020204030204" pitchFamily="34" charset="0"/>
                <a:ea typeface="Calibri" panose="020F0502020204030204" pitchFamily="34" charset="0"/>
                <a:cs typeface="Calibri" panose="020F0502020204030204" pitchFamily="34" charset="0"/>
              </a:rPr>
              <a:t>To view a document or remove an HCP from the group, click the hyperlinks under the </a:t>
            </a:r>
            <a:r>
              <a:rPr lang="en-US" sz="2400" b="1" dirty="0">
                <a:effectLst/>
                <a:latin typeface="Calibri" panose="020F0502020204030204" pitchFamily="34" charset="0"/>
                <a:ea typeface="Calibri" panose="020F0502020204030204" pitchFamily="34" charset="0"/>
                <a:cs typeface="Calibri" panose="020F0502020204030204" pitchFamily="34" charset="0"/>
              </a:rPr>
              <a:t>Action(s)</a:t>
            </a:r>
            <a:r>
              <a:rPr lang="en-US" sz="2400" dirty="0">
                <a:effectLst/>
                <a:latin typeface="Calibri" panose="020F0502020204030204" pitchFamily="34" charset="0"/>
                <a:ea typeface="Calibri" panose="020F0502020204030204" pitchFamily="34" charset="0"/>
                <a:cs typeface="Calibri" panose="020F0502020204030204" pitchFamily="34" charset="0"/>
              </a:rPr>
              <a:t> column. </a:t>
            </a:r>
          </a:p>
          <a:p>
            <a:r>
              <a:rPr lang="en-US" sz="2400" dirty="0">
                <a:effectLst/>
                <a:latin typeface="Calibri" panose="020F0502020204030204" pitchFamily="34" charset="0"/>
                <a:ea typeface="Calibri" panose="020F0502020204030204" pitchFamily="34" charset="0"/>
                <a:cs typeface="Calibri" panose="020F0502020204030204" pitchFamily="34" charset="0"/>
              </a:rPr>
              <a:t>To delete the consultant group, click </a:t>
            </a:r>
            <a:r>
              <a:rPr lang="en-US" sz="2400" b="1" dirty="0">
                <a:effectLst/>
                <a:latin typeface="Calibri" panose="020F0502020204030204" pitchFamily="34" charset="0"/>
                <a:ea typeface="Calibri" panose="020F0502020204030204" pitchFamily="34" charset="0"/>
                <a:cs typeface="Calibri" panose="020F0502020204030204" pitchFamily="34" charset="0"/>
              </a:rPr>
              <a:t>Delete Group</a:t>
            </a: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b="1" dirty="0">
                <a:effectLst/>
                <a:latin typeface="Calibri" panose="020F0502020204030204" pitchFamily="34" charset="0"/>
                <a:ea typeface="Calibri" panose="020F0502020204030204" pitchFamily="34" charset="0"/>
                <a:cs typeface="Calibri" panose="020F0502020204030204" pitchFamily="34" charset="0"/>
              </a:rPr>
              <a:t> </a:t>
            </a:r>
          </a:p>
          <a:p>
            <a:r>
              <a:rPr lang="en-US" sz="2400" dirty="0">
                <a:effectLst/>
                <a:latin typeface="Calibri" panose="020F0502020204030204" pitchFamily="34" charset="0"/>
                <a:ea typeface="Calibri" panose="020F0502020204030204" pitchFamily="34" charset="0"/>
                <a:cs typeface="Calibri" panose="020F0502020204030204" pitchFamily="34" charset="0"/>
              </a:rPr>
              <a:t>To add a TPA, click</a:t>
            </a:r>
            <a:r>
              <a:rPr lang="en-US" sz="2400" b="1" dirty="0">
                <a:effectLst/>
                <a:latin typeface="Calibri" panose="020F0502020204030204" pitchFamily="34" charset="0"/>
                <a:ea typeface="Calibri" panose="020F0502020204030204" pitchFamily="34" charset="0"/>
                <a:cs typeface="Calibri" panose="020F0502020204030204" pitchFamily="34" charset="0"/>
              </a:rPr>
              <a:t> +Add TPA</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0" name="Picture 9" descr="Screen shot of Manage Groups tab in consultant section with Actions column and Add TPA button emphasized. Red arrow is pointing to the Delete Group button on bottom right.">
            <a:extLst>
              <a:ext uri="{FF2B5EF4-FFF2-40B4-BE49-F238E27FC236}">
                <a16:creationId xmlns:a16="http://schemas.microsoft.com/office/drawing/2014/main" id="{405B44A1-75BD-864A-7C0B-7378815950BC}"/>
              </a:ext>
            </a:extLst>
          </p:cNvPr>
          <p:cNvPicPr>
            <a:picLocks noChangeAspect="1"/>
          </p:cNvPicPr>
          <p:nvPr/>
        </p:nvPicPr>
        <p:blipFill>
          <a:blip r:embed="rId2"/>
          <a:stretch>
            <a:fillRect/>
          </a:stretch>
        </p:blipFill>
        <p:spPr>
          <a:xfrm>
            <a:off x="4097796" y="1785415"/>
            <a:ext cx="7779927" cy="3426665"/>
          </a:xfrm>
          <a:prstGeom prst="rect">
            <a:avLst/>
          </a:prstGeom>
          <a:ln>
            <a:solidFill>
              <a:srgbClr val="B5BD00"/>
            </a:solidFill>
          </a:ln>
        </p:spPr>
      </p:pic>
    </p:spTree>
    <p:extLst>
      <p:ext uri="{BB962C8B-B14F-4D97-AF65-F5344CB8AC3E}">
        <p14:creationId xmlns:p14="http://schemas.microsoft.com/office/powerpoint/2010/main" val="3193140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934EE-B344-FCC3-E225-F065A4EAA0D6}"/>
              </a:ext>
            </a:extLst>
          </p:cNvPr>
          <p:cNvSpPr>
            <a:spLocks noGrp="1"/>
          </p:cNvSpPr>
          <p:nvPr>
            <p:ph type="sldNum" sz="quarter" idx="11"/>
          </p:nvPr>
        </p:nvSpPr>
        <p:spPr/>
        <p:txBody>
          <a:bodyPr/>
          <a:lstStyle/>
          <a:p>
            <a:fld id="{77DFCED7-EB59-654B-ACD8-84CE8F59160C}" type="slidenum">
              <a:rPr lang="en-US" smtClean="0"/>
              <a:pPr/>
              <a:t>38</a:t>
            </a:fld>
            <a:endParaRPr lang="en-US" dirty="0"/>
          </a:p>
        </p:txBody>
      </p:sp>
      <p:sp>
        <p:nvSpPr>
          <p:cNvPr id="3" name="Title 2">
            <a:extLst>
              <a:ext uri="{FF2B5EF4-FFF2-40B4-BE49-F238E27FC236}">
                <a16:creationId xmlns:a16="http://schemas.microsoft.com/office/drawing/2014/main" id="{0092BDB0-7FD0-AF79-3FB4-85A4730BA7EA}"/>
              </a:ext>
            </a:extLst>
          </p:cNvPr>
          <p:cNvSpPr>
            <a:spLocks noGrp="1"/>
          </p:cNvSpPr>
          <p:nvPr>
            <p:ph type="title"/>
          </p:nvPr>
        </p:nvSpPr>
        <p:spPr/>
        <p:txBody>
          <a:bodyPr/>
          <a:lstStyle/>
          <a:p>
            <a:r>
              <a:rPr lang="en-US" dirty="0"/>
              <a:t>TPA Upload – Third Party Selection</a:t>
            </a:r>
          </a:p>
        </p:txBody>
      </p:sp>
      <p:sp>
        <p:nvSpPr>
          <p:cNvPr id="4" name="Content Placeholder 3">
            <a:extLst>
              <a:ext uri="{FF2B5EF4-FFF2-40B4-BE49-F238E27FC236}">
                <a16:creationId xmlns:a16="http://schemas.microsoft.com/office/drawing/2014/main" id="{DC934B5C-DB34-D7C4-F00A-78297BEA96B8}"/>
              </a:ext>
            </a:extLst>
          </p:cNvPr>
          <p:cNvSpPr>
            <a:spLocks noGrp="1"/>
          </p:cNvSpPr>
          <p:nvPr>
            <p:ph idx="1"/>
          </p:nvPr>
        </p:nvSpPr>
        <p:spPr>
          <a:xfrm>
            <a:off x="279644" y="1463040"/>
            <a:ext cx="11732524" cy="3253928"/>
          </a:xfrm>
        </p:spPr>
        <p:txBody>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Information is prepopulated based on information about consultant group in the system. </a:t>
            </a:r>
          </a:p>
          <a:p>
            <a:r>
              <a:rPr lang="en-US" sz="2400" dirty="0">
                <a:effectLst/>
                <a:latin typeface="Calibri" panose="020F0502020204030204" pitchFamily="34" charset="0"/>
                <a:ea typeface="Calibri" panose="020F0502020204030204" pitchFamily="34" charset="0"/>
                <a:cs typeface="Calibri" panose="020F0502020204030204" pitchFamily="34" charset="0"/>
              </a:rPr>
              <a:t>Third-parties are required to upload the TPA document. </a:t>
            </a:r>
          </a:p>
          <a:p>
            <a:r>
              <a:rPr lang="en-US" sz="2400" dirty="0">
                <a:effectLst/>
                <a:latin typeface="Calibri" panose="020F0502020204030204" pitchFamily="34" charset="0"/>
                <a:ea typeface="Calibri" panose="020F0502020204030204" pitchFamily="34" charset="0"/>
                <a:cs typeface="Calibri" panose="020F0502020204030204" pitchFamily="34" charset="0"/>
              </a:rPr>
              <a:t>Click upload under </a:t>
            </a:r>
            <a:r>
              <a:rPr lang="en-US" sz="2400" b="1" dirty="0">
                <a:effectLst/>
                <a:latin typeface="Calibri" panose="020F0502020204030204" pitchFamily="34" charset="0"/>
                <a:ea typeface="Calibri" panose="020F0502020204030204" pitchFamily="34" charset="0"/>
                <a:cs typeface="Calibri" panose="020F0502020204030204" pitchFamily="34" charset="0"/>
              </a:rPr>
              <a:t>File Upload</a:t>
            </a:r>
            <a:r>
              <a:rPr lang="en-US" sz="2400" dirty="0">
                <a:effectLst/>
                <a:latin typeface="Calibri" panose="020F0502020204030204" pitchFamily="34" charset="0"/>
                <a:ea typeface="Calibri" panose="020F0502020204030204" pitchFamily="34" charset="0"/>
                <a:cs typeface="Calibri" panose="020F0502020204030204" pitchFamily="34" charset="0"/>
              </a:rPr>
              <a:t>, then click </a:t>
            </a:r>
            <a:r>
              <a:rPr lang="en-US" sz="2400" b="1" dirty="0">
                <a:effectLst/>
                <a:latin typeface="Calibri" panose="020F0502020204030204" pitchFamily="34" charset="0"/>
                <a:ea typeface="Calibri" panose="020F0502020204030204" pitchFamily="34" charset="0"/>
                <a:cs typeface="Calibri" panose="020F0502020204030204" pitchFamily="34" charset="0"/>
              </a:rPr>
              <a:t>Next</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Screen shot of the Third Party Selection page with the File Upload button emphasized.">
            <a:extLst>
              <a:ext uri="{FF2B5EF4-FFF2-40B4-BE49-F238E27FC236}">
                <a16:creationId xmlns:a16="http://schemas.microsoft.com/office/drawing/2014/main" id="{9CF560BD-F9C1-AF9B-3733-204D9D49F227}"/>
              </a:ext>
            </a:extLst>
          </p:cNvPr>
          <p:cNvPicPr>
            <a:picLocks noChangeAspect="1"/>
          </p:cNvPicPr>
          <p:nvPr/>
        </p:nvPicPr>
        <p:blipFill>
          <a:blip r:embed="rId2"/>
          <a:stretch>
            <a:fillRect/>
          </a:stretch>
        </p:blipFill>
        <p:spPr>
          <a:xfrm>
            <a:off x="1644768" y="3292302"/>
            <a:ext cx="8883413" cy="2003493"/>
          </a:xfrm>
          <a:prstGeom prst="rect">
            <a:avLst/>
          </a:prstGeom>
          <a:ln>
            <a:solidFill>
              <a:srgbClr val="B5BD00"/>
            </a:solidFill>
          </a:ln>
        </p:spPr>
      </p:pic>
    </p:spTree>
    <p:extLst>
      <p:ext uri="{BB962C8B-B14F-4D97-AF65-F5344CB8AC3E}">
        <p14:creationId xmlns:p14="http://schemas.microsoft.com/office/powerpoint/2010/main" val="2562897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EE4A9D-3C1C-5021-892F-164AF9131525}"/>
              </a:ext>
            </a:extLst>
          </p:cNvPr>
          <p:cNvSpPr>
            <a:spLocks noGrp="1"/>
          </p:cNvSpPr>
          <p:nvPr>
            <p:ph type="sldNum" sz="quarter" idx="11"/>
          </p:nvPr>
        </p:nvSpPr>
        <p:spPr/>
        <p:txBody>
          <a:bodyPr/>
          <a:lstStyle/>
          <a:p>
            <a:fld id="{77DFCED7-EB59-654B-ACD8-84CE8F59160C}" type="slidenum">
              <a:rPr lang="en-US" smtClean="0"/>
              <a:pPr/>
              <a:t>39</a:t>
            </a:fld>
            <a:endParaRPr lang="en-US" dirty="0"/>
          </a:p>
        </p:txBody>
      </p:sp>
      <p:sp>
        <p:nvSpPr>
          <p:cNvPr id="3" name="Title 2">
            <a:extLst>
              <a:ext uri="{FF2B5EF4-FFF2-40B4-BE49-F238E27FC236}">
                <a16:creationId xmlns:a16="http://schemas.microsoft.com/office/drawing/2014/main" id="{38DD06FD-3D52-482C-CB29-17AE1184FDCD}"/>
              </a:ext>
            </a:extLst>
          </p:cNvPr>
          <p:cNvSpPr>
            <a:spLocks noGrp="1"/>
          </p:cNvSpPr>
          <p:nvPr>
            <p:ph type="title"/>
          </p:nvPr>
        </p:nvSpPr>
        <p:spPr>
          <a:xfrm>
            <a:off x="279645" y="438150"/>
            <a:ext cx="11732523" cy="937890"/>
          </a:xfrm>
        </p:spPr>
        <p:txBody>
          <a:bodyPr/>
          <a:lstStyle/>
          <a:p>
            <a:r>
              <a:rPr lang="en-US" dirty="0"/>
              <a:t>TPA Upload - Letter Details</a:t>
            </a:r>
          </a:p>
        </p:txBody>
      </p:sp>
      <p:sp>
        <p:nvSpPr>
          <p:cNvPr id="4" name="Content Placeholder 3">
            <a:extLst>
              <a:ext uri="{FF2B5EF4-FFF2-40B4-BE49-F238E27FC236}">
                <a16:creationId xmlns:a16="http://schemas.microsoft.com/office/drawing/2014/main" id="{02348C37-6D0A-6FA8-CEFA-FB7220AC471A}"/>
              </a:ext>
            </a:extLst>
          </p:cNvPr>
          <p:cNvSpPr>
            <a:spLocks noGrp="1"/>
          </p:cNvSpPr>
          <p:nvPr>
            <p:ph idx="1"/>
          </p:nvPr>
        </p:nvSpPr>
        <p:spPr>
          <a:xfrm>
            <a:off x="279644" y="1266825"/>
            <a:ext cx="11732524" cy="3450143"/>
          </a:xfrm>
        </p:spPr>
        <p:txBody>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Enter the </a:t>
            </a:r>
            <a:r>
              <a:rPr lang="en-US" sz="2400" b="1" dirty="0">
                <a:effectLst/>
                <a:latin typeface="Calibri" panose="020F0502020204030204" pitchFamily="34" charset="0"/>
                <a:ea typeface="Calibri" panose="020F0502020204030204" pitchFamily="34" charset="0"/>
                <a:cs typeface="Calibri" panose="020F0502020204030204" pitchFamily="34" charset="0"/>
              </a:rPr>
              <a:t>Expiration Date</a:t>
            </a:r>
            <a:r>
              <a:rPr lang="en-US" sz="2400" dirty="0">
                <a:effectLst/>
                <a:latin typeface="Calibri" panose="020F0502020204030204" pitchFamily="34" charset="0"/>
                <a:ea typeface="Calibri" panose="020F0502020204030204" pitchFamily="34" charset="0"/>
                <a:cs typeface="Calibri" panose="020F0502020204030204" pitchFamily="34" charset="0"/>
              </a:rPr>
              <a:t>, then select HCPs using the filters. </a:t>
            </a:r>
          </a:p>
          <a:p>
            <a:r>
              <a:rPr lang="en-US" sz="2400" dirty="0">
                <a:effectLst/>
                <a:latin typeface="Calibri" panose="020F0502020204030204" pitchFamily="34" charset="0"/>
                <a:ea typeface="Calibri" panose="020F0502020204030204" pitchFamily="34" charset="0"/>
                <a:cs typeface="Calibri" panose="020F0502020204030204" pitchFamily="34" charset="0"/>
              </a:rPr>
              <a:t>Selected HCPs will appear on the right under </a:t>
            </a:r>
            <a:r>
              <a:rPr lang="en-US" sz="2400" b="1" dirty="0">
                <a:effectLst/>
                <a:latin typeface="Calibri" panose="020F0502020204030204" pitchFamily="34" charset="0"/>
                <a:ea typeface="Calibri" panose="020F0502020204030204" pitchFamily="34" charset="0"/>
                <a:cs typeface="Calibri" panose="020F0502020204030204" pitchFamily="34" charset="0"/>
              </a:rPr>
              <a:t>Selected HCP(s) to be added to this TPA</a:t>
            </a:r>
            <a:r>
              <a:rPr lang="en-US" sz="2400" dirty="0">
                <a:effectLst/>
                <a:latin typeface="Calibri" panose="020F0502020204030204" pitchFamily="34" charset="0"/>
                <a:ea typeface="Calibri" panose="020F0502020204030204" pitchFamily="34" charset="0"/>
                <a:cs typeface="Calibri" panose="020F0502020204030204" pitchFamily="34" charset="0"/>
              </a:rPr>
              <a:t>. </a:t>
            </a:r>
          </a:p>
          <a:p>
            <a:r>
              <a:rPr lang="en-US" sz="2400" dirty="0">
                <a:effectLst/>
                <a:latin typeface="Calibri" panose="020F0502020204030204" pitchFamily="34" charset="0"/>
                <a:ea typeface="Calibri" panose="020F0502020204030204" pitchFamily="34" charset="0"/>
                <a:cs typeface="Calibri" panose="020F0502020204030204" pitchFamily="34" charset="0"/>
              </a:rPr>
              <a:t>Click </a:t>
            </a:r>
            <a:r>
              <a:rPr lang="en-US" sz="2400" b="1" dirty="0">
                <a:effectLst/>
                <a:latin typeface="Calibri" panose="020F0502020204030204" pitchFamily="34" charset="0"/>
                <a:ea typeface="Calibri" panose="020F0502020204030204" pitchFamily="34" charset="0"/>
                <a:cs typeface="Calibri" panose="020F0502020204030204" pitchFamily="34" charset="0"/>
              </a:rPr>
              <a:t>Next</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descr="Screen shot of the Letter Details with Expiration Date, HCPs column and Selected HCPs emphasized. In addition, the Next button is emphasized.">
            <a:extLst>
              <a:ext uri="{FF2B5EF4-FFF2-40B4-BE49-F238E27FC236}">
                <a16:creationId xmlns:a16="http://schemas.microsoft.com/office/drawing/2014/main" id="{9FD13DDC-340A-017E-517D-C8EF00CB300D}"/>
              </a:ext>
            </a:extLst>
          </p:cNvPr>
          <p:cNvPicPr>
            <a:picLocks noChangeAspect="1"/>
          </p:cNvPicPr>
          <p:nvPr/>
        </p:nvPicPr>
        <p:blipFill>
          <a:blip r:embed="rId2"/>
          <a:stretch>
            <a:fillRect/>
          </a:stretch>
        </p:blipFill>
        <p:spPr>
          <a:xfrm>
            <a:off x="2134662" y="2638274"/>
            <a:ext cx="8397321" cy="3649369"/>
          </a:xfrm>
          <a:prstGeom prst="rect">
            <a:avLst/>
          </a:prstGeom>
          <a:ln w="9525">
            <a:solidFill>
              <a:srgbClr val="B5BD00"/>
            </a:solidFill>
          </a:ln>
        </p:spPr>
      </p:pic>
    </p:spTree>
    <p:extLst>
      <p:ext uri="{BB962C8B-B14F-4D97-AF65-F5344CB8AC3E}">
        <p14:creationId xmlns:p14="http://schemas.microsoft.com/office/powerpoint/2010/main" val="44879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Meet Our Team</a:t>
            </a:r>
          </a:p>
        </p:txBody>
      </p:sp>
      <p:sp>
        <p:nvSpPr>
          <p:cNvPr id="9" name="Text Placeholder 8"/>
          <p:cNvSpPr>
            <a:spLocks noGrp="1"/>
          </p:cNvSpPr>
          <p:nvPr>
            <p:ph type="body" sz="quarter" idx="21"/>
          </p:nvPr>
        </p:nvSpPr>
        <p:spPr>
          <a:xfrm>
            <a:off x="1447061" y="4131526"/>
            <a:ext cx="3542190" cy="335971"/>
          </a:xfrm>
        </p:spPr>
        <p:txBody>
          <a:bodyPr>
            <a:noAutofit/>
          </a:bodyPr>
          <a:lstStyle/>
          <a:p>
            <a:r>
              <a:rPr lang="en-US" sz="1800" dirty="0"/>
              <a:t>Advisor of Program Management | RHC Outreach</a:t>
            </a:r>
          </a:p>
        </p:txBody>
      </p:sp>
      <p:sp>
        <p:nvSpPr>
          <p:cNvPr id="10" name="Text Placeholder 9"/>
          <p:cNvSpPr>
            <a:spLocks noGrp="1"/>
          </p:cNvSpPr>
          <p:nvPr>
            <p:ph type="body" sz="quarter" idx="25"/>
          </p:nvPr>
        </p:nvSpPr>
        <p:spPr>
          <a:xfrm>
            <a:off x="5655078" y="4122744"/>
            <a:ext cx="3680115" cy="335971"/>
          </a:xfrm>
        </p:spPr>
        <p:txBody>
          <a:bodyPr>
            <a:noAutofit/>
          </a:bodyPr>
          <a:lstStyle/>
          <a:p>
            <a:r>
              <a:rPr lang="en-US" sz="1800" dirty="0"/>
              <a:t>Manager of Communications |             RHC Outreach</a:t>
            </a:r>
          </a:p>
        </p:txBody>
      </p:sp>
      <p:sp>
        <p:nvSpPr>
          <p:cNvPr id="12" name="Text Placeholder 11"/>
          <p:cNvSpPr>
            <a:spLocks noGrp="1"/>
          </p:cNvSpPr>
          <p:nvPr>
            <p:ph type="body" sz="quarter" idx="32"/>
          </p:nvPr>
        </p:nvSpPr>
        <p:spPr>
          <a:xfrm>
            <a:off x="5655077" y="3723288"/>
            <a:ext cx="2956264" cy="311365"/>
          </a:xfrm>
        </p:spPr>
        <p:txBody>
          <a:bodyPr/>
          <a:lstStyle/>
          <a:p>
            <a:r>
              <a:rPr lang="en-US" dirty="0"/>
              <a:t>Ecatarina Grant</a:t>
            </a:r>
          </a:p>
        </p:txBody>
      </p:sp>
      <p:sp>
        <p:nvSpPr>
          <p:cNvPr id="14" name="Text Placeholder 13"/>
          <p:cNvSpPr>
            <a:spLocks noGrp="1"/>
          </p:cNvSpPr>
          <p:nvPr>
            <p:ph type="body" sz="quarter" idx="34"/>
          </p:nvPr>
        </p:nvSpPr>
        <p:spPr>
          <a:xfrm>
            <a:off x="1447060" y="3691078"/>
            <a:ext cx="2908809" cy="311365"/>
          </a:xfrm>
        </p:spPr>
        <p:txBody>
          <a:bodyPr/>
          <a:lstStyle/>
          <a:p>
            <a:r>
              <a:rPr lang="en-US" dirty="0"/>
              <a:t>Blythe Albert</a:t>
            </a:r>
          </a:p>
        </p:txBody>
      </p:sp>
      <p:sp>
        <p:nvSpPr>
          <p:cNvPr id="3" name="Slide Number Placeholder 2"/>
          <p:cNvSpPr>
            <a:spLocks noGrp="1"/>
          </p:cNvSpPr>
          <p:nvPr>
            <p:ph type="sldNum" sz="quarter" idx="4294967295"/>
          </p:nvPr>
        </p:nvSpPr>
        <p:spPr>
          <a:xfrm>
            <a:off x="9448800" y="6356350"/>
            <a:ext cx="2743200" cy="365125"/>
          </a:xfrm>
        </p:spPr>
        <p:txBody>
          <a:bodyPr/>
          <a:lstStyle/>
          <a:p>
            <a:fld id="{77DFCED7-EB59-654B-ACD8-84CE8F59160C}" type="slidenum">
              <a:rPr lang="en-US" smtClean="0"/>
              <a:pPr/>
              <a:t>4</a:t>
            </a:fld>
            <a:endParaRPr lang="en-US" dirty="0"/>
          </a:p>
        </p:txBody>
      </p:sp>
      <p:pic>
        <p:nvPicPr>
          <p:cNvPr id="4" name="Picture 3" descr="Photo of Ecatarina Grant, manager of communication.">
            <a:extLst>
              <a:ext uri="{FF2B5EF4-FFF2-40B4-BE49-F238E27FC236}">
                <a16:creationId xmlns:a16="http://schemas.microsoft.com/office/drawing/2014/main" id="{66270E8A-29C4-8883-9E6D-427DC2BF1DE4}"/>
              </a:ext>
            </a:extLst>
          </p:cNvPr>
          <p:cNvPicPr>
            <a:picLocks noChangeAspect="1"/>
          </p:cNvPicPr>
          <p:nvPr/>
        </p:nvPicPr>
        <p:blipFill>
          <a:blip r:embed="rId2"/>
          <a:stretch>
            <a:fillRect/>
          </a:stretch>
        </p:blipFill>
        <p:spPr>
          <a:xfrm>
            <a:off x="5655077" y="1594870"/>
            <a:ext cx="1980162" cy="1971362"/>
          </a:xfrm>
          <a:prstGeom prst="rect">
            <a:avLst/>
          </a:prstGeom>
        </p:spPr>
      </p:pic>
      <p:pic>
        <p:nvPicPr>
          <p:cNvPr id="2" name="Picture Placeholder 21" descr="Photo of Blythe Albert, Advisor of Program Management on the RHC Outreach team." title="Blythe Albert">
            <a:extLst>
              <a:ext uri="{FF2B5EF4-FFF2-40B4-BE49-F238E27FC236}">
                <a16:creationId xmlns:a16="http://schemas.microsoft.com/office/drawing/2014/main" id="{C71A6CE5-5B09-F98A-07A3-EEDC06023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873" y="1682256"/>
            <a:ext cx="1828800" cy="1828800"/>
          </a:xfrm>
          <a:prstGeom prst="rect">
            <a:avLst/>
          </a:prstGeom>
        </p:spPr>
      </p:pic>
    </p:spTree>
    <p:extLst>
      <p:ext uri="{BB962C8B-B14F-4D97-AF65-F5344CB8AC3E}">
        <p14:creationId xmlns:p14="http://schemas.microsoft.com/office/powerpoint/2010/main" val="333630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CE942D-9AEB-1EC6-8151-376CD6045EC4}"/>
              </a:ext>
            </a:extLst>
          </p:cNvPr>
          <p:cNvSpPr>
            <a:spLocks noGrp="1"/>
          </p:cNvSpPr>
          <p:nvPr>
            <p:ph type="sldNum" sz="quarter" idx="11"/>
          </p:nvPr>
        </p:nvSpPr>
        <p:spPr/>
        <p:txBody>
          <a:bodyPr/>
          <a:lstStyle/>
          <a:p>
            <a:fld id="{77DFCED7-EB59-654B-ACD8-84CE8F59160C}" type="slidenum">
              <a:rPr lang="en-US" smtClean="0"/>
              <a:pPr/>
              <a:t>40</a:t>
            </a:fld>
            <a:endParaRPr lang="en-US" dirty="0"/>
          </a:p>
        </p:txBody>
      </p:sp>
      <p:sp>
        <p:nvSpPr>
          <p:cNvPr id="3" name="Title 2">
            <a:extLst>
              <a:ext uri="{FF2B5EF4-FFF2-40B4-BE49-F238E27FC236}">
                <a16:creationId xmlns:a16="http://schemas.microsoft.com/office/drawing/2014/main" id="{EFEDCEA1-76F8-EB88-90DF-A4AE0B538BBA}"/>
              </a:ext>
            </a:extLst>
          </p:cNvPr>
          <p:cNvSpPr>
            <a:spLocks noGrp="1"/>
          </p:cNvSpPr>
          <p:nvPr>
            <p:ph type="title"/>
          </p:nvPr>
        </p:nvSpPr>
        <p:spPr/>
        <p:txBody>
          <a:bodyPr/>
          <a:lstStyle/>
          <a:p>
            <a:r>
              <a:rPr lang="en-US" dirty="0"/>
              <a:t>TPA Upload - Signature</a:t>
            </a:r>
          </a:p>
        </p:txBody>
      </p:sp>
      <p:sp>
        <p:nvSpPr>
          <p:cNvPr id="4" name="Content Placeholder 3">
            <a:extLst>
              <a:ext uri="{FF2B5EF4-FFF2-40B4-BE49-F238E27FC236}">
                <a16:creationId xmlns:a16="http://schemas.microsoft.com/office/drawing/2014/main" id="{909468E2-4640-339C-03BE-42C9663A35DC}"/>
              </a:ext>
            </a:extLst>
          </p:cNvPr>
          <p:cNvSpPr>
            <a:spLocks noGrp="1"/>
          </p:cNvSpPr>
          <p:nvPr>
            <p:ph idx="1"/>
          </p:nvPr>
        </p:nvSpPr>
        <p:spPr>
          <a:xfrm>
            <a:off x="279644" y="1480225"/>
            <a:ext cx="11732524" cy="3236743"/>
          </a:xfrm>
        </p:spPr>
        <p:txBody>
          <a:bodyPr/>
          <a:lstStyle/>
          <a:p>
            <a:r>
              <a:rPr lang="en-US" sz="2400" dirty="0"/>
              <a:t>Click all the </a:t>
            </a:r>
            <a:r>
              <a:rPr lang="en-US" sz="2400" b="1" dirty="0"/>
              <a:t>Acknowledgements</a:t>
            </a:r>
            <a:r>
              <a:rPr lang="en-US" sz="2400" dirty="0"/>
              <a:t> and type your full name as it appears in RHC Connect in the </a:t>
            </a:r>
            <a:r>
              <a:rPr lang="en-US" sz="2400" b="1" dirty="0"/>
              <a:t>Digital Signature </a:t>
            </a:r>
            <a:r>
              <a:rPr lang="en-US" sz="2400" dirty="0"/>
              <a:t>field.</a:t>
            </a:r>
          </a:p>
          <a:p>
            <a:r>
              <a:rPr lang="en-US" sz="2400" dirty="0"/>
              <a:t>Then click </a:t>
            </a:r>
            <a:r>
              <a:rPr lang="en-US" sz="2400" b="1" dirty="0"/>
              <a:t>Next</a:t>
            </a:r>
            <a:r>
              <a:rPr lang="en-US" sz="2400" dirty="0"/>
              <a:t>.</a:t>
            </a:r>
          </a:p>
        </p:txBody>
      </p:sp>
      <p:pic>
        <p:nvPicPr>
          <p:cNvPr id="6" name="Picture 5" descr="Screen shots of the Signature page with the check boxes for the Acknowledgements and the Digital Signature field emphasized. Next button is also emphasized.">
            <a:extLst>
              <a:ext uri="{FF2B5EF4-FFF2-40B4-BE49-F238E27FC236}">
                <a16:creationId xmlns:a16="http://schemas.microsoft.com/office/drawing/2014/main" id="{584514E2-A303-FB05-49CC-0021ADF70263}"/>
              </a:ext>
            </a:extLst>
          </p:cNvPr>
          <p:cNvPicPr>
            <a:picLocks noChangeAspect="1"/>
          </p:cNvPicPr>
          <p:nvPr/>
        </p:nvPicPr>
        <p:blipFill>
          <a:blip r:embed="rId2"/>
          <a:stretch>
            <a:fillRect/>
          </a:stretch>
        </p:blipFill>
        <p:spPr>
          <a:xfrm>
            <a:off x="1083446" y="3098596"/>
            <a:ext cx="10124920" cy="3236743"/>
          </a:xfrm>
          <a:prstGeom prst="rect">
            <a:avLst/>
          </a:prstGeom>
          <a:ln>
            <a:solidFill>
              <a:srgbClr val="B5BD00"/>
            </a:solidFill>
          </a:ln>
        </p:spPr>
      </p:pic>
    </p:spTree>
    <p:extLst>
      <p:ext uri="{BB962C8B-B14F-4D97-AF65-F5344CB8AC3E}">
        <p14:creationId xmlns:p14="http://schemas.microsoft.com/office/powerpoint/2010/main" val="2251260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B96B8C-69CB-45F0-C027-051ABE9552CE}"/>
              </a:ext>
            </a:extLst>
          </p:cNvPr>
          <p:cNvSpPr>
            <a:spLocks noGrp="1"/>
          </p:cNvSpPr>
          <p:nvPr>
            <p:ph type="sldNum" sz="quarter" idx="11"/>
          </p:nvPr>
        </p:nvSpPr>
        <p:spPr/>
        <p:txBody>
          <a:bodyPr/>
          <a:lstStyle/>
          <a:p>
            <a:fld id="{77DFCED7-EB59-654B-ACD8-84CE8F59160C}" type="slidenum">
              <a:rPr lang="en-US" smtClean="0"/>
              <a:pPr/>
              <a:t>41</a:t>
            </a:fld>
            <a:endParaRPr lang="en-US" dirty="0"/>
          </a:p>
        </p:txBody>
      </p:sp>
      <p:sp>
        <p:nvSpPr>
          <p:cNvPr id="3" name="Title 2">
            <a:extLst>
              <a:ext uri="{FF2B5EF4-FFF2-40B4-BE49-F238E27FC236}">
                <a16:creationId xmlns:a16="http://schemas.microsoft.com/office/drawing/2014/main" id="{AA1412A2-961F-60DE-AA62-4F72EA39BC7F}"/>
              </a:ext>
            </a:extLst>
          </p:cNvPr>
          <p:cNvSpPr>
            <a:spLocks noGrp="1"/>
          </p:cNvSpPr>
          <p:nvPr>
            <p:ph type="title"/>
          </p:nvPr>
        </p:nvSpPr>
        <p:spPr>
          <a:xfrm>
            <a:off x="279645" y="595930"/>
            <a:ext cx="11732523" cy="780110"/>
          </a:xfrm>
        </p:spPr>
        <p:txBody>
          <a:bodyPr/>
          <a:lstStyle/>
          <a:p>
            <a:r>
              <a:rPr lang="en-US" dirty="0"/>
              <a:t>Review</a:t>
            </a:r>
          </a:p>
        </p:txBody>
      </p:sp>
      <p:sp>
        <p:nvSpPr>
          <p:cNvPr id="4" name="Content Placeholder 3">
            <a:extLst>
              <a:ext uri="{FF2B5EF4-FFF2-40B4-BE49-F238E27FC236}">
                <a16:creationId xmlns:a16="http://schemas.microsoft.com/office/drawing/2014/main" id="{62BACAEB-6DEB-7FB1-51FD-AC5BA77B48A8}"/>
              </a:ext>
            </a:extLst>
          </p:cNvPr>
          <p:cNvSpPr>
            <a:spLocks noGrp="1"/>
          </p:cNvSpPr>
          <p:nvPr>
            <p:ph idx="1"/>
          </p:nvPr>
        </p:nvSpPr>
        <p:spPr>
          <a:xfrm>
            <a:off x="279644" y="1238250"/>
            <a:ext cx="11732524" cy="3478718"/>
          </a:xfrm>
        </p:spPr>
        <p:txBody>
          <a:bodyPr/>
          <a:lstStyle/>
          <a:p>
            <a:r>
              <a:rPr lang="en-US" sz="2400" dirty="0"/>
              <a:t>Review the information, then click </a:t>
            </a:r>
            <a:r>
              <a:rPr lang="en-US" sz="2400" b="1" dirty="0"/>
              <a:t>Submit</a:t>
            </a:r>
            <a:r>
              <a:rPr lang="en-US" sz="2400" dirty="0"/>
              <a:t>.</a:t>
            </a:r>
          </a:p>
        </p:txBody>
      </p:sp>
      <p:pic>
        <p:nvPicPr>
          <p:cNvPr id="6" name="Picture 5" descr="Screen shot of Review page with Submit emphasized in lower right corner.">
            <a:extLst>
              <a:ext uri="{FF2B5EF4-FFF2-40B4-BE49-F238E27FC236}">
                <a16:creationId xmlns:a16="http://schemas.microsoft.com/office/drawing/2014/main" id="{D0C5B532-4A64-40C0-A1C5-C36593821B04}"/>
              </a:ext>
            </a:extLst>
          </p:cNvPr>
          <p:cNvPicPr>
            <a:picLocks noChangeAspect="1"/>
          </p:cNvPicPr>
          <p:nvPr/>
        </p:nvPicPr>
        <p:blipFill>
          <a:blip r:embed="rId2"/>
          <a:stretch>
            <a:fillRect/>
          </a:stretch>
        </p:blipFill>
        <p:spPr>
          <a:xfrm>
            <a:off x="2401959" y="1878146"/>
            <a:ext cx="7592434" cy="4497596"/>
          </a:xfrm>
          <a:prstGeom prst="rect">
            <a:avLst/>
          </a:prstGeom>
          <a:ln w="9525">
            <a:solidFill>
              <a:srgbClr val="B5BD00"/>
            </a:solidFill>
          </a:ln>
        </p:spPr>
      </p:pic>
    </p:spTree>
    <p:extLst>
      <p:ext uri="{BB962C8B-B14F-4D97-AF65-F5344CB8AC3E}">
        <p14:creationId xmlns:p14="http://schemas.microsoft.com/office/powerpoint/2010/main" val="1670540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5512C-8066-5637-FB50-AEFA14F1E7C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E17EA5-0C49-4888-A89D-734B95DA5769}"/>
              </a:ext>
            </a:extLst>
          </p:cNvPr>
          <p:cNvSpPr>
            <a:spLocks noGrp="1"/>
          </p:cNvSpPr>
          <p:nvPr>
            <p:ph type="sldNum" sz="quarter" idx="11"/>
          </p:nvPr>
        </p:nvSpPr>
        <p:spPr/>
        <p:txBody>
          <a:bodyPr/>
          <a:lstStyle/>
          <a:p>
            <a:fld id="{77DFCED7-EB59-654B-ACD8-84CE8F59160C}" type="slidenum">
              <a:rPr lang="en-US" smtClean="0"/>
              <a:pPr/>
              <a:t>42</a:t>
            </a:fld>
            <a:endParaRPr lang="en-US" dirty="0"/>
          </a:p>
        </p:txBody>
      </p:sp>
      <p:sp>
        <p:nvSpPr>
          <p:cNvPr id="3" name="Title 2">
            <a:extLst>
              <a:ext uri="{FF2B5EF4-FFF2-40B4-BE49-F238E27FC236}">
                <a16:creationId xmlns:a16="http://schemas.microsoft.com/office/drawing/2014/main" id="{5E9AF0A5-6F3E-AFA7-0E5E-49D951D2E381}"/>
              </a:ext>
            </a:extLst>
          </p:cNvPr>
          <p:cNvSpPr>
            <a:spLocks noGrp="1"/>
          </p:cNvSpPr>
          <p:nvPr>
            <p:ph type="title"/>
          </p:nvPr>
        </p:nvSpPr>
        <p:spPr>
          <a:xfrm>
            <a:off x="279645" y="501650"/>
            <a:ext cx="11732523" cy="874390"/>
          </a:xfrm>
        </p:spPr>
        <p:txBody>
          <a:bodyPr/>
          <a:lstStyle/>
          <a:p>
            <a:r>
              <a:rPr lang="en-US" dirty="0"/>
              <a:t>My Forms Tab</a:t>
            </a:r>
          </a:p>
        </p:txBody>
      </p:sp>
      <p:sp>
        <p:nvSpPr>
          <p:cNvPr id="4" name="Content Placeholder 3">
            <a:extLst>
              <a:ext uri="{FF2B5EF4-FFF2-40B4-BE49-F238E27FC236}">
                <a16:creationId xmlns:a16="http://schemas.microsoft.com/office/drawing/2014/main" id="{1B85A0D9-03C8-814D-5D9F-E0F68830E57B}"/>
              </a:ext>
            </a:extLst>
          </p:cNvPr>
          <p:cNvSpPr>
            <a:spLocks noGrp="1"/>
          </p:cNvSpPr>
          <p:nvPr>
            <p:ph idx="1"/>
          </p:nvPr>
        </p:nvSpPr>
        <p:spPr>
          <a:xfrm>
            <a:off x="279644" y="1216152"/>
            <a:ext cx="11632711" cy="3500816"/>
          </a:xfrm>
        </p:spPr>
        <p:txBody>
          <a:bodyPr/>
          <a:lstStyle/>
          <a:p>
            <a:r>
              <a:rPr lang="en-US" sz="2400" dirty="0">
                <a:effectLst/>
                <a:latin typeface="Calibri" panose="020F0502020204030204" pitchFamily="34" charset="0"/>
                <a:ea typeface="Calibri" panose="020F0502020204030204" pitchFamily="34" charset="0"/>
              </a:rPr>
              <a:t>To view TPAs, navigate to the </a:t>
            </a:r>
            <a:r>
              <a:rPr lang="en-US" sz="2400" b="1" dirty="0">
                <a:effectLst/>
                <a:latin typeface="Calibri" panose="020F0502020204030204" pitchFamily="34" charset="0"/>
                <a:ea typeface="Calibri" panose="020F0502020204030204" pitchFamily="34" charset="0"/>
              </a:rPr>
              <a:t>My Forms</a:t>
            </a:r>
            <a:r>
              <a:rPr lang="en-US" sz="2400" dirty="0">
                <a:effectLst/>
                <a:latin typeface="Calibri" panose="020F0502020204030204" pitchFamily="34" charset="0"/>
                <a:ea typeface="Calibri" panose="020F0502020204030204" pitchFamily="34" charset="0"/>
              </a:rPr>
              <a:t> tab on the </a:t>
            </a:r>
            <a:r>
              <a:rPr lang="en-US" sz="2400" b="1" dirty="0">
                <a:effectLst/>
                <a:latin typeface="Calibri" panose="020F0502020204030204" pitchFamily="34" charset="0"/>
                <a:ea typeface="Calibri" panose="020F0502020204030204" pitchFamily="34" charset="0"/>
              </a:rPr>
              <a:t>Dashboard</a:t>
            </a:r>
            <a:r>
              <a:rPr lang="en-US" sz="2400" dirty="0">
                <a:effectLst/>
                <a:latin typeface="Calibri" panose="020F0502020204030204" pitchFamily="34" charset="0"/>
                <a:ea typeface="Calibri" panose="020F0502020204030204" pitchFamily="34" charset="0"/>
              </a:rPr>
              <a:t> and </a:t>
            </a:r>
            <a:r>
              <a:rPr lang="en-US" sz="2400" dirty="0">
                <a:latin typeface="Calibri" panose="020F0502020204030204" pitchFamily="34" charset="0"/>
                <a:ea typeface="Calibri" panose="020F0502020204030204" pitchFamily="34" charset="0"/>
              </a:rPr>
              <a:t>click on the TPA hyperlink</a:t>
            </a:r>
            <a:r>
              <a:rPr lang="en-US" sz="2400" dirty="0">
                <a:effectLst/>
                <a:latin typeface="Calibri" panose="020F0502020204030204" pitchFamily="34" charset="0"/>
                <a:ea typeface="Calibri" panose="020F0502020204030204" pitchFamily="34" charset="0"/>
              </a:rPr>
              <a:t>.</a:t>
            </a:r>
          </a:p>
          <a:p>
            <a:r>
              <a:rPr lang="en-US" sz="2400" dirty="0">
                <a:effectLst/>
                <a:latin typeface="Calibri" panose="020F0502020204030204" pitchFamily="34" charset="0"/>
                <a:ea typeface="Calibri" panose="020F0502020204030204" pitchFamily="34" charset="0"/>
                <a:cs typeface="Calibri" panose="020F0502020204030204" pitchFamily="34" charset="0"/>
              </a:rPr>
              <a:t>Click on the “eye” icon under the </a:t>
            </a:r>
            <a:r>
              <a:rPr lang="en-US" sz="2400" b="1" dirty="0">
                <a:effectLst/>
                <a:latin typeface="Calibri" panose="020F0502020204030204" pitchFamily="34" charset="0"/>
                <a:ea typeface="Calibri" panose="020F0502020204030204" pitchFamily="34" charset="0"/>
                <a:cs typeface="Calibri" panose="020F0502020204030204" pitchFamily="34" charset="0"/>
              </a:rPr>
              <a:t>Action(s) </a:t>
            </a:r>
            <a:r>
              <a:rPr lang="en-US" sz="2400" dirty="0">
                <a:effectLst/>
                <a:latin typeface="Calibri" panose="020F0502020204030204" pitchFamily="34" charset="0"/>
                <a:ea typeface="Calibri" panose="020F0502020204030204" pitchFamily="34" charset="0"/>
                <a:cs typeface="Calibri" panose="020F0502020204030204" pitchFamily="34" charset="0"/>
              </a:rPr>
              <a:t>column.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Screen shot of the My Forms tab on the RHC Connect Dashboard with the TPA section and the Actions column emphasized.">
            <a:extLst>
              <a:ext uri="{FF2B5EF4-FFF2-40B4-BE49-F238E27FC236}">
                <a16:creationId xmlns:a16="http://schemas.microsoft.com/office/drawing/2014/main" id="{EC2F6F38-AC2F-0931-FD4F-633CF8F7612C}"/>
              </a:ext>
            </a:extLst>
          </p:cNvPr>
          <p:cNvPicPr>
            <a:picLocks noChangeAspect="1"/>
          </p:cNvPicPr>
          <p:nvPr/>
        </p:nvPicPr>
        <p:blipFill>
          <a:blip r:embed="rId2"/>
          <a:stretch>
            <a:fillRect/>
          </a:stretch>
        </p:blipFill>
        <p:spPr>
          <a:xfrm>
            <a:off x="1012233" y="2701424"/>
            <a:ext cx="10167532" cy="3500816"/>
          </a:xfrm>
          <a:prstGeom prst="rect">
            <a:avLst/>
          </a:prstGeom>
          <a:ln>
            <a:solidFill>
              <a:srgbClr val="B5BD00"/>
            </a:solidFill>
          </a:ln>
        </p:spPr>
      </p:pic>
    </p:spTree>
    <p:extLst>
      <p:ext uri="{BB962C8B-B14F-4D97-AF65-F5344CB8AC3E}">
        <p14:creationId xmlns:p14="http://schemas.microsoft.com/office/powerpoint/2010/main" val="3604761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DB1D32-9ACB-35DA-E392-CC3D521DCAC0}"/>
              </a:ext>
            </a:extLst>
          </p:cNvPr>
          <p:cNvSpPr>
            <a:spLocks noGrp="1"/>
          </p:cNvSpPr>
          <p:nvPr>
            <p:ph type="sldNum" sz="quarter" idx="11"/>
          </p:nvPr>
        </p:nvSpPr>
        <p:spPr/>
        <p:txBody>
          <a:bodyPr/>
          <a:lstStyle/>
          <a:p>
            <a:fld id="{77DFCED7-EB59-654B-ACD8-84CE8F59160C}" type="slidenum">
              <a:rPr lang="en-US" smtClean="0"/>
              <a:pPr/>
              <a:t>43</a:t>
            </a:fld>
            <a:endParaRPr lang="en-US" dirty="0"/>
          </a:p>
        </p:txBody>
      </p:sp>
      <p:sp>
        <p:nvSpPr>
          <p:cNvPr id="3" name="Title 2">
            <a:extLst>
              <a:ext uri="{FF2B5EF4-FFF2-40B4-BE49-F238E27FC236}">
                <a16:creationId xmlns:a16="http://schemas.microsoft.com/office/drawing/2014/main" id="{9D8D4B72-F16C-9D93-3A61-135A144645D7}"/>
              </a:ext>
            </a:extLst>
          </p:cNvPr>
          <p:cNvSpPr>
            <a:spLocks noGrp="1"/>
          </p:cNvSpPr>
          <p:nvPr>
            <p:ph type="title"/>
          </p:nvPr>
        </p:nvSpPr>
        <p:spPr>
          <a:xfrm>
            <a:off x="279645" y="347473"/>
            <a:ext cx="11732523" cy="1028568"/>
          </a:xfrm>
        </p:spPr>
        <p:txBody>
          <a:bodyPr/>
          <a:lstStyle/>
          <a:p>
            <a:r>
              <a:rPr lang="en-US" dirty="0"/>
              <a:t>TPA – Summary Screen</a:t>
            </a:r>
          </a:p>
        </p:txBody>
      </p:sp>
      <p:sp>
        <p:nvSpPr>
          <p:cNvPr id="4" name="Content Placeholder 3">
            <a:extLst>
              <a:ext uri="{FF2B5EF4-FFF2-40B4-BE49-F238E27FC236}">
                <a16:creationId xmlns:a16="http://schemas.microsoft.com/office/drawing/2014/main" id="{3D17E338-A83A-ECAE-595A-87480AD912AA}"/>
              </a:ext>
            </a:extLst>
          </p:cNvPr>
          <p:cNvSpPr>
            <a:spLocks noGrp="1"/>
          </p:cNvSpPr>
          <p:nvPr>
            <p:ph idx="1"/>
          </p:nvPr>
        </p:nvSpPr>
        <p:spPr>
          <a:xfrm>
            <a:off x="279644" y="1005841"/>
            <a:ext cx="11732524" cy="3711128"/>
          </a:xfrm>
        </p:spPr>
        <p:txBody>
          <a:bodyPr/>
          <a:lstStyle/>
          <a:p>
            <a:r>
              <a:rPr lang="en-US" sz="2400" dirty="0">
                <a:effectLst/>
                <a:latin typeface="Calibri" panose="020F0502020204030204" pitchFamily="34" charset="0"/>
                <a:ea typeface="Calibri" panose="020F0502020204030204" pitchFamily="34" charset="0"/>
              </a:rPr>
              <a:t>To view the system generated TPA, click the hyperlink under the </a:t>
            </a:r>
            <a:r>
              <a:rPr lang="en-US" sz="2400" b="1" dirty="0">
                <a:effectLst/>
                <a:latin typeface="Calibri" panose="020F0502020204030204" pitchFamily="34" charset="0"/>
                <a:ea typeface="Calibri" panose="020F0502020204030204" pitchFamily="34" charset="0"/>
              </a:rPr>
              <a:t>TPA Document section</a:t>
            </a:r>
            <a:r>
              <a:rPr lang="en-US" sz="2400" dirty="0">
                <a:effectLst/>
                <a:latin typeface="Calibri" panose="020F0502020204030204" pitchFamily="34" charset="0"/>
                <a:ea typeface="Calibri" panose="020F0502020204030204" pitchFamily="34" charset="0"/>
              </a:rPr>
              <a:t>.</a:t>
            </a:r>
          </a:p>
          <a:p>
            <a:r>
              <a:rPr lang="en-US" sz="2400" dirty="0">
                <a:latin typeface="Calibri" panose="020F0502020204030204" pitchFamily="34" charset="0"/>
                <a:ea typeface="Calibri" panose="020F0502020204030204" pitchFamily="34" charset="0"/>
                <a:cs typeface="Calibri" panose="020F0502020204030204" pitchFamily="34" charset="0"/>
              </a:rPr>
              <a:t>U</a:t>
            </a:r>
            <a:r>
              <a:rPr lang="en-US" sz="2400" dirty="0">
                <a:effectLst/>
                <a:latin typeface="Calibri" panose="020F0502020204030204" pitchFamily="34" charset="0"/>
                <a:ea typeface="Calibri" panose="020F0502020204030204" pitchFamily="34" charset="0"/>
                <a:cs typeface="Calibri" panose="020F0502020204030204" pitchFamily="34" charset="0"/>
              </a:rPr>
              <a:t>ploaded TPA, it will also appear in the </a:t>
            </a:r>
            <a:r>
              <a:rPr lang="en-US" sz="2400" b="1" dirty="0">
                <a:effectLst/>
                <a:latin typeface="Calibri" panose="020F0502020204030204" pitchFamily="34" charset="0"/>
                <a:ea typeface="Calibri" panose="020F0502020204030204" pitchFamily="34" charset="0"/>
                <a:cs typeface="Calibri" panose="020F0502020204030204" pitchFamily="34" charset="0"/>
              </a:rPr>
              <a:t>TPA Document</a:t>
            </a:r>
            <a:r>
              <a:rPr lang="en-US" sz="2400" dirty="0">
                <a:effectLst/>
                <a:latin typeface="Calibri" panose="020F0502020204030204" pitchFamily="34" charset="0"/>
                <a:ea typeface="Calibri" panose="020F0502020204030204" pitchFamily="34" charset="0"/>
                <a:cs typeface="Calibri" panose="020F0502020204030204" pitchFamily="34" charset="0"/>
              </a:rPr>
              <a:t> section. </a:t>
            </a:r>
          </a:p>
          <a:p>
            <a:r>
              <a:rPr lang="en-US" sz="2400" dirty="0">
                <a:effectLst/>
                <a:latin typeface="Calibri" panose="020F0502020204030204" pitchFamily="34" charset="0"/>
                <a:ea typeface="Calibri" panose="020F0502020204030204" pitchFamily="34" charset="0"/>
                <a:cs typeface="Calibri" panose="020F0502020204030204" pitchFamily="34" charset="0"/>
              </a:rPr>
              <a:t>To return to the </a:t>
            </a:r>
            <a:r>
              <a:rPr lang="en-US" sz="2400" b="1" dirty="0">
                <a:effectLst/>
                <a:latin typeface="Calibri" panose="020F0502020204030204" pitchFamily="34" charset="0"/>
                <a:ea typeface="Calibri" panose="020F0502020204030204" pitchFamily="34" charset="0"/>
                <a:cs typeface="Calibri" panose="020F0502020204030204" pitchFamily="34" charset="0"/>
              </a:rPr>
              <a:t>Dashboard</a:t>
            </a:r>
            <a:r>
              <a:rPr lang="en-US" sz="2400" dirty="0">
                <a:effectLst/>
                <a:latin typeface="Calibri" panose="020F0502020204030204" pitchFamily="34" charset="0"/>
                <a:ea typeface="Calibri" panose="020F0502020204030204" pitchFamily="34" charset="0"/>
                <a:cs typeface="Calibri" panose="020F0502020204030204" pitchFamily="34" charset="0"/>
              </a:rPr>
              <a:t>, click </a:t>
            </a:r>
            <a:r>
              <a:rPr lang="en-US" sz="2400" b="1" dirty="0">
                <a:effectLst/>
                <a:latin typeface="Calibri" panose="020F0502020204030204" pitchFamily="34" charset="0"/>
                <a:ea typeface="Calibri" panose="020F0502020204030204" pitchFamily="34" charset="0"/>
                <a:cs typeface="Calibri" panose="020F0502020204030204" pitchFamily="34" charset="0"/>
              </a:rPr>
              <a:t>Return to Dashboard</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Screen shot of a TPA page with the TPA Document section emphasized as well as the hyperlink to view the generated TPA">
            <a:extLst>
              <a:ext uri="{FF2B5EF4-FFF2-40B4-BE49-F238E27FC236}">
                <a16:creationId xmlns:a16="http://schemas.microsoft.com/office/drawing/2014/main" id="{6E0179FC-AF03-B60B-7117-B46ADB8E0AA9}"/>
              </a:ext>
            </a:extLst>
          </p:cNvPr>
          <p:cNvPicPr>
            <a:picLocks noChangeAspect="1"/>
          </p:cNvPicPr>
          <p:nvPr/>
        </p:nvPicPr>
        <p:blipFill>
          <a:blip r:embed="rId2"/>
          <a:stretch>
            <a:fillRect/>
          </a:stretch>
        </p:blipFill>
        <p:spPr>
          <a:xfrm>
            <a:off x="2081112" y="2568517"/>
            <a:ext cx="8129588" cy="3942010"/>
          </a:xfrm>
          <a:prstGeom prst="rect">
            <a:avLst/>
          </a:prstGeom>
          <a:ln>
            <a:solidFill>
              <a:srgbClr val="B5BD00"/>
            </a:solidFill>
          </a:ln>
        </p:spPr>
      </p:pic>
    </p:spTree>
    <p:extLst>
      <p:ext uri="{BB962C8B-B14F-4D97-AF65-F5344CB8AC3E}">
        <p14:creationId xmlns:p14="http://schemas.microsoft.com/office/powerpoint/2010/main" val="340758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3256D2-B9E9-41DC-0F4C-3D995B0BD735}"/>
              </a:ext>
            </a:extLst>
          </p:cNvPr>
          <p:cNvSpPr>
            <a:spLocks noGrp="1"/>
          </p:cNvSpPr>
          <p:nvPr>
            <p:ph type="sldNum" sz="quarter" idx="11"/>
          </p:nvPr>
        </p:nvSpPr>
        <p:spPr/>
        <p:txBody>
          <a:bodyPr/>
          <a:lstStyle/>
          <a:p>
            <a:fld id="{77DFCED7-EB59-654B-ACD8-84CE8F59160C}" type="slidenum">
              <a:rPr lang="en-US" smtClean="0"/>
              <a:pPr/>
              <a:t>44</a:t>
            </a:fld>
            <a:endParaRPr lang="en-US" dirty="0"/>
          </a:p>
        </p:txBody>
      </p:sp>
      <p:sp>
        <p:nvSpPr>
          <p:cNvPr id="3" name="Title 2">
            <a:extLst>
              <a:ext uri="{FF2B5EF4-FFF2-40B4-BE49-F238E27FC236}">
                <a16:creationId xmlns:a16="http://schemas.microsoft.com/office/drawing/2014/main" id="{1F46C14C-411D-6EB2-DA3D-A16FBF2D059F}"/>
              </a:ext>
            </a:extLst>
          </p:cNvPr>
          <p:cNvSpPr>
            <a:spLocks noGrp="1"/>
          </p:cNvSpPr>
          <p:nvPr>
            <p:ph type="title"/>
          </p:nvPr>
        </p:nvSpPr>
        <p:spPr>
          <a:xfrm>
            <a:off x="279645" y="314325"/>
            <a:ext cx="11732523" cy="1061715"/>
          </a:xfrm>
        </p:spPr>
        <p:txBody>
          <a:bodyPr/>
          <a:lstStyle/>
          <a:p>
            <a:r>
              <a:rPr lang="en-US" dirty="0"/>
              <a:t>Update Consultant Group Information</a:t>
            </a:r>
          </a:p>
        </p:txBody>
      </p:sp>
      <p:sp>
        <p:nvSpPr>
          <p:cNvPr id="4" name="Content Placeholder 3">
            <a:extLst>
              <a:ext uri="{FF2B5EF4-FFF2-40B4-BE49-F238E27FC236}">
                <a16:creationId xmlns:a16="http://schemas.microsoft.com/office/drawing/2014/main" id="{F7256AF7-8236-5C0D-056E-0256AE7F7B27}"/>
              </a:ext>
            </a:extLst>
          </p:cNvPr>
          <p:cNvSpPr>
            <a:spLocks noGrp="1"/>
          </p:cNvSpPr>
          <p:nvPr>
            <p:ph idx="1"/>
          </p:nvPr>
        </p:nvSpPr>
        <p:spPr>
          <a:xfrm>
            <a:off x="279644" y="1114425"/>
            <a:ext cx="3213364" cy="3602543"/>
          </a:xfrm>
        </p:spPr>
        <p:txBody>
          <a:bodyPr/>
          <a:lstStyle/>
          <a:p>
            <a:r>
              <a:rPr lang="en-US" sz="2400" dirty="0"/>
              <a:t>Go </a:t>
            </a:r>
            <a:r>
              <a:rPr lang="en-US" sz="2400" dirty="0">
                <a:effectLst/>
                <a:latin typeface="Calibri" panose="020F0502020204030204" pitchFamily="34" charset="0"/>
                <a:ea typeface="Calibri" panose="020F0502020204030204" pitchFamily="34" charset="0"/>
              </a:rPr>
              <a:t>to the</a:t>
            </a:r>
            <a:r>
              <a:rPr lang="en-US" sz="2400" b="1" dirty="0">
                <a:effectLst/>
                <a:latin typeface="Calibri" panose="020F0502020204030204" pitchFamily="34" charset="0"/>
                <a:ea typeface="Calibri" panose="020F0502020204030204" pitchFamily="34" charset="0"/>
              </a:rPr>
              <a:t> Manage Group(s) </a:t>
            </a:r>
            <a:r>
              <a:rPr lang="en-US" sz="2400" dirty="0">
                <a:effectLst/>
                <a:latin typeface="Calibri" panose="020F0502020204030204" pitchFamily="34" charset="0"/>
                <a:ea typeface="Calibri" panose="020F0502020204030204" pitchFamily="34" charset="0"/>
              </a:rPr>
              <a:t>section and click </a:t>
            </a:r>
            <a:r>
              <a:rPr lang="en-US" sz="2400" b="1" dirty="0">
                <a:effectLst/>
                <a:latin typeface="Calibri" panose="020F0502020204030204" pitchFamily="34" charset="0"/>
                <a:ea typeface="Calibri" panose="020F0502020204030204" pitchFamily="34" charset="0"/>
              </a:rPr>
              <a:t>Update Consultant Group Information</a:t>
            </a:r>
            <a:r>
              <a:rPr lang="en-US" sz="2400" dirty="0">
                <a:effectLst/>
                <a:latin typeface="Calibri" panose="020F0502020204030204" pitchFamily="34" charset="0"/>
                <a:ea typeface="Calibri" panose="020F0502020204030204" pitchFamily="34" charset="0"/>
              </a:rPr>
              <a:t>.</a:t>
            </a:r>
          </a:p>
          <a:p>
            <a:r>
              <a:rPr lang="en-US" sz="2400" dirty="0">
                <a:latin typeface="Calibri" panose="020F0502020204030204" pitchFamily="34" charset="0"/>
              </a:rPr>
              <a:t>Edit the information, then click </a:t>
            </a:r>
            <a:r>
              <a:rPr lang="en-US" sz="2400" b="1" dirty="0">
                <a:latin typeface="Calibri" panose="020F0502020204030204" pitchFamily="34" charset="0"/>
              </a:rPr>
              <a:t>Update</a:t>
            </a:r>
            <a:r>
              <a:rPr lang="en-US" sz="2400" dirty="0">
                <a:latin typeface="Calibri" panose="020F0502020204030204" pitchFamily="34" charset="0"/>
              </a:rPr>
              <a:t>.</a:t>
            </a:r>
            <a:endParaRPr lang="en-US" sz="2400" dirty="0"/>
          </a:p>
        </p:txBody>
      </p:sp>
      <p:pic>
        <p:nvPicPr>
          <p:cNvPr id="8" name="Picture 7" descr="Screen shot of the Manage Group(s) page with an emphasis on the Update Consultant Group Information button.">
            <a:extLst>
              <a:ext uri="{FF2B5EF4-FFF2-40B4-BE49-F238E27FC236}">
                <a16:creationId xmlns:a16="http://schemas.microsoft.com/office/drawing/2014/main" id="{87B08945-4A1D-7332-C673-E1937414ADA8}"/>
              </a:ext>
            </a:extLst>
          </p:cNvPr>
          <p:cNvPicPr>
            <a:picLocks noChangeAspect="1"/>
          </p:cNvPicPr>
          <p:nvPr/>
        </p:nvPicPr>
        <p:blipFill>
          <a:blip r:embed="rId2"/>
          <a:stretch>
            <a:fillRect/>
          </a:stretch>
        </p:blipFill>
        <p:spPr>
          <a:xfrm>
            <a:off x="3581401" y="1250169"/>
            <a:ext cx="7562849" cy="3331053"/>
          </a:xfrm>
          <a:prstGeom prst="rect">
            <a:avLst/>
          </a:prstGeom>
          <a:ln>
            <a:solidFill>
              <a:srgbClr val="B5BD00"/>
            </a:solidFill>
          </a:ln>
        </p:spPr>
      </p:pic>
      <p:pic>
        <p:nvPicPr>
          <p:cNvPr id="10" name="Picture 9" descr="Screen shot of &quot;Update Consultant Group Information&quot; with editable fields. Update button in lower right corner is emphasized.">
            <a:extLst>
              <a:ext uri="{FF2B5EF4-FFF2-40B4-BE49-F238E27FC236}">
                <a16:creationId xmlns:a16="http://schemas.microsoft.com/office/drawing/2014/main" id="{E7E9654A-374B-101F-0F34-A7F59B26FC4D}"/>
              </a:ext>
            </a:extLst>
          </p:cNvPr>
          <p:cNvPicPr>
            <a:picLocks noChangeAspect="1"/>
          </p:cNvPicPr>
          <p:nvPr/>
        </p:nvPicPr>
        <p:blipFill>
          <a:blip r:embed="rId3"/>
          <a:stretch>
            <a:fillRect/>
          </a:stretch>
        </p:blipFill>
        <p:spPr>
          <a:xfrm>
            <a:off x="3581401" y="4792156"/>
            <a:ext cx="7629143" cy="1593832"/>
          </a:xfrm>
          <a:prstGeom prst="rect">
            <a:avLst/>
          </a:prstGeom>
          <a:ln>
            <a:solidFill>
              <a:srgbClr val="B5BD00"/>
            </a:solidFill>
          </a:ln>
        </p:spPr>
      </p:pic>
    </p:spTree>
    <p:extLst>
      <p:ext uri="{BB962C8B-B14F-4D97-AF65-F5344CB8AC3E}">
        <p14:creationId xmlns:p14="http://schemas.microsoft.com/office/powerpoint/2010/main" val="4268766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26AEA0-EDD9-9976-09B0-D9528A01C9CC}"/>
              </a:ext>
            </a:extLst>
          </p:cNvPr>
          <p:cNvSpPr>
            <a:spLocks noGrp="1"/>
          </p:cNvSpPr>
          <p:nvPr>
            <p:ph type="sldNum" sz="quarter" idx="11"/>
          </p:nvPr>
        </p:nvSpPr>
        <p:spPr/>
        <p:txBody>
          <a:bodyPr/>
          <a:lstStyle/>
          <a:p>
            <a:fld id="{77DFCED7-EB59-654B-ACD8-84CE8F59160C}" type="slidenum">
              <a:rPr lang="en-US" smtClean="0"/>
              <a:pPr/>
              <a:t>45</a:t>
            </a:fld>
            <a:endParaRPr lang="en-US" dirty="0"/>
          </a:p>
        </p:txBody>
      </p:sp>
      <p:sp>
        <p:nvSpPr>
          <p:cNvPr id="3" name="Title 2">
            <a:extLst>
              <a:ext uri="{FF2B5EF4-FFF2-40B4-BE49-F238E27FC236}">
                <a16:creationId xmlns:a16="http://schemas.microsoft.com/office/drawing/2014/main" id="{349D6867-DE14-73F3-A5D3-73603A0F2CC4}"/>
              </a:ext>
            </a:extLst>
          </p:cNvPr>
          <p:cNvSpPr>
            <a:spLocks noGrp="1"/>
          </p:cNvSpPr>
          <p:nvPr>
            <p:ph type="title"/>
          </p:nvPr>
        </p:nvSpPr>
        <p:spPr/>
        <p:txBody>
          <a:bodyPr/>
          <a:lstStyle/>
          <a:p>
            <a:r>
              <a:rPr lang="en-US" dirty="0"/>
              <a:t>Delete Consultant Group</a:t>
            </a:r>
          </a:p>
        </p:txBody>
      </p:sp>
      <p:sp>
        <p:nvSpPr>
          <p:cNvPr id="4" name="Content Placeholder 3">
            <a:extLst>
              <a:ext uri="{FF2B5EF4-FFF2-40B4-BE49-F238E27FC236}">
                <a16:creationId xmlns:a16="http://schemas.microsoft.com/office/drawing/2014/main" id="{48C76552-A252-89E9-94E8-61FD1B502DFE}"/>
              </a:ext>
            </a:extLst>
          </p:cNvPr>
          <p:cNvSpPr>
            <a:spLocks noGrp="1"/>
          </p:cNvSpPr>
          <p:nvPr>
            <p:ph idx="1"/>
          </p:nvPr>
        </p:nvSpPr>
        <p:spPr>
          <a:xfrm>
            <a:off x="279644" y="1476375"/>
            <a:ext cx="11732524" cy="3240593"/>
          </a:xfrm>
        </p:spPr>
        <p:txBody>
          <a:bodyPr/>
          <a:lstStyle/>
          <a:p>
            <a:r>
              <a:rPr lang="en-US" sz="2400" dirty="0">
                <a:effectLst/>
                <a:latin typeface="Calibri" panose="020F0502020204030204" pitchFamily="34" charset="0"/>
                <a:ea typeface="Calibri" panose="020F0502020204030204" pitchFamily="34" charset="0"/>
              </a:rPr>
              <a:t>To delete a consultant group, click </a:t>
            </a:r>
            <a:r>
              <a:rPr lang="en-US" sz="2400" b="1" dirty="0">
                <a:effectLst/>
                <a:latin typeface="Calibri" panose="020F0502020204030204" pitchFamily="34" charset="0"/>
                <a:ea typeface="Calibri" panose="020F0502020204030204" pitchFamily="34" charset="0"/>
              </a:rPr>
              <a:t>Delete Group</a:t>
            </a:r>
            <a:r>
              <a:rPr lang="en-US" sz="2400" dirty="0">
                <a:effectLst/>
                <a:latin typeface="Calibri" panose="020F0502020204030204" pitchFamily="34" charset="0"/>
                <a:ea typeface="Calibri" panose="020F0502020204030204" pitchFamily="34" charset="0"/>
              </a:rPr>
              <a:t>.</a:t>
            </a:r>
            <a:endParaRPr lang="en-US" sz="3200" dirty="0"/>
          </a:p>
        </p:txBody>
      </p:sp>
      <p:pic>
        <p:nvPicPr>
          <p:cNvPr id="6" name="Picture 5" descr="Screen shot of Manage Group(s) page with red arrow pointing to Delete Group button in bottom right corner of the page.">
            <a:extLst>
              <a:ext uri="{FF2B5EF4-FFF2-40B4-BE49-F238E27FC236}">
                <a16:creationId xmlns:a16="http://schemas.microsoft.com/office/drawing/2014/main" id="{6BE9ABE9-2177-FB8A-6A72-16FD6C302B21}"/>
              </a:ext>
            </a:extLst>
          </p:cNvPr>
          <p:cNvPicPr>
            <a:picLocks noChangeAspect="1"/>
          </p:cNvPicPr>
          <p:nvPr/>
        </p:nvPicPr>
        <p:blipFill>
          <a:blip r:embed="rId2"/>
          <a:stretch>
            <a:fillRect/>
          </a:stretch>
        </p:blipFill>
        <p:spPr>
          <a:xfrm>
            <a:off x="1504950" y="2004495"/>
            <a:ext cx="9880486" cy="4351855"/>
          </a:xfrm>
          <a:prstGeom prst="rect">
            <a:avLst/>
          </a:prstGeom>
          <a:ln>
            <a:solidFill>
              <a:srgbClr val="B5BD00"/>
            </a:solidFill>
          </a:ln>
        </p:spPr>
      </p:pic>
    </p:spTree>
    <p:extLst>
      <p:ext uri="{BB962C8B-B14F-4D97-AF65-F5344CB8AC3E}">
        <p14:creationId xmlns:p14="http://schemas.microsoft.com/office/powerpoint/2010/main" val="2918074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0E0CC8-7AB8-B2EA-0DAC-F73A11220745}"/>
              </a:ext>
            </a:extLst>
          </p:cNvPr>
          <p:cNvSpPr>
            <a:spLocks noGrp="1"/>
          </p:cNvSpPr>
          <p:nvPr>
            <p:ph type="sldNum" sz="quarter" idx="13"/>
          </p:nvPr>
        </p:nvSpPr>
        <p:spPr/>
        <p:txBody>
          <a:bodyPr/>
          <a:lstStyle/>
          <a:p>
            <a:fld id="{77DFCED7-EB59-654B-ACD8-84CE8F59160C}" type="slidenum">
              <a:rPr lang="en-US" smtClean="0"/>
              <a:pPr/>
              <a:t>46</a:t>
            </a:fld>
            <a:endParaRPr lang="en-US" dirty="0"/>
          </a:p>
        </p:txBody>
      </p:sp>
    </p:spTree>
    <p:extLst>
      <p:ext uri="{BB962C8B-B14F-4D97-AF65-F5344CB8AC3E}">
        <p14:creationId xmlns:p14="http://schemas.microsoft.com/office/powerpoint/2010/main" val="3236823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Submitting TPAs in RHC Connect -  </a:t>
            </a:r>
            <a:br>
              <a:rPr lang="en-US" dirty="0"/>
            </a:br>
            <a:r>
              <a:rPr lang="en-US" dirty="0"/>
              <a:t>Primary &amp; Secondary Account Holders</a:t>
            </a:r>
          </a:p>
        </p:txBody>
      </p:sp>
      <p:sp>
        <p:nvSpPr>
          <p:cNvPr id="3" name="Subtitle 2"/>
          <p:cNvSpPr>
            <a:spLocks noGrp="1"/>
          </p:cNvSpPr>
          <p:nvPr>
            <p:ph type="subTitle" idx="1"/>
          </p:nvPr>
        </p:nvSpPr>
        <p:spPr>
          <a:xfrm>
            <a:off x="2898648" y="3941063"/>
            <a:ext cx="6611112" cy="1366245"/>
          </a:xfrm>
        </p:spPr>
        <p:txBody>
          <a:bodyPr/>
          <a:lstStyle/>
          <a:p>
            <a:r>
              <a:rPr lang="en-US" dirty="0"/>
              <a:t>Authorizations &amp; User Management in RHC Connect</a:t>
            </a:r>
          </a:p>
        </p:txBody>
      </p:sp>
      <p:sp>
        <p:nvSpPr>
          <p:cNvPr id="4" name="Slide Number Placeholder 3"/>
          <p:cNvSpPr>
            <a:spLocks noGrp="1"/>
          </p:cNvSpPr>
          <p:nvPr>
            <p:ph type="sldNum" sz="quarter" idx="12"/>
          </p:nvPr>
        </p:nvSpPr>
        <p:spPr/>
        <p:txBody>
          <a:bodyPr/>
          <a:lstStyle/>
          <a:p>
            <a:fld id="{77DFCED7-EB59-654B-ACD8-84CE8F59160C}" type="slidenum">
              <a:rPr lang="en-US" smtClean="0"/>
              <a:pPr/>
              <a:t>47</a:t>
            </a:fld>
            <a:endParaRPr lang="en-US" dirty="0"/>
          </a:p>
        </p:txBody>
      </p:sp>
    </p:spTree>
    <p:extLst>
      <p:ext uri="{BB962C8B-B14F-4D97-AF65-F5344CB8AC3E}">
        <p14:creationId xmlns:p14="http://schemas.microsoft.com/office/powerpoint/2010/main" val="1025418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C38BD4-6042-E66F-D607-918254A21FD3}"/>
              </a:ext>
            </a:extLst>
          </p:cNvPr>
          <p:cNvSpPr>
            <a:spLocks noGrp="1"/>
          </p:cNvSpPr>
          <p:nvPr>
            <p:ph type="sldNum" sz="quarter" idx="11"/>
          </p:nvPr>
        </p:nvSpPr>
        <p:spPr/>
        <p:txBody>
          <a:bodyPr/>
          <a:lstStyle/>
          <a:p>
            <a:fld id="{77DFCED7-EB59-654B-ACD8-84CE8F59160C}" type="slidenum">
              <a:rPr lang="en-US" smtClean="0"/>
              <a:pPr/>
              <a:t>48</a:t>
            </a:fld>
            <a:endParaRPr lang="en-US" dirty="0"/>
          </a:p>
        </p:txBody>
      </p:sp>
      <p:sp>
        <p:nvSpPr>
          <p:cNvPr id="5" name="Title 4">
            <a:extLst>
              <a:ext uri="{FF2B5EF4-FFF2-40B4-BE49-F238E27FC236}">
                <a16:creationId xmlns:a16="http://schemas.microsoft.com/office/drawing/2014/main" id="{3DBDFB05-9BC9-4F8F-17E7-A87CCA232049}"/>
              </a:ext>
            </a:extLst>
          </p:cNvPr>
          <p:cNvSpPr>
            <a:spLocks noGrp="1"/>
          </p:cNvSpPr>
          <p:nvPr>
            <p:ph type="title"/>
          </p:nvPr>
        </p:nvSpPr>
        <p:spPr/>
        <p:txBody>
          <a:bodyPr/>
          <a:lstStyle/>
          <a:p>
            <a:r>
              <a:rPr lang="en-US" dirty="0"/>
              <a:t>My Portal Landing Page</a:t>
            </a:r>
          </a:p>
        </p:txBody>
      </p:sp>
      <p:sp>
        <p:nvSpPr>
          <p:cNvPr id="6" name="Content Placeholder 5">
            <a:extLst>
              <a:ext uri="{FF2B5EF4-FFF2-40B4-BE49-F238E27FC236}">
                <a16:creationId xmlns:a16="http://schemas.microsoft.com/office/drawing/2014/main" id="{B83B2532-BFD4-B0B7-8FB1-D2C4AEF4ADFF}"/>
              </a:ext>
            </a:extLst>
          </p:cNvPr>
          <p:cNvSpPr>
            <a:spLocks noGrp="1"/>
          </p:cNvSpPr>
          <p:nvPr>
            <p:ph idx="1"/>
          </p:nvPr>
        </p:nvSpPr>
        <p:spPr/>
        <p:txBody>
          <a:bodyPr/>
          <a:lstStyle/>
          <a:p>
            <a:r>
              <a:rPr lang="en-US" sz="1800" dirty="0">
                <a:effectLst/>
                <a:latin typeface="Source Sans Pro" panose="020B0503030403020204" pitchFamily="34" charset="0"/>
                <a:ea typeface="Calibri" panose="020F0502020204030204" pitchFamily="34" charset="0"/>
                <a:cs typeface="Calibri" panose="020F0502020204030204" pitchFamily="34" charset="0"/>
              </a:rPr>
              <a:t>Log into My Portal and click </a:t>
            </a:r>
            <a:r>
              <a:rPr lang="en-US" sz="1800" b="1" dirty="0">
                <a:effectLst/>
                <a:latin typeface="Source Sans Pro" panose="020B0503030403020204" pitchFamily="34" charset="0"/>
                <a:ea typeface="Calibri" panose="020F0502020204030204" pitchFamily="34" charset="0"/>
                <a:cs typeface="Calibri" panose="020F0502020204030204" pitchFamily="34" charset="0"/>
              </a:rPr>
              <a:t>RHC Connect</a:t>
            </a:r>
            <a:r>
              <a:rPr lang="en-US" sz="1800" dirty="0">
                <a:effectLst/>
                <a:latin typeface="Source Sans Pro" panose="020B0503030403020204" pitchFamily="34" charset="0"/>
                <a:ea typeface="Calibri" panose="020F0502020204030204" pitchFamily="34" charset="0"/>
                <a:cs typeface="Calibri" panose="020F0502020204030204" pitchFamily="34" charset="0"/>
              </a:rPr>
              <a:t>.</a:t>
            </a:r>
            <a:endParaRPr lang="en-US" dirty="0"/>
          </a:p>
        </p:txBody>
      </p:sp>
      <p:pic>
        <p:nvPicPr>
          <p:cNvPr id="8" name="Picture 7" descr="RHC Connect Dashboard&#10;&#10;Screen shot of the RHC Connect Dashboard with arrow and red box emphasizing Tools hyperlink ">
            <a:extLst>
              <a:ext uri="{FF2B5EF4-FFF2-40B4-BE49-F238E27FC236}">
                <a16:creationId xmlns:a16="http://schemas.microsoft.com/office/drawing/2014/main" id="{49956A10-36FF-2D54-C25D-4B8F32CFA3C2}"/>
              </a:ext>
            </a:extLst>
          </p:cNvPr>
          <p:cNvPicPr>
            <a:picLocks noChangeAspect="1"/>
          </p:cNvPicPr>
          <p:nvPr/>
        </p:nvPicPr>
        <p:blipFill>
          <a:blip r:embed="rId2"/>
          <a:stretch>
            <a:fillRect/>
          </a:stretch>
        </p:blipFill>
        <p:spPr>
          <a:xfrm>
            <a:off x="2699214" y="2132884"/>
            <a:ext cx="6409524" cy="3780952"/>
          </a:xfrm>
          <a:prstGeom prst="rect">
            <a:avLst/>
          </a:prstGeom>
          <a:ln w="9525">
            <a:solidFill>
              <a:srgbClr val="B5BD00"/>
            </a:solidFill>
          </a:ln>
        </p:spPr>
      </p:pic>
    </p:spTree>
    <p:extLst>
      <p:ext uri="{BB962C8B-B14F-4D97-AF65-F5344CB8AC3E}">
        <p14:creationId xmlns:p14="http://schemas.microsoft.com/office/powerpoint/2010/main" val="3876284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F7BC8-FF92-A27B-7E75-05A5416BE63F}"/>
              </a:ext>
            </a:extLst>
          </p:cNvPr>
          <p:cNvSpPr>
            <a:spLocks noGrp="1"/>
          </p:cNvSpPr>
          <p:nvPr>
            <p:ph type="sldNum" sz="quarter" idx="11"/>
          </p:nvPr>
        </p:nvSpPr>
        <p:spPr/>
        <p:txBody>
          <a:bodyPr/>
          <a:lstStyle/>
          <a:p>
            <a:fld id="{77DFCED7-EB59-654B-ACD8-84CE8F59160C}" type="slidenum">
              <a:rPr lang="en-US" smtClean="0"/>
              <a:pPr/>
              <a:t>49</a:t>
            </a:fld>
            <a:endParaRPr lang="en-US" dirty="0"/>
          </a:p>
        </p:txBody>
      </p:sp>
      <p:sp>
        <p:nvSpPr>
          <p:cNvPr id="3" name="Title 2">
            <a:extLst>
              <a:ext uri="{FF2B5EF4-FFF2-40B4-BE49-F238E27FC236}">
                <a16:creationId xmlns:a16="http://schemas.microsoft.com/office/drawing/2014/main" id="{845F7417-BD43-833C-C7D9-B36E23798BBE}"/>
              </a:ext>
            </a:extLst>
          </p:cNvPr>
          <p:cNvSpPr>
            <a:spLocks noGrp="1"/>
          </p:cNvSpPr>
          <p:nvPr>
            <p:ph type="title"/>
          </p:nvPr>
        </p:nvSpPr>
        <p:spPr/>
        <p:txBody>
          <a:bodyPr/>
          <a:lstStyle/>
          <a:p>
            <a:r>
              <a:rPr lang="en-US" dirty="0"/>
              <a:t>RHC Connect Dashboard</a:t>
            </a:r>
          </a:p>
        </p:txBody>
      </p:sp>
      <p:sp>
        <p:nvSpPr>
          <p:cNvPr id="4" name="Content Placeholder 3">
            <a:extLst>
              <a:ext uri="{FF2B5EF4-FFF2-40B4-BE49-F238E27FC236}">
                <a16:creationId xmlns:a16="http://schemas.microsoft.com/office/drawing/2014/main" id="{B5E8FDFB-8267-2B52-171E-44D1E0E0F833}"/>
              </a:ext>
            </a:extLst>
          </p:cNvPr>
          <p:cNvSpPr>
            <a:spLocks noGrp="1"/>
          </p:cNvSpPr>
          <p:nvPr>
            <p:ph idx="1"/>
          </p:nvPr>
        </p:nvSpPr>
        <p:spPr/>
        <p:txBody>
          <a:bodyPr/>
          <a:lstStyle/>
          <a:p>
            <a:r>
              <a:rPr lang="en-US" sz="2400" dirty="0">
                <a:effectLst/>
                <a:latin typeface="Source Sans Pro" panose="020B0503030403020204" pitchFamily="34" charset="0"/>
                <a:ea typeface="Calibri" panose="020F0502020204030204" pitchFamily="34" charset="0"/>
                <a:cs typeface="Calibri" panose="020F0502020204030204" pitchFamily="34" charset="0"/>
              </a:rPr>
              <a:t>On the </a:t>
            </a:r>
            <a:r>
              <a:rPr lang="en-US" sz="2400" b="1" dirty="0">
                <a:effectLst/>
                <a:latin typeface="Source Sans Pro" panose="020B0503030403020204" pitchFamily="34" charset="0"/>
                <a:ea typeface="Calibri" panose="020F0502020204030204" pitchFamily="34" charset="0"/>
                <a:cs typeface="Calibri" panose="020F0502020204030204" pitchFamily="34" charset="0"/>
              </a:rPr>
              <a:t>Dashboard</a:t>
            </a:r>
            <a:r>
              <a:rPr lang="en-US" sz="2400" dirty="0">
                <a:effectLst/>
                <a:latin typeface="Source Sans Pro" panose="020B0503030403020204" pitchFamily="34" charset="0"/>
                <a:ea typeface="Calibri" panose="020F0502020204030204" pitchFamily="34" charset="0"/>
                <a:cs typeface="Calibri" panose="020F0502020204030204" pitchFamily="34" charset="0"/>
              </a:rPr>
              <a:t>, click </a:t>
            </a:r>
            <a:r>
              <a:rPr lang="en-US" sz="2400" b="1" dirty="0">
                <a:effectLst/>
                <a:latin typeface="Source Sans Pro" panose="020B0503030403020204" pitchFamily="34" charset="0"/>
                <a:ea typeface="Calibri" panose="020F0502020204030204" pitchFamily="34" charset="0"/>
                <a:cs typeface="Calibri" panose="020F0502020204030204" pitchFamily="34" charset="0"/>
              </a:rPr>
              <a:t>Tools</a:t>
            </a:r>
            <a:r>
              <a:rPr lang="en-US" sz="2400" dirty="0">
                <a:effectLst/>
                <a:latin typeface="Source Sans Pro" panose="020B0503030403020204" pitchFamily="34" charset="0"/>
                <a:ea typeface="Calibri" panose="020F0502020204030204" pitchFamily="34" charset="0"/>
                <a:cs typeface="Calibri" panose="020F0502020204030204" pitchFamily="34" charset="0"/>
              </a:rPr>
              <a:t>. </a:t>
            </a:r>
            <a:endParaRPr lang="en-US" sz="2400" dirty="0"/>
          </a:p>
        </p:txBody>
      </p:sp>
      <p:pic>
        <p:nvPicPr>
          <p:cNvPr id="8" name="Picture 7" descr="RHC Connect Dashboard&#10;&#10;Screen shot of the RHC Connect Dashboard with arrow and red box emphasizing Tools hyperlink ">
            <a:extLst>
              <a:ext uri="{FF2B5EF4-FFF2-40B4-BE49-F238E27FC236}">
                <a16:creationId xmlns:a16="http://schemas.microsoft.com/office/drawing/2014/main" id="{DBC34EC8-B935-99C2-A965-18561263A13D}"/>
              </a:ext>
            </a:extLst>
          </p:cNvPr>
          <p:cNvPicPr>
            <a:picLocks noChangeAspect="1"/>
          </p:cNvPicPr>
          <p:nvPr/>
        </p:nvPicPr>
        <p:blipFill>
          <a:blip r:embed="rId2"/>
          <a:stretch>
            <a:fillRect/>
          </a:stretch>
        </p:blipFill>
        <p:spPr>
          <a:xfrm>
            <a:off x="1443041" y="2406288"/>
            <a:ext cx="9090039" cy="3449603"/>
          </a:xfrm>
          <a:prstGeom prst="rect">
            <a:avLst/>
          </a:prstGeom>
          <a:ln w="9525">
            <a:solidFill>
              <a:srgbClr val="B5BD00"/>
            </a:solidFill>
          </a:ln>
        </p:spPr>
      </p:pic>
    </p:spTree>
    <p:extLst>
      <p:ext uri="{BB962C8B-B14F-4D97-AF65-F5344CB8AC3E}">
        <p14:creationId xmlns:p14="http://schemas.microsoft.com/office/powerpoint/2010/main" val="3349972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idx="1"/>
          </p:nvPr>
        </p:nvSpPr>
        <p:spPr>
          <a:xfrm>
            <a:off x="337349" y="1719943"/>
            <a:ext cx="9111452" cy="4263998"/>
          </a:xfrm>
        </p:spPr>
        <p:txBody>
          <a:bodyPr/>
          <a:lstStyle/>
          <a:p>
            <a:r>
              <a:rPr lang="en-US" sz="2400" dirty="0"/>
              <a:t>Introduction - Authorizations</a:t>
            </a:r>
          </a:p>
          <a:p>
            <a:r>
              <a:rPr lang="en-US" sz="2400" dirty="0"/>
              <a:t>Submitting Third-Party Authorizations (TPA) in RHC Connect </a:t>
            </a:r>
          </a:p>
          <a:p>
            <a:pPr lvl="1"/>
            <a:r>
              <a:rPr lang="en-US" dirty="0"/>
              <a:t>FCC Form 460 and FCC Form 460 Revision</a:t>
            </a:r>
          </a:p>
          <a:p>
            <a:pPr lvl="1"/>
            <a:r>
              <a:rPr lang="en-US" dirty="0"/>
              <a:t>Consultant Groups</a:t>
            </a:r>
          </a:p>
          <a:p>
            <a:pPr lvl="1"/>
            <a:r>
              <a:rPr lang="en-US" dirty="0"/>
              <a:t>Primary and Secondary Account Holders</a:t>
            </a:r>
          </a:p>
          <a:p>
            <a:r>
              <a:rPr lang="en-US" sz="2400" dirty="0"/>
              <a:t>Submitting Letters of Agency (LOA) and Letters of Exemption (LOE) in RHC Connect</a:t>
            </a:r>
          </a:p>
          <a:p>
            <a:r>
              <a:rPr lang="en-US" sz="2400" dirty="0"/>
              <a:t>Best Practices and Resources</a:t>
            </a:r>
          </a:p>
          <a:p>
            <a:pPr marL="0" indent="0">
              <a:buNone/>
            </a:pPr>
            <a:endParaRPr lang="en-US" dirty="0"/>
          </a:p>
        </p:txBody>
      </p:sp>
      <p:sp>
        <p:nvSpPr>
          <p:cNvPr id="19" name="Title 18"/>
          <p:cNvSpPr>
            <a:spLocks noGrp="1"/>
          </p:cNvSpPr>
          <p:nvPr>
            <p:ph type="title"/>
          </p:nvPr>
        </p:nvSpPr>
        <p:spPr/>
        <p:txBody>
          <a:bodyPr/>
          <a:lstStyle/>
          <a:p>
            <a:r>
              <a:rPr lang="en-US" dirty="0"/>
              <a:t>Agenda</a:t>
            </a:r>
          </a:p>
        </p:txBody>
      </p:sp>
      <p:sp>
        <p:nvSpPr>
          <p:cNvPr id="2" name="Slide Number Placeholder 1"/>
          <p:cNvSpPr>
            <a:spLocks noGrp="1"/>
          </p:cNvSpPr>
          <p:nvPr>
            <p:ph type="sldNum" sz="quarter" idx="4294967295"/>
          </p:nvPr>
        </p:nvSpPr>
        <p:spPr>
          <a:xfrm>
            <a:off x="9448800" y="6356350"/>
            <a:ext cx="2743200" cy="365125"/>
          </a:xfrm>
        </p:spPr>
        <p:txBody>
          <a:bodyPr/>
          <a:lstStyle/>
          <a:p>
            <a:fld id="{77DFCED7-EB59-654B-ACD8-84CE8F59160C}" type="slidenum">
              <a:rPr lang="en-US" smtClean="0"/>
              <a:pPr/>
              <a:t>5</a:t>
            </a:fld>
            <a:endParaRPr lang="en-US" dirty="0"/>
          </a:p>
        </p:txBody>
      </p:sp>
    </p:spTree>
    <p:extLst>
      <p:ext uri="{BB962C8B-B14F-4D97-AF65-F5344CB8AC3E}">
        <p14:creationId xmlns:p14="http://schemas.microsoft.com/office/powerpoint/2010/main" val="493731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6B2D82-850D-4D23-9A45-BAD72D14ACDF}"/>
              </a:ext>
            </a:extLst>
          </p:cNvPr>
          <p:cNvSpPr>
            <a:spLocks noGrp="1"/>
          </p:cNvSpPr>
          <p:nvPr>
            <p:ph type="sldNum" sz="quarter" idx="11"/>
          </p:nvPr>
        </p:nvSpPr>
        <p:spPr/>
        <p:txBody>
          <a:bodyPr/>
          <a:lstStyle/>
          <a:p>
            <a:fld id="{77DFCED7-EB59-654B-ACD8-84CE8F59160C}" type="slidenum">
              <a:rPr lang="en-US" smtClean="0"/>
              <a:pPr/>
              <a:t>50</a:t>
            </a:fld>
            <a:endParaRPr lang="en-US" dirty="0"/>
          </a:p>
        </p:txBody>
      </p:sp>
      <p:sp>
        <p:nvSpPr>
          <p:cNvPr id="3" name="Title 2">
            <a:extLst>
              <a:ext uri="{FF2B5EF4-FFF2-40B4-BE49-F238E27FC236}">
                <a16:creationId xmlns:a16="http://schemas.microsoft.com/office/drawing/2014/main" id="{2CE6E368-F66F-437A-BF3C-25C419837A07}"/>
              </a:ext>
            </a:extLst>
          </p:cNvPr>
          <p:cNvSpPr>
            <a:spLocks noGrp="1"/>
          </p:cNvSpPr>
          <p:nvPr>
            <p:ph type="title"/>
          </p:nvPr>
        </p:nvSpPr>
        <p:spPr/>
        <p:txBody>
          <a:bodyPr/>
          <a:lstStyle/>
          <a:p>
            <a:r>
              <a:rPr lang="en-US" dirty="0"/>
              <a:t>Manage HCP Access</a:t>
            </a:r>
          </a:p>
        </p:txBody>
      </p:sp>
      <p:sp>
        <p:nvSpPr>
          <p:cNvPr id="4" name="Content Placeholder 3">
            <a:extLst>
              <a:ext uri="{FF2B5EF4-FFF2-40B4-BE49-F238E27FC236}">
                <a16:creationId xmlns:a16="http://schemas.microsoft.com/office/drawing/2014/main" id="{E3795E90-DDB6-EFB5-E41B-3BBF97E189C3}"/>
              </a:ext>
            </a:extLst>
          </p:cNvPr>
          <p:cNvSpPr>
            <a:spLocks noGrp="1"/>
          </p:cNvSpPr>
          <p:nvPr>
            <p:ph idx="1"/>
          </p:nvPr>
        </p:nvSpPr>
        <p:spPr/>
        <p:txBody>
          <a:bodyPr/>
          <a:lstStyle/>
          <a:p>
            <a:r>
              <a:rPr lang="en-US" sz="2400" dirty="0">
                <a:effectLst/>
                <a:latin typeface="Calibri" panose="020F0502020204030204" pitchFamily="34" charset="0"/>
                <a:ea typeface="Calibri" panose="020F0502020204030204" pitchFamily="34" charset="0"/>
              </a:rPr>
              <a:t>Click </a:t>
            </a:r>
            <a:r>
              <a:rPr lang="en-US" sz="2400" b="1" dirty="0">
                <a:effectLst/>
                <a:latin typeface="Calibri" panose="020F0502020204030204" pitchFamily="34" charset="0"/>
                <a:ea typeface="Calibri" panose="020F0502020204030204" pitchFamily="34" charset="0"/>
              </a:rPr>
              <a:t>HCP Account Holder(s)</a:t>
            </a:r>
            <a:r>
              <a:rPr lang="en-US" sz="2400" dirty="0">
                <a:effectLst/>
                <a:latin typeface="Calibri" panose="020F0502020204030204" pitchFamily="34" charset="0"/>
                <a:ea typeface="Calibri" panose="020F0502020204030204" pitchFamily="34" charset="0"/>
              </a:rPr>
              <a:t>.</a:t>
            </a:r>
            <a:endParaRPr lang="en-US" sz="2400" dirty="0"/>
          </a:p>
        </p:txBody>
      </p:sp>
      <p:pic>
        <p:nvPicPr>
          <p:cNvPr id="8" name="Picture 7" descr="Screen shot of Manage HCP Access with HCP Account Holder(s) button emphasized.">
            <a:extLst>
              <a:ext uri="{FF2B5EF4-FFF2-40B4-BE49-F238E27FC236}">
                <a16:creationId xmlns:a16="http://schemas.microsoft.com/office/drawing/2014/main" id="{274B6126-FD42-5C63-E48C-BB5BD84B2714}"/>
              </a:ext>
            </a:extLst>
          </p:cNvPr>
          <p:cNvPicPr>
            <a:picLocks noChangeAspect="1"/>
          </p:cNvPicPr>
          <p:nvPr/>
        </p:nvPicPr>
        <p:blipFill>
          <a:blip r:embed="rId2"/>
          <a:stretch>
            <a:fillRect/>
          </a:stretch>
        </p:blipFill>
        <p:spPr>
          <a:xfrm>
            <a:off x="1931638" y="2249424"/>
            <a:ext cx="8328724" cy="3825044"/>
          </a:xfrm>
          <a:prstGeom prst="rect">
            <a:avLst/>
          </a:prstGeom>
          <a:ln w="9525">
            <a:solidFill>
              <a:srgbClr val="B5BD00"/>
            </a:solidFill>
          </a:ln>
        </p:spPr>
      </p:pic>
    </p:spTree>
    <p:extLst>
      <p:ext uri="{BB962C8B-B14F-4D97-AF65-F5344CB8AC3E}">
        <p14:creationId xmlns:p14="http://schemas.microsoft.com/office/powerpoint/2010/main" val="912719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7A613A-D0CC-4870-32F5-F91E6BD1344E}"/>
              </a:ext>
            </a:extLst>
          </p:cNvPr>
          <p:cNvSpPr>
            <a:spLocks noGrp="1"/>
          </p:cNvSpPr>
          <p:nvPr>
            <p:ph type="sldNum" sz="quarter" idx="11"/>
          </p:nvPr>
        </p:nvSpPr>
        <p:spPr/>
        <p:txBody>
          <a:bodyPr/>
          <a:lstStyle/>
          <a:p>
            <a:fld id="{77DFCED7-EB59-654B-ACD8-84CE8F59160C}" type="slidenum">
              <a:rPr lang="en-US" smtClean="0"/>
              <a:pPr/>
              <a:t>51</a:t>
            </a:fld>
            <a:endParaRPr lang="en-US" dirty="0"/>
          </a:p>
        </p:txBody>
      </p:sp>
      <p:sp>
        <p:nvSpPr>
          <p:cNvPr id="3" name="Title 2">
            <a:extLst>
              <a:ext uri="{FF2B5EF4-FFF2-40B4-BE49-F238E27FC236}">
                <a16:creationId xmlns:a16="http://schemas.microsoft.com/office/drawing/2014/main" id="{52428F32-94C2-1EE0-EF8A-378FB3C65172}"/>
              </a:ext>
            </a:extLst>
          </p:cNvPr>
          <p:cNvSpPr>
            <a:spLocks noGrp="1"/>
          </p:cNvSpPr>
          <p:nvPr>
            <p:ph type="title"/>
          </p:nvPr>
        </p:nvSpPr>
        <p:spPr/>
        <p:txBody>
          <a:bodyPr/>
          <a:lstStyle/>
          <a:p>
            <a:r>
              <a:rPr lang="en-US" dirty="0"/>
              <a:t>Manage Groups</a:t>
            </a:r>
          </a:p>
        </p:txBody>
      </p:sp>
      <p:sp>
        <p:nvSpPr>
          <p:cNvPr id="4" name="Content Placeholder 3">
            <a:extLst>
              <a:ext uri="{FF2B5EF4-FFF2-40B4-BE49-F238E27FC236}">
                <a16:creationId xmlns:a16="http://schemas.microsoft.com/office/drawing/2014/main" id="{1E7F6D9B-ED47-8AA4-C3C7-A73316596C0C}"/>
              </a:ext>
            </a:extLst>
          </p:cNvPr>
          <p:cNvSpPr>
            <a:spLocks noGrp="1"/>
          </p:cNvSpPr>
          <p:nvPr>
            <p:ph idx="1"/>
          </p:nvPr>
        </p:nvSpPr>
        <p:spPr>
          <a:xfrm>
            <a:off x="279644" y="1647930"/>
            <a:ext cx="4073281" cy="3069038"/>
          </a:xfrm>
        </p:spPr>
        <p:txBody>
          <a:bodyPr/>
          <a:lstStyle/>
          <a:p>
            <a:r>
              <a:rPr lang="en-US" sz="2000" dirty="0"/>
              <a:t>Select the HCP(s) from the dropdown menu. </a:t>
            </a:r>
          </a:p>
          <a:p>
            <a:r>
              <a:rPr lang="en-US" sz="2000" dirty="0">
                <a:effectLst/>
                <a:latin typeface="Calibri" panose="020F0502020204030204" pitchFamily="34" charset="0"/>
                <a:ea typeface="Calibri" panose="020F0502020204030204" pitchFamily="34" charset="0"/>
              </a:rPr>
              <a:t>Select the </a:t>
            </a:r>
            <a:r>
              <a:rPr lang="en-US" sz="2000" b="1" dirty="0">
                <a:effectLst/>
                <a:latin typeface="Calibri" panose="020F0502020204030204" pitchFamily="34" charset="0"/>
                <a:ea typeface="Calibri" panose="020F0502020204030204" pitchFamily="34" charset="0"/>
              </a:rPr>
              <a:t>Consultant Group</a:t>
            </a:r>
            <a:r>
              <a:rPr lang="en-US" sz="2000" dirty="0">
                <a:effectLst/>
                <a:latin typeface="Calibri" panose="020F0502020204030204" pitchFamily="34" charset="0"/>
                <a:ea typeface="Calibri" panose="020F0502020204030204" pitchFamily="34" charset="0"/>
              </a:rPr>
              <a:t> from the dropdown menu. </a:t>
            </a:r>
          </a:p>
          <a:p>
            <a:r>
              <a:rPr lang="en-US" sz="2000" dirty="0">
                <a:effectLst/>
                <a:latin typeface="Calibri" panose="020F0502020204030204" pitchFamily="34" charset="0"/>
                <a:ea typeface="Calibri" panose="020F0502020204030204" pitchFamily="34" charset="0"/>
                <a:cs typeface="Calibri" panose="020F0502020204030204" pitchFamily="34" charset="0"/>
              </a:rPr>
              <a:t>To remove an HCP, click the hyperlink under the </a:t>
            </a:r>
            <a:r>
              <a:rPr lang="en-US" sz="2000" b="1" dirty="0">
                <a:effectLst/>
                <a:latin typeface="Calibri" panose="020F0502020204030204" pitchFamily="34" charset="0"/>
                <a:ea typeface="Calibri" panose="020F0502020204030204" pitchFamily="34" charset="0"/>
                <a:cs typeface="Calibri" panose="020F0502020204030204" pitchFamily="34" charset="0"/>
              </a:rPr>
              <a:t>Action(s)</a:t>
            </a:r>
            <a:r>
              <a:rPr lang="en-US" sz="2000" dirty="0">
                <a:effectLst/>
                <a:latin typeface="Calibri" panose="020F0502020204030204" pitchFamily="34" charset="0"/>
                <a:ea typeface="Calibri" panose="020F0502020204030204" pitchFamily="34" charset="0"/>
                <a:cs typeface="Calibri" panose="020F0502020204030204" pitchFamily="34" charset="0"/>
              </a:rPr>
              <a:t> column. </a:t>
            </a:r>
          </a:p>
          <a:p>
            <a:r>
              <a:rPr lang="en-US" sz="2000" dirty="0">
                <a:effectLst/>
                <a:latin typeface="Calibri" panose="020F0502020204030204" pitchFamily="34" charset="0"/>
                <a:ea typeface="Calibri" panose="020F0502020204030204" pitchFamily="34" charset="0"/>
                <a:cs typeface="Calibri" panose="020F0502020204030204" pitchFamily="34" charset="0"/>
              </a:rPr>
              <a:t>Click </a:t>
            </a:r>
            <a:r>
              <a:rPr lang="en-US" sz="2000" b="1" dirty="0">
                <a:effectLst/>
                <a:latin typeface="Calibri" panose="020F0502020204030204" pitchFamily="34" charset="0"/>
                <a:ea typeface="Calibri" panose="020F0502020204030204" pitchFamily="34" charset="0"/>
                <a:cs typeface="Calibri" panose="020F0502020204030204" pitchFamily="34" charset="0"/>
              </a:rPr>
              <a:t>Remove All HCPs</a:t>
            </a:r>
            <a:r>
              <a:rPr lang="en-US" sz="2000" dirty="0">
                <a:effectLst/>
                <a:latin typeface="Calibri" panose="020F0502020204030204" pitchFamily="34" charset="0"/>
                <a:ea typeface="Calibri" panose="020F0502020204030204" pitchFamily="34" charset="0"/>
                <a:cs typeface="Calibri" panose="020F0502020204030204" pitchFamily="34" charset="0"/>
              </a:rPr>
              <a:t> to remove all HCPs. </a:t>
            </a:r>
          </a:p>
          <a:p>
            <a:r>
              <a:rPr lang="en-US" sz="2000" dirty="0">
                <a:effectLst/>
                <a:latin typeface="Calibri" panose="020F0502020204030204" pitchFamily="34" charset="0"/>
                <a:ea typeface="Calibri" panose="020F0502020204030204" pitchFamily="34" charset="0"/>
                <a:cs typeface="Calibri" panose="020F0502020204030204" pitchFamily="34" charset="0"/>
              </a:rPr>
              <a:t>Click </a:t>
            </a:r>
            <a:r>
              <a:rPr lang="en-US" sz="2000" b="1" dirty="0">
                <a:effectLst/>
                <a:latin typeface="Calibri" panose="020F0502020204030204" pitchFamily="34" charset="0"/>
                <a:ea typeface="Calibri" panose="020F0502020204030204" pitchFamily="34" charset="0"/>
                <a:cs typeface="Calibri" panose="020F0502020204030204" pitchFamily="34" charset="0"/>
              </a:rPr>
              <a:t>Add TPA</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Screen shot of Manage Group(s) page with &quot;+Add TPA&quot; button, Actions column and Remove All HCPs button emphasized.">
            <a:extLst>
              <a:ext uri="{FF2B5EF4-FFF2-40B4-BE49-F238E27FC236}">
                <a16:creationId xmlns:a16="http://schemas.microsoft.com/office/drawing/2014/main" id="{22314E40-B141-AFD6-1D0F-CBC6AF48620B}"/>
              </a:ext>
            </a:extLst>
          </p:cNvPr>
          <p:cNvPicPr>
            <a:picLocks noChangeAspect="1"/>
          </p:cNvPicPr>
          <p:nvPr/>
        </p:nvPicPr>
        <p:blipFill>
          <a:blip r:embed="rId2"/>
          <a:stretch>
            <a:fillRect/>
          </a:stretch>
        </p:blipFill>
        <p:spPr>
          <a:xfrm>
            <a:off x="4468272" y="1640520"/>
            <a:ext cx="7333584" cy="3576960"/>
          </a:xfrm>
          <a:prstGeom prst="rect">
            <a:avLst/>
          </a:prstGeom>
          <a:ln w="9525">
            <a:solidFill>
              <a:srgbClr val="B5BD00"/>
            </a:solidFill>
          </a:ln>
        </p:spPr>
      </p:pic>
    </p:spTree>
    <p:extLst>
      <p:ext uri="{BB962C8B-B14F-4D97-AF65-F5344CB8AC3E}">
        <p14:creationId xmlns:p14="http://schemas.microsoft.com/office/powerpoint/2010/main" val="452138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7FCDC8-1CCB-18EF-0C7F-6C7AF24CB637}"/>
              </a:ext>
            </a:extLst>
          </p:cNvPr>
          <p:cNvSpPr>
            <a:spLocks noGrp="1"/>
          </p:cNvSpPr>
          <p:nvPr>
            <p:ph type="sldNum" sz="quarter" idx="11"/>
          </p:nvPr>
        </p:nvSpPr>
        <p:spPr/>
        <p:txBody>
          <a:bodyPr/>
          <a:lstStyle/>
          <a:p>
            <a:fld id="{77DFCED7-EB59-654B-ACD8-84CE8F59160C}" type="slidenum">
              <a:rPr lang="en-US" smtClean="0"/>
              <a:pPr/>
              <a:t>52</a:t>
            </a:fld>
            <a:endParaRPr lang="en-US" dirty="0"/>
          </a:p>
        </p:txBody>
      </p:sp>
      <p:sp>
        <p:nvSpPr>
          <p:cNvPr id="3" name="Title 2">
            <a:extLst>
              <a:ext uri="{FF2B5EF4-FFF2-40B4-BE49-F238E27FC236}">
                <a16:creationId xmlns:a16="http://schemas.microsoft.com/office/drawing/2014/main" id="{31BAE256-E21E-E677-2A2E-E5DE71DBC3CD}"/>
              </a:ext>
            </a:extLst>
          </p:cNvPr>
          <p:cNvSpPr>
            <a:spLocks noGrp="1"/>
          </p:cNvSpPr>
          <p:nvPr>
            <p:ph type="title"/>
          </p:nvPr>
        </p:nvSpPr>
        <p:spPr/>
        <p:txBody>
          <a:bodyPr/>
          <a:lstStyle/>
          <a:p>
            <a:r>
              <a:rPr lang="en-US" dirty="0"/>
              <a:t>TPA Upload – Third Party Selection</a:t>
            </a:r>
          </a:p>
        </p:txBody>
      </p:sp>
      <p:sp>
        <p:nvSpPr>
          <p:cNvPr id="4" name="Content Placeholder 3">
            <a:extLst>
              <a:ext uri="{FF2B5EF4-FFF2-40B4-BE49-F238E27FC236}">
                <a16:creationId xmlns:a16="http://schemas.microsoft.com/office/drawing/2014/main" id="{1FD2F464-D5CE-28C4-9B33-439EA9F20454}"/>
              </a:ext>
            </a:extLst>
          </p:cNvPr>
          <p:cNvSpPr>
            <a:spLocks noGrp="1"/>
          </p:cNvSpPr>
          <p:nvPr>
            <p:ph idx="1"/>
          </p:nvPr>
        </p:nvSpPr>
        <p:spPr/>
        <p:txBody>
          <a:bodyPr/>
          <a:lstStyle/>
          <a:p>
            <a:r>
              <a:rPr lang="en-US" sz="2400" dirty="0">
                <a:effectLst/>
                <a:latin typeface="Calibri" panose="020F0502020204030204" pitchFamily="34" charset="0"/>
                <a:ea typeface="Calibri" panose="020F0502020204030204" pitchFamily="34" charset="0"/>
              </a:rPr>
              <a:t>Select the consultant group from the </a:t>
            </a:r>
            <a:r>
              <a:rPr lang="en-US" sz="2400" b="1" dirty="0">
                <a:effectLst/>
                <a:latin typeface="Calibri" panose="020F0502020204030204" pitchFamily="34" charset="0"/>
                <a:ea typeface="Calibri" panose="020F0502020204030204" pitchFamily="34" charset="0"/>
              </a:rPr>
              <a:t>Third-Party Selection</a:t>
            </a:r>
            <a:r>
              <a:rPr lang="en-US" sz="2400" dirty="0">
                <a:effectLst/>
                <a:latin typeface="Calibri" panose="020F0502020204030204" pitchFamily="34" charset="0"/>
                <a:ea typeface="Calibri" panose="020F0502020204030204" pitchFamily="34" charset="0"/>
              </a:rPr>
              <a:t> dropdown menu. </a:t>
            </a:r>
          </a:p>
          <a:p>
            <a:r>
              <a:rPr lang="en-US" sz="2400" dirty="0">
                <a:effectLst/>
                <a:latin typeface="Calibri" panose="020F0502020204030204" pitchFamily="34" charset="0"/>
                <a:ea typeface="Calibri" panose="020F0502020204030204" pitchFamily="34" charset="0"/>
              </a:rPr>
              <a:t>Information about the consultant group will prepopulate. </a:t>
            </a:r>
          </a:p>
          <a:p>
            <a:r>
              <a:rPr lang="en-US" sz="2400" dirty="0">
                <a:latin typeface="Calibri" panose="020F0502020204030204" pitchFamily="34" charset="0"/>
              </a:rPr>
              <a:t>Uploading the TPA document is optional for the Primary and Secondary Account Holders.</a:t>
            </a:r>
          </a:p>
          <a:p>
            <a:r>
              <a:rPr lang="en-US" sz="2400" dirty="0">
                <a:effectLst/>
                <a:latin typeface="Calibri" panose="020F0502020204030204" pitchFamily="34" charset="0"/>
                <a:ea typeface="Calibri" panose="020F0502020204030204" pitchFamily="34" charset="0"/>
              </a:rPr>
              <a:t>Add the document, then </a:t>
            </a:r>
            <a:r>
              <a:rPr lang="en-US" sz="2400" dirty="0">
                <a:effectLst/>
                <a:latin typeface="Calibri" panose="020F0502020204030204" pitchFamily="34" charset="0"/>
                <a:ea typeface="Calibri" panose="020F0502020204030204" pitchFamily="34" charset="0"/>
                <a:cs typeface="Calibri" panose="020F0502020204030204" pitchFamily="34" charset="0"/>
              </a:rPr>
              <a:t>click </a:t>
            </a:r>
            <a:r>
              <a:rPr lang="en-US" sz="2400" b="1" dirty="0">
                <a:effectLst/>
                <a:latin typeface="Calibri" panose="020F0502020204030204" pitchFamily="34" charset="0"/>
                <a:ea typeface="Calibri" panose="020F0502020204030204" pitchFamily="34" charset="0"/>
                <a:cs typeface="Calibri" panose="020F0502020204030204" pitchFamily="34" charset="0"/>
              </a:rPr>
              <a:t>Next</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6" name="Picture 5" descr="Screen shot of Third Party Selection Screen with File Upload button and Next button emphasized.">
            <a:extLst>
              <a:ext uri="{FF2B5EF4-FFF2-40B4-BE49-F238E27FC236}">
                <a16:creationId xmlns:a16="http://schemas.microsoft.com/office/drawing/2014/main" id="{E9D16188-D13F-A6FB-81EC-9163D1738AA4}"/>
              </a:ext>
            </a:extLst>
          </p:cNvPr>
          <p:cNvPicPr>
            <a:picLocks noChangeAspect="1"/>
          </p:cNvPicPr>
          <p:nvPr/>
        </p:nvPicPr>
        <p:blipFill>
          <a:blip r:embed="rId2"/>
          <a:stretch>
            <a:fillRect/>
          </a:stretch>
        </p:blipFill>
        <p:spPr>
          <a:xfrm>
            <a:off x="1295309" y="3906149"/>
            <a:ext cx="9601382" cy="2165418"/>
          </a:xfrm>
          <a:prstGeom prst="rect">
            <a:avLst/>
          </a:prstGeom>
          <a:ln>
            <a:solidFill>
              <a:srgbClr val="B5BD00"/>
            </a:solidFill>
          </a:ln>
        </p:spPr>
      </p:pic>
    </p:spTree>
    <p:extLst>
      <p:ext uri="{BB962C8B-B14F-4D97-AF65-F5344CB8AC3E}">
        <p14:creationId xmlns:p14="http://schemas.microsoft.com/office/powerpoint/2010/main" val="1935366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DFAE4E-D788-46BB-F5C5-3D78B8AC8539}"/>
              </a:ext>
            </a:extLst>
          </p:cNvPr>
          <p:cNvSpPr>
            <a:spLocks noGrp="1"/>
          </p:cNvSpPr>
          <p:nvPr>
            <p:ph type="sldNum" sz="quarter" idx="11"/>
          </p:nvPr>
        </p:nvSpPr>
        <p:spPr/>
        <p:txBody>
          <a:bodyPr/>
          <a:lstStyle/>
          <a:p>
            <a:fld id="{77DFCED7-EB59-654B-ACD8-84CE8F59160C}" type="slidenum">
              <a:rPr lang="en-US" smtClean="0"/>
              <a:pPr/>
              <a:t>53</a:t>
            </a:fld>
            <a:endParaRPr lang="en-US" dirty="0"/>
          </a:p>
        </p:txBody>
      </p:sp>
      <p:sp>
        <p:nvSpPr>
          <p:cNvPr id="3" name="Title 2">
            <a:extLst>
              <a:ext uri="{FF2B5EF4-FFF2-40B4-BE49-F238E27FC236}">
                <a16:creationId xmlns:a16="http://schemas.microsoft.com/office/drawing/2014/main" id="{60A7B827-D411-CDC5-E399-8A65519297FE}"/>
              </a:ext>
            </a:extLst>
          </p:cNvPr>
          <p:cNvSpPr>
            <a:spLocks noGrp="1"/>
          </p:cNvSpPr>
          <p:nvPr>
            <p:ph type="title"/>
          </p:nvPr>
        </p:nvSpPr>
        <p:spPr>
          <a:xfrm>
            <a:off x="279645" y="428625"/>
            <a:ext cx="11732523" cy="947415"/>
          </a:xfrm>
        </p:spPr>
        <p:txBody>
          <a:bodyPr/>
          <a:lstStyle/>
          <a:p>
            <a:r>
              <a:rPr lang="en-US" dirty="0"/>
              <a:t>TPA Upload – Letter Details</a:t>
            </a:r>
          </a:p>
        </p:txBody>
      </p:sp>
      <p:sp>
        <p:nvSpPr>
          <p:cNvPr id="4" name="Content Placeholder 3">
            <a:extLst>
              <a:ext uri="{FF2B5EF4-FFF2-40B4-BE49-F238E27FC236}">
                <a16:creationId xmlns:a16="http://schemas.microsoft.com/office/drawing/2014/main" id="{1C3BAE73-4817-5C3C-A0F1-020E8901805B}"/>
              </a:ext>
            </a:extLst>
          </p:cNvPr>
          <p:cNvSpPr>
            <a:spLocks noGrp="1"/>
          </p:cNvSpPr>
          <p:nvPr>
            <p:ph idx="1"/>
          </p:nvPr>
        </p:nvSpPr>
        <p:spPr>
          <a:xfrm>
            <a:off x="279644" y="1266825"/>
            <a:ext cx="11732524" cy="3450143"/>
          </a:xfrm>
        </p:spPr>
        <p:txBody>
          <a:bodyPr/>
          <a:lstStyle/>
          <a:p>
            <a:r>
              <a:rPr lang="en-US" sz="2000" dirty="0"/>
              <a:t>Select the </a:t>
            </a:r>
            <a:r>
              <a:rPr lang="en-US" sz="2000" b="1" dirty="0"/>
              <a:t>Expiration Date </a:t>
            </a:r>
            <a:r>
              <a:rPr lang="en-US" sz="2000" dirty="0"/>
              <a:t>using the dropdown calendar. </a:t>
            </a:r>
          </a:p>
          <a:p>
            <a:r>
              <a:rPr lang="en-US" sz="2000" dirty="0"/>
              <a:t>To add HCPs to the TPA, click the box beside each HCP or click the box next to </a:t>
            </a:r>
            <a:r>
              <a:rPr lang="en-US" sz="2000" b="1" dirty="0"/>
              <a:t>HCP Number </a:t>
            </a:r>
            <a:r>
              <a:rPr lang="en-US" sz="2000" dirty="0"/>
              <a:t>to select all. </a:t>
            </a:r>
          </a:p>
          <a:p>
            <a:r>
              <a:rPr lang="en-US" sz="2000" dirty="0"/>
              <a:t>The selected HCPs will appear under </a:t>
            </a:r>
            <a:r>
              <a:rPr lang="en-US" sz="2000" b="1" dirty="0"/>
              <a:t>Selected HCP(s)</a:t>
            </a:r>
            <a:r>
              <a:rPr lang="en-US" sz="2000" dirty="0"/>
              <a:t>, then click </a:t>
            </a:r>
            <a:r>
              <a:rPr lang="en-US" sz="2000" b="1" dirty="0"/>
              <a:t>Next</a:t>
            </a:r>
            <a:r>
              <a:rPr lang="en-US" sz="2000" dirty="0"/>
              <a:t>.</a:t>
            </a:r>
          </a:p>
        </p:txBody>
      </p:sp>
      <p:pic>
        <p:nvPicPr>
          <p:cNvPr id="9" name="Picture 8" descr="Screen shot of Letter Details section with Expiration Date field emphasized as well as check boxes for HCPs and &quot;Selected HCPs to be added to this TPA emphasized. Next button is also emphasized at bottom right of the screen.">
            <a:extLst>
              <a:ext uri="{FF2B5EF4-FFF2-40B4-BE49-F238E27FC236}">
                <a16:creationId xmlns:a16="http://schemas.microsoft.com/office/drawing/2014/main" id="{50C626F3-8BB7-75DD-447D-ADEB8B61BEA1}"/>
              </a:ext>
            </a:extLst>
          </p:cNvPr>
          <p:cNvPicPr>
            <a:picLocks noChangeAspect="1"/>
          </p:cNvPicPr>
          <p:nvPr/>
        </p:nvPicPr>
        <p:blipFill>
          <a:blip r:embed="rId2"/>
          <a:stretch>
            <a:fillRect/>
          </a:stretch>
        </p:blipFill>
        <p:spPr>
          <a:xfrm>
            <a:off x="2328659" y="2781810"/>
            <a:ext cx="7784605" cy="3548254"/>
          </a:xfrm>
          <a:prstGeom prst="rect">
            <a:avLst/>
          </a:prstGeom>
          <a:ln w="9525">
            <a:solidFill>
              <a:srgbClr val="B5BD00"/>
            </a:solidFill>
          </a:ln>
        </p:spPr>
      </p:pic>
    </p:spTree>
    <p:extLst>
      <p:ext uri="{BB962C8B-B14F-4D97-AF65-F5344CB8AC3E}">
        <p14:creationId xmlns:p14="http://schemas.microsoft.com/office/powerpoint/2010/main" val="40592097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CE942D-9AEB-1EC6-8151-376CD6045EC4}"/>
              </a:ext>
            </a:extLst>
          </p:cNvPr>
          <p:cNvSpPr>
            <a:spLocks noGrp="1"/>
          </p:cNvSpPr>
          <p:nvPr>
            <p:ph type="sldNum" sz="quarter" idx="11"/>
          </p:nvPr>
        </p:nvSpPr>
        <p:spPr/>
        <p:txBody>
          <a:bodyPr/>
          <a:lstStyle/>
          <a:p>
            <a:fld id="{77DFCED7-EB59-654B-ACD8-84CE8F59160C}" type="slidenum">
              <a:rPr lang="en-US" smtClean="0"/>
              <a:pPr/>
              <a:t>54</a:t>
            </a:fld>
            <a:endParaRPr lang="en-US" dirty="0"/>
          </a:p>
        </p:txBody>
      </p:sp>
      <p:sp>
        <p:nvSpPr>
          <p:cNvPr id="3" name="Title 2">
            <a:extLst>
              <a:ext uri="{FF2B5EF4-FFF2-40B4-BE49-F238E27FC236}">
                <a16:creationId xmlns:a16="http://schemas.microsoft.com/office/drawing/2014/main" id="{EFEDCEA1-76F8-EB88-90DF-A4AE0B538BBA}"/>
              </a:ext>
            </a:extLst>
          </p:cNvPr>
          <p:cNvSpPr>
            <a:spLocks noGrp="1"/>
          </p:cNvSpPr>
          <p:nvPr>
            <p:ph type="title"/>
          </p:nvPr>
        </p:nvSpPr>
        <p:spPr/>
        <p:txBody>
          <a:bodyPr/>
          <a:lstStyle/>
          <a:p>
            <a:r>
              <a:rPr lang="en-US" dirty="0"/>
              <a:t>TPA Upload - Signature</a:t>
            </a:r>
          </a:p>
        </p:txBody>
      </p:sp>
      <p:sp>
        <p:nvSpPr>
          <p:cNvPr id="4" name="Content Placeholder 3">
            <a:extLst>
              <a:ext uri="{FF2B5EF4-FFF2-40B4-BE49-F238E27FC236}">
                <a16:creationId xmlns:a16="http://schemas.microsoft.com/office/drawing/2014/main" id="{909468E2-4640-339C-03BE-42C9663A35DC}"/>
              </a:ext>
            </a:extLst>
          </p:cNvPr>
          <p:cNvSpPr>
            <a:spLocks noGrp="1"/>
          </p:cNvSpPr>
          <p:nvPr>
            <p:ph idx="1"/>
          </p:nvPr>
        </p:nvSpPr>
        <p:spPr/>
        <p:txBody>
          <a:bodyPr/>
          <a:lstStyle/>
          <a:p>
            <a:r>
              <a:rPr lang="en-US" sz="2000" dirty="0"/>
              <a:t>Click all the </a:t>
            </a:r>
            <a:r>
              <a:rPr lang="en-US" sz="2000" b="1" dirty="0"/>
              <a:t>Acknowledgements</a:t>
            </a:r>
            <a:r>
              <a:rPr lang="en-US" sz="2000" dirty="0"/>
              <a:t> and type your full name as it appears in RHC Connect in the </a:t>
            </a:r>
            <a:r>
              <a:rPr lang="en-US" sz="2000" b="1" dirty="0"/>
              <a:t>Digital Signature </a:t>
            </a:r>
            <a:r>
              <a:rPr lang="en-US" sz="2000" dirty="0"/>
              <a:t>field.</a:t>
            </a:r>
          </a:p>
          <a:p>
            <a:r>
              <a:rPr lang="en-US" sz="2000" dirty="0"/>
              <a:t>Then click </a:t>
            </a:r>
            <a:r>
              <a:rPr lang="en-US" sz="2000" b="1" dirty="0"/>
              <a:t>Next</a:t>
            </a:r>
            <a:r>
              <a:rPr lang="en-US" sz="2000" dirty="0"/>
              <a:t>.</a:t>
            </a:r>
          </a:p>
        </p:txBody>
      </p:sp>
      <p:pic>
        <p:nvPicPr>
          <p:cNvPr id="6" name="Picture 5" descr="Screen shots of the Signature page with the check boxes for the Acknowledgements and the Digital Signature field emphasized. Next button is also emphasized.">
            <a:extLst>
              <a:ext uri="{FF2B5EF4-FFF2-40B4-BE49-F238E27FC236}">
                <a16:creationId xmlns:a16="http://schemas.microsoft.com/office/drawing/2014/main" id="{584514E2-A303-FB05-49CC-0021ADF70263}"/>
              </a:ext>
            </a:extLst>
          </p:cNvPr>
          <p:cNvPicPr>
            <a:picLocks noChangeAspect="1"/>
          </p:cNvPicPr>
          <p:nvPr/>
        </p:nvPicPr>
        <p:blipFill>
          <a:blip r:embed="rId2"/>
          <a:stretch>
            <a:fillRect/>
          </a:stretch>
        </p:blipFill>
        <p:spPr>
          <a:xfrm>
            <a:off x="1083446" y="3098596"/>
            <a:ext cx="10124920" cy="3236743"/>
          </a:xfrm>
          <a:prstGeom prst="rect">
            <a:avLst/>
          </a:prstGeom>
          <a:ln>
            <a:solidFill>
              <a:srgbClr val="B5BD00"/>
            </a:solidFill>
          </a:ln>
        </p:spPr>
      </p:pic>
    </p:spTree>
    <p:extLst>
      <p:ext uri="{BB962C8B-B14F-4D97-AF65-F5344CB8AC3E}">
        <p14:creationId xmlns:p14="http://schemas.microsoft.com/office/powerpoint/2010/main" val="1546599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B96B8C-69CB-45F0-C027-051ABE9552CE}"/>
              </a:ext>
            </a:extLst>
          </p:cNvPr>
          <p:cNvSpPr>
            <a:spLocks noGrp="1"/>
          </p:cNvSpPr>
          <p:nvPr>
            <p:ph type="sldNum" sz="quarter" idx="11"/>
          </p:nvPr>
        </p:nvSpPr>
        <p:spPr/>
        <p:txBody>
          <a:bodyPr/>
          <a:lstStyle/>
          <a:p>
            <a:fld id="{77DFCED7-EB59-654B-ACD8-84CE8F59160C}" type="slidenum">
              <a:rPr lang="en-US" smtClean="0"/>
              <a:pPr/>
              <a:t>55</a:t>
            </a:fld>
            <a:endParaRPr lang="en-US" dirty="0"/>
          </a:p>
        </p:txBody>
      </p:sp>
      <p:sp>
        <p:nvSpPr>
          <p:cNvPr id="3" name="Title 2">
            <a:extLst>
              <a:ext uri="{FF2B5EF4-FFF2-40B4-BE49-F238E27FC236}">
                <a16:creationId xmlns:a16="http://schemas.microsoft.com/office/drawing/2014/main" id="{AA1412A2-961F-60DE-AA62-4F72EA39BC7F}"/>
              </a:ext>
            </a:extLst>
          </p:cNvPr>
          <p:cNvSpPr>
            <a:spLocks noGrp="1"/>
          </p:cNvSpPr>
          <p:nvPr>
            <p:ph type="title"/>
          </p:nvPr>
        </p:nvSpPr>
        <p:spPr>
          <a:xfrm>
            <a:off x="279645" y="595930"/>
            <a:ext cx="11732523" cy="780110"/>
          </a:xfrm>
        </p:spPr>
        <p:txBody>
          <a:bodyPr/>
          <a:lstStyle/>
          <a:p>
            <a:r>
              <a:rPr lang="en-US" dirty="0"/>
              <a:t>Review</a:t>
            </a:r>
          </a:p>
        </p:txBody>
      </p:sp>
      <p:sp>
        <p:nvSpPr>
          <p:cNvPr id="4" name="Content Placeholder 3">
            <a:extLst>
              <a:ext uri="{FF2B5EF4-FFF2-40B4-BE49-F238E27FC236}">
                <a16:creationId xmlns:a16="http://schemas.microsoft.com/office/drawing/2014/main" id="{62BACAEB-6DEB-7FB1-51FD-AC5BA77B48A8}"/>
              </a:ext>
            </a:extLst>
          </p:cNvPr>
          <p:cNvSpPr>
            <a:spLocks noGrp="1"/>
          </p:cNvSpPr>
          <p:nvPr>
            <p:ph idx="1"/>
          </p:nvPr>
        </p:nvSpPr>
        <p:spPr>
          <a:xfrm>
            <a:off x="279644" y="1238250"/>
            <a:ext cx="11732524" cy="3478718"/>
          </a:xfrm>
        </p:spPr>
        <p:txBody>
          <a:bodyPr/>
          <a:lstStyle/>
          <a:p>
            <a:r>
              <a:rPr lang="en-US" sz="2400" dirty="0"/>
              <a:t>Review the information, then click </a:t>
            </a:r>
            <a:r>
              <a:rPr lang="en-US" sz="2400" b="1" dirty="0"/>
              <a:t>Submit</a:t>
            </a:r>
            <a:r>
              <a:rPr lang="en-US" sz="2400" dirty="0"/>
              <a:t>.</a:t>
            </a:r>
          </a:p>
        </p:txBody>
      </p:sp>
      <p:pic>
        <p:nvPicPr>
          <p:cNvPr id="7" name="Picture 6" descr="Screen shot of the review page with the Submit button in the lower right hand corner emphasized.">
            <a:extLst>
              <a:ext uri="{FF2B5EF4-FFF2-40B4-BE49-F238E27FC236}">
                <a16:creationId xmlns:a16="http://schemas.microsoft.com/office/drawing/2014/main" id="{F4888F2A-39B1-4B40-A131-39F9F6DDAF00}"/>
              </a:ext>
            </a:extLst>
          </p:cNvPr>
          <p:cNvPicPr>
            <a:picLocks noChangeAspect="1"/>
          </p:cNvPicPr>
          <p:nvPr/>
        </p:nvPicPr>
        <p:blipFill>
          <a:blip r:embed="rId2"/>
          <a:stretch>
            <a:fillRect/>
          </a:stretch>
        </p:blipFill>
        <p:spPr>
          <a:xfrm>
            <a:off x="2452952" y="2035823"/>
            <a:ext cx="7286096" cy="4320527"/>
          </a:xfrm>
          <a:prstGeom prst="rect">
            <a:avLst/>
          </a:prstGeom>
          <a:ln w="9525">
            <a:solidFill>
              <a:srgbClr val="B5BD00"/>
            </a:solidFill>
          </a:ln>
        </p:spPr>
      </p:pic>
    </p:spTree>
    <p:extLst>
      <p:ext uri="{BB962C8B-B14F-4D97-AF65-F5344CB8AC3E}">
        <p14:creationId xmlns:p14="http://schemas.microsoft.com/office/powerpoint/2010/main" val="2608665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82239-B774-551F-B109-55B54F6A44C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246F61-0CFF-3121-A77F-6AF2AE1D0F97}"/>
              </a:ext>
            </a:extLst>
          </p:cNvPr>
          <p:cNvSpPr>
            <a:spLocks noGrp="1"/>
          </p:cNvSpPr>
          <p:nvPr>
            <p:ph type="sldNum" sz="quarter" idx="11"/>
          </p:nvPr>
        </p:nvSpPr>
        <p:spPr/>
        <p:txBody>
          <a:bodyPr/>
          <a:lstStyle/>
          <a:p>
            <a:fld id="{77DFCED7-EB59-654B-ACD8-84CE8F59160C}" type="slidenum">
              <a:rPr lang="en-US" smtClean="0"/>
              <a:pPr/>
              <a:t>56</a:t>
            </a:fld>
            <a:endParaRPr lang="en-US" dirty="0"/>
          </a:p>
        </p:txBody>
      </p:sp>
      <p:sp>
        <p:nvSpPr>
          <p:cNvPr id="3" name="Title 2">
            <a:extLst>
              <a:ext uri="{FF2B5EF4-FFF2-40B4-BE49-F238E27FC236}">
                <a16:creationId xmlns:a16="http://schemas.microsoft.com/office/drawing/2014/main" id="{ABE82082-BC5E-E072-8C44-B395A55A5093}"/>
              </a:ext>
            </a:extLst>
          </p:cNvPr>
          <p:cNvSpPr>
            <a:spLocks noGrp="1"/>
          </p:cNvSpPr>
          <p:nvPr>
            <p:ph type="title"/>
          </p:nvPr>
        </p:nvSpPr>
        <p:spPr>
          <a:xfrm>
            <a:off x="279645" y="501650"/>
            <a:ext cx="11732523" cy="874390"/>
          </a:xfrm>
        </p:spPr>
        <p:txBody>
          <a:bodyPr/>
          <a:lstStyle/>
          <a:p>
            <a:r>
              <a:rPr lang="en-US" dirty="0"/>
              <a:t>My Forms Tab</a:t>
            </a:r>
          </a:p>
        </p:txBody>
      </p:sp>
      <p:sp>
        <p:nvSpPr>
          <p:cNvPr id="4" name="Content Placeholder 3">
            <a:extLst>
              <a:ext uri="{FF2B5EF4-FFF2-40B4-BE49-F238E27FC236}">
                <a16:creationId xmlns:a16="http://schemas.microsoft.com/office/drawing/2014/main" id="{5BD58089-569D-624E-FFE2-E66E8B98321D}"/>
              </a:ext>
            </a:extLst>
          </p:cNvPr>
          <p:cNvSpPr>
            <a:spLocks noGrp="1"/>
          </p:cNvSpPr>
          <p:nvPr>
            <p:ph idx="1"/>
          </p:nvPr>
        </p:nvSpPr>
        <p:spPr>
          <a:xfrm>
            <a:off x="279644" y="1216152"/>
            <a:ext cx="11632711" cy="3500816"/>
          </a:xfrm>
        </p:spPr>
        <p:txBody>
          <a:bodyPr/>
          <a:lstStyle/>
          <a:p>
            <a:r>
              <a:rPr lang="en-US" sz="2400" dirty="0">
                <a:effectLst/>
                <a:latin typeface="Calibri" panose="020F0502020204030204" pitchFamily="34" charset="0"/>
                <a:ea typeface="Calibri" panose="020F0502020204030204" pitchFamily="34" charset="0"/>
              </a:rPr>
              <a:t>To view TPAs, navigate to the </a:t>
            </a:r>
            <a:r>
              <a:rPr lang="en-US" sz="2400" b="1" dirty="0">
                <a:effectLst/>
                <a:latin typeface="Calibri" panose="020F0502020204030204" pitchFamily="34" charset="0"/>
                <a:ea typeface="Calibri" panose="020F0502020204030204" pitchFamily="34" charset="0"/>
              </a:rPr>
              <a:t>My Forms</a:t>
            </a:r>
            <a:r>
              <a:rPr lang="en-US" sz="2400" dirty="0">
                <a:effectLst/>
                <a:latin typeface="Calibri" panose="020F0502020204030204" pitchFamily="34" charset="0"/>
                <a:ea typeface="Calibri" panose="020F0502020204030204" pitchFamily="34" charset="0"/>
              </a:rPr>
              <a:t> tab on the </a:t>
            </a:r>
            <a:r>
              <a:rPr lang="en-US" sz="2400" b="1" dirty="0">
                <a:effectLst/>
                <a:latin typeface="Calibri" panose="020F0502020204030204" pitchFamily="34" charset="0"/>
                <a:ea typeface="Calibri" panose="020F0502020204030204" pitchFamily="34" charset="0"/>
              </a:rPr>
              <a:t>Dashboard</a:t>
            </a:r>
            <a:r>
              <a:rPr lang="en-US" sz="2400" dirty="0">
                <a:effectLst/>
                <a:latin typeface="Calibri" panose="020F0502020204030204" pitchFamily="34" charset="0"/>
                <a:ea typeface="Calibri" panose="020F0502020204030204" pitchFamily="34" charset="0"/>
              </a:rPr>
              <a:t> and </a:t>
            </a:r>
            <a:r>
              <a:rPr lang="en-US" sz="2400" dirty="0">
                <a:latin typeface="Calibri" panose="020F0502020204030204" pitchFamily="34" charset="0"/>
                <a:ea typeface="Calibri" panose="020F0502020204030204" pitchFamily="34" charset="0"/>
              </a:rPr>
              <a:t>click on the TPA hyperlink</a:t>
            </a:r>
            <a:r>
              <a:rPr lang="en-US" sz="2400" dirty="0">
                <a:effectLst/>
                <a:latin typeface="Calibri" panose="020F0502020204030204" pitchFamily="34" charset="0"/>
                <a:ea typeface="Calibri" panose="020F0502020204030204" pitchFamily="34" charset="0"/>
              </a:rPr>
              <a:t>.</a:t>
            </a:r>
          </a:p>
          <a:p>
            <a:r>
              <a:rPr lang="en-US" sz="2400" dirty="0">
                <a:effectLst/>
                <a:latin typeface="Calibri" panose="020F0502020204030204" pitchFamily="34" charset="0"/>
                <a:ea typeface="Calibri" panose="020F0502020204030204" pitchFamily="34" charset="0"/>
                <a:cs typeface="Calibri" panose="020F0502020204030204" pitchFamily="34" charset="0"/>
              </a:rPr>
              <a:t>Click on the “eye” icon under the </a:t>
            </a:r>
            <a:r>
              <a:rPr lang="en-US" sz="2400" b="1" dirty="0">
                <a:effectLst/>
                <a:latin typeface="Calibri" panose="020F0502020204030204" pitchFamily="34" charset="0"/>
                <a:ea typeface="Calibri" panose="020F0502020204030204" pitchFamily="34" charset="0"/>
                <a:cs typeface="Calibri" panose="020F0502020204030204" pitchFamily="34" charset="0"/>
              </a:rPr>
              <a:t>Action(s) </a:t>
            </a:r>
            <a:r>
              <a:rPr lang="en-US" sz="2400" dirty="0">
                <a:effectLst/>
                <a:latin typeface="Calibri" panose="020F0502020204030204" pitchFamily="34" charset="0"/>
                <a:ea typeface="Calibri" panose="020F0502020204030204" pitchFamily="34" charset="0"/>
                <a:cs typeface="Calibri" panose="020F0502020204030204" pitchFamily="34" charset="0"/>
              </a:rPr>
              <a:t>column.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Screen shot of the My Forms tab on the RHC Connect Dashboard with the TPA section and the Actions column emphasized.">
            <a:extLst>
              <a:ext uri="{FF2B5EF4-FFF2-40B4-BE49-F238E27FC236}">
                <a16:creationId xmlns:a16="http://schemas.microsoft.com/office/drawing/2014/main" id="{C4018E7E-ECEF-3C1B-10F4-874E74768D47}"/>
              </a:ext>
            </a:extLst>
          </p:cNvPr>
          <p:cNvPicPr>
            <a:picLocks noChangeAspect="1"/>
          </p:cNvPicPr>
          <p:nvPr/>
        </p:nvPicPr>
        <p:blipFill>
          <a:blip r:embed="rId2"/>
          <a:stretch>
            <a:fillRect/>
          </a:stretch>
        </p:blipFill>
        <p:spPr>
          <a:xfrm>
            <a:off x="1012233" y="2701424"/>
            <a:ext cx="10167532" cy="3500816"/>
          </a:xfrm>
          <a:prstGeom prst="rect">
            <a:avLst/>
          </a:prstGeom>
          <a:ln>
            <a:solidFill>
              <a:srgbClr val="B5BD00"/>
            </a:solidFill>
          </a:ln>
        </p:spPr>
      </p:pic>
    </p:spTree>
    <p:extLst>
      <p:ext uri="{BB962C8B-B14F-4D97-AF65-F5344CB8AC3E}">
        <p14:creationId xmlns:p14="http://schemas.microsoft.com/office/powerpoint/2010/main" val="955349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DB1D32-9ACB-35DA-E392-CC3D521DCAC0}"/>
              </a:ext>
            </a:extLst>
          </p:cNvPr>
          <p:cNvSpPr>
            <a:spLocks noGrp="1"/>
          </p:cNvSpPr>
          <p:nvPr>
            <p:ph type="sldNum" sz="quarter" idx="11"/>
          </p:nvPr>
        </p:nvSpPr>
        <p:spPr/>
        <p:txBody>
          <a:bodyPr/>
          <a:lstStyle/>
          <a:p>
            <a:fld id="{77DFCED7-EB59-654B-ACD8-84CE8F59160C}" type="slidenum">
              <a:rPr lang="en-US" smtClean="0"/>
              <a:pPr/>
              <a:t>57</a:t>
            </a:fld>
            <a:endParaRPr lang="en-US" dirty="0"/>
          </a:p>
        </p:txBody>
      </p:sp>
      <p:sp>
        <p:nvSpPr>
          <p:cNvPr id="3" name="Title 2">
            <a:extLst>
              <a:ext uri="{FF2B5EF4-FFF2-40B4-BE49-F238E27FC236}">
                <a16:creationId xmlns:a16="http://schemas.microsoft.com/office/drawing/2014/main" id="{9D8D4B72-F16C-9D93-3A61-135A144645D7}"/>
              </a:ext>
            </a:extLst>
          </p:cNvPr>
          <p:cNvSpPr>
            <a:spLocks noGrp="1"/>
          </p:cNvSpPr>
          <p:nvPr>
            <p:ph type="title"/>
          </p:nvPr>
        </p:nvSpPr>
        <p:spPr>
          <a:xfrm>
            <a:off x="279645" y="347473"/>
            <a:ext cx="11732523" cy="1028568"/>
          </a:xfrm>
        </p:spPr>
        <p:txBody>
          <a:bodyPr/>
          <a:lstStyle/>
          <a:p>
            <a:r>
              <a:rPr lang="en-US" dirty="0"/>
              <a:t>TPA – Summary Screen</a:t>
            </a:r>
          </a:p>
        </p:txBody>
      </p:sp>
      <p:sp>
        <p:nvSpPr>
          <p:cNvPr id="4" name="Content Placeholder 3">
            <a:extLst>
              <a:ext uri="{FF2B5EF4-FFF2-40B4-BE49-F238E27FC236}">
                <a16:creationId xmlns:a16="http://schemas.microsoft.com/office/drawing/2014/main" id="{3D17E338-A83A-ECAE-595A-87480AD912AA}"/>
              </a:ext>
            </a:extLst>
          </p:cNvPr>
          <p:cNvSpPr>
            <a:spLocks noGrp="1"/>
          </p:cNvSpPr>
          <p:nvPr>
            <p:ph idx="1"/>
          </p:nvPr>
        </p:nvSpPr>
        <p:spPr>
          <a:xfrm>
            <a:off x="279644" y="1005841"/>
            <a:ext cx="11732524" cy="3711128"/>
          </a:xfrm>
        </p:spPr>
        <p:txBody>
          <a:bodyPr/>
          <a:lstStyle/>
          <a:p>
            <a:r>
              <a:rPr lang="en-US" sz="2400" dirty="0">
                <a:effectLst/>
                <a:latin typeface="Calibri" panose="020F0502020204030204" pitchFamily="34" charset="0"/>
                <a:ea typeface="Calibri" panose="020F0502020204030204" pitchFamily="34" charset="0"/>
              </a:rPr>
              <a:t>To view the system generated TPA, click the hyperlink under the </a:t>
            </a:r>
            <a:r>
              <a:rPr lang="en-US" sz="2400" b="1" dirty="0">
                <a:effectLst/>
                <a:latin typeface="Calibri" panose="020F0502020204030204" pitchFamily="34" charset="0"/>
                <a:ea typeface="Calibri" panose="020F0502020204030204" pitchFamily="34" charset="0"/>
              </a:rPr>
              <a:t>TPA Document section</a:t>
            </a:r>
            <a:r>
              <a:rPr lang="en-US" sz="2400" dirty="0">
                <a:effectLst/>
                <a:latin typeface="Calibri" panose="020F0502020204030204" pitchFamily="34" charset="0"/>
                <a:ea typeface="Calibri" panose="020F0502020204030204" pitchFamily="34" charset="0"/>
              </a:rPr>
              <a:t>.</a:t>
            </a:r>
          </a:p>
          <a:p>
            <a:r>
              <a:rPr lang="en-US" sz="2400" dirty="0">
                <a:effectLst/>
                <a:latin typeface="Calibri" panose="020F0502020204030204" pitchFamily="34" charset="0"/>
                <a:ea typeface="Calibri" panose="020F0502020204030204" pitchFamily="34" charset="0"/>
                <a:cs typeface="Calibri" panose="020F0502020204030204" pitchFamily="34" charset="0"/>
              </a:rPr>
              <a:t>If you uploaded a TPA, it would also appear in the </a:t>
            </a:r>
            <a:r>
              <a:rPr lang="en-US" sz="2400" b="1" dirty="0">
                <a:effectLst/>
                <a:latin typeface="Calibri" panose="020F0502020204030204" pitchFamily="34" charset="0"/>
                <a:ea typeface="Calibri" panose="020F0502020204030204" pitchFamily="34" charset="0"/>
                <a:cs typeface="Calibri" panose="020F0502020204030204" pitchFamily="34" charset="0"/>
              </a:rPr>
              <a:t>TPA Document</a:t>
            </a:r>
            <a:r>
              <a:rPr lang="en-US" sz="2400" dirty="0">
                <a:effectLst/>
                <a:latin typeface="Calibri" panose="020F0502020204030204" pitchFamily="34" charset="0"/>
                <a:ea typeface="Calibri" panose="020F0502020204030204" pitchFamily="34" charset="0"/>
                <a:cs typeface="Calibri" panose="020F0502020204030204" pitchFamily="34" charset="0"/>
              </a:rPr>
              <a:t> section. </a:t>
            </a:r>
          </a:p>
          <a:p>
            <a:r>
              <a:rPr lang="en-US" sz="2400" dirty="0">
                <a:effectLst/>
                <a:latin typeface="Calibri" panose="020F0502020204030204" pitchFamily="34" charset="0"/>
                <a:ea typeface="Calibri" panose="020F0502020204030204" pitchFamily="34" charset="0"/>
                <a:cs typeface="Calibri" panose="020F0502020204030204" pitchFamily="34" charset="0"/>
              </a:rPr>
              <a:t>To return to the </a:t>
            </a:r>
            <a:r>
              <a:rPr lang="en-US" sz="2400" b="1" dirty="0">
                <a:effectLst/>
                <a:latin typeface="Calibri" panose="020F0502020204030204" pitchFamily="34" charset="0"/>
                <a:ea typeface="Calibri" panose="020F0502020204030204" pitchFamily="34" charset="0"/>
                <a:cs typeface="Calibri" panose="020F0502020204030204" pitchFamily="34" charset="0"/>
              </a:rPr>
              <a:t>Dashboard</a:t>
            </a:r>
            <a:r>
              <a:rPr lang="en-US" sz="2400" dirty="0">
                <a:effectLst/>
                <a:latin typeface="Calibri" panose="020F0502020204030204" pitchFamily="34" charset="0"/>
                <a:ea typeface="Calibri" panose="020F0502020204030204" pitchFamily="34" charset="0"/>
                <a:cs typeface="Calibri" panose="020F0502020204030204" pitchFamily="34" charset="0"/>
              </a:rPr>
              <a:t>, click </a:t>
            </a:r>
            <a:r>
              <a:rPr lang="en-US" sz="2400" b="1" dirty="0">
                <a:effectLst/>
                <a:latin typeface="Calibri" panose="020F0502020204030204" pitchFamily="34" charset="0"/>
                <a:ea typeface="Calibri" panose="020F0502020204030204" pitchFamily="34" charset="0"/>
                <a:cs typeface="Calibri" panose="020F0502020204030204" pitchFamily="34" charset="0"/>
              </a:rPr>
              <a:t>Return to Dashboard</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Screen shot of a TPA page with the TPA Document section emphasized as well as the hyperlink to view the generated TPA">
            <a:extLst>
              <a:ext uri="{FF2B5EF4-FFF2-40B4-BE49-F238E27FC236}">
                <a16:creationId xmlns:a16="http://schemas.microsoft.com/office/drawing/2014/main" id="{6E0179FC-AF03-B60B-7117-B46ADB8E0AA9}"/>
              </a:ext>
            </a:extLst>
          </p:cNvPr>
          <p:cNvPicPr>
            <a:picLocks noChangeAspect="1"/>
          </p:cNvPicPr>
          <p:nvPr/>
        </p:nvPicPr>
        <p:blipFill>
          <a:blip r:embed="rId2"/>
          <a:stretch>
            <a:fillRect/>
          </a:stretch>
        </p:blipFill>
        <p:spPr>
          <a:xfrm>
            <a:off x="2276520" y="2652244"/>
            <a:ext cx="7638960" cy="3704106"/>
          </a:xfrm>
          <a:prstGeom prst="rect">
            <a:avLst/>
          </a:prstGeom>
          <a:ln>
            <a:solidFill>
              <a:srgbClr val="B5BD00"/>
            </a:solidFill>
          </a:ln>
        </p:spPr>
      </p:pic>
    </p:spTree>
    <p:extLst>
      <p:ext uri="{BB962C8B-B14F-4D97-AF65-F5344CB8AC3E}">
        <p14:creationId xmlns:p14="http://schemas.microsoft.com/office/powerpoint/2010/main" val="2063993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1" y="1242956"/>
            <a:ext cx="12192001" cy="5615044"/>
          </a:xfrm>
        </p:spPr>
        <p:txBody>
          <a:bodyPr/>
          <a:lstStyle/>
          <a:p>
            <a:r>
              <a:rPr lang="en-US" dirty="0"/>
              <a:t>Questions?</a:t>
            </a:r>
          </a:p>
        </p:txBody>
      </p:sp>
      <p:sp>
        <p:nvSpPr>
          <p:cNvPr id="12" name="Slide Number Placeholder 3"/>
          <p:cNvSpPr>
            <a:spLocks noGrp="1"/>
          </p:cNvSpPr>
          <p:nvPr>
            <p:ph type="sldNum" sz="quarter" idx="13"/>
          </p:nvPr>
        </p:nvSpPr>
        <p:spPr>
          <a:xfrm>
            <a:off x="9268968" y="6356350"/>
            <a:ext cx="2743200" cy="365125"/>
          </a:xfrm>
          <a:prstGeom prst="rect">
            <a:avLst/>
          </a:prstGeom>
        </p:spPr>
        <p:txBody>
          <a:bodyPr/>
          <a:lstStyle/>
          <a:p>
            <a:pPr algn="r"/>
            <a:fld id="{77DFCED7-EB59-654B-ACD8-84CE8F59160C}" type="slidenum">
              <a:rPr lang="en-US" sz="1200" smtClean="0">
                <a:solidFill>
                  <a:srgbClr val="0052EB"/>
                </a:solidFill>
                <a:latin typeface="Source Sans Pro" panose="020B0503030403020204" pitchFamily="34" charset="0"/>
              </a:rPr>
              <a:pPr algn="r"/>
              <a:t>58</a:t>
            </a:fld>
            <a:endParaRPr lang="en-US" sz="1200" dirty="0">
              <a:solidFill>
                <a:srgbClr val="0052EB"/>
              </a:solidFill>
              <a:latin typeface="Source Sans Pro" panose="020B0503030403020204" pitchFamily="34" charset="0"/>
            </a:endParaRPr>
          </a:p>
        </p:txBody>
      </p:sp>
      <p:sp>
        <p:nvSpPr>
          <p:cNvPr id="5" name="Slide Number Placeholder 3"/>
          <p:cNvSpPr txBox="1">
            <a:spLocks/>
          </p:cNvSpPr>
          <p:nvPr/>
        </p:nvSpPr>
        <p:spPr>
          <a:xfrm>
            <a:off x="9268968"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7DFCED7-EB59-654B-ACD8-84CE8F59160C}" type="slidenum">
              <a:rPr lang="en-US" sz="1400" smtClean="0">
                <a:solidFill>
                  <a:schemeClr val="bg1"/>
                </a:solidFill>
              </a:rPr>
              <a:pPr algn="r"/>
              <a:t>58</a:t>
            </a:fld>
            <a:endParaRPr lang="en-US" sz="1400" dirty="0">
              <a:solidFill>
                <a:schemeClr val="bg1"/>
              </a:solidFill>
            </a:endParaRPr>
          </a:p>
        </p:txBody>
      </p:sp>
    </p:spTree>
    <p:custDataLst>
      <p:tags r:id="rId1"/>
    </p:custDataLst>
    <p:extLst>
      <p:ext uri="{BB962C8B-B14F-4D97-AF65-F5344CB8AC3E}">
        <p14:creationId xmlns:p14="http://schemas.microsoft.com/office/powerpoint/2010/main" val="1594810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Submitting LOAs and LOEs in RHC Connect</a:t>
            </a:r>
          </a:p>
        </p:txBody>
      </p:sp>
      <p:sp>
        <p:nvSpPr>
          <p:cNvPr id="3" name="Subtitle 2"/>
          <p:cNvSpPr>
            <a:spLocks noGrp="1"/>
          </p:cNvSpPr>
          <p:nvPr>
            <p:ph type="subTitle" idx="1"/>
          </p:nvPr>
        </p:nvSpPr>
        <p:spPr>
          <a:xfrm>
            <a:off x="2907792" y="4014215"/>
            <a:ext cx="6361176" cy="1293093"/>
          </a:xfrm>
        </p:spPr>
        <p:txBody>
          <a:bodyPr/>
          <a:lstStyle/>
          <a:p>
            <a:r>
              <a:rPr lang="en-US" dirty="0"/>
              <a:t>Authorizations &amp; User Management in RHC Connect</a:t>
            </a:r>
          </a:p>
        </p:txBody>
      </p:sp>
      <p:sp>
        <p:nvSpPr>
          <p:cNvPr id="4" name="Slide Number Placeholder 3"/>
          <p:cNvSpPr>
            <a:spLocks noGrp="1"/>
          </p:cNvSpPr>
          <p:nvPr>
            <p:ph type="sldNum" sz="quarter" idx="12"/>
          </p:nvPr>
        </p:nvSpPr>
        <p:spPr/>
        <p:txBody>
          <a:bodyPr/>
          <a:lstStyle/>
          <a:p>
            <a:fld id="{77DFCED7-EB59-654B-ACD8-84CE8F59160C}" type="slidenum">
              <a:rPr lang="en-US" smtClean="0"/>
              <a:pPr/>
              <a:t>59</a:t>
            </a:fld>
            <a:endParaRPr lang="en-US" dirty="0"/>
          </a:p>
        </p:txBody>
      </p:sp>
    </p:spTree>
    <p:extLst>
      <p:ext uri="{BB962C8B-B14F-4D97-AF65-F5344CB8AC3E}">
        <p14:creationId xmlns:p14="http://schemas.microsoft.com/office/powerpoint/2010/main" val="323555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7351" y="693600"/>
            <a:ext cx="11674816" cy="541388"/>
          </a:xfrm>
        </p:spPr>
        <p:txBody>
          <a:bodyPr/>
          <a:lstStyle/>
          <a:p>
            <a:r>
              <a:rPr lang="en-US" dirty="0"/>
              <a:t>Glossary</a:t>
            </a:r>
          </a:p>
        </p:txBody>
      </p:sp>
      <p:sp>
        <p:nvSpPr>
          <p:cNvPr id="3" name="Slide Number Placeholder 2"/>
          <p:cNvSpPr>
            <a:spLocks noGrp="1"/>
          </p:cNvSpPr>
          <p:nvPr>
            <p:ph type="sldNum" sz="quarter" idx="12"/>
          </p:nvPr>
        </p:nvSpPr>
        <p:spPr/>
        <p:txBody>
          <a:bodyPr/>
          <a:lstStyle/>
          <a:p>
            <a:fld id="{77DFCED7-EB59-654B-ACD8-84CE8F59160C}" type="slidenum">
              <a:rPr lang="en-US" smtClean="0"/>
              <a:pPr/>
              <a:t>6</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2313218"/>
              </p:ext>
            </p:extLst>
          </p:nvPr>
        </p:nvGraphicFramePr>
        <p:xfrm>
          <a:off x="1117600" y="1491915"/>
          <a:ext cx="9817100" cy="4672481"/>
        </p:xfrm>
        <a:graphic>
          <a:graphicData uri="http://schemas.openxmlformats.org/drawingml/2006/table">
            <a:tbl>
              <a:tblPr firstRow="1"/>
              <a:tblGrid>
                <a:gridCol w="3694179">
                  <a:extLst>
                    <a:ext uri="{9D8B030D-6E8A-4147-A177-3AD203B41FA5}">
                      <a16:colId xmlns:a16="http://schemas.microsoft.com/office/drawing/2014/main" val="2885192492"/>
                    </a:ext>
                  </a:extLst>
                </a:gridCol>
                <a:gridCol w="6122921">
                  <a:extLst>
                    <a:ext uri="{9D8B030D-6E8A-4147-A177-3AD203B41FA5}">
                      <a16:colId xmlns:a16="http://schemas.microsoft.com/office/drawing/2014/main" val="4028901981"/>
                    </a:ext>
                  </a:extLst>
                </a:gridCol>
              </a:tblGrid>
              <a:tr h="556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Acronym</a:t>
                      </a: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2000" b="1" dirty="0"/>
                        <a:t>Definition</a:t>
                      </a:r>
                      <a:endParaRPr lang="en-US" sz="2000" b="1" dirty="0">
                        <a:solidFill>
                          <a:srgbClr val="404040"/>
                        </a:solidFill>
                        <a:effectLst/>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1932029"/>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FCC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indent="0" algn="l">
                        <a:buFont typeface="Arial" panose="020B0604020202020204" pitchFamily="34" charset="0"/>
                        <a:buNone/>
                      </a:pPr>
                      <a:r>
                        <a:rPr lang="en-US" sz="1800" dirty="0"/>
                        <a:t>Federal Communications</a:t>
                      </a:r>
                      <a:r>
                        <a:rPr lang="en-US" sz="1800" baseline="0" dirty="0"/>
                        <a:t> Commission</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287239398"/>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HCF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Healthcare Connect Fund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2230804"/>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Funding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751250029"/>
                  </a:ext>
                </a:extLst>
              </a:tr>
              <a:tr h="411615">
                <a:tc>
                  <a:txBody>
                    <a:bodyPr/>
                    <a:lstStyle/>
                    <a:p>
                      <a:pPr marL="0" indent="0" algn="l">
                        <a:buFont typeface="Arial" panose="020B0604020202020204" pitchFamily="34" charset="0"/>
                        <a:buNone/>
                      </a:pPr>
                      <a:r>
                        <a:rPr lang="en-US" sz="1800" dirty="0"/>
                        <a:t>HCP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Health Care Provider (your site)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146724"/>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HCP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aseline="0" dirty="0"/>
                        <a:t>Number </a:t>
                      </a:r>
                      <a:r>
                        <a:rPr lang="en-US" sz="1800" kern="1200" dirty="0">
                          <a:solidFill>
                            <a:schemeClr val="tx1"/>
                          </a:solidFill>
                          <a:latin typeface="+mn-lt"/>
                          <a:ea typeface="+mn-ea"/>
                          <a:cs typeface="+mn-cs"/>
                        </a:rPr>
                        <a:t>associated</a:t>
                      </a:r>
                      <a:r>
                        <a:rPr lang="en-US" sz="1800" baseline="0" dirty="0"/>
                        <a:t> with your site or consortium</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545269783"/>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PAH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Primary</a:t>
                      </a:r>
                      <a:r>
                        <a:rPr lang="en-US" sz="1800" baseline="0" dirty="0"/>
                        <a:t> Account Holder</a:t>
                      </a:r>
                      <a:endParaRPr lang="en-US"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807433"/>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TPA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Third-Party Authorization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249746804"/>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LOA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Letter of Agency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418777"/>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LOE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chemeClr val="tx1"/>
                          </a:solidFill>
                          <a:latin typeface="+mn-lt"/>
                          <a:ea typeface="+mn-ea"/>
                          <a:cs typeface="+mn-cs"/>
                        </a:rPr>
                        <a:t>Letter of Exemption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4199245714"/>
                  </a:ext>
                </a:extLst>
              </a:tr>
              <a:tr h="4116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975168"/>
                  </a:ext>
                </a:extLst>
              </a:tr>
            </a:tbl>
          </a:graphicData>
        </a:graphic>
      </p:graphicFrame>
    </p:spTree>
    <p:extLst>
      <p:ext uri="{BB962C8B-B14F-4D97-AF65-F5344CB8AC3E}">
        <p14:creationId xmlns:p14="http://schemas.microsoft.com/office/powerpoint/2010/main" val="35068115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60</a:t>
            </a:fld>
            <a:endParaRPr lang="en-US" dirty="0"/>
          </a:p>
        </p:txBody>
      </p:sp>
      <p:sp>
        <p:nvSpPr>
          <p:cNvPr id="3" name="Title 2"/>
          <p:cNvSpPr>
            <a:spLocks noGrp="1"/>
          </p:cNvSpPr>
          <p:nvPr>
            <p:ph type="title"/>
          </p:nvPr>
        </p:nvSpPr>
        <p:spPr/>
        <p:txBody>
          <a:bodyPr/>
          <a:lstStyle/>
          <a:p>
            <a:r>
              <a:rPr lang="en-US" dirty="0"/>
              <a:t>My Portal Landing Page</a:t>
            </a:r>
          </a:p>
        </p:txBody>
      </p:sp>
      <p:sp>
        <p:nvSpPr>
          <p:cNvPr id="4" name="Content Placeholder 3"/>
          <p:cNvSpPr>
            <a:spLocks noGrp="1"/>
          </p:cNvSpPr>
          <p:nvPr>
            <p:ph idx="1"/>
          </p:nvPr>
        </p:nvSpPr>
        <p:spPr>
          <a:xfrm>
            <a:off x="279644" y="1647930"/>
            <a:ext cx="4672500" cy="3069038"/>
          </a:xfrm>
        </p:spPr>
        <p:txBody>
          <a:bodyPr/>
          <a:lstStyle/>
          <a:p>
            <a:r>
              <a:rPr lang="en-US" sz="2800" dirty="0"/>
              <a:t>Log into My Portal and click on </a:t>
            </a:r>
            <a:r>
              <a:rPr lang="en-US" sz="2800" b="1" dirty="0"/>
              <a:t>RHC Connect</a:t>
            </a:r>
            <a:r>
              <a:rPr lang="en-US" sz="2800" dirty="0"/>
              <a:t>.</a:t>
            </a:r>
            <a:endParaRPr lang="en-US" sz="2800" b="1" dirty="0"/>
          </a:p>
          <a:p>
            <a:pPr marL="0" indent="0">
              <a:buNone/>
            </a:pPr>
            <a:endParaRPr lang="en-US" sz="2800" dirty="0"/>
          </a:p>
        </p:txBody>
      </p:sp>
      <p:pic>
        <p:nvPicPr>
          <p:cNvPr id="1026" name="Picture 2" descr="Screen shot of My Portal landing page with top hyperlink to RHC Connect emphasized." title="Screen Shot - My Portal Landing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429" y="1284842"/>
            <a:ext cx="6220865" cy="4550879"/>
          </a:xfrm>
          <a:prstGeom prst="rect">
            <a:avLst/>
          </a:prstGeom>
          <a:noFill/>
          <a:ln w="9525">
            <a:solidFill>
              <a:srgbClr val="B5BD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391625D-D1C5-30A7-87C3-C6B3B2DBEF9B}"/>
              </a:ext>
            </a:extLst>
          </p:cNvPr>
          <p:cNvSpPr/>
          <p:nvPr/>
        </p:nvSpPr>
        <p:spPr>
          <a:xfrm>
            <a:off x="5422392" y="3017520"/>
            <a:ext cx="1609344" cy="11338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405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4544C6-31A1-CF8D-EE94-8B4826C5EC5F}"/>
              </a:ext>
            </a:extLst>
          </p:cNvPr>
          <p:cNvSpPr>
            <a:spLocks noGrp="1"/>
          </p:cNvSpPr>
          <p:nvPr>
            <p:ph type="sldNum" sz="quarter" idx="11"/>
          </p:nvPr>
        </p:nvSpPr>
        <p:spPr/>
        <p:txBody>
          <a:bodyPr/>
          <a:lstStyle/>
          <a:p>
            <a:fld id="{77DFCED7-EB59-654B-ACD8-84CE8F59160C}" type="slidenum">
              <a:rPr lang="en-US" smtClean="0"/>
              <a:pPr/>
              <a:t>61</a:t>
            </a:fld>
            <a:endParaRPr lang="en-US" dirty="0"/>
          </a:p>
        </p:txBody>
      </p:sp>
      <p:sp>
        <p:nvSpPr>
          <p:cNvPr id="3" name="Title 2">
            <a:extLst>
              <a:ext uri="{FF2B5EF4-FFF2-40B4-BE49-F238E27FC236}">
                <a16:creationId xmlns:a16="http://schemas.microsoft.com/office/drawing/2014/main" id="{BF5EE490-FE37-32C7-5898-AABE47F7C76E}"/>
              </a:ext>
            </a:extLst>
          </p:cNvPr>
          <p:cNvSpPr>
            <a:spLocks noGrp="1"/>
          </p:cNvSpPr>
          <p:nvPr>
            <p:ph type="title"/>
          </p:nvPr>
        </p:nvSpPr>
        <p:spPr/>
        <p:txBody>
          <a:bodyPr/>
          <a:lstStyle/>
          <a:p>
            <a:r>
              <a:rPr lang="en-US" dirty="0"/>
              <a:t>RHC Connect Dashboard</a:t>
            </a:r>
          </a:p>
        </p:txBody>
      </p:sp>
      <p:sp>
        <p:nvSpPr>
          <p:cNvPr id="4" name="Content Placeholder 3">
            <a:extLst>
              <a:ext uri="{FF2B5EF4-FFF2-40B4-BE49-F238E27FC236}">
                <a16:creationId xmlns:a16="http://schemas.microsoft.com/office/drawing/2014/main" id="{413A9506-6C3B-05B1-D333-F721B7B0C506}"/>
              </a:ext>
            </a:extLst>
          </p:cNvPr>
          <p:cNvSpPr>
            <a:spLocks noGrp="1"/>
          </p:cNvSpPr>
          <p:nvPr>
            <p:ph idx="1"/>
          </p:nvPr>
        </p:nvSpPr>
        <p:spPr>
          <a:xfrm>
            <a:off x="279644" y="1376040"/>
            <a:ext cx="11732524" cy="3340928"/>
          </a:xfrm>
        </p:spPr>
        <p:txBody>
          <a:bodyPr/>
          <a:lstStyle/>
          <a:p>
            <a:r>
              <a:rPr lang="en-US" sz="2400" dirty="0"/>
              <a:t>Click </a:t>
            </a:r>
            <a:r>
              <a:rPr lang="en-US" sz="2400" b="1" dirty="0"/>
              <a:t>My Organizations </a:t>
            </a:r>
            <a:r>
              <a:rPr lang="en-US" sz="2400" dirty="0"/>
              <a:t>tab.</a:t>
            </a:r>
          </a:p>
          <a:p>
            <a:r>
              <a:rPr lang="en-US" sz="2400" dirty="0"/>
              <a:t>All consortia are displayed when toggle beside </a:t>
            </a:r>
            <a:r>
              <a:rPr lang="en-US" sz="2400" b="1" dirty="0"/>
              <a:t>Show Only My Consortia </a:t>
            </a:r>
            <a:r>
              <a:rPr lang="en-US" sz="2400" dirty="0"/>
              <a:t>is closed.</a:t>
            </a:r>
          </a:p>
        </p:txBody>
      </p:sp>
      <p:sp>
        <p:nvSpPr>
          <p:cNvPr id="5" name="Rectangle 4">
            <a:extLst>
              <a:ext uri="{FF2B5EF4-FFF2-40B4-BE49-F238E27FC236}">
                <a16:creationId xmlns:a16="http://schemas.microsoft.com/office/drawing/2014/main" id="{B2FC04A5-9479-AAB4-FED2-D9287E8822CE}"/>
              </a:ext>
            </a:extLst>
          </p:cNvPr>
          <p:cNvSpPr/>
          <p:nvPr/>
        </p:nvSpPr>
        <p:spPr>
          <a:xfrm>
            <a:off x="2331720" y="4590288"/>
            <a:ext cx="438912" cy="1266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RHC Connect Dashboard&#10;&#10;My Organizations tab with &quot;Show Only My Consortia&quot;  toggle when closed emphasized.">
            <a:extLst>
              <a:ext uri="{FF2B5EF4-FFF2-40B4-BE49-F238E27FC236}">
                <a16:creationId xmlns:a16="http://schemas.microsoft.com/office/drawing/2014/main" id="{45B57413-2182-421F-CE06-8EE59A764262}"/>
              </a:ext>
            </a:extLst>
          </p:cNvPr>
          <p:cNvPicPr>
            <a:picLocks noChangeAspect="1"/>
          </p:cNvPicPr>
          <p:nvPr/>
        </p:nvPicPr>
        <p:blipFill>
          <a:blip r:embed="rId2"/>
          <a:stretch>
            <a:fillRect/>
          </a:stretch>
        </p:blipFill>
        <p:spPr>
          <a:xfrm>
            <a:off x="1983466" y="2411994"/>
            <a:ext cx="8828571" cy="4228571"/>
          </a:xfrm>
          <a:prstGeom prst="rect">
            <a:avLst/>
          </a:prstGeom>
          <a:ln w="9525">
            <a:solidFill>
              <a:srgbClr val="B5BD00"/>
            </a:solidFill>
          </a:ln>
        </p:spPr>
      </p:pic>
    </p:spTree>
    <p:extLst>
      <p:ext uri="{BB962C8B-B14F-4D97-AF65-F5344CB8AC3E}">
        <p14:creationId xmlns:p14="http://schemas.microsoft.com/office/powerpoint/2010/main" val="4187662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DA8709-CF48-8630-DCFB-E8A33DAD312F}"/>
              </a:ext>
            </a:extLst>
          </p:cNvPr>
          <p:cNvSpPr>
            <a:spLocks noGrp="1"/>
          </p:cNvSpPr>
          <p:nvPr>
            <p:ph type="sldNum" sz="quarter" idx="11"/>
          </p:nvPr>
        </p:nvSpPr>
        <p:spPr/>
        <p:txBody>
          <a:bodyPr/>
          <a:lstStyle/>
          <a:p>
            <a:fld id="{77DFCED7-EB59-654B-ACD8-84CE8F59160C}" type="slidenum">
              <a:rPr lang="en-US" smtClean="0"/>
              <a:pPr/>
              <a:t>62</a:t>
            </a:fld>
            <a:endParaRPr lang="en-US" dirty="0"/>
          </a:p>
        </p:txBody>
      </p:sp>
      <p:sp>
        <p:nvSpPr>
          <p:cNvPr id="3" name="Title 2">
            <a:extLst>
              <a:ext uri="{FF2B5EF4-FFF2-40B4-BE49-F238E27FC236}">
                <a16:creationId xmlns:a16="http://schemas.microsoft.com/office/drawing/2014/main" id="{E4A5D6B5-ECF8-F3ED-8A74-5A4CF8BF2B85}"/>
              </a:ext>
            </a:extLst>
          </p:cNvPr>
          <p:cNvSpPr>
            <a:spLocks noGrp="1"/>
          </p:cNvSpPr>
          <p:nvPr>
            <p:ph type="title"/>
          </p:nvPr>
        </p:nvSpPr>
        <p:spPr>
          <a:xfrm>
            <a:off x="279645" y="510988"/>
            <a:ext cx="11732523" cy="865052"/>
          </a:xfrm>
        </p:spPr>
        <p:txBody>
          <a:bodyPr/>
          <a:lstStyle/>
          <a:p>
            <a:r>
              <a:rPr lang="en-US" dirty="0"/>
              <a:t>RHC Connect Dashboard (continued)</a:t>
            </a:r>
          </a:p>
        </p:txBody>
      </p:sp>
      <p:sp>
        <p:nvSpPr>
          <p:cNvPr id="4" name="Content Placeholder 3">
            <a:extLst>
              <a:ext uri="{FF2B5EF4-FFF2-40B4-BE49-F238E27FC236}">
                <a16:creationId xmlns:a16="http://schemas.microsoft.com/office/drawing/2014/main" id="{3382FECA-C538-1D2F-5A2D-7F4F2AB919BE}"/>
              </a:ext>
            </a:extLst>
          </p:cNvPr>
          <p:cNvSpPr>
            <a:spLocks noGrp="1"/>
          </p:cNvSpPr>
          <p:nvPr>
            <p:ph idx="1"/>
          </p:nvPr>
        </p:nvSpPr>
        <p:spPr>
          <a:xfrm>
            <a:off x="279644" y="1299882"/>
            <a:ext cx="11732524" cy="3417086"/>
          </a:xfrm>
        </p:spPr>
        <p:txBody>
          <a:bodyPr/>
          <a:lstStyle/>
          <a:p>
            <a:r>
              <a:rPr lang="en-US" sz="2400" dirty="0"/>
              <a:t>Open the toggle beside </a:t>
            </a:r>
            <a:r>
              <a:rPr lang="en-US" sz="2400" b="1" dirty="0"/>
              <a:t>Show Only My Consortia </a:t>
            </a:r>
            <a:r>
              <a:rPr lang="en-US" sz="2400" dirty="0"/>
              <a:t>to display your consortia.</a:t>
            </a:r>
          </a:p>
          <a:p>
            <a:r>
              <a:rPr lang="en-US" sz="2400" dirty="0"/>
              <a:t>Click hyperlink for consortium the LOA is for.</a:t>
            </a:r>
          </a:p>
        </p:txBody>
      </p:sp>
      <p:sp>
        <p:nvSpPr>
          <p:cNvPr id="5" name="Rectangle 4">
            <a:extLst>
              <a:ext uri="{FF2B5EF4-FFF2-40B4-BE49-F238E27FC236}">
                <a16:creationId xmlns:a16="http://schemas.microsoft.com/office/drawing/2014/main" id="{3362383E-B44A-58EE-033F-FF01A5677A9C}"/>
              </a:ext>
            </a:extLst>
          </p:cNvPr>
          <p:cNvSpPr/>
          <p:nvPr/>
        </p:nvSpPr>
        <p:spPr>
          <a:xfrm>
            <a:off x="2423160" y="4653628"/>
            <a:ext cx="438912" cy="1266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RHC Connect Dashboard&#10;&#10;My Organizations tab with &quot;Show Only My Consortia&quot;  toggle when open and specific consortium hyperlink emphasized.">
            <a:extLst>
              <a:ext uri="{FF2B5EF4-FFF2-40B4-BE49-F238E27FC236}">
                <a16:creationId xmlns:a16="http://schemas.microsoft.com/office/drawing/2014/main" id="{8A69E2DC-6786-5163-C00D-596486F1CDFA}"/>
              </a:ext>
            </a:extLst>
          </p:cNvPr>
          <p:cNvPicPr>
            <a:picLocks noChangeAspect="1"/>
          </p:cNvPicPr>
          <p:nvPr/>
        </p:nvPicPr>
        <p:blipFill>
          <a:blip r:embed="rId2"/>
          <a:stretch>
            <a:fillRect/>
          </a:stretch>
        </p:blipFill>
        <p:spPr>
          <a:xfrm>
            <a:off x="1721450" y="2305129"/>
            <a:ext cx="8749099" cy="4128481"/>
          </a:xfrm>
          <a:prstGeom prst="rect">
            <a:avLst/>
          </a:prstGeom>
          <a:ln w="9525">
            <a:solidFill>
              <a:srgbClr val="B5BD00"/>
            </a:solidFill>
          </a:ln>
        </p:spPr>
      </p:pic>
    </p:spTree>
    <p:extLst>
      <p:ext uri="{BB962C8B-B14F-4D97-AF65-F5344CB8AC3E}">
        <p14:creationId xmlns:p14="http://schemas.microsoft.com/office/powerpoint/2010/main" val="32631800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655840-2698-CBD7-9EDC-9B2516F1140D}"/>
              </a:ext>
            </a:extLst>
          </p:cNvPr>
          <p:cNvSpPr>
            <a:spLocks noGrp="1"/>
          </p:cNvSpPr>
          <p:nvPr>
            <p:ph type="sldNum" sz="quarter" idx="11"/>
          </p:nvPr>
        </p:nvSpPr>
        <p:spPr/>
        <p:txBody>
          <a:bodyPr/>
          <a:lstStyle/>
          <a:p>
            <a:fld id="{77DFCED7-EB59-654B-ACD8-84CE8F59160C}" type="slidenum">
              <a:rPr lang="en-US" smtClean="0"/>
              <a:pPr/>
              <a:t>63</a:t>
            </a:fld>
            <a:endParaRPr lang="en-US" dirty="0"/>
          </a:p>
        </p:txBody>
      </p:sp>
      <p:sp>
        <p:nvSpPr>
          <p:cNvPr id="3" name="Title 2">
            <a:extLst>
              <a:ext uri="{FF2B5EF4-FFF2-40B4-BE49-F238E27FC236}">
                <a16:creationId xmlns:a16="http://schemas.microsoft.com/office/drawing/2014/main" id="{053571B0-6B14-0538-D879-F48D7E1568F6}"/>
              </a:ext>
            </a:extLst>
          </p:cNvPr>
          <p:cNvSpPr>
            <a:spLocks noGrp="1"/>
          </p:cNvSpPr>
          <p:nvPr>
            <p:ph type="title"/>
          </p:nvPr>
        </p:nvSpPr>
        <p:spPr>
          <a:xfrm>
            <a:off x="279645" y="493261"/>
            <a:ext cx="11732523" cy="882779"/>
          </a:xfrm>
        </p:spPr>
        <p:txBody>
          <a:bodyPr/>
          <a:lstStyle/>
          <a:p>
            <a:r>
              <a:rPr lang="en-US" dirty="0"/>
              <a:t>Summary Screen</a:t>
            </a:r>
          </a:p>
        </p:txBody>
      </p:sp>
      <p:sp>
        <p:nvSpPr>
          <p:cNvPr id="4" name="Content Placeholder 3">
            <a:extLst>
              <a:ext uri="{FF2B5EF4-FFF2-40B4-BE49-F238E27FC236}">
                <a16:creationId xmlns:a16="http://schemas.microsoft.com/office/drawing/2014/main" id="{FAE8F6A5-947E-C024-F511-EA565CBA0ECD}"/>
              </a:ext>
            </a:extLst>
          </p:cNvPr>
          <p:cNvSpPr>
            <a:spLocks noGrp="1"/>
          </p:cNvSpPr>
          <p:nvPr>
            <p:ph idx="1"/>
          </p:nvPr>
        </p:nvSpPr>
        <p:spPr>
          <a:xfrm>
            <a:off x="279644" y="1147482"/>
            <a:ext cx="11732524" cy="3569486"/>
          </a:xfrm>
        </p:spPr>
        <p:txBody>
          <a:bodyPr/>
          <a:lstStyle/>
          <a:p>
            <a:r>
              <a:rPr lang="en-US" sz="2400" dirty="0"/>
              <a:t>Information is displayed about the Consortium Leader and all Account Holders.</a:t>
            </a:r>
          </a:p>
        </p:txBody>
      </p:sp>
      <p:pic>
        <p:nvPicPr>
          <p:cNvPr id="8" name="Picture 7" descr="Summary section&#10;&#10;Screen shot of summary section after hyperlink for specific consortium is clicked.">
            <a:extLst>
              <a:ext uri="{FF2B5EF4-FFF2-40B4-BE49-F238E27FC236}">
                <a16:creationId xmlns:a16="http://schemas.microsoft.com/office/drawing/2014/main" id="{EE7099E0-B34A-6202-A522-1C71532E28CD}"/>
              </a:ext>
            </a:extLst>
          </p:cNvPr>
          <p:cNvPicPr>
            <a:picLocks noChangeAspect="1"/>
          </p:cNvPicPr>
          <p:nvPr/>
        </p:nvPicPr>
        <p:blipFill>
          <a:blip r:embed="rId2"/>
          <a:stretch>
            <a:fillRect/>
          </a:stretch>
        </p:blipFill>
        <p:spPr>
          <a:xfrm>
            <a:off x="1160192" y="1819551"/>
            <a:ext cx="9971428" cy="4419048"/>
          </a:xfrm>
          <a:prstGeom prst="rect">
            <a:avLst/>
          </a:prstGeom>
          <a:ln w="9525">
            <a:solidFill>
              <a:srgbClr val="B5BD00"/>
            </a:solidFill>
          </a:ln>
        </p:spPr>
      </p:pic>
    </p:spTree>
    <p:extLst>
      <p:ext uri="{BB962C8B-B14F-4D97-AF65-F5344CB8AC3E}">
        <p14:creationId xmlns:p14="http://schemas.microsoft.com/office/powerpoint/2010/main" val="32438919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2D4421-7F5B-68C2-0FFA-F4C1FF913997}"/>
              </a:ext>
            </a:extLst>
          </p:cNvPr>
          <p:cNvSpPr>
            <a:spLocks noGrp="1"/>
          </p:cNvSpPr>
          <p:nvPr>
            <p:ph type="sldNum" sz="quarter" idx="11"/>
          </p:nvPr>
        </p:nvSpPr>
        <p:spPr/>
        <p:txBody>
          <a:bodyPr/>
          <a:lstStyle/>
          <a:p>
            <a:fld id="{77DFCED7-EB59-654B-ACD8-84CE8F59160C}" type="slidenum">
              <a:rPr lang="en-US" smtClean="0"/>
              <a:pPr/>
              <a:t>64</a:t>
            </a:fld>
            <a:endParaRPr lang="en-US" dirty="0"/>
          </a:p>
        </p:txBody>
      </p:sp>
      <p:sp>
        <p:nvSpPr>
          <p:cNvPr id="3" name="Title 2">
            <a:extLst>
              <a:ext uri="{FF2B5EF4-FFF2-40B4-BE49-F238E27FC236}">
                <a16:creationId xmlns:a16="http://schemas.microsoft.com/office/drawing/2014/main" id="{71D708CF-AAC8-ADF7-6911-E4C0BD5A40A7}"/>
              </a:ext>
            </a:extLst>
          </p:cNvPr>
          <p:cNvSpPr>
            <a:spLocks noGrp="1"/>
          </p:cNvSpPr>
          <p:nvPr>
            <p:ph type="title"/>
          </p:nvPr>
        </p:nvSpPr>
        <p:spPr/>
        <p:txBody>
          <a:bodyPr/>
          <a:lstStyle/>
          <a:p>
            <a:r>
              <a:rPr lang="en-US" dirty="0"/>
              <a:t>View LOA(s)/LOE(s) Screen </a:t>
            </a:r>
          </a:p>
        </p:txBody>
      </p:sp>
      <p:sp>
        <p:nvSpPr>
          <p:cNvPr id="4" name="Content Placeholder 3">
            <a:extLst>
              <a:ext uri="{FF2B5EF4-FFF2-40B4-BE49-F238E27FC236}">
                <a16:creationId xmlns:a16="http://schemas.microsoft.com/office/drawing/2014/main" id="{8BA34F2E-E86C-DBD6-E993-86C8FB1F4893}"/>
              </a:ext>
            </a:extLst>
          </p:cNvPr>
          <p:cNvSpPr>
            <a:spLocks noGrp="1"/>
          </p:cNvSpPr>
          <p:nvPr>
            <p:ph idx="1"/>
          </p:nvPr>
        </p:nvSpPr>
        <p:spPr>
          <a:xfrm>
            <a:off x="279643" y="1647930"/>
            <a:ext cx="3424609" cy="3069038"/>
          </a:xfrm>
        </p:spPr>
        <p:txBody>
          <a:bodyPr/>
          <a:lstStyle/>
          <a:p>
            <a:r>
              <a:rPr lang="en-US" sz="2400" dirty="0"/>
              <a:t>All LOA(s) and LOE(s) for the consortium are displayed.</a:t>
            </a:r>
          </a:p>
          <a:p>
            <a:r>
              <a:rPr lang="en-US" sz="2400" dirty="0"/>
              <a:t>Click on an existing LOA or LOE to view the </a:t>
            </a:r>
            <a:r>
              <a:rPr lang="en-US" sz="2400" b="1" dirty="0"/>
              <a:t>Details</a:t>
            </a:r>
            <a:r>
              <a:rPr lang="en-US" sz="2400" dirty="0"/>
              <a:t>.</a:t>
            </a:r>
          </a:p>
        </p:txBody>
      </p:sp>
      <p:sp>
        <p:nvSpPr>
          <p:cNvPr id="5" name="Rectangle 4">
            <a:extLst>
              <a:ext uri="{FF2B5EF4-FFF2-40B4-BE49-F238E27FC236}">
                <a16:creationId xmlns:a16="http://schemas.microsoft.com/office/drawing/2014/main" id="{144DA1FC-1876-D18F-7676-B7F9B8CA791A}"/>
              </a:ext>
            </a:extLst>
          </p:cNvPr>
          <p:cNvSpPr/>
          <p:nvPr/>
        </p:nvSpPr>
        <p:spPr>
          <a:xfrm>
            <a:off x="6647688" y="5541264"/>
            <a:ext cx="2621280" cy="10058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View LOAs/LOEs Screen&#10;&#10;Screen shot of View LOAs/LOEs screen. The selected HCP is emphasized as is Details section at the bottom of the screen.">
            <a:extLst>
              <a:ext uri="{FF2B5EF4-FFF2-40B4-BE49-F238E27FC236}">
                <a16:creationId xmlns:a16="http://schemas.microsoft.com/office/drawing/2014/main" id="{4FFC538F-F9EB-7CFB-7B99-34CB800BF965}"/>
              </a:ext>
            </a:extLst>
          </p:cNvPr>
          <p:cNvPicPr>
            <a:picLocks noChangeAspect="1"/>
          </p:cNvPicPr>
          <p:nvPr/>
        </p:nvPicPr>
        <p:blipFill>
          <a:blip r:embed="rId2"/>
          <a:stretch>
            <a:fillRect/>
          </a:stretch>
        </p:blipFill>
        <p:spPr>
          <a:xfrm>
            <a:off x="4154335" y="1376040"/>
            <a:ext cx="6965795" cy="4801331"/>
          </a:xfrm>
          <a:prstGeom prst="rect">
            <a:avLst/>
          </a:prstGeom>
          <a:ln w="9525">
            <a:solidFill>
              <a:srgbClr val="B5BD00"/>
            </a:solidFill>
          </a:ln>
        </p:spPr>
      </p:pic>
    </p:spTree>
    <p:extLst>
      <p:ext uri="{BB962C8B-B14F-4D97-AF65-F5344CB8AC3E}">
        <p14:creationId xmlns:p14="http://schemas.microsoft.com/office/powerpoint/2010/main" val="2774590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4652CE-BC8C-84C0-3AAA-02A5237C883F}"/>
              </a:ext>
            </a:extLst>
          </p:cNvPr>
          <p:cNvSpPr>
            <a:spLocks noGrp="1"/>
          </p:cNvSpPr>
          <p:nvPr>
            <p:ph type="sldNum" sz="quarter" idx="11"/>
          </p:nvPr>
        </p:nvSpPr>
        <p:spPr/>
        <p:txBody>
          <a:bodyPr/>
          <a:lstStyle/>
          <a:p>
            <a:fld id="{77DFCED7-EB59-654B-ACD8-84CE8F59160C}" type="slidenum">
              <a:rPr lang="en-US" smtClean="0"/>
              <a:pPr/>
              <a:t>65</a:t>
            </a:fld>
            <a:endParaRPr lang="en-US" dirty="0"/>
          </a:p>
        </p:txBody>
      </p:sp>
      <p:sp>
        <p:nvSpPr>
          <p:cNvPr id="3" name="Title 2">
            <a:extLst>
              <a:ext uri="{FF2B5EF4-FFF2-40B4-BE49-F238E27FC236}">
                <a16:creationId xmlns:a16="http://schemas.microsoft.com/office/drawing/2014/main" id="{AD580A8B-E348-FE0C-00D1-3BA108D3E585}"/>
              </a:ext>
            </a:extLst>
          </p:cNvPr>
          <p:cNvSpPr>
            <a:spLocks noGrp="1"/>
          </p:cNvSpPr>
          <p:nvPr>
            <p:ph type="title"/>
          </p:nvPr>
        </p:nvSpPr>
        <p:spPr>
          <a:xfrm>
            <a:off x="279645" y="438539"/>
            <a:ext cx="11732523" cy="937501"/>
          </a:xfrm>
        </p:spPr>
        <p:txBody>
          <a:bodyPr/>
          <a:lstStyle/>
          <a:p>
            <a:r>
              <a:rPr lang="en-US" dirty="0"/>
              <a:t>View LOA(s)/LOE(s) Screen (continued)</a:t>
            </a:r>
          </a:p>
        </p:txBody>
      </p:sp>
      <p:sp>
        <p:nvSpPr>
          <p:cNvPr id="4" name="Content Placeholder 3">
            <a:extLst>
              <a:ext uri="{FF2B5EF4-FFF2-40B4-BE49-F238E27FC236}">
                <a16:creationId xmlns:a16="http://schemas.microsoft.com/office/drawing/2014/main" id="{69A154E6-FF39-7259-A15E-C9552EF5BC91}"/>
              </a:ext>
            </a:extLst>
          </p:cNvPr>
          <p:cNvSpPr>
            <a:spLocks noGrp="1"/>
          </p:cNvSpPr>
          <p:nvPr>
            <p:ph idx="1"/>
          </p:nvPr>
        </p:nvSpPr>
        <p:spPr>
          <a:xfrm>
            <a:off x="279644" y="1234440"/>
            <a:ext cx="11732524" cy="3482528"/>
          </a:xfrm>
        </p:spPr>
        <p:txBody>
          <a:bodyPr/>
          <a:lstStyle/>
          <a:p>
            <a:r>
              <a:rPr lang="en-US" sz="2400" dirty="0"/>
              <a:t>Click </a:t>
            </a:r>
            <a:r>
              <a:rPr lang="en-US" sz="2400" b="1" dirty="0"/>
              <a:t>Submit New LOA/LOE</a:t>
            </a:r>
            <a:r>
              <a:rPr lang="en-US" sz="2400" dirty="0"/>
              <a:t>.</a:t>
            </a:r>
          </a:p>
        </p:txBody>
      </p:sp>
      <p:pic>
        <p:nvPicPr>
          <p:cNvPr id="8" name="Picture 7" descr="View LOAs/LOEs Screen&#10;&#10;Screen shot of View LOAs/LOEs screen. &quot;Submit New LOA/LOE&quot; button on far right is emphasized.">
            <a:extLst>
              <a:ext uri="{FF2B5EF4-FFF2-40B4-BE49-F238E27FC236}">
                <a16:creationId xmlns:a16="http://schemas.microsoft.com/office/drawing/2014/main" id="{816DDC0C-472A-783B-C808-FEB0CDEA0404}"/>
              </a:ext>
            </a:extLst>
          </p:cNvPr>
          <p:cNvPicPr>
            <a:picLocks noChangeAspect="1"/>
          </p:cNvPicPr>
          <p:nvPr/>
        </p:nvPicPr>
        <p:blipFill>
          <a:blip r:embed="rId2"/>
          <a:stretch>
            <a:fillRect/>
          </a:stretch>
        </p:blipFill>
        <p:spPr>
          <a:xfrm>
            <a:off x="1584001" y="1715397"/>
            <a:ext cx="9123809" cy="4657143"/>
          </a:xfrm>
          <a:prstGeom prst="rect">
            <a:avLst/>
          </a:prstGeom>
          <a:ln w="9525">
            <a:solidFill>
              <a:srgbClr val="B5BD00"/>
            </a:solidFill>
          </a:ln>
        </p:spPr>
      </p:pic>
    </p:spTree>
    <p:extLst>
      <p:ext uri="{BB962C8B-B14F-4D97-AF65-F5344CB8AC3E}">
        <p14:creationId xmlns:p14="http://schemas.microsoft.com/office/powerpoint/2010/main" val="259119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9C6ED-9778-AA85-225A-6F19FCAA89A5}"/>
              </a:ext>
            </a:extLst>
          </p:cNvPr>
          <p:cNvSpPr>
            <a:spLocks noGrp="1"/>
          </p:cNvSpPr>
          <p:nvPr>
            <p:ph type="sldNum" sz="quarter" idx="11"/>
          </p:nvPr>
        </p:nvSpPr>
        <p:spPr/>
        <p:txBody>
          <a:bodyPr/>
          <a:lstStyle/>
          <a:p>
            <a:fld id="{77DFCED7-EB59-654B-ACD8-84CE8F59160C}" type="slidenum">
              <a:rPr lang="en-US" smtClean="0"/>
              <a:pPr/>
              <a:t>66</a:t>
            </a:fld>
            <a:endParaRPr lang="en-US" dirty="0"/>
          </a:p>
        </p:txBody>
      </p:sp>
      <p:sp>
        <p:nvSpPr>
          <p:cNvPr id="3" name="Title 2">
            <a:extLst>
              <a:ext uri="{FF2B5EF4-FFF2-40B4-BE49-F238E27FC236}">
                <a16:creationId xmlns:a16="http://schemas.microsoft.com/office/drawing/2014/main" id="{55E8E63D-38A3-A3F9-26E8-122CF45CEC03}"/>
              </a:ext>
            </a:extLst>
          </p:cNvPr>
          <p:cNvSpPr>
            <a:spLocks noGrp="1"/>
          </p:cNvSpPr>
          <p:nvPr>
            <p:ph type="title"/>
          </p:nvPr>
        </p:nvSpPr>
        <p:spPr/>
        <p:txBody>
          <a:bodyPr/>
          <a:lstStyle/>
          <a:p>
            <a:r>
              <a:rPr lang="en-US" dirty="0"/>
              <a:t>Submit LOA/LOE - Details</a:t>
            </a:r>
          </a:p>
        </p:txBody>
      </p:sp>
      <p:sp>
        <p:nvSpPr>
          <p:cNvPr id="4" name="Content Placeholder 3">
            <a:extLst>
              <a:ext uri="{FF2B5EF4-FFF2-40B4-BE49-F238E27FC236}">
                <a16:creationId xmlns:a16="http://schemas.microsoft.com/office/drawing/2014/main" id="{C6A9F706-0D90-EC97-1C89-26C55C9E60A3}"/>
              </a:ext>
            </a:extLst>
          </p:cNvPr>
          <p:cNvSpPr>
            <a:spLocks noGrp="1"/>
          </p:cNvSpPr>
          <p:nvPr>
            <p:ph idx="1"/>
          </p:nvPr>
        </p:nvSpPr>
        <p:spPr>
          <a:xfrm>
            <a:off x="279644" y="1376040"/>
            <a:ext cx="11732524" cy="3340928"/>
          </a:xfrm>
        </p:spPr>
        <p:txBody>
          <a:bodyPr/>
          <a:lstStyle/>
          <a:p>
            <a:r>
              <a:rPr lang="en-US" sz="2400" dirty="0"/>
              <a:t>Click the arrow beside </a:t>
            </a:r>
            <a:r>
              <a:rPr lang="en-US" sz="2400" b="1" dirty="0"/>
              <a:t>Definitions</a:t>
            </a:r>
            <a:r>
              <a:rPr lang="en-US" sz="2400" dirty="0"/>
              <a:t> to view a description of </a:t>
            </a:r>
            <a:r>
              <a:rPr lang="en-US" sz="2400" b="1" dirty="0"/>
              <a:t>Letter of Agency (LOA) </a:t>
            </a:r>
            <a:r>
              <a:rPr lang="en-US" sz="2400" dirty="0"/>
              <a:t>and </a:t>
            </a:r>
            <a:r>
              <a:rPr lang="en-US" sz="2400" b="1" dirty="0"/>
              <a:t>Letter of Exemption (LOE)</a:t>
            </a:r>
            <a:r>
              <a:rPr lang="en-US" sz="2400" dirty="0"/>
              <a:t>.</a:t>
            </a:r>
          </a:p>
        </p:txBody>
      </p:sp>
      <p:pic>
        <p:nvPicPr>
          <p:cNvPr id="6" name="Picture 5" descr="Submit LOA/LOE&#10;&#10;Pop-up screen for the Details section  for submitting information about the new LOA/LOE. Definitions on the right of the screen is emphasized.">
            <a:extLst>
              <a:ext uri="{FF2B5EF4-FFF2-40B4-BE49-F238E27FC236}">
                <a16:creationId xmlns:a16="http://schemas.microsoft.com/office/drawing/2014/main" id="{6EE9F3BA-8888-9CE0-2D39-A3A9764D79AC}"/>
              </a:ext>
            </a:extLst>
          </p:cNvPr>
          <p:cNvPicPr>
            <a:picLocks noChangeAspect="1"/>
          </p:cNvPicPr>
          <p:nvPr/>
        </p:nvPicPr>
        <p:blipFill>
          <a:blip r:embed="rId2"/>
          <a:stretch>
            <a:fillRect/>
          </a:stretch>
        </p:blipFill>
        <p:spPr>
          <a:xfrm>
            <a:off x="2442720" y="2546674"/>
            <a:ext cx="7603769" cy="3809676"/>
          </a:xfrm>
          <a:prstGeom prst="rect">
            <a:avLst/>
          </a:prstGeom>
          <a:ln w="9525">
            <a:solidFill>
              <a:srgbClr val="B5BD00"/>
            </a:solidFill>
          </a:ln>
        </p:spPr>
      </p:pic>
      <p:sp>
        <p:nvSpPr>
          <p:cNvPr id="5" name="Rectangle 4">
            <a:extLst>
              <a:ext uri="{FF2B5EF4-FFF2-40B4-BE49-F238E27FC236}">
                <a16:creationId xmlns:a16="http://schemas.microsoft.com/office/drawing/2014/main" id="{C90CB209-8BC3-0325-9B9F-C972175583D6}"/>
              </a:ext>
            </a:extLst>
          </p:cNvPr>
          <p:cNvSpPr/>
          <p:nvPr/>
        </p:nvSpPr>
        <p:spPr>
          <a:xfrm>
            <a:off x="2624328" y="5550408"/>
            <a:ext cx="658368" cy="14630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E6168A-C5ED-3972-2358-B22DCDB2D403}"/>
              </a:ext>
            </a:extLst>
          </p:cNvPr>
          <p:cNvSpPr/>
          <p:nvPr/>
        </p:nvSpPr>
        <p:spPr>
          <a:xfrm>
            <a:off x="6299468" y="5556504"/>
            <a:ext cx="658368" cy="14630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693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D6FA2-7DD3-F42A-BE36-4DCEB2193D13}"/>
              </a:ext>
            </a:extLst>
          </p:cNvPr>
          <p:cNvSpPr>
            <a:spLocks noGrp="1"/>
          </p:cNvSpPr>
          <p:nvPr>
            <p:ph type="sldNum" sz="quarter" idx="11"/>
          </p:nvPr>
        </p:nvSpPr>
        <p:spPr/>
        <p:txBody>
          <a:bodyPr/>
          <a:lstStyle/>
          <a:p>
            <a:fld id="{77DFCED7-EB59-654B-ACD8-84CE8F59160C}" type="slidenum">
              <a:rPr lang="en-US" smtClean="0"/>
              <a:pPr/>
              <a:t>67</a:t>
            </a:fld>
            <a:endParaRPr lang="en-US" dirty="0"/>
          </a:p>
        </p:txBody>
      </p:sp>
      <p:sp>
        <p:nvSpPr>
          <p:cNvPr id="3" name="Title 2">
            <a:extLst>
              <a:ext uri="{FF2B5EF4-FFF2-40B4-BE49-F238E27FC236}">
                <a16:creationId xmlns:a16="http://schemas.microsoft.com/office/drawing/2014/main" id="{42457B33-803B-BC93-D922-98EF86B84AF5}"/>
              </a:ext>
            </a:extLst>
          </p:cNvPr>
          <p:cNvSpPr>
            <a:spLocks noGrp="1"/>
          </p:cNvSpPr>
          <p:nvPr>
            <p:ph type="title"/>
          </p:nvPr>
        </p:nvSpPr>
        <p:spPr/>
        <p:txBody>
          <a:bodyPr/>
          <a:lstStyle/>
          <a:p>
            <a:r>
              <a:rPr lang="en-US" dirty="0"/>
              <a:t>Submit LOA/LOE – Details (continued)</a:t>
            </a:r>
          </a:p>
        </p:txBody>
      </p:sp>
      <p:sp>
        <p:nvSpPr>
          <p:cNvPr id="4" name="Content Placeholder 3">
            <a:extLst>
              <a:ext uri="{FF2B5EF4-FFF2-40B4-BE49-F238E27FC236}">
                <a16:creationId xmlns:a16="http://schemas.microsoft.com/office/drawing/2014/main" id="{34023924-4283-F86E-5CAF-A01DF000B1C0}"/>
              </a:ext>
            </a:extLst>
          </p:cNvPr>
          <p:cNvSpPr>
            <a:spLocks noGrp="1"/>
          </p:cNvSpPr>
          <p:nvPr>
            <p:ph idx="1"/>
          </p:nvPr>
        </p:nvSpPr>
        <p:spPr>
          <a:xfrm>
            <a:off x="279644" y="1647930"/>
            <a:ext cx="4143066" cy="3069038"/>
          </a:xfrm>
        </p:spPr>
        <p:txBody>
          <a:bodyPr/>
          <a:lstStyle/>
          <a:p>
            <a:r>
              <a:rPr lang="en-US" sz="2000" dirty="0"/>
              <a:t>Click correct radio button under </a:t>
            </a:r>
            <a:r>
              <a:rPr lang="en-US" sz="2000" b="1" dirty="0"/>
              <a:t>Submission Type</a:t>
            </a:r>
            <a:r>
              <a:rPr lang="en-US" sz="2000" dirty="0"/>
              <a:t> and upload document.</a:t>
            </a:r>
          </a:p>
          <a:p>
            <a:r>
              <a:rPr lang="en-US" sz="2000" dirty="0"/>
              <a:t>Enter a nickname and select </a:t>
            </a:r>
            <a:r>
              <a:rPr lang="en-US" sz="2000" b="1" dirty="0"/>
              <a:t>Option 1 </a:t>
            </a:r>
            <a:r>
              <a:rPr lang="en-US" sz="2000" dirty="0"/>
              <a:t>or </a:t>
            </a:r>
            <a:r>
              <a:rPr lang="en-US" sz="2000" b="1" dirty="0"/>
              <a:t>Option 2 </a:t>
            </a:r>
            <a:r>
              <a:rPr lang="en-US" sz="2000" dirty="0"/>
              <a:t>under </a:t>
            </a:r>
            <a:r>
              <a:rPr lang="en-US" sz="2000" b="1" dirty="0"/>
              <a:t>Certifications</a:t>
            </a:r>
            <a:r>
              <a:rPr lang="en-US" sz="2000" dirty="0"/>
              <a:t>.</a:t>
            </a:r>
          </a:p>
          <a:p>
            <a:r>
              <a:rPr lang="en-US" sz="2000" dirty="0"/>
              <a:t>Select the </a:t>
            </a:r>
            <a:r>
              <a:rPr lang="en-US" sz="2000" b="1" dirty="0"/>
              <a:t>Effective Date </a:t>
            </a:r>
            <a:r>
              <a:rPr lang="en-US" sz="2000" dirty="0"/>
              <a:t>and the </a:t>
            </a:r>
            <a:r>
              <a:rPr lang="en-US" sz="2000" b="1" dirty="0"/>
              <a:t>Expiration Date </a:t>
            </a:r>
            <a:r>
              <a:rPr lang="en-US" sz="2000" dirty="0"/>
              <a:t>from the dropdown calendar, then click </a:t>
            </a:r>
            <a:r>
              <a:rPr lang="en-US" sz="2000" b="1" dirty="0"/>
              <a:t>Save &amp; Continue</a:t>
            </a:r>
            <a:r>
              <a:rPr lang="en-US" sz="2000" dirty="0"/>
              <a:t>.</a:t>
            </a:r>
          </a:p>
        </p:txBody>
      </p:sp>
      <p:pic>
        <p:nvPicPr>
          <p:cNvPr id="8" name="Picture 7" descr="Submit LOA/LOE&#10;&#10;Details section for submitting information about the new LOA/LOE. Radio buttons to select LOA or LOE, upload button to upload LOA/LOE document, radio buttons to select Option 1 or Option 2, and Effective Date and Expiration Date fields are emphasized. Save &amp; Continue button is also emphasized.">
            <a:extLst>
              <a:ext uri="{FF2B5EF4-FFF2-40B4-BE49-F238E27FC236}">
                <a16:creationId xmlns:a16="http://schemas.microsoft.com/office/drawing/2014/main" id="{E3C2BCB0-063D-9CF2-843E-A85F34516C76}"/>
              </a:ext>
            </a:extLst>
          </p:cNvPr>
          <p:cNvPicPr>
            <a:picLocks noChangeAspect="1"/>
          </p:cNvPicPr>
          <p:nvPr/>
        </p:nvPicPr>
        <p:blipFill>
          <a:blip r:embed="rId2"/>
          <a:stretch>
            <a:fillRect/>
          </a:stretch>
        </p:blipFill>
        <p:spPr>
          <a:xfrm>
            <a:off x="4387497" y="1647930"/>
            <a:ext cx="7446528" cy="3730894"/>
          </a:xfrm>
          <a:prstGeom prst="rect">
            <a:avLst/>
          </a:prstGeom>
          <a:ln w="9525">
            <a:solidFill>
              <a:srgbClr val="B5BD00"/>
            </a:solidFill>
          </a:ln>
        </p:spPr>
      </p:pic>
      <p:sp>
        <p:nvSpPr>
          <p:cNvPr id="5" name="Rectangle 4">
            <a:extLst>
              <a:ext uri="{FF2B5EF4-FFF2-40B4-BE49-F238E27FC236}">
                <a16:creationId xmlns:a16="http://schemas.microsoft.com/office/drawing/2014/main" id="{E94C1A48-8191-63B9-66B8-E35194FF0E09}"/>
              </a:ext>
            </a:extLst>
          </p:cNvPr>
          <p:cNvSpPr/>
          <p:nvPr/>
        </p:nvSpPr>
        <p:spPr>
          <a:xfrm>
            <a:off x="4562856" y="4570664"/>
            <a:ext cx="658368" cy="14630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9C31-85AA-5CA8-49B7-7E58431EC559}"/>
              </a:ext>
            </a:extLst>
          </p:cNvPr>
          <p:cNvSpPr/>
          <p:nvPr/>
        </p:nvSpPr>
        <p:spPr>
          <a:xfrm>
            <a:off x="8198440" y="4607240"/>
            <a:ext cx="658368" cy="14630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195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0493E0-846F-DF20-9F2F-BA8B775B651A}"/>
              </a:ext>
            </a:extLst>
          </p:cNvPr>
          <p:cNvSpPr>
            <a:spLocks noGrp="1"/>
          </p:cNvSpPr>
          <p:nvPr>
            <p:ph type="sldNum" sz="quarter" idx="11"/>
          </p:nvPr>
        </p:nvSpPr>
        <p:spPr/>
        <p:txBody>
          <a:bodyPr/>
          <a:lstStyle/>
          <a:p>
            <a:fld id="{77DFCED7-EB59-654B-ACD8-84CE8F59160C}" type="slidenum">
              <a:rPr lang="en-US" smtClean="0"/>
              <a:pPr/>
              <a:t>68</a:t>
            </a:fld>
            <a:endParaRPr lang="en-US" dirty="0"/>
          </a:p>
        </p:txBody>
      </p:sp>
      <p:sp>
        <p:nvSpPr>
          <p:cNvPr id="3" name="Title 2">
            <a:extLst>
              <a:ext uri="{FF2B5EF4-FFF2-40B4-BE49-F238E27FC236}">
                <a16:creationId xmlns:a16="http://schemas.microsoft.com/office/drawing/2014/main" id="{4FDDF0E9-BB28-5C1A-4618-F77E04653777}"/>
              </a:ext>
            </a:extLst>
          </p:cNvPr>
          <p:cNvSpPr>
            <a:spLocks noGrp="1"/>
          </p:cNvSpPr>
          <p:nvPr>
            <p:ph type="title"/>
          </p:nvPr>
        </p:nvSpPr>
        <p:spPr>
          <a:xfrm>
            <a:off x="279645" y="519953"/>
            <a:ext cx="11732523" cy="856087"/>
          </a:xfrm>
        </p:spPr>
        <p:txBody>
          <a:bodyPr/>
          <a:lstStyle/>
          <a:p>
            <a:r>
              <a:rPr lang="en-US" dirty="0"/>
              <a:t>Attach HCP(s)</a:t>
            </a:r>
          </a:p>
        </p:txBody>
      </p:sp>
      <p:sp>
        <p:nvSpPr>
          <p:cNvPr id="4" name="Content Placeholder 3">
            <a:extLst>
              <a:ext uri="{FF2B5EF4-FFF2-40B4-BE49-F238E27FC236}">
                <a16:creationId xmlns:a16="http://schemas.microsoft.com/office/drawing/2014/main" id="{733E83BC-A7C4-185C-B035-C57838FD4B60}"/>
              </a:ext>
            </a:extLst>
          </p:cNvPr>
          <p:cNvSpPr>
            <a:spLocks noGrp="1"/>
          </p:cNvSpPr>
          <p:nvPr>
            <p:ph idx="1"/>
          </p:nvPr>
        </p:nvSpPr>
        <p:spPr>
          <a:xfrm>
            <a:off x="279644" y="1246094"/>
            <a:ext cx="11732524" cy="3470875"/>
          </a:xfrm>
        </p:spPr>
        <p:txBody>
          <a:bodyPr/>
          <a:lstStyle/>
          <a:p>
            <a:r>
              <a:rPr lang="en-US" sz="2400" dirty="0"/>
              <a:t>Search by </a:t>
            </a:r>
            <a:r>
              <a:rPr lang="en-US" sz="2400" b="1" dirty="0"/>
              <a:t>HCP Number</a:t>
            </a:r>
            <a:r>
              <a:rPr lang="en-US" sz="2400" dirty="0"/>
              <a:t>, </a:t>
            </a:r>
            <a:r>
              <a:rPr lang="en-US" sz="2400" b="1" dirty="0"/>
              <a:t>HCP Name </a:t>
            </a:r>
            <a:r>
              <a:rPr lang="en-US" sz="2400" dirty="0"/>
              <a:t>or </a:t>
            </a:r>
            <a:r>
              <a:rPr lang="en-US" sz="2400" b="1" dirty="0"/>
              <a:t>Zip Code</a:t>
            </a:r>
            <a:r>
              <a:rPr lang="en-US" sz="2400" dirty="0"/>
              <a:t>, then click </a:t>
            </a:r>
            <a:r>
              <a:rPr lang="en-US" sz="2400" b="1" dirty="0"/>
              <a:t>Apply Filter</a:t>
            </a:r>
            <a:r>
              <a:rPr lang="en-US" sz="2400" dirty="0"/>
              <a:t>.</a:t>
            </a:r>
          </a:p>
          <a:p>
            <a:r>
              <a:rPr lang="en-US" sz="2400" dirty="0"/>
              <a:t>Open the toggle to show sites already in the consortium.</a:t>
            </a:r>
          </a:p>
        </p:txBody>
      </p:sp>
      <p:pic>
        <p:nvPicPr>
          <p:cNvPr id="6" name="Picture 5" descr="Attach HCP(s)&#10;&#10;Screen shot of Attach HCP(s) section with search fields for HCP number, HCP name, zip code and apply and clear filter buttons emphasized. Arrow pointing toward toggle button to only show HCPs in the selected consortium.&#10;">
            <a:extLst>
              <a:ext uri="{FF2B5EF4-FFF2-40B4-BE49-F238E27FC236}">
                <a16:creationId xmlns:a16="http://schemas.microsoft.com/office/drawing/2014/main" id="{0A0D1DFC-B56C-650C-53C0-A895E0DE7FBB}"/>
              </a:ext>
            </a:extLst>
          </p:cNvPr>
          <p:cNvPicPr>
            <a:picLocks noChangeAspect="1"/>
          </p:cNvPicPr>
          <p:nvPr/>
        </p:nvPicPr>
        <p:blipFill>
          <a:blip r:embed="rId2"/>
          <a:stretch>
            <a:fillRect/>
          </a:stretch>
        </p:blipFill>
        <p:spPr>
          <a:xfrm>
            <a:off x="2680262" y="2560396"/>
            <a:ext cx="6831475" cy="3688289"/>
          </a:xfrm>
          <a:prstGeom prst="rect">
            <a:avLst/>
          </a:prstGeom>
          <a:ln w="9525">
            <a:solidFill>
              <a:srgbClr val="B5BD00"/>
            </a:solidFill>
          </a:ln>
        </p:spPr>
      </p:pic>
    </p:spTree>
    <p:extLst>
      <p:ext uri="{BB962C8B-B14F-4D97-AF65-F5344CB8AC3E}">
        <p14:creationId xmlns:p14="http://schemas.microsoft.com/office/powerpoint/2010/main" val="30104618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4A6753-DADC-07E3-2CF8-33F8596EF6A3}"/>
              </a:ext>
            </a:extLst>
          </p:cNvPr>
          <p:cNvSpPr>
            <a:spLocks noGrp="1"/>
          </p:cNvSpPr>
          <p:nvPr>
            <p:ph type="sldNum" sz="quarter" idx="11"/>
          </p:nvPr>
        </p:nvSpPr>
        <p:spPr/>
        <p:txBody>
          <a:bodyPr/>
          <a:lstStyle/>
          <a:p>
            <a:fld id="{77DFCED7-EB59-654B-ACD8-84CE8F59160C}" type="slidenum">
              <a:rPr lang="en-US" smtClean="0"/>
              <a:pPr/>
              <a:t>69</a:t>
            </a:fld>
            <a:endParaRPr lang="en-US" dirty="0"/>
          </a:p>
        </p:txBody>
      </p:sp>
      <p:sp>
        <p:nvSpPr>
          <p:cNvPr id="3" name="Title 2">
            <a:extLst>
              <a:ext uri="{FF2B5EF4-FFF2-40B4-BE49-F238E27FC236}">
                <a16:creationId xmlns:a16="http://schemas.microsoft.com/office/drawing/2014/main" id="{B15EFE40-2221-9C52-C3F1-D61A1D07BAF6}"/>
              </a:ext>
            </a:extLst>
          </p:cNvPr>
          <p:cNvSpPr>
            <a:spLocks noGrp="1"/>
          </p:cNvSpPr>
          <p:nvPr>
            <p:ph type="title"/>
          </p:nvPr>
        </p:nvSpPr>
        <p:spPr/>
        <p:txBody>
          <a:bodyPr/>
          <a:lstStyle/>
          <a:p>
            <a:r>
              <a:rPr lang="en-US" dirty="0"/>
              <a:t>Attach HCPs (continued)</a:t>
            </a:r>
          </a:p>
        </p:txBody>
      </p:sp>
      <p:sp>
        <p:nvSpPr>
          <p:cNvPr id="4" name="Content Placeholder 3">
            <a:extLst>
              <a:ext uri="{FF2B5EF4-FFF2-40B4-BE49-F238E27FC236}">
                <a16:creationId xmlns:a16="http://schemas.microsoft.com/office/drawing/2014/main" id="{20DAFF2D-37D9-77E9-9D1E-DAB2AB1D352A}"/>
              </a:ext>
            </a:extLst>
          </p:cNvPr>
          <p:cNvSpPr>
            <a:spLocks noGrp="1"/>
          </p:cNvSpPr>
          <p:nvPr>
            <p:ph idx="1"/>
          </p:nvPr>
        </p:nvSpPr>
        <p:spPr>
          <a:xfrm>
            <a:off x="279644" y="1480878"/>
            <a:ext cx="11732524" cy="3236090"/>
          </a:xfrm>
        </p:spPr>
        <p:txBody>
          <a:bodyPr/>
          <a:lstStyle/>
          <a:p>
            <a:r>
              <a:rPr lang="en-US" sz="2400" dirty="0"/>
              <a:t>Select the HCPs to attach, then click </a:t>
            </a:r>
            <a:r>
              <a:rPr lang="en-US" sz="2400" b="1" dirty="0"/>
              <a:t>Add Selected</a:t>
            </a:r>
            <a:r>
              <a:rPr lang="en-US" sz="2400" dirty="0"/>
              <a:t>.</a:t>
            </a:r>
          </a:p>
        </p:txBody>
      </p:sp>
      <p:pic>
        <p:nvPicPr>
          <p:cNvPr id="6" name="Picture 5" descr="Attach HCPs (continued)&#10;&#10;Check boxes next to available HCPs and &quot;Add Selected&quot; button are emphasized.">
            <a:extLst>
              <a:ext uri="{FF2B5EF4-FFF2-40B4-BE49-F238E27FC236}">
                <a16:creationId xmlns:a16="http://schemas.microsoft.com/office/drawing/2014/main" id="{518B9A17-EE33-ABB8-EC70-4F64CA69F78A}"/>
              </a:ext>
            </a:extLst>
          </p:cNvPr>
          <p:cNvPicPr>
            <a:picLocks noChangeAspect="1"/>
          </p:cNvPicPr>
          <p:nvPr/>
        </p:nvPicPr>
        <p:blipFill>
          <a:blip r:embed="rId2"/>
          <a:stretch>
            <a:fillRect/>
          </a:stretch>
        </p:blipFill>
        <p:spPr>
          <a:xfrm>
            <a:off x="2423592" y="2296612"/>
            <a:ext cx="7344815" cy="3954900"/>
          </a:xfrm>
          <a:prstGeom prst="rect">
            <a:avLst/>
          </a:prstGeom>
          <a:ln w="9525">
            <a:solidFill>
              <a:srgbClr val="B5BD00"/>
            </a:solidFill>
          </a:ln>
        </p:spPr>
      </p:pic>
    </p:spTree>
    <p:extLst>
      <p:ext uri="{BB962C8B-B14F-4D97-AF65-F5344CB8AC3E}">
        <p14:creationId xmlns:p14="http://schemas.microsoft.com/office/powerpoint/2010/main" val="283944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 Authorizations</a:t>
            </a:r>
          </a:p>
        </p:txBody>
      </p:sp>
      <p:sp>
        <p:nvSpPr>
          <p:cNvPr id="3" name="Subtitle 2"/>
          <p:cNvSpPr>
            <a:spLocks noGrp="1"/>
          </p:cNvSpPr>
          <p:nvPr>
            <p:ph type="subTitle" idx="1"/>
          </p:nvPr>
        </p:nvSpPr>
        <p:spPr>
          <a:xfrm>
            <a:off x="2971800" y="3651547"/>
            <a:ext cx="6297168" cy="1655762"/>
          </a:xfrm>
        </p:spPr>
        <p:txBody>
          <a:bodyPr/>
          <a:lstStyle/>
          <a:p>
            <a:r>
              <a:rPr lang="en-US" dirty="0"/>
              <a:t>Authorizations &amp; User Management in RHC Connect</a:t>
            </a:r>
          </a:p>
        </p:txBody>
      </p:sp>
      <p:sp>
        <p:nvSpPr>
          <p:cNvPr id="4" name="Slide Number Placeholder 3"/>
          <p:cNvSpPr>
            <a:spLocks noGrp="1"/>
          </p:cNvSpPr>
          <p:nvPr>
            <p:ph type="sldNum" sz="quarter" idx="12"/>
          </p:nvPr>
        </p:nvSpPr>
        <p:spPr/>
        <p:txBody>
          <a:bodyPr/>
          <a:lstStyle/>
          <a:p>
            <a:fld id="{77DFCED7-EB59-654B-ACD8-84CE8F59160C}" type="slidenum">
              <a:rPr lang="en-US" smtClean="0"/>
              <a:pPr/>
              <a:t>7</a:t>
            </a:fld>
            <a:endParaRPr lang="en-US" dirty="0"/>
          </a:p>
        </p:txBody>
      </p:sp>
    </p:spTree>
    <p:extLst>
      <p:ext uri="{BB962C8B-B14F-4D97-AF65-F5344CB8AC3E}">
        <p14:creationId xmlns:p14="http://schemas.microsoft.com/office/powerpoint/2010/main" val="13156203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B51FCF-32CE-F458-F83A-438387B9492B}"/>
              </a:ext>
            </a:extLst>
          </p:cNvPr>
          <p:cNvSpPr>
            <a:spLocks noGrp="1"/>
          </p:cNvSpPr>
          <p:nvPr>
            <p:ph type="sldNum" sz="quarter" idx="11"/>
          </p:nvPr>
        </p:nvSpPr>
        <p:spPr/>
        <p:txBody>
          <a:bodyPr/>
          <a:lstStyle/>
          <a:p>
            <a:fld id="{77DFCED7-EB59-654B-ACD8-84CE8F59160C}" type="slidenum">
              <a:rPr lang="en-US" smtClean="0"/>
              <a:pPr/>
              <a:t>70</a:t>
            </a:fld>
            <a:endParaRPr lang="en-US" dirty="0"/>
          </a:p>
        </p:txBody>
      </p:sp>
      <p:sp>
        <p:nvSpPr>
          <p:cNvPr id="3" name="Title 2">
            <a:extLst>
              <a:ext uri="{FF2B5EF4-FFF2-40B4-BE49-F238E27FC236}">
                <a16:creationId xmlns:a16="http://schemas.microsoft.com/office/drawing/2014/main" id="{18C6F54B-9B4B-0ADE-77A3-B8D22B889254}"/>
              </a:ext>
            </a:extLst>
          </p:cNvPr>
          <p:cNvSpPr>
            <a:spLocks noGrp="1"/>
          </p:cNvSpPr>
          <p:nvPr>
            <p:ph type="title"/>
          </p:nvPr>
        </p:nvSpPr>
        <p:spPr>
          <a:xfrm>
            <a:off x="279645" y="501650"/>
            <a:ext cx="11732523" cy="874390"/>
          </a:xfrm>
        </p:spPr>
        <p:txBody>
          <a:bodyPr/>
          <a:lstStyle/>
          <a:p>
            <a:r>
              <a:rPr lang="en-US" dirty="0"/>
              <a:t>Attach HCPs (continued)</a:t>
            </a:r>
          </a:p>
        </p:txBody>
      </p:sp>
      <p:sp>
        <p:nvSpPr>
          <p:cNvPr id="4" name="Content Placeholder 3">
            <a:extLst>
              <a:ext uri="{FF2B5EF4-FFF2-40B4-BE49-F238E27FC236}">
                <a16:creationId xmlns:a16="http://schemas.microsoft.com/office/drawing/2014/main" id="{CF379493-8AE4-162E-B1EF-2E19E2CA798F}"/>
              </a:ext>
            </a:extLst>
          </p:cNvPr>
          <p:cNvSpPr>
            <a:spLocks noGrp="1"/>
          </p:cNvSpPr>
          <p:nvPr>
            <p:ph idx="1"/>
          </p:nvPr>
        </p:nvSpPr>
        <p:spPr>
          <a:xfrm>
            <a:off x="279643" y="1376040"/>
            <a:ext cx="3781907" cy="3340928"/>
          </a:xfrm>
        </p:spPr>
        <p:txBody>
          <a:bodyPr/>
          <a:lstStyle/>
          <a:p>
            <a:r>
              <a:rPr lang="en-US" sz="2400" dirty="0"/>
              <a:t>Selected HCPs will move to column on the right.</a:t>
            </a:r>
          </a:p>
          <a:p>
            <a:r>
              <a:rPr lang="en-US" sz="2400" dirty="0"/>
              <a:t>Click </a:t>
            </a:r>
            <a:r>
              <a:rPr lang="en-US" sz="2400" b="1" dirty="0"/>
              <a:t>Remove Selected </a:t>
            </a:r>
            <a:r>
              <a:rPr lang="en-US" sz="2400" dirty="0"/>
              <a:t>or </a:t>
            </a:r>
            <a:r>
              <a:rPr lang="en-US" sz="2400" b="1" dirty="0"/>
              <a:t>Remove All </a:t>
            </a:r>
            <a:r>
              <a:rPr lang="en-US" sz="2400" dirty="0"/>
              <a:t>if the HCP(s) was selected incorrectly.</a:t>
            </a:r>
          </a:p>
          <a:p>
            <a:r>
              <a:rPr lang="en-US" sz="2400" dirty="0"/>
              <a:t>Once all HCPs are added, click </a:t>
            </a:r>
            <a:r>
              <a:rPr lang="en-US" sz="2400" b="1" dirty="0"/>
              <a:t>Save &amp; Continue</a:t>
            </a:r>
            <a:r>
              <a:rPr lang="en-US" sz="2400" dirty="0"/>
              <a:t>.</a:t>
            </a:r>
          </a:p>
        </p:txBody>
      </p:sp>
      <p:pic>
        <p:nvPicPr>
          <p:cNvPr id="14" name="Picture 13" descr="Attach HCPs (continued)&#10;&#10;Same screen shot from prior slide when HCPs are selected. &quot;Add Selected,&quot; &quot;Remove Selected,&quot; and &quot;Remove All&quot; buttons in the center of the screen are emphasized as is the &quot;Save &amp; Continue&quot; button on the bottom right.">
            <a:extLst>
              <a:ext uri="{FF2B5EF4-FFF2-40B4-BE49-F238E27FC236}">
                <a16:creationId xmlns:a16="http://schemas.microsoft.com/office/drawing/2014/main" id="{F6E9D34E-4DD8-7E50-7412-282E1F32A2AA}"/>
              </a:ext>
            </a:extLst>
          </p:cNvPr>
          <p:cNvPicPr>
            <a:picLocks noChangeAspect="1"/>
          </p:cNvPicPr>
          <p:nvPr/>
        </p:nvPicPr>
        <p:blipFill>
          <a:blip r:embed="rId2"/>
          <a:stretch>
            <a:fillRect/>
          </a:stretch>
        </p:blipFill>
        <p:spPr>
          <a:xfrm>
            <a:off x="4582080" y="1376040"/>
            <a:ext cx="7096744" cy="4344117"/>
          </a:xfrm>
          <a:prstGeom prst="rect">
            <a:avLst/>
          </a:prstGeom>
          <a:ln w="9525">
            <a:solidFill>
              <a:srgbClr val="B5BD00"/>
            </a:solidFill>
          </a:ln>
        </p:spPr>
      </p:pic>
    </p:spTree>
    <p:extLst>
      <p:ext uri="{BB962C8B-B14F-4D97-AF65-F5344CB8AC3E}">
        <p14:creationId xmlns:p14="http://schemas.microsoft.com/office/powerpoint/2010/main" val="40602696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575ADF-F92F-A665-E183-6AA31F871A6C}"/>
              </a:ext>
            </a:extLst>
          </p:cNvPr>
          <p:cNvSpPr>
            <a:spLocks noGrp="1"/>
          </p:cNvSpPr>
          <p:nvPr>
            <p:ph type="sldNum" sz="quarter" idx="11"/>
          </p:nvPr>
        </p:nvSpPr>
        <p:spPr/>
        <p:txBody>
          <a:bodyPr/>
          <a:lstStyle/>
          <a:p>
            <a:fld id="{77DFCED7-EB59-654B-ACD8-84CE8F59160C}" type="slidenum">
              <a:rPr lang="en-US" smtClean="0"/>
              <a:pPr/>
              <a:t>71</a:t>
            </a:fld>
            <a:endParaRPr lang="en-US" dirty="0"/>
          </a:p>
        </p:txBody>
      </p:sp>
      <p:sp>
        <p:nvSpPr>
          <p:cNvPr id="3" name="Title 2">
            <a:extLst>
              <a:ext uri="{FF2B5EF4-FFF2-40B4-BE49-F238E27FC236}">
                <a16:creationId xmlns:a16="http://schemas.microsoft.com/office/drawing/2014/main" id="{D3704DDC-1B53-82E5-30D1-7D78DFA63D9B}"/>
              </a:ext>
            </a:extLst>
          </p:cNvPr>
          <p:cNvSpPr>
            <a:spLocks noGrp="1"/>
          </p:cNvSpPr>
          <p:nvPr>
            <p:ph type="title"/>
          </p:nvPr>
        </p:nvSpPr>
        <p:spPr>
          <a:xfrm>
            <a:off x="279645" y="419101"/>
            <a:ext cx="11732523" cy="956940"/>
          </a:xfrm>
        </p:spPr>
        <p:txBody>
          <a:bodyPr/>
          <a:lstStyle/>
          <a:p>
            <a:r>
              <a:rPr lang="en-US" dirty="0"/>
              <a:t>Review</a:t>
            </a:r>
          </a:p>
        </p:txBody>
      </p:sp>
      <p:sp>
        <p:nvSpPr>
          <p:cNvPr id="4" name="Content Placeholder 3">
            <a:extLst>
              <a:ext uri="{FF2B5EF4-FFF2-40B4-BE49-F238E27FC236}">
                <a16:creationId xmlns:a16="http://schemas.microsoft.com/office/drawing/2014/main" id="{71128FA0-9D61-8D76-C99F-9A9A4CD2088D}"/>
              </a:ext>
            </a:extLst>
          </p:cNvPr>
          <p:cNvSpPr>
            <a:spLocks noGrp="1"/>
          </p:cNvSpPr>
          <p:nvPr>
            <p:ph idx="1"/>
          </p:nvPr>
        </p:nvSpPr>
        <p:spPr>
          <a:xfrm>
            <a:off x="279644" y="1174376"/>
            <a:ext cx="11001066" cy="3542592"/>
          </a:xfrm>
        </p:spPr>
        <p:txBody>
          <a:bodyPr/>
          <a:lstStyle/>
          <a:p>
            <a:r>
              <a:rPr lang="en-US" sz="2400" dirty="0"/>
              <a:t>Review information, then click </a:t>
            </a:r>
            <a:r>
              <a:rPr lang="en-US" sz="2400" b="1" dirty="0"/>
              <a:t>Submit LOA</a:t>
            </a:r>
            <a:r>
              <a:rPr lang="en-US" sz="2400" dirty="0"/>
              <a:t>.</a:t>
            </a:r>
          </a:p>
        </p:txBody>
      </p:sp>
      <p:pic>
        <p:nvPicPr>
          <p:cNvPr id="6" name="Picture 5" descr="Review&#10;&#10;Screen shot of the Review section. &quot;Submit LOA&quot; button on lower right is emphasized.&#10;">
            <a:extLst>
              <a:ext uri="{FF2B5EF4-FFF2-40B4-BE49-F238E27FC236}">
                <a16:creationId xmlns:a16="http://schemas.microsoft.com/office/drawing/2014/main" id="{2222B32E-7D08-6AA1-DA7E-9CF92D279DED}"/>
              </a:ext>
            </a:extLst>
          </p:cNvPr>
          <p:cNvPicPr>
            <a:picLocks noChangeAspect="1"/>
          </p:cNvPicPr>
          <p:nvPr/>
        </p:nvPicPr>
        <p:blipFill>
          <a:blip r:embed="rId2"/>
          <a:stretch>
            <a:fillRect/>
          </a:stretch>
        </p:blipFill>
        <p:spPr>
          <a:xfrm>
            <a:off x="2956987" y="1818218"/>
            <a:ext cx="6311981" cy="4433311"/>
          </a:xfrm>
          <a:prstGeom prst="rect">
            <a:avLst/>
          </a:prstGeom>
          <a:ln>
            <a:solidFill>
              <a:srgbClr val="B5BD00"/>
            </a:solidFill>
          </a:ln>
        </p:spPr>
      </p:pic>
    </p:spTree>
    <p:extLst>
      <p:ext uri="{BB962C8B-B14F-4D97-AF65-F5344CB8AC3E}">
        <p14:creationId xmlns:p14="http://schemas.microsoft.com/office/powerpoint/2010/main" val="20738081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70052D-440F-98F5-E7DB-B7F9A44088D4}"/>
              </a:ext>
            </a:extLst>
          </p:cNvPr>
          <p:cNvSpPr>
            <a:spLocks noGrp="1"/>
          </p:cNvSpPr>
          <p:nvPr>
            <p:ph type="sldNum" sz="quarter" idx="11"/>
          </p:nvPr>
        </p:nvSpPr>
        <p:spPr/>
        <p:txBody>
          <a:bodyPr/>
          <a:lstStyle/>
          <a:p>
            <a:fld id="{77DFCED7-EB59-654B-ACD8-84CE8F59160C}" type="slidenum">
              <a:rPr lang="en-US" smtClean="0"/>
              <a:pPr/>
              <a:t>72</a:t>
            </a:fld>
            <a:endParaRPr lang="en-US" dirty="0"/>
          </a:p>
        </p:txBody>
      </p:sp>
      <p:sp>
        <p:nvSpPr>
          <p:cNvPr id="3" name="Title 2">
            <a:extLst>
              <a:ext uri="{FF2B5EF4-FFF2-40B4-BE49-F238E27FC236}">
                <a16:creationId xmlns:a16="http://schemas.microsoft.com/office/drawing/2014/main" id="{8271D92A-5E98-7F3B-615F-0D73056858C5}"/>
              </a:ext>
            </a:extLst>
          </p:cNvPr>
          <p:cNvSpPr>
            <a:spLocks noGrp="1"/>
          </p:cNvSpPr>
          <p:nvPr>
            <p:ph type="title"/>
          </p:nvPr>
        </p:nvSpPr>
        <p:spPr/>
        <p:txBody>
          <a:bodyPr/>
          <a:lstStyle/>
          <a:p>
            <a:r>
              <a:rPr lang="en-US" dirty="0"/>
              <a:t>After Submitting</a:t>
            </a:r>
          </a:p>
        </p:txBody>
      </p:sp>
      <p:sp>
        <p:nvSpPr>
          <p:cNvPr id="4" name="Content Placeholder 3">
            <a:extLst>
              <a:ext uri="{FF2B5EF4-FFF2-40B4-BE49-F238E27FC236}">
                <a16:creationId xmlns:a16="http://schemas.microsoft.com/office/drawing/2014/main" id="{18ABE5E0-4085-08DC-2BF7-0C297D9A6B72}"/>
              </a:ext>
            </a:extLst>
          </p:cNvPr>
          <p:cNvSpPr>
            <a:spLocks noGrp="1"/>
          </p:cNvSpPr>
          <p:nvPr>
            <p:ph idx="1"/>
          </p:nvPr>
        </p:nvSpPr>
        <p:spPr>
          <a:xfrm>
            <a:off x="279644" y="1530598"/>
            <a:ext cx="11732524" cy="3186370"/>
          </a:xfrm>
        </p:spPr>
        <p:txBody>
          <a:bodyPr/>
          <a:lstStyle/>
          <a:p>
            <a:r>
              <a:rPr lang="en-US" sz="2400" dirty="0"/>
              <a:t>Message in green banner confirms LOA was successfully submitted.</a:t>
            </a:r>
          </a:p>
        </p:txBody>
      </p:sp>
      <p:pic>
        <p:nvPicPr>
          <p:cNvPr id="6" name="Picture 5" descr="Submit LOA/LOE&#10;&#10;Screen shot of confirmation page with green banner confirming the successful submission of an LOA.">
            <a:extLst>
              <a:ext uri="{FF2B5EF4-FFF2-40B4-BE49-F238E27FC236}">
                <a16:creationId xmlns:a16="http://schemas.microsoft.com/office/drawing/2014/main" id="{5D2DF010-498A-6EF7-43DB-881527A7F268}"/>
              </a:ext>
            </a:extLst>
          </p:cNvPr>
          <p:cNvPicPr>
            <a:picLocks noChangeAspect="1"/>
          </p:cNvPicPr>
          <p:nvPr/>
        </p:nvPicPr>
        <p:blipFill>
          <a:blip r:embed="rId2"/>
          <a:stretch>
            <a:fillRect/>
          </a:stretch>
        </p:blipFill>
        <p:spPr>
          <a:xfrm>
            <a:off x="2366494" y="2356223"/>
            <a:ext cx="7459011" cy="3845569"/>
          </a:xfrm>
          <a:prstGeom prst="rect">
            <a:avLst/>
          </a:prstGeom>
          <a:ln w="9525">
            <a:solidFill>
              <a:srgbClr val="B5BD00"/>
            </a:solidFill>
          </a:ln>
        </p:spPr>
      </p:pic>
      <p:sp>
        <p:nvSpPr>
          <p:cNvPr id="5" name="Rectangle 4">
            <a:extLst>
              <a:ext uri="{FF2B5EF4-FFF2-40B4-BE49-F238E27FC236}">
                <a16:creationId xmlns:a16="http://schemas.microsoft.com/office/drawing/2014/main" id="{F87CB6B1-B428-53C5-2BBA-91D05CA1C08F}"/>
              </a:ext>
            </a:extLst>
          </p:cNvPr>
          <p:cNvSpPr/>
          <p:nvPr/>
        </p:nvSpPr>
        <p:spPr>
          <a:xfrm>
            <a:off x="2578607" y="5632704"/>
            <a:ext cx="564355" cy="14630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2FCB11-A499-F9D6-E63F-DB813FD09A74}"/>
              </a:ext>
            </a:extLst>
          </p:cNvPr>
          <p:cNvSpPr/>
          <p:nvPr/>
        </p:nvSpPr>
        <p:spPr>
          <a:xfrm>
            <a:off x="6155050" y="5623560"/>
            <a:ext cx="658368" cy="146304"/>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7815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Best Practices and Resources</a:t>
            </a:r>
          </a:p>
        </p:txBody>
      </p:sp>
      <p:sp>
        <p:nvSpPr>
          <p:cNvPr id="3" name="Subtitle 2"/>
          <p:cNvSpPr>
            <a:spLocks noGrp="1"/>
          </p:cNvSpPr>
          <p:nvPr>
            <p:ph type="subTitle" idx="1"/>
          </p:nvPr>
        </p:nvSpPr>
        <p:spPr>
          <a:xfrm>
            <a:off x="3044952" y="3651547"/>
            <a:ext cx="6224016" cy="1655762"/>
          </a:xfrm>
        </p:spPr>
        <p:txBody>
          <a:bodyPr/>
          <a:lstStyle/>
          <a:p>
            <a:r>
              <a:rPr lang="en-US" dirty="0"/>
              <a:t>Authorizations &amp; User Management in RHC Connect</a:t>
            </a:r>
          </a:p>
        </p:txBody>
      </p:sp>
      <p:sp>
        <p:nvSpPr>
          <p:cNvPr id="4" name="Slide Number Placeholder 3"/>
          <p:cNvSpPr>
            <a:spLocks noGrp="1"/>
          </p:cNvSpPr>
          <p:nvPr>
            <p:ph type="sldNum" sz="quarter" idx="12"/>
          </p:nvPr>
        </p:nvSpPr>
        <p:spPr/>
        <p:txBody>
          <a:bodyPr/>
          <a:lstStyle/>
          <a:p>
            <a:fld id="{77DFCED7-EB59-654B-ACD8-84CE8F59160C}" type="slidenum">
              <a:rPr lang="en-US" smtClean="0"/>
              <a:pPr/>
              <a:t>73</a:t>
            </a:fld>
            <a:endParaRPr lang="en-US" dirty="0"/>
          </a:p>
        </p:txBody>
      </p:sp>
    </p:spTree>
    <p:extLst>
      <p:ext uri="{BB962C8B-B14F-4D97-AF65-F5344CB8AC3E}">
        <p14:creationId xmlns:p14="http://schemas.microsoft.com/office/powerpoint/2010/main" val="3048476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DD46FA-0768-0A84-3C6F-F35F81D0D051}"/>
              </a:ext>
            </a:extLst>
          </p:cNvPr>
          <p:cNvSpPr>
            <a:spLocks noGrp="1"/>
          </p:cNvSpPr>
          <p:nvPr>
            <p:ph type="sldNum" sz="quarter" idx="11"/>
          </p:nvPr>
        </p:nvSpPr>
        <p:spPr/>
        <p:txBody>
          <a:bodyPr/>
          <a:lstStyle/>
          <a:p>
            <a:fld id="{77DFCED7-EB59-654B-ACD8-84CE8F59160C}" type="slidenum">
              <a:rPr lang="en-US" smtClean="0"/>
              <a:pPr/>
              <a:t>74</a:t>
            </a:fld>
            <a:endParaRPr lang="en-US" dirty="0"/>
          </a:p>
        </p:txBody>
      </p:sp>
      <p:sp>
        <p:nvSpPr>
          <p:cNvPr id="3" name="Title 2">
            <a:extLst>
              <a:ext uri="{FF2B5EF4-FFF2-40B4-BE49-F238E27FC236}">
                <a16:creationId xmlns:a16="http://schemas.microsoft.com/office/drawing/2014/main" id="{48B08641-4874-2D9A-2872-65DEE086AF2A}"/>
              </a:ext>
            </a:extLst>
          </p:cNvPr>
          <p:cNvSpPr>
            <a:spLocks noGrp="1"/>
          </p:cNvSpPr>
          <p:nvPr>
            <p:ph type="title"/>
          </p:nvPr>
        </p:nvSpPr>
        <p:spPr/>
        <p:txBody>
          <a:bodyPr/>
          <a:lstStyle/>
          <a:p>
            <a:r>
              <a:rPr lang="en-US" dirty="0"/>
              <a:t>Best Practices</a:t>
            </a:r>
          </a:p>
        </p:txBody>
      </p:sp>
      <p:sp>
        <p:nvSpPr>
          <p:cNvPr id="4" name="Content Placeholder 3">
            <a:extLst>
              <a:ext uri="{FF2B5EF4-FFF2-40B4-BE49-F238E27FC236}">
                <a16:creationId xmlns:a16="http://schemas.microsoft.com/office/drawing/2014/main" id="{328FD31E-1312-026C-3DD1-24807A647978}"/>
              </a:ext>
            </a:extLst>
          </p:cNvPr>
          <p:cNvSpPr>
            <a:spLocks noGrp="1"/>
          </p:cNvSpPr>
          <p:nvPr>
            <p:ph idx="1"/>
          </p:nvPr>
        </p:nvSpPr>
        <p:spPr/>
        <p:txBody>
          <a:bodyPr/>
          <a:lstStyle/>
          <a:p>
            <a:r>
              <a:rPr lang="en-US" sz="2400" dirty="0"/>
              <a:t>Keep all authorizations up to date.</a:t>
            </a:r>
          </a:p>
          <a:p>
            <a:r>
              <a:rPr lang="en-US" sz="2400" dirty="0"/>
              <a:t>The PAH is responsible for keeping authorizations current.</a:t>
            </a:r>
          </a:p>
          <a:p>
            <a:r>
              <a:rPr lang="en-US" sz="2400" dirty="0"/>
              <a:t>If the PAH is leaving the organization, submit an FCC Form 460 revision to update contact information for the new PAH prior to leaving.</a:t>
            </a:r>
          </a:p>
          <a:p>
            <a:r>
              <a:rPr lang="en-US" sz="2400" dirty="0"/>
              <a:t>Be sure all uploaded documents are complete and include all required information.</a:t>
            </a:r>
          </a:p>
          <a:p>
            <a:pPr lvl="1"/>
            <a:r>
              <a:rPr lang="en-US" sz="2400" dirty="0"/>
              <a:t>Use online templates.</a:t>
            </a:r>
          </a:p>
          <a:p>
            <a:r>
              <a:rPr lang="en-US" sz="2400" dirty="0"/>
              <a:t>USAC cannot make any changes on your behalf.</a:t>
            </a:r>
          </a:p>
        </p:txBody>
      </p:sp>
    </p:spTree>
    <p:extLst>
      <p:ext uri="{BB962C8B-B14F-4D97-AF65-F5344CB8AC3E}">
        <p14:creationId xmlns:p14="http://schemas.microsoft.com/office/powerpoint/2010/main" val="3008467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39DF2-40F4-043A-04A0-4EF8322C5B9F}"/>
              </a:ext>
            </a:extLst>
          </p:cNvPr>
          <p:cNvSpPr>
            <a:spLocks noGrp="1"/>
          </p:cNvSpPr>
          <p:nvPr>
            <p:ph type="sldNum" sz="quarter" idx="11"/>
          </p:nvPr>
        </p:nvSpPr>
        <p:spPr/>
        <p:txBody>
          <a:bodyPr/>
          <a:lstStyle/>
          <a:p>
            <a:fld id="{77DFCED7-EB59-654B-ACD8-84CE8F59160C}" type="slidenum">
              <a:rPr lang="en-US" smtClean="0"/>
              <a:pPr/>
              <a:t>75</a:t>
            </a:fld>
            <a:endParaRPr lang="en-US" dirty="0"/>
          </a:p>
        </p:txBody>
      </p:sp>
      <p:sp>
        <p:nvSpPr>
          <p:cNvPr id="3" name="Title 2">
            <a:extLst>
              <a:ext uri="{FF2B5EF4-FFF2-40B4-BE49-F238E27FC236}">
                <a16:creationId xmlns:a16="http://schemas.microsoft.com/office/drawing/2014/main" id="{80AE3D9D-71A5-6E97-098C-8FEDF56B2327}"/>
              </a:ext>
            </a:extLst>
          </p:cNvPr>
          <p:cNvSpPr>
            <a:spLocks noGrp="1"/>
          </p:cNvSpPr>
          <p:nvPr>
            <p:ph type="title"/>
          </p:nvPr>
        </p:nvSpPr>
        <p:spPr>
          <a:xfrm>
            <a:off x="279645" y="330740"/>
            <a:ext cx="11732523" cy="1045300"/>
          </a:xfrm>
        </p:spPr>
        <p:txBody>
          <a:bodyPr/>
          <a:lstStyle/>
          <a:p>
            <a:r>
              <a:rPr lang="en-US" dirty="0"/>
              <a:t>Online Resources</a:t>
            </a:r>
          </a:p>
        </p:txBody>
      </p:sp>
      <p:sp>
        <p:nvSpPr>
          <p:cNvPr id="4" name="Content Placeholder 3">
            <a:extLst>
              <a:ext uri="{FF2B5EF4-FFF2-40B4-BE49-F238E27FC236}">
                <a16:creationId xmlns:a16="http://schemas.microsoft.com/office/drawing/2014/main" id="{434BDEEC-10D1-B9B6-D81D-76977C767271}"/>
              </a:ext>
            </a:extLst>
          </p:cNvPr>
          <p:cNvSpPr>
            <a:spLocks noGrp="1"/>
          </p:cNvSpPr>
          <p:nvPr>
            <p:ph idx="1"/>
          </p:nvPr>
        </p:nvSpPr>
        <p:spPr>
          <a:xfrm>
            <a:off x="279644" y="1099227"/>
            <a:ext cx="11732524" cy="3617742"/>
          </a:xfrm>
        </p:spPr>
        <p:txBody>
          <a:bodyPr/>
          <a:lstStyle/>
          <a:p>
            <a:r>
              <a:rPr lang="en-US" sz="2400" dirty="0">
                <a:hlinkClick r:id="rId2"/>
              </a:rPr>
              <a:t>Authorizations</a:t>
            </a:r>
            <a:r>
              <a:rPr lang="en-US" sz="2400" dirty="0"/>
              <a:t> webpage</a:t>
            </a:r>
          </a:p>
          <a:p>
            <a:r>
              <a:rPr lang="en-US" sz="2400" dirty="0">
                <a:hlinkClick r:id="rId3"/>
              </a:rPr>
              <a:t>Consultants &amp; Third Parties </a:t>
            </a:r>
            <a:r>
              <a:rPr lang="en-US" sz="2400" dirty="0"/>
              <a:t>webpage</a:t>
            </a:r>
          </a:p>
          <a:p>
            <a:r>
              <a:rPr lang="en-US" sz="2400" dirty="0">
                <a:hlinkClick r:id="rId2"/>
              </a:rPr>
              <a:t>Third Party Authorization </a:t>
            </a:r>
            <a:r>
              <a:rPr lang="en-US" sz="2400" dirty="0"/>
              <a:t>webpage</a:t>
            </a:r>
          </a:p>
          <a:p>
            <a:r>
              <a:rPr lang="en-US" sz="2400" dirty="0">
                <a:hlinkClick r:id="rId4"/>
              </a:rPr>
              <a:t>RHC Connect User Guide – Third-Party Authorization</a:t>
            </a:r>
            <a:endParaRPr lang="en-US" sz="2400" dirty="0"/>
          </a:p>
          <a:p>
            <a:r>
              <a:rPr lang="en-US" sz="2400" dirty="0">
                <a:hlinkClick r:id="rId5"/>
              </a:rPr>
              <a:t>Letter of Agency </a:t>
            </a:r>
            <a:r>
              <a:rPr lang="en-US" sz="2400" dirty="0"/>
              <a:t>webpage</a:t>
            </a:r>
          </a:p>
          <a:p>
            <a:r>
              <a:rPr lang="en-US" sz="2400" dirty="0">
                <a:hlinkClick r:id="rId6"/>
              </a:rPr>
              <a:t>Sample LOA</a:t>
            </a:r>
            <a:endParaRPr lang="en-US" sz="2400" dirty="0"/>
          </a:p>
          <a:p>
            <a:r>
              <a:rPr lang="en-US" sz="2400" dirty="0">
                <a:hlinkClick r:id="rId7"/>
              </a:rPr>
              <a:t>Letter of Exemption </a:t>
            </a:r>
            <a:r>
              <a:rPr lang="en-US" sz="2400" dirty="0"/>
              <a:t>webpage</a:t>
            </a:r>
          </a:p>
          <a:p>
            <a:r>
              <a:rPr lang="en-US" sz="2400" dirty="0">
                <a:hlinkClick r:id="rId8"/>
              </a:rPr>
              <a:t>RHC Connect LOA/LOE Submission User Guide</a:t>
            </a:r>
            <a:endParaRPr lang="en-US" sz="2400" dirty="0"/>
          </a:p>
          <a:p>
            <a:r>
              <a:rPr lang="en-US" sz="2400" dirty="0">
                <a:hlinkClick r:id="rId9"/>
              </a:rPr>
              <a:t>Webinars</a:t>
            </a:r>
            <a:r>
              <a:rPr lang="en-US" sz="2400" dirty="0"/>
              <a:t> webpage - Consortium Best Practices webinars </a:t>
            </a:r>
          </a:p>
        </p:txBody>
      </p:sp>
    </p:spTree>
    <p:extLst>
      <p:ext uri="{BB962C8B-B14F-4D97-AF65-F5344CB8AC3E}">
        <p14:creationId xmlns:p14="http://schemas.microsoft.com/office/powerpoint/2010/main" val="20074410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77DFCED7-EB59-654B-ACD8-84CE8F59160C}" type="slidenum">
              <a:rPr lang="en-US" smtClean="0"/>
              <a:pPr/>
              <a:t>76</a:t>
            </a:fld>
            <a:endParaRPr lang="en-US" dirty="0"/>
          </a:p>
        </p:txBody>
      </p:sp>
      <p:sp>
        <p:nvSpPr>
          <p:cNvPr id="3" name="Title 2"/>
          <p:cNvSpPr>
            <a:spLocks noGrp="1"/>
          </p:cNvSpPr>
          <p:nvPr>
            <p:ph type="title"/>
          </p:nvPr>
        </p:nvSpPr>
        <p:spPr>
          <a:xfrm>
            <a:off x="279645" y="374573"/>
            <a:ext cx="11732523" cy="1001467"/>
          </a:xfrm>
        </p:spPr>
        <p:txBody>
          <a:bodyPr/>
          <a:lstStyle/>
          <a:p>
            <a:r>
              <a:rPr lang="en-US" dirty="0"/>
              <a:t>Upcoming Trainings</a:t>
            </a:r>
          </a:p>
        </p:txBody>
      </p:sp>
      <p:sp>
        <p:nvSpPr>
          <p:cNvPr id="4" name="Content Placeholder 3"/>
          <p:cNvSpPr>
            <a:spLocks noGrp="1"/>
          </p:cNvSpPr>
          <p:nvPr>
            <p:ph idx="1"/>
          </p:nvPr>
        </p:nvSpPr>
        <p:spPr>
          <a:xfrm>
            <a:off x="279644" y="1254868"/>
            <a:ext cx="11732524" cy="3462100"/>
          </a:xfrm>
        </p:spPr>
        <p:txBody>
          <a:bodyPr/>
          <a:lstStyle/>
          <a:p>
            <a:pPr marL="0" indent="0">
              <a:buNone/>
            </a:pPr>
            <a:r>
              <a:rPr lang="en-US" sz="2400" dirty="0"/>
              <a:t>Please join the RHC Outreach team for the following webinars:</a:t>
            </a:r>
          </a:p>
          <a:p>
            <a:r>
              <a:rPr lang="en-US" sz="2400" dirty="0"/>
              <a:t>Consortium Best Practices Webinar:</a:t>
            </a:r>
          </a:p>
          <a:p>
            <a:pPr lvl="1"/>
            <a:r>
              <a:rPr lang="en-US" sz="2400" dirty="0"/>
              <a:t>When: Wednesday, January 28, 2026, from 2-3 p.m. ET - </a:t>
            </a:r>
            <a:r>
              <a:rPr lang="en-US" sz="2400" dirty="0">
                <a:hlinkClick r:id="rId2"/>
              </a:rPr>
              <a:t>Register</a:t>
            </a:r>
            <a:endParaRPr lang="en-US" sz="2400" dirty="0"/>
          </a:p>
          <a:p>
            <a:r>
              <a:rPr lang="en-US" sz="2400" dirty="0"/>
              <a:t>HCF Program Office Hours Webinar:</a:t>
            </a:r>
          </a:p>
          <a:p>
            <a:pPr lvl="1"/>
            <a:r>
              <a:rPr lang="en-US" sz="2400" dirty="0"/>
              <a:t>When: Wednesday, February 4, 2026, from 2-3 p.m. ET - </a:t>
            </a:r>
            <a:r>
              <a:rPr lang="en-US" sz="2400" dirty="0">
                <a:hlinkClick r:id="rId3"/>
              </a:rPr>
              <a:t>Register</a:t>
            </a:r>
            <a:endParaRPr lang="en-US" sz="2400" dirty="0"/>
          </a:p>
          <a:p>
            <a:r>
              <a:rPr lang="en-US" sz="2400" dirty="0"/>
              <a:t>Telecom Program Office Hours Webinar:</a:t>
            </a:r>
          </a:p>
          <a:p>
            <a:pPr lvl="1"/>
            <a:r>
              <a:rPr lang="en-US" sz="2400" dirty="0"/>
              <a:t>When: Wednesday, February 11, 2026, from 2-3 p.m. ET - </a:t>
            </a:r>
            <a:r>
              <a:rPr lang="en-US" sz="2400" dirty="0">
                <a:hlinkClick r:id="rId4"/>
              </a:rPr>
              <a:t>Register</a:t>
            </a:r>
            <a:endParaRPr lang="en-US" sz="2400" dirty="0"/>
          </a:p>
          <a:p>
            <a:r>
              <a:rPr lang="en-US" sz="2400" dirty="0"/>
              <a:t>For a list of upcoming webinars, check the RHC </a:t>
            </a:r>
            <a:r>
              <a:rPr lang="en-US" sz="2400" dirty="0">
                <a:hlinkClick r:id="rId5"/>
              </a:rPr>
              <a:t>Upcoming Dates </a:t>
            </a:r>
            <a:r>
              <a:rPr lang="en-US" sz="2400" dirty="0"/>
              <a:t>webpage for dates and details.</a:t>
            </a:r>
          </a:p>
          <a:p>
            <a:pPr lvl="1"/>
            <a:endParaRPr lang="en-US" sz="2400" dirty="0"/>
          </a:p>
          <a:p>
            <a:pPr lvl="1"/>
            <a:endParaRPr lang="en-US" dirty="0"/>
          </a:p>
        </p:txBody>
      </p:sp>
    </p:spTree>
    <p:extLst>
      <p:ext uri="{BB962C8B-B14F-4D97-AF65-F5344CB8AC3E}">
        <p14:creationId xmlns:p14="http://schemas.microsoft.com/office/powerpoint/2010/main" val="21199275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RHC Program Customer Service Center</a:t>
            </a:r>
          </a:p>
        </p:txBody>
      </p:sp>
      <p:sp>
        <p:nvSpPr>
          <p:cNvPr id="4" name="Content Placeholder 3"/>
          <p:cNvSpPr>
            <a:spLocks noGrp="1"/>
          </p:cNvSpPr>
          <p:nvPr>
            <p:ph idx="1"/>
          </p:nvPr>
        </p:nvSpPr>
        <p:spPr>
          <a:xfrm>
            <a:off x="1530849" y="1647930"/>
            <a:ext cx="9020712" cy="3069038"/>
          </a:xfrm>
        </p:spPr>
        <p:txBody>
          <a:bodyPr/>
          <a:lstStyle/>
          <a:p>
            <a:pPr marL="0" indent="0">
              <a:spcAft>
                <a:spcPts val="600"/>
              </a:spcAft>
              <a:buNone/>
            </a:pPr>
            <a:r>
              <a:rPr lang="en-US" sz="2400" dirty="0"/>
              <a:t>Email: </a:t>
            </a:r>
            <a:r>
              <a:rPr lang="en-US" sz="2400" dirty="0">
                <a:hlinkClick r:id="rId2"/>
              </a:rPr>
              <a:t>RHC-Assist@usac.org</a:t>
            </a:r>
            <a:endParaRPr lang="en-US" sz="2400" dirty="0"/>
          </a:p>
          <a:p>
            <a:r>
              <a:rPr lang="en-US" sz="2400" dirty="0"/>
              <a:t>Include in your email:</a:t>
            </a:r>
          </a:p>
          <a:p>
            <a:pPr lvl="1"/>
            <a:r>
              <a:rPr lang="en-US" sz="2400" dirty="0"/>
              <a:t>HCP Number</a:t>
            </a:r>
          </a:p>
          <a:p>
            <a:pPr lvl="1"/>
            <a:r>
              <a:rPr lang="en-US" sz="2400" dirty="0"/>
              <a:t>FRN Number</a:t>
            </a:r>
          </a:p>
          <a:p>
            <a:pPr>
              <a:spcAft>
                <a:spcPts val="600"/>
              </a:spcAft>
            </a:pPr>
            <a:r>
              <a:rPr lang="en-US" sz="2400" dirty="0"/>
              <a:t>Phone: </a:t>
            </a:r>
            <a:r>
              <a:rPr lang="en-US" sz="2400" b="1" dirty="0"/>
              <a:t>(800) 453-1546 </a:t>
            </a:r>
          </a:p>
          <a:p>
            <a:pPr lvl="1"/>
            <a:r>
              <a:rPr lang="en-US" sz="2400" dirty="0"/>
              <a:t>Hours are 8 a.m. – 8 p.m. ET</a:t>
            </a:r>
          </a:p>
          <a:p>
            <a:pPr lvl="1"/>
            <a:r>
              <a:rPr lang="en-US" sz="2400" dirty="0"/>
              <a:t> Monday- Friday </a:t>
            </a:r>
            <a:endParaRPr lang="en-US" sz="2400" b="1" dirty="0"/>
          </a:p>
          <a:p>
            <a:pPr marL="0" indent="0">
              <a:spcAft>
                <a:spcPts val="600"/>
              </a:spcAft>
              <a:buNone/>
            </a:pPr>
            <a:endParaRPr lang="en-US" sz="2400" b="1" dirty="0"/>
          </a:p>
          <a:p>
            <a:pPr marL="457200" lvl="1" indent="0">
              <a:buNone/>
            </a:pPr>
            <a:endParaRPr lang="en-US" sz="2400" dirty="0"/>
          </a:p>
          <a:p>
            <a:endParaRPr lang="en-US" dirty="0"/>
          </a:p>
        </p:txBody>
      </p:sp>
      <p:sp>
        <p:nvSpPr>
          <p:cNvPr id="3" name="Slide Number Placeholder 2"/>
          <p:cNvSpPr>
            <a:spLocks noGrp="1"/>
          </p:cNvSpPr>
          <p:nvPr>
            <p:ph type="sldNum" sz="quarter" idx="4294967295"/>
          </p:nvPr>
        </p:nvSpPr>
        <p:spPr>
          <a:xfrm>
            <a:off x="9448800" y="6356350"/>
            <a:ext cx="2743200" cy="365125"/>
          </a:xfrm>
        </p:spPr>
        <p:txBody>
          <a:bodyPr/>
          <a:lstStyle/>
          <a:p>
            <a:fld id="{77DFCED7-EB59-654B-ACD8-84CE8F59160C}" type="slidenum">
              <a:rPr lang="en-US" smtClean="0"/>
              <a:pPr/>
              <a:t>77</a:t>
            </a:fld>
            <a:endParaRPr lang="en-US" dirty="0"/>
          </a:p>
        </p:txBody>
      </p:sp>
      <p:pic>
        <p:nvPicPr>
          <p:cNvPr id="5" name="Picture 4" descr="Graphic of envelope" title="Email"/>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720" y="1647930"/>
            <a:ext cx="602110" cy="602110"/>
          </a:xfrm>
          <a:prstGeom prst="rect">
            <a:avLst/>
          </a:prstGeom>
        </p:spPr>
      </p:pic>
      <p:pic>
        <p:nvPicPr>
          <p:cNvPr id="6" name="Picture 5" descr="Graphic of phone" title="Phon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66" y="3707841"/>
            <a:ext cx="557064" cy="557064"/>
          </a:xfrm>
          <a:prstGeom prst="rect">
            <a:avLst/>
          </a:prstGeom>
        </p:spPr>
      </p:pic>
    </p:spTree>
    <p:extLst>
      <p:ext uri="{BB962C8B-B14F-4D97-AF65-F5344CB8AC3E}">
        <p14:creationId xmlns:p14="http://schemas.microsoft.com/office/powerpoint/2010/main" val="36897636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RHC Customer Service Center</a:t>
            </a:r>
          </a:p>
        </p:txBody>
      </p:sp>
      <p:sp>
        <p:nvSpPr>
          <p:cNvPr id="3" name="Slide Number Placeholder 2"/>
          <p:cNvSpPr>
            <a:spLocks noGrp="1"/>
          </p:cNvSpPr>
          <p:nvPr>
            <p:ph type="sldNum" sz="quarter" idx="12"/>
          </p:nvPr>
        </p:nvSpPr>
        <p:spPr/>
        <p:txBody>
          <a:bodyPr/>
          <a:lstStyle/>
          <a:p>
            <a:fld id="{77DFCED7-EB59-654B-ACD8-84CE8F59160C}" type="slidenum">
              <a:rPr lang="en-US" smtClean="0"/>
              <a:pPr/>
              <a:t>78</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159756280"/>
              </p:ext>
            </p:extLst>
          </p:nvPr>
        </p:nvGraphicFramePr>
        <p:xfrm>
          <a:off x="770466" y="1635125"/>
          <a:ext cx="9655283" cy="4054476"/>
        </p:xfrm>
        <a:graphic>
          <a:graphicData uri="http://schemas.openxmlformats.org/drawingml/2006/table">
            <a:tbl>
              <a:tblPr firstRow="1"/>
              <a:tblGrid>
                <a:gridCol w="4826691">
                  <a:extLst>
                    <a:ext uri="{9D8B030D-6E8A-4147-A177-3AD203B41FA5}">
                      <a16:colId xmlns:a16="http://schemas.microsoft.com/office/drawing/2014/main" val="3358859308"/>
                    </a:ext>
                  </a:extLst>
                </a:gridCol>
                <a:gridCol w="4828592">
                  <a:extLst>
                    <a:ext uri="{9D8B030D-6E8A-4147-A177-3AD203B41FA5}">
                      <a16:colId xmlns:a16="http://schemas.microsoft.com/office/drawing/2014/main" val="2786365543"/>
                    </a:ext>
                  </a:extLst>
                </a:gridCol>
              </a:tblGrid>
              <a:tr h="526884">
                <a:tc>
                  <a:txBody>
                    <a:bodyPr/>
                    <a:lstStyle/>
                    <a:p>
                      <a:pPr algn="l"/>
                      <a:r>
                        <a:rPr lang="en-US" sz="1800" b="1" dirty="0">
                          <a:solidFill>
                            <a:srgbClr val="404040"/>
                          </a:solidFill>
                          <a:effectLst/>
                          <a:latin typeface="Source Sans Pro" charset="0"/>
                        </a:rPr>
                        <a:t>The RHC Customer Service Center</a:t>
                      </a:r>
                      <a:r>
                        <a:rPr lang="en-US" sz="1800" b="1" baseline="0" dirty="0">
                          <a:solidFill>
                            <a:srgbClr val="404040"/>
                          </a:solidFill>
                          <a:effectLst/>
                          <a:latin typeface="Source Sans Pro" charset="0"/>
                        </a:rPr>
                        <a:t> </a:t>
                      </a:r>
                      <a:r>
                        <a:rPr lang="en-US" sz="1800" b="1" dirty="0">
                          <a:solidFill>
                            <a:srgbClr val="404040"/>
                          </a:solidFill>
                          <a:effectLst/>
                          <a:latin typeface="Source Sans Pro" charset="0"/>
                        </a:rPr>
                        <a:t>CAN</a:t>
                      </a:r>
                      <a:endParaRPr lang="en-US" sz="1800" b="1" dirty="0">
                        <a:solidFill>
                          <a:srgbClr val="404040"/>
                        </a:solidFill>
                        <a:effectLst/>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04040"/>
                          </a:solidFill>
                          <a:effectLst/>
                          <a:latin typeface="Source Sans Pro" charset="0"/>
                        </a:rPr>
                        <a:t>The RHC Customer Service Center</a:t>
                      </a:r>
                      <a:r>
                        <a:rPr lang="en-US" sz="1800" b="1" baseline="0" dirty="0">
                          <a:solidFill>
                            <a:srgbClr val="404040"/>
                          </a:solidFill>
                          <a:effectLst/>
                          <a:latin typeface="Source Sans Pro" charset="0"/>
                        </a:rPr>
                        <a:t> </a:t>
                      </a:r>
                      <a:r>
                        <a:rPr lang="en-US" sz="1800" b="1" dirty="0">
                          <a:solidFill>
                            <a:srgbClr val="404040"/>
                          </a:solidFill>
                          <a:effectLst/>
                          <a:latin typeface="Source Sans Pro" charset="0"/>
                        </a:rPr>
                        <a:t>CANNOT</a:t>
                      </a:r>
                      <a:endParaRPr lang="en-US" sz="1800" b="1" dirty="0">
                        <a:solidFill>
                          <a:srgbClr val="404040"/>
                        </a:solidFill>
                        <a:effectLst/>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3514020"/>
                  </a:ext>
                </a:extLst>
              </a:tr>
              <a:tr h="758447">
                <a:tc>
                  <a:txBody>
                    <a:bodyPr/>
                    <a:lstStyle/>
                    <a:p>
                      <a:pPr algn="l"/>
                      <a:r>
                        <a:rPr lang="en-US" sz="1600" b="0" i="0" u="none" baseline="0" dirty="0">
                          <a:solidFill>
                            <a:srgbClr val="404040"/>
                          </a:solidFill>
                          <a:effectLst/>
                          <a:latin typeface="Source Sans Pro" charset="0"/>
                          <a:ea typeface="Source Sans Pro" charset="0"/>
                          <a:cs typeface="Source Sans Pro" charset="0"/>
                        </a:rPr>
                        <a:t>Answer general questions regarding both programs</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baseline="0" dirty="0">
                          <a:solidFill>
                            <a:srgbClr val="404040"/>
                          </a:solidFill>
                          <a:latin typeface="Source Sans Pro" charset="0"/>
                          <a:ea typeface="Source Sans Pro" charset="0"/>
                          <a:cs typeface="Source Sans Pro" charset="0"/>
                        </a:rPr>
                        <a:t>Determine eligibility of a specific site or service before an official form submission</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117072249"/>
                  </a:ext>
                </a:extLst>
              </a:tr>
              <a:tr h="758447">
                <a:tc>
                  <a:txBody>
                    <a:bodyPr/>
                    <a:lstStyle/>
                    <a:p>
                      <a:pPr algn="l"/>
                      <a:r>
                        <a:rPr lang="en-US" sz="1600" b="0" i="0" u="none" baseline="0" dirty="0">
                          <a:solidFill>
                            <a:srgbClr val="404040"/>
                          </a:solidFill>
                          <a:effectLst/>
                          <a:latin typeface="Source Sans Pro" charset="0"/>
                          <a:ea typeface="Source Sans Pro" charset="0"/>
                          <a:cs typeface="Source Sans Pro" charset="0"/>
                        </a:rPr>
                        <a:t>Provide account holder information for an HCP</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baseline="0" dirty="0">
                          <a:solidFill>
                            <a:srgbClr val="404040"/>
                          </a:solidFill>
                          <a:effectLst/>
                          <a:latin typeface="Source Sans Pro" charset="0"/>
                          <a:ea typeface="Source Sans Pro" charset="0"/>
                          <a:cs typeface="Source Sans Pro" charset="0"/>
                        </a:rPr>
                        <a:t>Review a form or document for accuracy before an official submission</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7492569"/>
                  </a:ext>
                </a:extLst>
              </a:tr>
              <a:tr h="758447">
                <a:tc>
                  <a:txBody>
                    <a:bodyPr/>
                    <a:lstStyle/>
                    <a:p>
                      <a:pPr algn="l"/>
                      <a:r>
                        <a:rPr lang="en-US" sz="1600" b="0" i="0" u="none" baseline="0" dirty="0">
                          <a:solidFill>
                            <a:srgbClr val="404040"/>
                          </a:solidFill>
                          <a:effectLst/>
                          <a:latin typeface="Source Sans Pro" charset="0"/>
                          <a:ea typeface="Source Sans Pro" charset="0"/>
                          <a:cs typeface="Source Sans Pro" charset="0"/>
                        </a:rPr>
                        <a:t>Provide clarity regarding FCC Report and Order 19-78 and other FCC orders</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baseline="0" dirty="0">
                          <a:solidFill>
                            <a:srgbClr val="404040"/>
                          </a:solidFill>
                          <a:latin typeface="Source Sans Pro" charset="0"/>
                          <a:ea typeface="Source Sans Pro" charset="0"/>
                          <a:cs typeface="Source Sans Pro" charset="0"/>
                        </a:rPr>
                        <a:t>Contact a service provider or other account holder on someone else’s behalf</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552731167"/>
                  </a:ext>
                </a:extLst>
              </a:tr>
              <a:tr h="758447">
                <a:tc>
                  <a:txBody>
                    <a:bodyPr/>
                    <a:lstStyle/>
                    <a:p>
                      <a:pPr algn="l"/>
                      <a:r>
                        <a:rPr lang="en-US" sz="1600" b="0" i="0" u="none" baseline="0" dirty="0">
                          <a:solidFill>
                            <a:srgbClr val="404040"/>
                          </a:solidFill>
                          <a:effectLst/>
                          <a:latin typeface="Source Sans Pro" charset="0"/>
                          <a:ea typeface="Source Sans Pro" charset="0"/>
                          <a:cs typeface="Source Sans Pro" charset="0"/>
                        </a:rPr>
                        <a:t>Provide helpful resources and best practices for forms</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baseline="0" dirty="0">
                          <a:solidFill>
                            <a:srgbClr val="404040"/>
                          </a:solidFill>
                          <a:latin typeface="Source Sans Pro" charset="0"/>
                          <a:ea typeface="Source Sans Pro" charset="0"/>
                          <a:cs typeface="Source Sans Pro" charset="0"/>
                        </a:rPr>
                        <a:t>Provide documents that are not already accessible in My Portal and RHC Connect</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503377"/>
                  </a:ext>
                </a:extLst>
              </a:tr>
              <a:tr h="493804">
                <a:tc>
                  <a:txBody>
                    <a:bodyPr/>
                    <a:lstStyle/>
                    <a:p>
                      <a:pPr algn="l"/>
                      <a:r>
                        <a:rPr lang="en-US" sz="1600" u="none" baseline="0" dirty="0">
                          <a:solidFill>
                            <a:srgbClr val="404040"/>
                          </a:solidFill>
                          <a:latin typeface="Source Sans Pro" charset="0"/>
                          <a:ea typeface="Source Sans Pro" charset="0"/>
                          <a:cs typeface="Source Sans Pro" charset="0"/>
                        </a:rPr>
                        <a:t>Assist with My Portal and RHC Connect</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baseline="0" dirty="0">
                          <a:solidFill>
                            <a:srgbClr val="404040"/>
                          </a:solidFill>
                          <a:latin typeface="Source Sans Pro" charset="0"/>
                          <a:ea typeface="Source Sans Pro" charset="0"/>
                          <a:cs typeface="Source Sans Pro" charset="0"/>
                        </a:rPr>
                        <a:t>Transfer a call to a specific form reviewer</a:t>
                      </a:r>
                      <a:endParaRPr lang="en-US" sz="1600" b="0" i="0" dirty="0">
                        <a:solidFill>
                          <a:srgbClr val="404040"/>
                        </a:solidFill>
                        <a:effectLst/>
                        <a:latin typeface="Source Sans Pro" charset="0"/>
                        <a:ea typeface="Source Sans Pro" charset="0"/>
                        <a:cs typeface="Source Sans Pro" charset="0"/>
                      </a:endParaRPr>
                    </a:p>
                  </a:txBody>
                  <a:tcPr marL="105574" marR="105574" marT="105574" marB="1055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3534373522"/>
                  </a:ext>
                </a:extLst>
              </a:tr>
            </a:tbl>
          </a:graphicData>
        </a:graphic>
      </p:graphicFrame>
    </p:spTree>
    <p:extLst>
      <p:ext uri="{BB962C8B-B14F-4D97-AF65-F5344CB8AC3E}">
        <p14:creationId xmlns:p14="http://schemas.microsoft.com/office/powerpoint/2010/main" val="2615876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1" y="1242956"/>
            <a:ext cx="12192001" cy="5615044"/>
          </a:xfrm>
        </p:spPr>
        <p:txBody>
          <a:bodyPr/>
          <a:lstStyle/>
          <a:p>
            <a:r>
              <a:rPr lang="en-US" dirty="0"/>
              <a:t>Questions?</a:t>
            </a:r>
          </a:p>
        </p:txBody>
      </p:sp>
      <p:sp>
        <p:nvSpPr>
          <p:cNvPr id="12" name="Slide Number Placeholder 3"/>
          <p:cNvSpPr>
            <a:spLocks noGrp="1"/>
          </p:cNvSpPr>
          <p:nvPr>
            <p:ph type="sldNum" sz="quarter" idx="13"/>
          </p:nvPr>
        </p:nvSpPr>
        <p:spPr>
          <a:xfrm>
            <a:off x="9268968" y="6356350"/>
            <a:ext cx="2743200" cy="365125"/>
          </a:xfrm>
          <a:prstGeom prst="rect">
            <a:avLst/>
          </a:prstGeom>
        </p:spPr>
        <p:txBody>
          <a:bodyPr/>
          <a:lstStyle/>
          <a:p>
            <a:pPr algn="r"/>
            <a:fld id="{77DFCED7-EB59-654B-ACD8-84CE8F59160C}" type="slidenum">
              <a:rPr lang="en-US" sz="1200" smtClean="0">
                <a:solidFill>
                  <a:srgbClr val="0052EB"/>
                </a:solidFill>
                <a:latin typeface="Source Sans Pro" panose="020B0503030403020204" pitchFamily="34" charset="0"/>
              </a:rPr>
              <a:pPr algn="r"/>
              <a:t>79</a:t>
            </a:fld>
            <a:endParaRPr lang="en-US" sz="1200" dirty="0">
              <a:solidFill>
                <a:srgbClr val="0052EB"/>
              </a:solidFill>
              <a:latin typeface="Source Sans Pro" panose="020B0503030403020204" pitchFamily="34" charset="0"/>
            </a:endParaRPr>
          </a:p>
        </p:txBody>
      </p:sp>
      <p:sp>
        <p:nvSpPr>
          <p:cNvPr id="5" name="Slide Number Placeholder 3"/>
          <p:cNvSpPr txBox="1">
            <a:spLocks/>
          </p:cNvSpPr>
          <p:nvPr/>
        </p:nvSpPr>
        <p:spPr>
          <a:xfrm>
            <a:off x="9268968"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7DFCED7-EB59-654B-ACD8-84CE8F59160C}" type="slidenum">
              <a:rPr lang="en-US" sz="1400" smtClean="0">
                <a:solidFill>
                  <a:schemeClr val="bg1"/>
                </a:solidFill>
              </a:rPr>
              <a:pPr algn="r"/>
              <a:t>79</a:t>
            </a:fld>
            <a:endParaRPr lang="en-US" sz="1400" dirty="0">
              <a:solidFill>
                <a:schemeClr val="bg1"/>
              </a:solidFill>
            </a:endParaRPr>
          </a:p>
        </p:txBody>
      </p:sp>
    </p:spTree>
    <p:custDataLst>
      <p:tags r:id="rId1"/>
    </p:custDataLst>
    <p:extLst>
      <p:ext uri="{BB962C8B-B14F-4D97-AF65-F5344CB8AC3E}">
        <p14:creationId xmlns:p14="http://schemas.microsoft.com/office/powerpoint/2010/main" val="1663149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F04B8B-2CD1-295D-3CD1-9300253E87B0}"/>
              </a:ext>
            </a:extLst>
          </p:cNvPr>
          <p:cNvSpPr>
            <a:spLocks noGrp="1"/>
          </p:cNvSpPr>
          <p:nvPr>
            <p:ph type="sldNum" sz="quarter" idx="11"/>
          </p:nvPr>
        </p:nvSpPr>
        <p:spPr/>
        <p:txBody>
          <a:bodyPr/>
          <a:lstStyle/>
          <a:p>
            <a:fld id="{77DFCED7-EB59-654B-ACD8-84CE8F59160C}" type="slidenum">
              <a:rPr lang="en-US" smtClean="0"/>
              <a:pPr/>
              <a:t>8</a:t>
            </a:fld>
            <a:endParaRPr lang="en-US" dirty="0"/>
          </a:p>
        </p:txBody>
      </p:sp>
      <p:sp>
        <p:nvSpPr>
          <p:cNvPr id="3" name="Title 2">
            <a:extLst>
              <a:ext uri="{FF2B5EF4-FFF2-40B4-BE49-F238E27FC236}">
                <a16:creationId xmlns:a16="http://schemas.microsoft.com/office/drawing/2014/main" id="{9EAA60A6-70B1-057D-863E-0722C520C6F1}"/>
              </a:ext>
            </a:extLst>
          </p:cNvPr>
          <p:cNvSpPr>
            <a:spLocks noGrp="1"/>
          </p:cNvSpPr>
          <p:nvPr>
            <p:ph type="title"/>
          </p:nvPr>
        </p:nvSpPr>
        <p:spPr>
          <a:xfrm>
            <a:off x="279645" y="374904"/>
            <a:ext cx="11732523" cy="740832"/>
          </a:xfrm>
        </p:spPr>
        <p:txBody>
          <a:bodyPr/>
          <a:lstStyle/>
          <a:p>
            <a:r>
              <a:rPr lang="en-US" dirty="0"/>
              <a:t>Types of Account Holders</a:t>
            </a:r>
          </a:p>
        </p:txBody>
      </p:sp>
      <p:sp>
        <p:nvSpPr>
          <p:cNvPr id="4" name="Content Placeholder 3">
            <a:extLst>
              <a:ext uri="{FF2B5EF4-FFF2-40B4-BE49-F238E27FC236}">
                <a16:creationId xmlns:a16="http://schemas.microsoft.com/office/drawing/2014/main" id="{D8AC2BD9-0E1E-FCA2-9486-DE436F7EA65C}"/>
              </a:ext>
            </a:extLst>
          </p:cNvPr>
          <p:cNvSpPr>
            <a:spLocks noGrp="1"/>
          </p:cNvSpPr>
          <p:nvPr>
            <p:ph idx="1"/>
          </p:nvPr>
        </p:nvSpPr>
        <p:spPr>
          <a:xfrm>
            <a:off x="279644" y="1115736"/>
            <a:ext cx="4383796" cy="3601232"/>
          </a:xfrm>
        </p:spPr>
        <p:txBody>
          <a:bodyPr/>
          <a:lstStyle/>
          <a:p>
            <a:pPr marL="0" indent="0">
              <a:buNone/>
            </a:pPr>
            <a:r>
              <a:rPr lang="en-US" sz="2000" b="1" dirty="0"/>
              <a:t>Primary Account Holder (PAH)</a:t>
            </a:r>
          </a:p>
          <a:p>
            <a:pPr lvl="1">
              <a:buClr>
                <a:srgbClr val="0052EB"/>
              </a:buClr>
            </a:pPr>
            <a:r>
              <a:rPr lang="en-US" sz="2000" dirty="0"/>
              <a:t>Must work for the legal entity of the HCP</a:t>
            </a:r>
          </a:p>
          <a:p>
            <a:pPr lvl="1">
              <a:buClr>
                <a:srgbClr val="0052EB"/>
              </a:buClr>
            </a:pPr>
            <a:r>
              <a:rPr lang="en-US" sz="2000" dirty="0"/>
              <a:t>Responsible for the accuracy of information submitted to USAC</a:t>
            </a:r>
          </a:p>
          <a:p>
            <a:pPr lvl="1">
              <a:buClr>
                <a:srgbClr val="0052EB"/>
              </a:buClr>
            </a:pPr>
            <a:r>
              <a:rPr lang="en-US" sz="2000" dirty="0"/>
              <a:t>Can only be one individual</a:t>
            </a:r>
          </a:p>
          <a:p>
            <a:pPr lvl="1">
              <a:buClr>
                <a:srgbClr val="0052EB"/>
              </a:buClr>
            </a:pPr>
            <a:r>
              <a:rPr lang="en-US" sz="2000" dirty="0"/>
              <a:t>Mandatory for every HCP</a:t>
            </a:r>
          </a:p>
          <a:p>
            <a:pPr lvl="1">
              <a:buClr>
                <a:srgbClr val="0052EB"/>
              </a:buClr>
            </a:pPr>
            <a:r>
              <a:rPr lang="en-US" sz="2000" dirty="0"/>
              <a:t>Responsible for keeping all account holder information current</a:t>
            </a:r>
          </a:p>
        </p:txBody>
      </p:sp>
      <p:sp>
        <p:nvSpPr>
          <p:cNvPr id="10" name="Content Placeholder 3">
            <a:extLst>
              <a:ext uri="{FF2B5EF4-FFF2-40B4-BE49-F238E27FC236}">
                <a16:creationId xmlns:a16="http://schemas.microsoft.com/office/drawing/2014/main" id="{30871218-6101-2942-86BE-F0ED0CBA060B}"/>
              </a:ext>
            </a:extLst>
          </p:cNvPr>
          <p:cNvSpPr txBox="1">
            <a:spLocks/>
          </p:cNvSpPr>
          <p:nvPr/>
        </p:nvSpPr>
        <p:spPr>
          <a:xfrm>
            <a:off x="4585942" y="1115736"/>
            <a:ext cx="3881402" cy="3753632"/>
          </a:xfrm>
          <a:prstGeom prst="rect">
            <a:avLst/>
          </a:prstGeom>
        </p:spPr>
        <p:txBody>
          <a:bodyPr vert="horz" lIns="91440" tIns="45720" rIns="91440" bIns="45720" rtlCol="0">
            <a:noAutofit/>
          </a:bodyPr>
          <a:lstStyle>
            <a:lvl1pPr marL="339725" indent="-339725" algn="l" defTabSz="914400" rtl="0" eaLnBrk="1" latinLnBrk="0" hangingPunct="1">
              <a:lnSpc>
                <a:spcPct val="100000"/>
              </a:lnSpc>
              <a:spcBef>
                <a:spcPts val="1000"/>
              </a:spcBef>
              <a:spcAft>
                <a:spcPts val="300"/>
              </a:spcAft>
              <a:buClr>
                <a:srgbClr val="0052EB"/>
              </a:buClr>
              <a:buFont typeface="Arial" panose="020B0604020202020204" pitchFamily="34" charset="0"/>
              <a:buChar char="•"/>
              <a:defRPr sz="1800" kern="1200">
                <a:solidFill>
                  <a:srgbClr val="404040"/>
                </a:solidFill>
                <a:latin typeface="Source Sans Pro" panose="020B0503030403020204" pitchFamily="34" charset="0"/>
                <a:ea typeface="Source Sans Pro" panose="020B0503030403020204" pitchFamily="34" charset="0"/>
                <a:cs typeface="Source Sans Pro" panose="020B0503030403020204" pitchFamily="34" charset="0"/>
              </a:defRPr>
            </a:lvl1pPr>
            <a:lvl2pPr marL="796925" indent="-339725" algn="l" defTabSz="914400" rtl="0" eaLnBrk="1" latinLnBrk="0" hangingPunct="1">
              <a:lnSpc>
                <a:spcPct val="100000"/>
              </a:lnSpc>
              <a:spcBef>
                <a:spcPts val="500"/>
              </a:spcBef>
              <a:spcAft>
                <a:spcPts val="300"/>
              </a:spcAft>
              <a:buClr>
                <a:srgbClr val="FF7500"/>
              </a:buClr>
              <a:buFont typeface="Arial" panose="020B0604020202020204" pitchFamily="34" charset="0"/>
              <a:buChar char="•"/>
              <a:defRPr sz="1800" kern="1200">
                <a:solidFill>
                  <a:srgbClr val="404040"/>
                </a:solidFill>
                <a:latin typeface="Source Sans Pro" panose="020B0503030403020204" pitchFamily="34" charset="0"/>
                <a:ea typeface="Source Sans Pro" charset="0"/>
                <a:cs typeface="Source Sans Pro" charset="0"/>
              </a:defRPr>
            </a:lvl2pPr>
            <a:lvl3pPr marL="1254125" indent="-339725" algn="l" defTabSz="914400" rtl="0" eaLnBrk="1" latinLnBrk="0" hangingPunct="1">
              <a:lnSpc>
                <a:spcPct val="100000"/>
              </a:lnSpc>
              <a:spcBef>
                <a:spcPts val="500"/>
              </a:spcBef>
              <a:spcAft>
                <a:spcPts val="300"/>
              </a:spcAft>
              <a:buClr>
                <a:srgbClr val="B5BD00"/>
              </a:buClr>
              <a:buSzPct val="85000"/>
              <a:buFont typeface="Arial" panose="020B0604020202020204" pitchFamily="34" charset="0"/>
              <a:buChar char="•"/>
              <a:defRPr sz="1800" kern="1200">
                <a:solidFill>
                  <a:srgbClr val="404040"/>
                </a:solidFill>
                <a:latin typeface="Source Sans Pro" panose="020B0503030403020204" pitchFamily="34" charset="0"/>
                <a:ea typeface="Source Sans Pro" charset="0"/>
                <a:cs typeface="Source Sans Pro" charset="0"/>
              </a:defRPr>
            </a:lvl3pPr>
            <a:lvl4pPr marL="1600200" indent="-228600" algn="l" defTabSz="914400" rtl="0" eaLnBrk="1" latinLnBrk="0" hangingPunct="1">
              <a:lnSpc>
                <a:spcPct val="100000"/>
              </a:lnSpc>
              <a:spcBef>
                <a:spcPts val="500"/>
              </a:spcBef>
              <a:spcAft>
                <a:spcPts val="300"/>
              </a:spcAft>
              <a:buClr>
                <a:srgbClr val="FE5000"/>
              </a:buClr>
              <a:buFont typeface="Arial" panose="020B0604020202020204" pitchFamily="34" charset="0"/>
              <a:buChar char="•"/>
              <a:defRPr sz="2000" kern="1200">
                <a:solidFill>
                  <a:schemeClr val="tx1">
                    <a:lumMod val="65000"/>
                    <a:lumOff val="35000"/>
                  </a:schemeClr>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spcAft>
                <a:spcPts val="300"/>
              </a:spcAft>
              <a:buClr>
                <a:srgbClr val="FE5000"/>
              </a:buClr>
              <a:buFont typeface="Arial" panose="020B0604020202020204" pitchFamily="34" charset="0"/>
              <a:buChar char="•"/>
              <a:defRPr sz="2000" kern="1200">
                <a:solidFill>
                  <a:schemeClr val="tx1">
                    <a:lumMod val="65000"/>
                    <a:lumOff val="35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t>Secondary Account Holder</a:t>
            </a:r>
          </a:p>
          <a:p>
            <a:pPr lvl="1">
              <a:buClr>
                <a:srgbClr val="0052EB"/>
              </a:buClr>
            </a:pPr>
            <a:r>
              <a:rPr lang="en-US" sz="2000" dirty="0"/>
              <a:t>Must work for the legal entity of the HCP</a:t>
            </a:r>
          </a:p>
          <a:p>
            <a:pPr lvl="1">
              <a:buClr>
                <a:srgbClr val="0052EB"/>
              </a:buClr>
            </a:pPr>
            <a:r>
              <a:rPr lang="en-US" sz="2000" dirty="0"/>
              <a:t>Responsible for the accuracy of information submitted to USAC</a:t>
            </a:r>
          </a:p>
          <a:p>
            <a:pPr lvl="1">
              <a:buClr>
                <a:srgbClr val="0052EB"/>
              </a:buClr>
            </a:pPr>
            <a:r>
              <a:rPr lang="en-US" sz="2000" dirty="0"/>
              <a:t>Can have multiple secondary account holders</a:t>
            </a:r>
          </a:p>
        </p:txBody>
      </p:sp>
      <p:sp>
        <p:nvSpPr>
          <p:cNvPr id="11" name="Content Placeholder 3">
            <a:extLst>
              <a:ext uri="{FF2B5EF4-FFF2-40B4-BE49-F238E27FC236}">
                <a16:creationId xmlns:a16="http://schemas.microsoft.com/office/drawing/2014/main" id="{200CD2BB-316F-E163-96CE-565BB9FE6B0E}"/>
              </a:ext>
            </a:extLst>
          </p:cNvPr>
          <p:cNvSpPr txBox="1">
            <a:spLocks/>
          </p:cNvSpPr>
          <p:nvPr/>
        </p:nvSpPr>
        <p:spPr>
          <a:xfrm>
            <a:off x="8183880" y="1115736"/>
            <a:ext cx="3200400" cy="3906032"/>
          </a:xfrm>
          <a:prstGeom prst="rect">
            <a:avLst/>
          </a:prstGeom>
        </p:spPr>
        <p:txBody>
          <a:bodyPr vert="horz" lIns="91440" tIns="45720" rIns="91440" bIns="45720" rtlCol="0">
            <a:noAutofit/>
          </a:bodyPr>
          <a:lstStyle>
            <a:lvl1pPr marL="339725" indent="-339725" algn="l" defTabSz="914400" rtl="0" eaLnBrk="1" latinLnBrk="0" hangingPunct="1">
              <a:lnSpc>
                <a:spcPct val="100000"/>
              </a:lnSpc>
              <a:spcBef>
                <a:spcPts val="1000"/>
              </a:spcBef>
              <a:spcAft>
                <a:spcPts val="300"/>
              </a:spcAft>
              <a:buClr>
                <a:srgbClr val="0052EB"/>
              </a:buClr>
              <a:buFont typeface="Arial" panose="020B0604020202020204" pitchFamily="34" charset="0"/>
              <a:buChar char="•"/>
              <a:defRPr sz="1800" kern="1200">
                <a:solidFill>
                  <a:srgbClr val="404040"/>
                </a:solidFill>
                <a:latin typeface="Source Sans Pro" panose="020B0503030403020204" pitchFamily="34" charset="0"/>
                <a:ea typeface="Source Sans Pro" panose="020B0503030403020204" pitchFamily="34" charset="0"/>
                <a:cs typeface="Source Sans Pro" panose="020B0503030403020204" pitchFamily="34" charset="0"/>
              </a:defRPr>
            </a:lvl1pPr>
            <a:lvl2pPr marL="796925" indent="-339725" algn="l" defTabSz="914400" rtl="0" eaLnBrk="1" latinLnBrk="0" hangingPunct="1">
              <a:lnSpc>
                <a:spcPct val="100000"/>
              </a:lnSpc>
              <a:spcBef>
                <a:spcPts val="500"/>
              </a:spcBef>
              <a:spcAft>
                <a:spcPts val="300"/>
              </a:spcAft>
              <a:buClr>
                <a:srgbClr val="FF7500"/>
              </a:buClr>
              <a:buFont typeface="Arial" panose="020B0604020202020204" pitchFamily="34" charset="0"/>
              <a:buChar char="•"/>
              <a:defRPr sz="1800" kern="1200">
                <a:solidFill>
                  <a:srgbClr val="404040"/>
                </a:solidFill>
                <a:latin typeface="Source Sans Pro" panose="020B0503030403020204" pitchFamily="34" charset="0"/>
                <a:ea typeface="Source Sans Pro" charset="0"/>
                <a:cs typeface="Source Sans Pro" charset="0"/>
              </a:defRPr>
            </a:lvl2pPr>
            <a:lvl3pPr marL="1254125" indent="-339725" algn="l" defTabSz="914400" rtl="0" eaLnBrk="1" latinLnBrk="0" hangingPunct="1">
              <a:lnSpc>
                <a:spcPct val="100000"/>
              </a:lnSpc>
              <a:spcBef>
                <a:spcPts val="500"/>
              </a:spcBef>
              <a:spcAft>
                <a:spcPts val="300"/>
              </a:spcAft>
              <a:buClr>
                <a:srgbClr val="B5BD00"/>
              </a:buClr>
              <a:buSzPct val="85000"/>
              <a:buFont typeface="Arial" panose="020B0604020202020204" pitchFamily="34" charset="0"/>
              <a:buChar char="•"/>
              <a:defRPr sz="1800" kern="1200">
                <a:solidFill>
                  <a:srgbClr val="404040"/>
                </a:solidFill>
                <a:latin typeface="Source Sans Pro" panose="020B0503030403020204" pitchFamily="34" charset="0"/>
                <a:ea typeface="Source Sans Pro" charset="0"/>
                <a:cs typeface="Source Sans Pro" charset="0"/>
              </a:defRPr>
            </a:lvl3pPr>
            <a:lvl4pPr marL="1600200" indent="-228600" algn="l" defTabSz="914400" rtl="0" eaLnBrk="1" latinLnBrk="0" hangingPunct="1">
              <a:lnSpc>
                <a:spcPct val="100000"/>
              </a:lnSpc>
              <a:spcBef>
                <a:spcPts val="500"/>
              </a:spcBef>
              <a:spcAft>
                <a:spcPts val="300"/>
              </a:spcAft>
              <a:buClr>
                <a:srgbClr val="FE5000"/>
              </a:buClr>
              <a:buFont typeface="Arial" panose="020B0604020202020204" pitchFamily="34" charset="0"/>
              <a:buChar char="•"/>
              <a:defRPr sz="2000" kern="1200">
                <a:solidFill>
                  <a:schemeClr val="tx1">
                    <a:lumMod val="65000"/>
                    <a:lumOff val="35000"/>
                  </a:schemeClr>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spcAft>
                <a:spcPts val="300"/>
              </a:spcAft>
              <a:buClr>
                <a:srgbClr val="FE5000"/>
              </a:buClr>
              <a:buFont typeface="Arial" panose="020B0604020202020204" pitchFamily="34" charset="0"/>
              <a:buChar char="•"/>
              <a:defRPr sz="2000" kern="1200">
                <a:solidFill>
                  <a:schemeClr val="tx1">
                    <a:lumMod val="65000"/>
                    <a:lumOff val="35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t>Tertiary Account Holder</a:t>
            </a:r>
          </a:p>
          <a:p>
            <a:pPr lvl="1">
              <a:buClr>
                <a:srgbClr val="0052EB"/>
              </a:buClr>
            </a:pPr>
            <a:r>
              <a:rPr lang="en-US" sz="2000" dirty="0"/>
              <a:t>Must have a valid Third-Party Authorization (TPA)</a:t>
            </a:r>
          </a:p>
          <a:p>
            <a:pPr lvl="1">
              <a:buClr>
                <a:srgbClr val="0052EB"/>
              </a:buClr>
            </a:pPr>
            <a:r>
              <a:rPr lang="en-US" sz="2000" dirty="0"/>
              <a:t>TPAs are uploaded to the FCC Form 460 upon submission or on their own in RHC Connect</a:t>
            </a:r>
          </a:p>
        </p:txBody>
      </p:sp>
      <p:pic>
        <p:nvPicPr>
          <p:cNvPr id="12" name="Picture 11" descr="Types of Account Holders&#10;&#10;Graphic of HCP and each type of account holder, org chart style.">
            <a:extLst>
              <a:ext uri="{FF2B5EF4-FFF2-40B4-BE49-F238E27FC236}">
                <a16:creationId xmlns:a16="http://schemas.microsoft.com/office/drawing/2014/main" id="{6154C86D-05C8-757D-FA32-85851B216FF5}"/>
              </a:ext>
            </a:extLst>
          </p:cNvPr>
          <p:cNvPicPr>
            <a:picLocks noChangeAspect="1"/>
          </p:cNvPicPr>
          <p:nvPr/>
        </p:nvPicPr>
        <p:blipFill>
          <a:blip r:embed="rId2"/>
          <a:stretch>
            <a:fillRect/>
          </a:stretch>
        </p:blipFill>
        <p:spPr>
          <a:xfrm>
            <a:off x="4585942" y="4222801"/>
            <a:ext cx="5611395" cy="2252863"/>
          </a:xfrm>
          <a:prstGeom prst="rect">
            <a:avLst/>
          </a:prstGeom>
          <a:ln w="9525">
            <a:solidFill>
              <a:srgbClr val="B5BD00"/>
            </a:solidFill>
          </a:ln>
        </p:spPr>
      </p:pic>
    </p:spTree>
    <p:extLst>
      <p:ext uri="{BB962C8B-B14F-4D97-AF65-F5344CB8AC3E}">
        <p14:creationId xmlns:p14="http://schemas.microsoft.com/office/powerpoint/2010/main" val="8009922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4"/>
          </p:nvPr>
        </p:nvSpPr>
        <p:spPr/>
        <p:txBody>
          <a:bodyPr/>
          <a:lstStyle>
            <a:lvl1pPr>
              <a:defRPr>
                <a:solidFill>
                  <a:srgbClr val="0052EB"/>
                </a:solidFill>
              </a:defRPr>
            </a:lvl1pPr>
          </a:lstStyle>
          <a:p>
            <a:fld id="{77DFCED7-EB59-654B-ACD8-84CE8F59160C}" type="slidenum">
              <a:rPr lang="en-US" smtClean="0"/>
              <a:pPr/>
              <a:t>80</a:t>
            </a:fld>
            <a:endParaRPr lang="en-US" dirty="0"/>
          </a:p>
        </p:txBody>
      </p:sp>
      <p:pic>
        <p:nvPicPr>
          <p:cNvPr id="5" name="Picture 4" descr="Photo of Telehealth consult. Two healthcare providers in video conference with two remote health care providers shown on monitors.">
            <a:extLst>
              <a:ext uri="{FF2B5EF4-FFF2-40B4-BE49-F238E27FC236}">
                <a16:creationId xmlns:a16="http://schemas.microsoft.com/office/drawing/2014/main" id="{058C5DA6-9FA0-ED03-BD02-6C858F07F21A}"/>
              </a:ext>
            </a:extLst>
          </p:cNvPr>
          <p:cNvPicPr>
            <a:picLocks noChangeAspect="1"/>
          </p:cNvPicPr>
          <p:nvPr/>
        </p:nvPicPr>
        <p:blipFill>
          <a:blip r:embed="rId3"/>
          <a:srcRect/>
          <a:stretch/>
        </p:blipFill>
        <p:spPr>
          <a:xfrm>
            <a:off x="3714659" y="1132230"/>
            <a:ext cx="8166299" cy="4593539"/>
          </a:xfrm>
          <a:prstGeom prst="rect">
            <a:avLst/>
          </a:prstGeom>
        </p:spPr>
      </p:pic>
    </p:spTree>
    <p:custDataLst>
      <p:tags r:id="rId1"/>
    </p:custDataLst>
    <p:extLst>
      <p:ext uri="{BB962C8B-B14F-4D97-AF65-F5344CB8AC3E}">
        <p14:creationId xmlns:p14="http://schemas.microsoft.com/office/powerpoint/2010/main" val="33268908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42307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D82024-7B29-B487-5D4C-403FBA23EFB5}"/>
              </a:ext>
            </a:extLst>
          </p:cNvPr>
          <p:cNvSpPr>
            <a:spLocks noGrp="1"/>
          </p:cNvSpPr>
          <p:nvPr>
            <p:ph type="sldNum" sz="quarter" idx="11"/>
          </p:nvPr>
        </p:nvSpPr>
        <p:spPr/>
        <p:txBody>
          <a:bodyPr/>
          <a:lstStyle/>
          <a:p>
            <a:fld id="{77DFCED7-EB59-654B-ACD8-84CE8F59160C}" type="slidenum">
              <a:rPr lang="en-US" smtClean="0"/>
              <a:pPr/>
              <a:t>9</a:t>
            </a:fld>
            <a:endParaRPr lang="en-US" dirty="0"/>
          </a:p>
        </p:txBody>
      </p:sp>
      <p:sp>
        <p:nvSpPr>
          <p:cNvPr id="3" name="Title 2">
            <a:extLst>
              <a:ext uri="{FF2B5EF4-FFF2-40B4-BE49-F238E27FC236}">
                <a16:creationId xmlns:a16="http://schemas.microsoft.com/office/drawing/2014/main" id="{CCE5077D-00D3-CB9F-D8F5-5F725C67FDB5}"/>
              </a:ext>
            </a:extLst>
          </p:cNvPr>
          <p:cNvSpPr>
            <a:spLocks noGrp="1"/>
          </p:cNvSpPr>
          <p:nvPr>
            <p:ph type="title"/>
          </p:nvPr>
        </p:nvSpPr>
        <p:spPr/>
        <p:txBody>
          <a:bodyPr/>
          <a:lstStyle/>
          <a:p>
            <a:r>
              <a:rPr lang="en-US" dirty="0"/>
              <a:t>Authorizations</a:t>
            </a:r>
          </a:p>
        </p:txBody>
      </p:sp>
      <p:sp>
        <p:nvSpPr>
          <p:cNvPr id="4" name="Content Placeholder 3">
            <a:extLst>
              <a:ext uri="{FF2B5EF4-FFF2-40B4-BE49-F238E27FC236}">
                <a16:creationId xmlns:a16="http://schemas.microsoft.com/office/drawing/2014/main" id="{7847D12A-307A-6909-8E09-44F180EADBF5}"/>
              </a:ext>
            </a:extLst>
          </p:cNvPr>
          <p:cNvSpPr>
            <a:spLocks noGrp="1"/>
          </p:cNvSpPr>
          <p:nvPr>
            <p:ph idx="1"/>
          </p:nvPr>
        </p:nvSpPr>
        <p:spPr>
          <a:xfrm>
            <a:off x="279643" y="1493240"/>
            <a:ext cx="6809053" cy="3223728"/>
          </a:xfrm>
        </p:spPr>
        <p:txBody>
          <a:bodyPr/>
          <a:lstStyle/>
          <a:p>
            <a:pPr marL="514350" lvl="0" indent="-514350">
              <a:spcBef>
                <a:spcPts val="1000"/>
              </a:spcBef>
              <a:spcAft>
                <a:spcPts val="300"/>
              </a:spcAft>
              <a:buClr>
                <a:srgbClr val="006FF4"/>
              </a:buClr>
              <a:buFont typeface="Arial" panose="020B0604020202020204" pitchFamily="34" charset="0"/>
              <a:buChar char="•"/>
            </a:pPr>
            <a:r>
              <a:rPr lang="en-US" sz="2000" b="1" dirty="0">
                <a:solidFill>
                  <a:prstClr val="black">
                    <a:lumMod val="65000"/>
                    <a:lumOff val="35000"/>
                  </a:prstClr>
                </a:solidFill>
                <a:latin typeface="Source Sans Pro" charset="0"/>
                <a:ea typeface="Source Sans Pro" charset="0"/>
              </a:rPr>
              <a:t>Letter of Agency (LOA) </a:t>
            </a:r>
            <a:r>
              <a:rPr lang="en-US" sz="2000" dirty="0">
                <a:solidFill>
                  <a:prstClr val="black">
                    <a:lumMod val="65000"/>
                    <a:lumOff val="35000"/>
                  </a:prstClr>
                </a:solidFill>
                <a:latin typeface="Source Sans Pro" charset="0"/>
                <a:ea typeface="Source Sans Pro" charset="0"/>
              </a:rPr>
              <a:t>- Provides written authorization for the Project Coordinator to act on behalf of each participating health care provider (HCP) within the consortium. </a:t>
            </a:r>
          </a:p>
          <a:p>
            <a:pPr marL="971550" lvl="1" indent="-514350">
              <a:spcBef>
                <a:spcPts val="1000"/>
              </a:spcBef>
              <a:buClr>
                <a:schemeClr val="accent2"/>
              </a:buClr>
            </a:pPr>
            <a:r>
              <a:rPr lang="en-US" sz="2000" dirty="0">
                <a:solidFill>
                  <a:prstClr val="black">
                    <a:lumMod val="65000"/>
                    <a:lumOff val="35000"/>
                  </a:prstClr>
                </a:solidFill>
                <a:latin typeface="Source Sans Pro" charset="0"/>
                <a:ea typeface="Source Sans Pro" charset="0"/>
              </a:rPr>
              <a:t>This is mandatory for HCP member sites not owned and operated by the Consortium Leader.</a:t>
            </a:r>
          </a:p>
          <a:p>
            <a:pPr marL="514350" lvl="0" indent="-514350">
              <a:spcBef>
                <a:spcPts val="1000"/>
              </a:spcBef>
              <a:spcAft>
                <a:spcPts val="300"/>
              </a:spcAft>
              <a:buClr>
                <a:srgbClr val="006FF4"/>
              </a:buClr>
              <a:buFont typeface="Arial" panose="020B0604020202020204" pitchFamily="34" charset="0"/>
              <a:buChar char="•"/>
            </a:pPr>
            <a:r>
              <a:rPr lang="en-US" sz="2000" b="1" dirty="0">
                <a:solidFill>
                  <a:prstClr val="black">
                    <a:lumMod val="65000"/>
                    <a:lumOff val="35000"/>
                  </a:prstClr>
                </a:solidFill>
                <a:latin typeface="Source Sans Pro" charset="0"/>
                <a:ea typeface="Source Sans Pro" charset="0"/>
              </a:rPr>
              <a:t>Letter of Exemption (LOE) </a:t>
            </a:r>
            <a:r>
              <a:rPr lang="en-US" sz="2000" dirty="0">
                <a:solidFill>
                  <a:prstClr val="black">
                    <a:lumMod val="65000"/>
                    <a:lumOff val="35000"/>
                  </a:prstClr>
                </a:solidFill>
                <a:latin typeface="Source Sans Pro" charset="0"/>
                <a:ea typeface="Source Sans Pro" charset="0"/>
              </a:rPr>
              <a:t>- Provides written authorization to the Project Coordinator to file forms for sites that are owned and operated by the Consortium Leader. </a:t>
            </a:r>
          </a:p>
          <a:p>
            <a:pPr marL="514350" lvl="0" indent="-514350">
              <a:spcBef>
                <a:spcPts val="1000"/>
              </a:spcBef>
              <a:spcAft>
                <a:spcPts val="300"/>
              </a:spcAft>
              <a:buClr>
                <a:srgbClr val="006FF4"/>
              </a:buClr>
              <a:buFont typeface="Arial" panose="020B0604020202020204" pitchFamily="34" charset="0"/>
              <a:buChar char="•"/>
            </a:pPr>
            <a:r>
              <a:rPr lang="en-US" sz="2000" b="1" dirty="0">
                <a:solidFill>
                  <a:prstClr val="black">
                    <a:lumMod val="65000"/>
                    <a:lumOff val="35000"/>
                  </a:prstClr>
                </a:solidFill>
                <a:latin typeface="Source Sans Pro" charset="0"/>
                <a:ea typeface="Source Sans Pro" charset="0"/>
              </a:rPr>
              <a:t>Third Party Authorization (TPA) </a:t>
            </a:r>
            <a:r>
              <a:rPr lang="en-US" sz="2000" dirty="0">
                <a:solidFill>
                  <a:prstClr val="black">
                    <a:lumMod val="65000"/>
                    <a:lumOff val="35000"/>
                  </a:prstClr>
                </a:solidFill>
                <a:latin typeface="Source Sans Pro" charset="0"/>
                <a:ea typeface="Source Sans Pro" charset="0"/>
              </a:rPr>
              <a:t>- Provides written authorization for a third party/consultant to complete and submit forms on behalf of an HCP. </a:t>
            </a:r>
          </a:p>
        </p:txBody>
      </p:sp>
      <p:pic>
        <p:nvPicPr>
          <p:cNvPr id="6" name="Picture 5" descr="Graphic &#10;&#10;Describes LOA, LOE, and Consultant">
            <a:extLst>
              <a:ext uri="{FF2B5EF4-FFF2-40B4-BE49-F238E27FC236}">
                <a16:creationId xmlns:a16="http://schemas.microsoft.com/office/drawing/2014/main" id="{C3AF7891-8E99-05D7-9CF3-C87CAA8057BA}"/>
              </a:ext>
            </a:extLst>
          </p:cNvPr>
          <p:cNvPicPr>
            <a:picLocks noChangeAspect="1"/>
          </p:cNvPicPr>
          <p:nvPr/>
        </p:nvPicPr>
        <p:blipFill>
          <a:blip r:embed="rId2"/>
          <a:stretch>
            <a:fillRect/>
          </a:stretch>
        </p:blipFill>
        <p:spPr>
          <a:xfrm>
            <a:off x="7952796" y="909952"/>
            <a:ext cx="1923810" cy="5038095"/>
          </a:xfrm>
          <a:prstGeom prst="rect">
            <a:avLst/>
          </a:prstGeom>
          <a:ln w="9525">
            <a:solidFill>
              <a:srgbClr val="B5BD00"/>
            </a:solidFill>
          </a:ln>
        </p:spPr>
      </p:pic>
    </p:spTree>
    <p:extLst>
      <p:ext uri="{BB962C8B-B14F-4D97-AF65-F5344CB8AC3E}">
        <p14:creationId xmlns:p14="http://schemas.microsoft.com/office/powerpoint/2010/main" val="31763352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Ywzfx29C"/>
  <p:tag name="ARTICULATE_SLIDE_COUNT" val="3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404040"/>
      </a:dk1>
      <a:lt1>
        <a:sysClr val="window" lastClr="FFFFFF"/>
      </a:lt1>
      <a:dk2>
        <a:srgbClr val="0052EB"/>
      </a:dk2>
      <a:lt2>
        <a:srgbClr val="FFFFFF"/>
      </a:lt2>
      <a:accent1>
        <a:srgbClr val="B5BD00"/>
      </a:accent1>
      <a:accent2>
        <a:srgbClr val="FF7500"/>
      </a:accent2>
      <a:accent3>
        <a:srgbClr val="404040"/>
      </a:accent3>
      <a:accent4>
        <a:srgbClr val="FFDD96"/>
      </a:accent4>
      <a:accent5>
        <a:srgbClr val="E4F1C9"/>
      </a:accent5>
      <a:accent6>
        <a:srgbClr val="0052EB"/>
      </a:accent6>
      <a:hlink>
        <a:srgbClr val="0052EB"/>
      </a:hlink>
      <a:folHlink>
        <a:srgbClr val="B5BD00"/>
      </a:folHlink>
    </a:clrScheme>
    <a:fontScheme name="USAC Font">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USAC_x0020_Owner xmlns="f92b86cd-f024-403d-a7f3-8158e59dc517">
      <UserInfo>
        <DisplayName/>
        <AccountId xsi:nil="true"/>
        <AccountType/>
      </UserInfo>
    </USAC_x0020_Owner>
    <KpiDescription xmlns="http://schemas.microsoft.com/sharepoint/v3" xsi:nil="true"/>
    <o07378bbffa846c09a9b1d9f3abdba1c xmlns="f92b86cd-f024-403d-a7f3-8158e59dc517">
      <Terms xmlns="http://schemas.microsoft.com/office/infopath/2007/PartnerControls"/>
    </o07378bbffa846c09a9b1d9f3abdba1c>
    <Category xmlns="341b754e-9596-4891-8438-3e5799c132b5">
      <Value>Public Use</Value>
    </Category>
    <TaxCatchAll xmlns="f92b86cd-f024-403d-a7f3-8158e59dc517">
      <Value>43</Value>
    </TaxCatchAll>
    <m6d606354f5a4ddbb8befc4b62d12090 xmlns="f92b86cd-f024-403d-a7f3-8158e59dc517">
      <Terms xmlns="http://schemas.microsoft.com/office/infopath/2007/PartnerControls">
        <TermInfo xmlns="http://schemas.microsoft.com/office/infopath/2007/PartnerControls">
          <TermName xmlns="http://schemas.microsoft.com/office/infopath/2007/PartnerControls">Look/Feel</TermName>
          <TermId xmlns="http://schemas.microsoft.com/office/infopath/2007/PartnerControls">c8bd387e-0343-4246-a82c-3fe36b64562a</TermId>
        </TermInfo>
      </Terms>
    </m6d606354f5a4ddbb8befc4b62d12090>
    <Title_x0020_Link xmlns="341b754e-9596-4891-8438-3e5799c132b5">
      <Url>https://intranet.usac.org/resourcesDocuments/For Public Use_PPt.pptx</Url>
      <Description>PowerPoint</Description>
    </Title_x0020_Link>
    <IT_x0020_Category xmlns="341b754e-9596-4891-8438-3e5799c132b5" xsi:nil="true"/>
    <lbd3151dab024ff198661debdc0dd3f9 xmlns="41d39d34-937c-4981-8d1f-82f22469d01b">
      <Terms xmlns="http://schemas.microsoft.com/office/infopath/2007/PartnerControls"/>
    </lbd3151dab024ff198661debdc0dd3f9>
  </documentManagement>
</p:properties>
</file>

<file path=customXml/item2.xml><?xml version="1.0" encoding="utf-8"?>
<ct:contentTypeSchema xmlns:ct="http://schemas.microsoft.com/office/2006/metadata/contentType" xmlns:ma="http://schemas.microsoft.com/office/2006/metadata/properties/metaAttributes" ct:_="" ma:_="" ma:contentTypeName="USAC Enterprise Document" ma:contentTypeID="0x0101004F25059A2FD2E44CA82C12FB36364AB8002E6F577FF860D8439E8FD1483A8E5DF3" ma:contentTypeVersion="6" ma:contentTypeDescription="" ma:contentTypeScope="" ma:versionID="45a07ba23880fd33ddbf2fdd272e615c">
  <xsd:schema xmlns:xsd="http://www.w3.org/2001/XMLSchema" xmlns:xs="http://www.w3.org/2001/XMLSchema" xmlns:p="http://schemas.microsoft.com/office/2006/metadata/properties" xmlns:ns1="http://schemas.microsoft.com/sharepoint/v3" xmlns:ns2="f92b86cd-f024-403d-a7f3-8158e59dc517" xmlns:ns3="341b754e-9596-4891-8438-3e5799c132b5" xmlns:ns4="41d39d34-937c-4981-8d1f-82f22469d01b" targetNamespace="http://schemas.microsoft.com/office/2006/metadata/properties" ma:root="true" ma:fieldsID="ffbbef3f52c6200284fcddd57f2da8e8" ns1:_="" ns2:_="" ns3:_="" ns4:_="">
    <xsd:import namespace="http://schemas.microsoft.com/sharepoint/v3"/>
    <xsd:import namespace="f92b86cd-f024-403d-a7f3-8158e59dc517"/>
    <xsd:import namespace="341b754e-9596-4891-8438-3e5799c132b5"/>
    <xsd:import namespace="41d39d34-937c-4981-8d1f-82f22469d01b"/>
    <xsd:element name="properties">
      <xsd:complexType>
        <xsd:sequence>
          <xsd:element name="documentManagement">
            <xsd:complexType>
              <xsd:all>
                <xsd:element ref="ns1:KpiDescription" minOccurs="0"/>
                <xsd:element ref="ns2:USAC_x0020_Owner" minOccurs="0"/>
                <xsd:element ref="ns3:Category" minOccurs="0"/>
                <xsd:element ref="ns3:Title_x0020_Link" minOccurs="0"/>
                <xsd:element ref="ns2:o07378bbffa846c09a9b1d9f3abdba1c" minOccurs="0"/>
                <xsd:element ref="ns2:TaxCatchAll" minOccurs="0"/>
                <xsd:element ref="ns2:m6d606354f5a4ddbb8befc4b62d12090" minOccurs="0"/>
                <xsd:element ref="ns3:IT_x0020_Category" minOccurs="0"/>
                <xsd:element ref="ns4:lbd3151dab024ff198661debdc0dd3f9"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piDescription" ma:index="2" nillable="true" ma:displayName="Description" ma:description="The description provides information about the purpose of the goal." ma:internalName="Kpi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2b86cd-f024-403d-a7f3-8158e59dc517" elementFormDefault="qualified">
    <xsd:import namespace="http://schemas.microsoft.com/office/2006/documentManagement/types"/>
    <xsd:import namespace="http://schemas.microsoft.com/office/infopath/2007/PartnerControls"/>
    <xsd:element name="USAC_x0020_Owner" ma:index="3" nillable="true" ma:displayName="USAC Owner" ma:list="UserInfo" ma:SharePointGroup="0" ma:internalName="USAC_x0020_Own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7378bbffa846c09a9b1d9f3abdba1c" ma:index="9" nillable="true" ma:taxonomy="true" ma:internalName="o07378bbffa846c09a9b1d9f3abdba1c" ma:taxonomyFieldName="Related_x0020_To0" ma:displayName="Related To" ma:default="" ma:fieldId="{807378bb-ffa8-46c0-9a9b-1d9f3abdba1c}" ma:taxonomyMulti="true" ma:sspId="301050ec-8736-4c7a-a18b-4ae609820d17" ma:termSetId="672035f9-cbd2-4afc-8764-f99de24825f0"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a42bac6-dba2-4804-b141-df559627969b}" ma:internalName="TaxCatchAll" ma:showField="CatchAllData" ma:web="f92b86cd-f024-403d-a7f3-8158e59dc517">
      <xsd:complexType>
        <xsd:complexContent>
          <xsd:extension base="dms:MultiChoiceLookup">
            <xsd:sequence>
              <xsd:element name="Value" type="dms:Lookup" maxOccurs="unbounded" minOccurs="0" nillable="true"/>
            </xsd:sequence>
          </xsd:extension>
        </xsd:complexContent>
      </xsd:complexType>
    </xsd:element>
    <xsd:element name="m6d606354f5a4ddbb8befc4b62d12090" ma:index="13" nillable="true" ma:taxonomy="true" ma:internalName="m6d606354f5a4ddbb8befc4b62d12090" ma:taxonomyFieldName="USAC_x0020_Taxonomy0" ma:displayName="USAC Enterprise Tag" ma:default="" ma:fieldId="{66d60635-4f5a-4ddb-b8be-fc4b62d12090}" ma:sspId="301050ec-8736-4c7a-a18b-4ae609820d17" ma:termSetId="672035f9-cbd2-4afc-8764-f99de24825f0" ma:anchorId="00000000-0000-0000-0000-000000000000" ma:open="false" ma:isKeyword="false">
      <xsd:complexType>
        <xsd:sequence>
          <xsd:element ref="pc:Terms" minOccurs="0" maxOccurs="1"/>
        </xsd:sequence>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41b754e-9596-4891-8438-3e5799c132b5" elementFormDefault="qualified">
    <xsd:import namespace="http://schemas.microsoft.com/office/2006/documentManagement/types"/>
    <xsd:import namespace="http://schemas.microsoft.com/office/infopath/2007/PartnerControls"/>
    <xsd:element name="Category" ma:index="6" nillable="true" ma:displayName="Category" ma:internalName="Category">
      <xsd:complexType>
        <xsd:complexContent>
          <xsd:extension base="dms:MultiChoice">
            <xsd:sequence>
              <xsd:element name="Value" maxOccurs="unbounded" minOccurs="0" nillable="true">
                <xsd:simpleType>
                  <xsd:restriction base="dms:Choice">
                    <xsd:enumeration value="401k/Roth 401k/Hi-Limit Business Travel"/>
                    <xsd:enumeration value="Contacts"/>
                    <xsd:enumeration value="Dental and Vision Plans"/>
                    <xsd:enumeration value="Emergencies"/>
                    <xsd:enumeration value="Flexible Spending Accounts"/>
                    <xsd:enumeration value="Form"/>
                    <xsd:enumeration value="General"/>
                    <xsd:enumeration value="Helpdesk Policies"/>
                    <xsd:enumeration value="Instructions"/>
                    <xsd:enumeration value="Life Ins/Vol Life Ins/AD&amp;D/Disability"/>
                    <xsd:enumeration value="Medical and Prescription Plans/Other Cigna Programs"/>
                    <xsd:enumeration value="New Hire"/>
                    <xsd:enumeration value="Office Maps"/>
                    <xsd:enumeration value="Privacy"/>
                    <xsd:enumeration value="Product Portfolio"/>
                    <xsd:enumeration value="Remote Access"/>
                    <xsd:enumeration value="Resources"/>
                    <xsd:enumeration value="Voluntary Benefits"/>
                    <xsd:enumeration value="New"/>
                    <xsd:enumeration value="Template"/>
                    <xsd:enumeration value="Internal Use"/>
                    <xsd:enumeration value="FCC Use"/>
                    <xsd:enumeration value="Privileged and Confidential"/>
                    <xsd:enumeration value="Confidential"/>
                    <xsd:enumeration value="Public Use"/>
                    <xsd:enumeration value="Style"/>
                  </xsd:restriction>
                </xsd:simpleType>
              </xsd:element>
            </xsd:sequence>
          </xsd:extension>
        </xsd:complexContent>
      </xsd:complexType>
    </xsd:element>
    <xsd:element name="Title_x0020_Link" ma:index="8" nillable="true" ma:displayName="Title Link" ma:description="SET BY WORKFLOW. Title linked to document URL" ma:format="Hyperlink" ma:internalName="Title_x0020_Link">
      <xsd:complexType>
        <xsd:complexContent>
          <xsd:extension base="dms:URL">
            <xsd:sequence>
              <xsd:element name="Url" type="dms:ValidUrl" minOccurs="0" nillable="true"/>
              <xsd:element name="Description" type="xsd:string" nillable="true"/>
            </xsd:sequence>
          </xsd:extension>
        </xsd:complexContent>
      </xsd:complexType>
    </xsd:element>
    <xsd:element name="IT_x0020_Category" ma:index="18" nillable="true" ma:displayName="IT Category" ma:format="Dropdown" ma:internalName="IT_x0020_Category">
      <xsd:simpleType>
        <xsd:restriction base="dms:Choice">
          <xsd:enumeration value="BYOD"/>
          <xsd:enumeration value="Cisco Jabber"/>
          <xsd:enumeration value="Cisco WebEx"/>
          <xsd:enumeration value="Miscellaneous"/>
          <xsd:enumeration value="Okta"/>
          <xsd:enumeration value="Outlook"/>
          <xsd:enumeration value="Remote Access"/>
          <xsd:enumeration value="ServiceCenter"/>
          <xsd:enumeration value="Telephone"/>
          <xsd:enumeration value="Ticketing System"/>
          <xsd:enumeration value="Kiteworks"/>
        </xsd:restriction>
      </xsd:simpleType>
    </xsd:element>
  </xsd:schema>
  <xsd:schema xmlns:xsd="http://www.w3.org/2001/XMLSchema" xmlns:xs="http://www.w3.org/2001/XMLSchema" xmlns:dms="http://schemas.microsoft.com/office/2006/documentManagement/types" xmlns:pc="http://schemas.microsoft.com/office/infopath/2007/PartnerControls" targetNamespace="41d39d34-937c-4981-8d1f-82f22469d01b" elementFormDefault="qualified">
    <xsd:import namespace="http://schemas.microsoft.com/office/2006/documentManagement/types"/>
    <xsd:import namespace="http://schemas.microsoft.com/office/infopath/2007/PartnerControls"/>
    <xsd:element name="lbd3151dab024ff198661debdc0dd3f9" ma:index="19" nillable="true" ma:taxonomy="true" ma:internalName="lbd3151dab024ff198661debdc0dd3f9" ma:taxonomyFieldName="Keywords" ma:displayName="Keywords" ma:default="" ma:fieldId="{5bd3151d-ab02-4ff1-9866-1debdc0dd3f9}" ma:taxonomyMulti="true" ma:sspId="301050ec-8736-4c7a-a18b-4ae609820d17" ma:termSetId="11777334-8704-4fcb-9367-480ad9880eb9"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0" ma:displayName="Title"/>
        <xsd:element ref="dc:subject" minOccurs="0" maxOccurs="1"/>
        <xsd:element ref="dc:description" minOccurs="0" maxOccurs="1"/>
        <xsd:element name="keywords" minOccurs="0" maxOccurs="1" type="xsd:string" ma:index="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301050ec-8736-4c7a-a18b-4ae609820d17" ContentTypeId="0x0101004F25059A2FD2E44CA82C12FB36364AB8"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3BAF0C-A349-4928-A4F0-F810B32962F6}">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microsoft.com/office/infopath/2007/PartnerControls"/>
    <ds:schemaRef ds:uri="http://purl.org/dc/elements/1.1/"/>
    <ds:schemaRef ds:uri="http://schemas.openxmlformats.org/package/2006/metadata/core-properties"/>
    <ds:schemaRef ds:uri="341b754e-9596-4891-8438-3e5799c132b5"/>
    <ds:schemaRef ds:uri="41d39d34-937c-4981-8d1f-82f22469d01b"/>
    <ds:schemaRef ds:uri="f92b86cd-f024-403d-a7f3-8158e59dc517"/>
    <ds:schemaRef ds:uri="http://schemas.microsoft.com/sharepoint/v3"/>
  </ds:schemaRefs>
</ds:datastoreItem>
</file>

<file path=customXml/itemProps2.xml><?xml version="1.0" encoding="utf-8"?>
<ds:datastoreItem xmlns:ds="http://schemas.openxmlformats.org/officeDocument/2006/customXml" ds:itemID="{A12D0139-9910-4E72-8822-887D74D923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2b86cd-f024-403d-a7f3-8158e59dc517"/>
    <ds:schemaRef ds:uri="341b754e-9596-4891-8438-3e5799c132b5"/>
    <ds:schemaRef ds:uri="41d39d34-937c-4981-8d1f-82f22469d0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1696A7-BE03-41D9-A507-5A275470EDBA}">
  <ds:schemaRefs>
    <ds:schemaRef ds:uri="Microsoft.SharePoint.Taxonomy.ContentTypeSync"/>
  </ds:schemaRefs>
</ds:datastoreItem>
</file>

<file path=customXml/itemProps4.xml><?xml version="1.0" encoding="utf-8"?>
<ds:datastoreItem xmlns:ds="http://schemas.openxmlformats.org/officeDocument/2006/customXml" ds:itemID="{A2E661AA-9F2B-4284-98EF-DA82CDCE64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62897</TotalTime>
  <Words>2553</Words>
  <Application>Microsoft Office PowerPoint</Application>
  <PresentationFormat>Widescreen</PresentationFormat>
  <Paragraphs>384</Paragraphs>
  <Slides>81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Calibri</vt:lpstr>
      <vt:lpstr>Source Sans Pro</vt:lpstr>
      <vt:lpstr>Office Theme</vt:lpstr>
      <vt:lpstr>Authorizations &amp; User Management in RHC Connect</vt:lpstr>
      <vt:lpstr>PowerPoint Presentation</vt:lpstr>
      <vt:lpstr>Housekeeping</vt:lpstr>
      <vt:lpstr>Meet Our Team</vt:lpstr>
      <vt:lpstr>Agenda</vt:lpstr>
      <vt:lpstr>Glossary</vt:lpstr>
      <vt:lpstr>Introduction - Authorizations</vt:lpstr>
      <vt:lpstr>Types of Account Holders</vt:lpstr>
      <vt:lpstr>Authorizations</vt:lpstr>
      <vt:lpstr>RHC Connect - Updates</vt:lpstr>
      <vt:lpstr>RHC Connect - TPA and User Management </vt:lpstr>
      <vt:lpstr>TPA REPORT</vt:lpstr>
      <vt:lpstr>Organizations Report</vt:lpstr>
      <vt:lpstr>TPA Information</vt:lpstr>
      <vt:lpstr>Submitting TPAs in RHC Connect -   FCC Form 460 or FCC Form 460 Revision</vt:lpstr>
      <vt:lpstr>My Portal Landing Page</vt:lpstr>
      <vt:lpstr>Start a Form</vt:lpstr>
      <vt:lpstr>FCC Form 460</vt:lpstr>
      <vt:lpstr>FCC Form 460</vt:lpstr>
      <vt:lpstr>FCC Form 460 – Supporting Documentation</vt:lpstr>
      <vt:lpstr>TPA Upload – Third Party Selection</vt:lpstr>
      <vt:lpstr>TPA Upload – Letter Details </vt:lpstr>
      <vt:lpstr>TPA Upload - Signature</vt:lpstr>
      <vt:lpstr>Review</vt:lpstr>
      <vt:lpstr>Submit FCC Form 460</vt:lpstr>
      <vt:lpstr>My Forms Tab</vt:lpstr>
      <vt:lpstr>TPA – Summary Screen</vt:lpstr>
      <vt:lpstr>PowerPoint Presentation</vt:lpstr>
      <vt:lpstr>Submitting TPAs in RHC Connect -  Consultant Groups</vt:lpstr>
      <vt:lpstr>My Portal Landing Page</vt:lpstr>
      <vt:lpstr>RHC Connect Dashboard</vt:lpstr>
      <vt:lpstr>Manage HCP Access</vt:lpstr>
      <vt:lpstr>Consultant Group Registration</vt:lpstr>
      <vt:lpstr>Consultant Group Registration - Confirmation</vt:lpstr>
      <vt:lpstr>Manage HCP Access</vt:lpstr>
      <vt:lpstr>Group Users – Adding Users</vt:lpstr>
      <vt:lpstr>Manage Groups Tab</vt:lpstr>
      <vt:lpstr>TPA Upload – Third Party Selection</vt:lpstr>
      <vt:lpstr>TPA Upload - Letter Details</vt:lpstr>
      <vt:lpstr>TPA Upload - Signature</vt:lpstr>
      <vt:lpstr>Review</vt:lpstr>
      <vt:lpstr>My Forms Tab</vt:lpstr>
      <vt:lpstr>TPA – Summary Screen</vt:lpstr>
      <vt:lpstr>Update Consultant Group Information</vt:lpstr>
      <vt:lpstr>Delete Consultant Group</vt:lpstr>
      <vt:lpstr>PowerPoint Presentation</vt:lpstr>
      <vt:lpstr>Submitting TPAs in RHC Connect -   Primary &amp; Secondary Account Holders</vt:lpstr>
      <vt:lpstr>My Portal Landing Page</vt:lpstr>
      <vt:lpstr>RHC Connect Dashboard</vt:lpstr>
      <vt:lpstr>Manage HCP Access</vt:lpstr>
      <vt:lpstr>Manage Groups</vt:lpstr>
      <vt:lpstr>TPA Upload – Third Party Selection</vt:lpstr>
      <vt:lpstr>TPA Upload – Letter Details</vt:lpstr>
      <vt:lpstr>TPA Upload - Signature</vt:lpstr>
      <vt:lpstr>Review</vt:lpstr>
      <vt:lpstr>My Forms Tab</vt:lpstr>
      <vt:lpstr>TPA – Summary Screen</vt:lpstr>
      <vt:lpstr>Questions?</vt:lpstr>
      <vt:lpstr>Submitting LOAs and LOEs in RHC Connect</vt:lpstr>
      <vt:lpstr>My Portal Landing Page</vt:lpstr>
      <vt:lpstr>RHC Connect Dashboard</vt:lpstr>
      <vt:lpstr>RHC Connect Dashboard (continued)</vt:lpstr>
      <vt:lpstr>Summary Screen</vt:lpstr>
      <vt:lpstr>View LOA(s)/LOE(s) Screen </vt:lpstr>
      <vt:lpstr>View LOA(s)/LOE(s) Screen (continued)</vt:lpstr>
      <vt:lpstr>Submit LOA/LOE - Details</vt:lpstr>
      <vt:lpstr>Submit LOA/LOE – Details (continued)</vt:lpstr>
      <vt:lpstr>Attach HCP(s)</vt:lpstr>
      <vt:lpstr>Attach HCPs (continued)</vt:lpstr>
      <vt:lpstr>Attach HCPs (continued)</vt:lpstr>
      <vt:lpstr>Review</vt:lpstr>
      <vt:lpstr>After Submitting</vt:lpstr>
      <vt:lpstr>Best Practices and Resources</vt:lpstr>
      <vt:lpstr>Best Practices</vt:lpstr>
      <vt:lpstr>Online Resources</vt:lpstr>
      <vt:lpstr>Upcoming Trainings</vt:lpstr>
      <vt:lpstr>RHC Program Customer Service Center</vt:lpstr>
      <vt:lpstr>The RHC Customer Service Center</vt:lpstr>
      <vt:lpstr>Questions?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dc:title>
  <dc:creator>laura.carollo@usac.org</dc:creator>
  <cp:keywords/>
  <cp:lastModifiedBy>Blythe Albert</cp:lastModifiedBy>
  <cp:revision>687</cp:revision>
  <dcterms:created xsi:type="dcterms:W3CDTF">2016-08-11T17:43:36Z</dcterms:created>
  <dcterms:modified xsi:type="dcterms:W3CDTF">2026-01-21T15:42:39Z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0x0101004F25059A2FD2E44CA82C12FB36364AB8002E6F577FF860D8439E8FD1483A8E5DF3</vt:lpwstr>
  </property>
  <property fmtid="{D5CDD505-2E9C-101B-9397-08002B2CF9AE}" pid="3" name="WorkflowChangePath">
    <vt:lpwstr>576b3ff4-4379-49bd-ac91-454412f9eafc,2;2dd04599-61f3-4cad-909e-e62a563aca01,8;2dd04599-61f3-4cad-909e-e62a563aca01,10;2dd04599-61f3-4cad-909e-e62a563aca01,21;2dd04599-61f3-4cad-909e-e62a563aca01,23;2dd04599-61f3-4cad-909e-e62a563aca01,42;</vt:lpwstr>
  </property>
  <property fmtid="{D5CDD505-2E9C-101B-9397-08002B2CF9AE}" pid="4" name="Related_x0020_To0">
    <vt:lpwstr/>
  </property>
  <property fmtid="{D5CDD505-2E9C-101B-9397-08002B2CF9AE}" pid="5" name="USAC_x0020_Taxonomy0">
    <vt:lpwstr>43;#Look/Feel|c8bd387e-0343-4246-a82c-3fe36b64562a</vt:lpwstr>
  </property>
  <property fmtid="{D5CDD505-2E9C-101B-9397-08002B2CF9AE}" pid="6" name="Related To0">
    <vt:lpwstr/>
  </property>
  <property fmtid="{D5CDD505-2E9C-101B-9397-08002B2CF9AE}" pid="7" name="USAC Taxonomy0">
    <vt:lpwstr>43;#Look/Feel|c8bd387e-0343-4246-a82c-3fe36b64562a</vt:lpwstr>
  </property>
  <property fmtid="{D5CDD505-2E9C-101B-9397-08002B2CF9AE}" pid="8" name="ArticulateGUID">
    <vt:lpwstr>A4240507-0C2E-426A-A490-DA1B9DB6026B</vt:lpwstr>
  </property>
  <property fmtid="{D5CDD505-2E9C-101B-9397-08002B2CF9AE}" pid="9" name="ArticulatePath">
    <vt:lpwstr>For Internal Use Only_PPT_2020_Final</vt:lpwstr>
  </property>
  <property fmtid="{D5CDD505-2E9C-101B-9397-08002B2CF9AE}" pid="10" name="MSIP_Label_69dea389-e615-4dff-a0c4-0a167521bd76_ContentBits">
    <vt:lpwstr>1</vt:lpwstr>
  </property>
  <property fmtid="{D5CDD505-2E9C-101B-9397-08002B2CF9AE}" pid="11" name="MSIP_Label_69dea389-e615-4dff-a0c4-0a167521bd76_ActionId">
    <vt:lpwstr>4ff0358a-de07-425d-b2f2-dc3f67c5ca22</vt:lpwstr>
  </property>
  <property fmtid="{D5CDD505-2E9C-101B-9397-08002B2CF9AE}" pid="12" name="ClassificationContentMarkingHeaderText">
    <vt:lpwstr>Document Has No Restrictions</vt:lpwstr>
  </property>
  <property fmtid="{D5CDD505-2E9C-101B-9397-08002B2CF9AE}" pid="13" name="ClassificationContentMarkingHeaderLocations">
    <vt:lpwstr>Office Theme:5</vt:lpwstr>
  </property>
  <property fmtid="{D5CDD505-2E9C-101B-9397-08002B2CF9AE}" pid="14" name="MSIP_Label_69dea389-e615-4dff-a0c4-0a167521bd76_SetDate">
    <vt:lpwstr>2023-02-10T20:46:14Z</vt:lpwstr>
  </property>
  <property fmtid="{D5CDD505-2E9C-101B-9397-08002B2CF9AE}" pid="15" name="MSIP_Label_69dea389-e615-4dff-a0c4-0a167521bd76_Enabled">
    <vt:lpwstr>true</vt:lpwstr>
  </property>
  <property fmtid="{D5CDD505-2E9C-101B-9397-08002B2CF9AE}" pid="16" name="MSIP_Label_69dea389-e615-4dff-a0c4-0a167521bd76_SiteId">
    <vt:lpwstr>1a823251-47b0-4320-a4f3-7e39bb407718</vt:lpwstr>
  </property>
  <property fmtid="{D5CDD505-2E9C-101B-9397-08002B2CF9AE}" pid="17" name="MSIP_Label_69dea389-e615-4dff-a0c4-0a167521bd76_Method">
    <vt:lpwstr>Privileged</vt:lpwstr>
  </property>
  <property fmtid="{D5CDD505-2E9C-101B-9397-08002B2CF9AE}" pid="18" name="MSIP_Label_69dea389-e615-4dff-a0c4-0a167521bd76_Name">
    <vt:lpwstr>Public</vt:lpwstr>
  </property>
</Properties>
</file>